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3"/>
    <p:restoredTop sz="93502"/>
  </p:normalViewPr>
  <p:slideViewPr>
    <p:cSldViewPr snapToGrid="0" snapToObjects="1">
      <p:cViewPr>
        <p:scale>
          <a:sx n="84" d="100"/>
          <a:sy n="84" d="100"/>
        </p:scale>
        <p:origin x="960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35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EB3B3-2E3F-FE46-B2CD-0A647ACB1EE6}" type="datetimeFigureOut">
              <a:rPr lang="cs-CZ" smtClean="0"/>
              <a:t>02.04.18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EB0F8-5F82-1940-A2C8-D8E760FA99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3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EB0F8-5F82-1940-A2C8-D8E760FA997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33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EB0F8-5F82-1940-A2C8-D8E760FA997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23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4/2/18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0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e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Achondroplazie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Hai Tien </a:t>
            </a:r>
            <a:r>
              <a:rPr lang="cs-CZ" dirty="0" err="1" smtClean="0"/>
              <a:t>Nguyenová</a:t>
            </a:r>
            <a:r>
              <a:rPr lang="cs-CZ" dirty="0" smtClean="0"/>
              <a:t>, F17099</a:t>
            </a:r>
          </a:p>
        </p:txBody>
      </p:sp>
    </p:spTree>
    <p:extLst>
      <p:ext uri="{BB962C8B-B14F-4D97-AF65-F5344CB8AC3E}">
        <p14:creationId xmlns:p14="http://schemas.microsoft.com/office/powerpoint/2010/main" val="87612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183" y="408101"/>
            <a:ext cx="9959008" cy="1188720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3183" y="1596822"/>
            <a:ext cx="9959008" cy="464495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Achondroplazie je autozomálně dominantně dědičné onemocnění, které je charakterizováno jako disproporcionální trpaslictví s krátkými končetinami</a:t>
            </a:r>
          </a:p>
          <a:p>
            <a:r>
              <a:rPr lang="cs-CZ" sz="2000" dirty="0" smtClean="0"/>
              <a:t>Vzrůst v dospělosti dosahuje průměrně 125 cm.</a:t>
            </a:r>
          </a:p>
          <a:p>
            <a:r>
              <a:rPr lang="cs-CZ" sz="2000" dirty="0" smtClean="0"/>
              <a:t>Dochází k poruše </a:t>
            </a:r>
            <a:r>
              <a:rPr lang="cs-CZ" sz="2000" dirty="0" err="1" smtClean="0"/>
              <a:t>enchondrální</a:t>
            </a:r>
            <a:r>
              <a:rPr lang="cs-CZ" sz="2000" dirty="0" smtClean="0"/>
              <a:t> osifikace všech kostí (gen FGFR3)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4800" dirty="0" smtClean="0">
                <a:latin typeface="+mj-lt"/>
              </a:rPr>
              <a:t>Epidemiologie</a:t>
            </a:r>
          </a:p>
          <a:p>
            <a:r>
              <a:rPr lang="cs-CZ" sz="2000" dirty="0"/>
              <a:t>Toto onemocnění patří k nejčastějším kostním </a:t>
            </a:r>
            <a:r>
              <a:rPr lang="cs-CZ" sz="2000" dirty="0" smtClean="0"/>
              <a:t>dysplaziím</a:t>
            </a:r>
          </a:p>
          <a:p>
            <a:r>
              <a:rPr lang="cs-CZ" sz="2000" dirty="0" smtClean="0"/>
              <a:t>Vyskytuje se u 1,5 : 10 000 živě narozených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1940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59080"/>
            <a:ext cx="10058400" cy="1371600"/>
          </a:xfrm>
        </p:spPr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371600"/>
            <a:ext cx="10058400" cy="1938020"/>
          </a:xfrm>
        </p:spPr>
        <p:txBody>
          <a:bodyPr/>
          <a:lstStyle/>
          <a:p>
            <a:r>
              <a:rPr lang="cs-CZ" dirty="0" smtClean="0"/>
              <a:t>disproporcionální růst, trup téměř normální délky, končetiny velmi krátké (</a:t>
            </a:r>
            <a:r>
              <a:rPr lang="cs-CZ" dirty="0" err="1" smtClean="0"/>
              <a:t>mikromelie</a:t>
            </a:r>
            <a:r>
              <a:rPr lang="cs-CZ" dirty="0" smtClean="0"/>
              <a:t>)</a:t>
            </a:r>
          </a:p>
          <a:p>
            <a:r>
              <a:rPr lang="cs-CZ" dirty="0"/>
              <a:t>ruce jsou krátké a široké, prsty </a:t>
            </a:r>
            <a:r>
              <a:rPr lang="cs-CZ" dirty="0" smtClean="0"/>
              <a:t>stejné délky a tvaru (</a:t>
            </a:r>
            <a:r>
              <a:rPr lang="cs-CZ" dirty="0" err="1" smtClean="0"/>
              <a:t>mikrodaktylie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lebka hruškovitého tvaru, vystouplé čelo, nadočnicové oblouky</a:t>
            </a:r>
          </a:p>
          <a:p>
            <a:r>
              <a:rPr lang="cs-CZ" dirty="0" smtClean="0"/>
              <a:t>úhlová deformita dolních končetin</a:t>
            </a:r>
          </a:p>
          <a:p>
            <a:r>
              <a:rPr lang="cs-CZ" dirty="0" smtClean="0"/>
              <a:t>na bederní páteři </a:t>
            </a:r>
            <a:r>
              <a:rPr lang="cs-CZ" dirty="0" err="1" smtClean="0"/>
              <a:t>hyperlordóza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543300"/>
            <a:ext cx="3657600" cy="27813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340" y="3543300"/>
            <a:ext cx="2438400" cy="278892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280" y="3535680"/>
            <a:ext cx="2788920" cy="278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34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50926"/>
          </a:xfrm>
        </p:spPr>
        <p:txBody>
          <a:bodyPr>
            <a:normAutofit/>
          </a:bodyPr>
          <a:lstStyle/>
          <a:p>
            <a:r>
              <a:rPr lang="cs-CZ" dirty="0" smtClean="0"/>
              <a:t>Prenatální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493520"/>
            <a:ext cx="10058400" cy="5029200"/>
          </a:xfrm>
        </p:spPr>
        <p:txBody>
          <a:bodyPr/>
          <a:lstStyle/>
          <a:p>
            <a:r>
              <a:rPr lang="cs-CZ" dirty="0" smtClean="0"/>
              <a:t>Provádí se sonografické měření délky femuru, genetické vyšetření (gen FGFR3).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4800" dirty="0" smtClean="0">
                <a:latin typeface="+mj-lt"/>
              </a:rPr>
              <a:t>Diferenciální diagnostika</a:t>
            </a:r>
          </a:p>
          <a:p>
            <a:pPr>
              <a:buFont typeface="Courier New" charset="0"/>
              <a:buChar char="o"/>
            </a:pPr>
            <a:r>
              <a:rPr lang="cs-CZ" dirty="0" smtClean="0"/>
              <a:t>letální formy </a:t>
            </a:r>
            <a:r>
              <a:rPr lang="cs-CZ" dirty="0" err="1" smtClean="0"/>
              <a:t>dwarfismu</a:t>
            </a:r>
            <a:r>
              <a:rPr lang="cs-CZ" dirty="0" smtClean="0"/>
              <a:t>, </a:t>
            </a:r>
            <a:r>
              <a:rPr lang="cs-CZ" dirty="0" err="1" smtClean="0"/>
              <a:t>hypochondroplazie</a:t>
            </a:r>
            <a:r>
              <a:rPr lang="cs-CZ" dirty="0" smtClean="0"/>
              <a:t>, </a:t>
            </a:r>
            <a:r>
              <a:rPr lang="cs-CZ" dirty="0" err="1" smtClean="0"/>
              <a:t>mukopolysacharidóza</a:t>
            </a:r>
            <a:endParaRPr lang="cs-CZ" dirty="0" smtClean="0"/>
          </a:p>
          <a:p>
            <a:pPr>
              <a:buFont typeface="Courier New" charset="0"/>
              <a:buChar char="o"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sz="4800" dirty="0" smtClean="0">
                <a:latin typeface="+mj-lt"/>
              </a:rPr>
              <a:t>Terapie</a:t>
            </a:r>
          </a:p>
          <a:p>
            <a:pPr>
              <a:buFont typeface="Courier New" charset="0"/>
              <a:buChar char="o"/>
            </a:pPr>
            <a:r>
              <a:rPr lang="cs-CZ" dirty="0" smtClean="0">
                <a:latin typeface="+mj-lt"/>
              </a:rPr>
              <a:t>podání STH individuálně</a:t>
            </a:r>
          </a:p>
          <a:p>
            <a:pPr>
              <a:buFont typeface="Courier New" charset="0"/>
              <a:buChar char="o"/>
            </a:pPr>
            <a:r>
              <a:rPr lang="cs-CZ" dirty="0" smtClean="0">
                <a:latin typeface="+mj-lt"/>
              </a:rPr>
              <a:t>léčba </a:t>
            </a:r>
            <a:r>
              <a:rPr lang="cs-CZ" dirty="0" err="1" smtClean="0">
                <a:latin typeface="+mj-lt"/>
              </a:rPr>
              <a:t>thorakolumbální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hyperlordózy</a:t>
            </a:r>
            <a:r>
              <a:rPr lang="cs-CZ" dirty="0" smtClean="0">
                <a:latin typeface="+mj-lt"/>
              </a:rPr>
              <a:t> korzetem</a:t>
            </a:r>
          </a:p>
          <a:p>
            <a:pPr>
              <a:buFont typeface="Courier New" charset="0"/>
              <a:buChar char="o"/>
            </a:pPr>
            <a:r>
              <a:rPr lang="cs-CZ" dirty="0" smtClean="0">
                <a:latin typeface="+mj-lt"/>
              </a:rPr>
              <a:t>deformity diafýz se korigují prolongační osteotomií (cílem získat tělesnou výšku kolem 150 cm) </a:t>
            </a:r>
            <a:r>
              <a:rPr lang="mr-IN" dirty="0" smtClean="0">
                <a:latin typeface="+mj-lt"/>
              </a:rPr>
              <a:t>–</a:t>
            </a:r>
            <a:r>
              <a:rPr lang="cs-CZ" dirty="0" smtClean="0">
                <a:latin typeface="+mj-lt"/>
              </a:rPr>
              <a:t> rizika: infekce, kloubní a svalové kontraktury, oběhové komplikace</a:t>
            </a:r>
          </a:p>
          <a:p>
            <a:pPr>
              <a:buFont typeface="Courier New" charset="0"/>
              <a:buChar char="o"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3507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276</TotalTime>
  <Words>167</Words>
  <Application>Microsoft Macintosh PowerPoint</Application>
  <PresentationFormat>Širokoúhlá obrazovka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Calibri</vt:lpstr>
      <vt:lpstr>Century Gothic</vt:lpstr>
      <vt:lpstr>Courier New</vt:lpstr>
      <vt:lpstr>Garamond</vt:lpstr>
      <vt:lpstr>Mangal</vt:lpstr>
      <vt:lpstr>Savon</vt:lpstr>
      <vt:lpstr>Achondroplazie</vt:lpstr>
      <vt:lpstr>Definice</vt:lpstr>
      <vt:lpstr>Klinický obraz</vt:lpstr>
      <vt:lpstr>Prenatální diagnostika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Achondroplazie</dc:title>
  <dc:creator>hai tien Nguyenova</dc:creator>
  <cp:lastModifiedBy>hai tien Nguyenova</cp:lastModifiedBy>
  <cp:revision>9</cp:revision>
  <dcterms:created xsi:type="dcterms:W3CDTF">2018-04-02T11:08:30Z</dcterms:created>
  <dcterms:modified xsi:type="dcterms:W3CDTF">2018-04-02T15:45:25Z</dcterms:modified>
</cp:coreProperties>
</file>