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7" r:id="rId4"/>
    <p:sldId id="268" r:id="rId5"/>
    <p:sldId id="269" r:id="rId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60" autoAdjust="0"/>
  </p:normalViewPr>
  <p:slideViewPr>
    <p:cSldViewPr snapToGrid="0">
      <p:cViewPr varScale="1">
        <p:scale>
          <a:sx n="67" d="100"/>
          <a:sy n="67" d="100"/>
        </p:scale>
        <p:origin x="66" y="1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FD0E38-AE3E-4F9E-8381-737E3843C248}" type="datetime1">
              <a:rPr lang="cs-CZ" smtClean="0"/>
              <a:t>20. 2. 2018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78BA50-858B-4E7A-B938-8225F50533B6}" type="datetime1">
              <a:rPr lang="cs-CZ" noProof="0" smtClean="0"/>
              <a:t>20. 2. 2018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1F1E7-4EFD-4BFF-B438-FCD52FD36B1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2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Shrňte obsah výzkumu do tří až pěti bodů.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>
              <a:defRPr sz="5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 descr="Detail zkumave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FE11FC-D3D0-4CE3-AFDB-482C5142C06D}" type="datetime1">
              <a:rPr lang="cs-CZ" smtClean="0"/>
              <a:t>20. 2. 2018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7A0C1-3D11-4568-B290-534BF6766FE8}" type="datetime1">
              <a:rPr lang="cs-CZ" smtClean="0"/>
              <a:t>20. 2. 2018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F3952D-BA00-4AD1-9C36-C36A9A14EF61}" type="datetime1">
              <a:rPr lang="cs-CZ" smtClean="0"/>
              <a:t>20. 2. 2018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>
              <a:defRPr sz="58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5F353-7BDC-4661-93E1-2BC14DE51512}" type="datetime1">
              <a:rPr lang="cs-CZ" smtClean="0"/>
              <a:t>20. 2. 2018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24E273-B93B-4EA9-A93E-48F42E972C4B}" type="datetime1">
              <a:rPr lang="cs-CZ" smtClean="0"/>
              <a:t>20. 2. 2018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7B1FFF-4461-496E-971A-9AD48D3F5DBE}" type="datetime1">
              <a:rPr lang="cs-CZ" smtClean="0"/>
              <a:t>20. 2. 2018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CBD836-BD2B-4393-AA47-1C90A29DE479}" type="datetime1">
              <a:rPr lang="cs-CZ" smtClean="0"/>
              <a:t>20. 2. 2018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3" name="Zástupný symbol pro obrázek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  <a:endParaRPr lang="cs-CZ" noProof="0" dirty="0"/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744268F1-C84F-4483-8108-B5A716E5E013}" type="datetime1">
              <a:rPr lang="cs-CZ" noProof="0" smtClean="0"/>
              <a:t>20. 2. 2018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1404/" TargetMode="External"/><Relationship Id="rId2" Type="http://schemas.openxmlformats.org/officeDocument/2006/relationships/hyperlink" Target="https://emedicine.medscape.com/article/779322-over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mophilia.org/Bleeding-Disorders/Types-of-Bleeding-Disorders/Hemophilia-A" TargetMode="External"/><Relationship Id="rId4" Type="http://schemas.openxmlformats.org/officeDocument/2006/relationships/hyperlink" Target="https://omim.org/entry/3067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Hemofilie typu 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Deutschelová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Marie| F15031 | </a:t>
            </a:r>
            <a:r>
              <a:rPr lang="cs-CZ" dirty="0" err="1">
                <a:solidFill>
                  <a:schemeClr val="tx1">
                    <a:lumMod val="95000"/>
                  </a:schemeClr>
                </a:solidFill>
              </a:rPr>
              <a:t>Patobiochemie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Dědičnost, projevy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391478"/>
            <a:ext cx="7372351" cy="533952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cs-CZ" dirty="0"/>
              <a:t>Nedostatek koagulačního faktoru VIII</a:t>
            </a:r>
          </a:p>
          <a:p>
            <a:pPr rtl="0"/>
            <a:r>
              <a:rPr lang="cs-CZ" dirty="0" err="1"/>
              <a:t>Gonozomální</a:t>
            </a:r>
            <a:r>
              <a:rPr lang="cs-CZ" dirty="0"/>
              <a:t> recesivní dědičnost: lokace Xq28, gen F8</a:t>
            </a:r>
          </a:p>
          <a:p>
            <a:pPr rtl="0"/>
            <a:r>
              <a:rPr lang="cs-CZ" dirty="0"/>
              <a:t>Geny pro </a:t>
            </a:r>
            <a:r>
              <a:rPr lang="cs-CZ" dirty="0" err="1"/>
              <a:t>koagul.faktor</a:t>
            </a:r>
            <a:r>
              <a:rPr lang="cs-CZ" dirty="0"/>
              <a:t> VIII vázané na pohlavní chromozom X </a:t>
            </a:r>
            <a:r>
              <a:rPr lang="cs-CZ" dirty="0">
                <a:sym typeface="Wingdings" panose="05000000000000000000" pitchFamily="2" charset="2"/>
              </a:rPr>
              <a:t> projev u mužů (karyotyp 46, XY), ženy přenašečky (karyotyp 46, XX)</a:t>
            </a:r>
          </a:p>
          <a:p>
            <a:pPr rtl="0"/>
            <a:r>
              <a:rPr lang="cs-CZ" dirty="0">
                <a:sym typeface="Wingdings" panose="05000000000000000000" pitchFamily="2" charset="2"/>
              </a:rPr>
              <a:t>Krvácení do kloubů (kolenní, loketní, kotníky), svalů, NS, DS, GIT</a:t>
            </a:r>
          </a:p>
          <a:p>
            <a:pPr rtl="0"/>
            <a:r>
              <a:rPr lang="cs-CZ" dirty="0">
                <a:sym typeface="Wingdings" panose="05000000000000000000" pitchFamily="2" charset="2"/>
              </a:rPr>
              <a:t>Laboratorní diagnostika: kompletní krevní obraz, PT (protrombin </a:t>
            </a:r>
            <a:r>
              <a:rPr lang="cs-CZ" dirty="0" err="1">
                <a:sym typeface="Wingdings" panose="05000000000000000000" pitchFamily="2" charset="2"/>
              </a:rPr>
              <a:t>time</a:t>
            </a:r>
            <a:r>
              <a:rPr lang="cs-CZ" dirty="0">
                <a:sym typeface="Wingdings" panose="05000000000000000000" pitchFamily="2" charset="2"/>
              </a:rPr>
              <a:t>), </a:t>
            </a:r>
            <a:r>
              <a:rPr lang="cs-CZ" dirty="0" err="1">
                <a:sym typeface="Wingdings" panose="05000000000000000000" pitchFamily="2" charset="2"/>
              </a:rPr>
              <a:t>aPTT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activated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partial</a:t>
            </a:r>
            <a:r>
              <a:rPr lang="cs-CZ" dirty="0">
                <a:sym typeface="Wingdings" panose="05000000000000000000" pitchFamily="2" charset="2"/>
              </a:rPr>
              <a:t> tromboplastin </a:t>
            </a:r>
            <a:r>
              <a:rPr lang="cs-CZ" dirty="0" err="1">
                <a:sym typeface="Wingdings" panose="05000000000000000000" pitchFamily="2" charset="2"/>
              </a:rPr>
              <a:t>time</a:t>
            </a:r>
            <a:r>
              <a:rPr lang="cs-CZ" dirty="0">
                <a:sym typeface="Wingdings" panose="05000000000000000000" pitchFamily="2" charset="2"/>
              </a:rPr>
              <a:t>)  očekávané hodnoty: hematokrit normální/nízký, počet destiček normální, PT normální, </a:t>
            </a:r>
            <a:r>
              <a:rPr lang="cs-CZ" dirty="0" err="1">
                <a:sym typeface="Wingdings" panose="05000000000000000000" pitchFamily="2" charset="2"/>
              </a:rPr>
              <a:t>aPTT</a:t>
            </a:r>
            <a:r>
              <a:rPr lang="cs-CZ" dirty="0">
                <a:sym typeface="Wingdings" panose="05000000000000000000" pitchFamily="2" charset="2"/>
              </a:rPr>
              <a:t> signifikantně prodloužený u těžké formy</a:t>
            </a:r>
          </a:p>
          <a:p>
            <a:pPr rtl="0"/>
            <a:r>
              <a:rPr lang="cs-CZ" dirty="0">
                <a:sym typeface="Wingdings" panose="05000000000000000000" pitchFamily="2" charset="2"/>
              </a:rPr>
              <a:t>Zobrazovací diagnostika: MRI, tomografie</a:t>
            </a:r>
          </a:p>
          <a:p>
            <a:pPr rtl="0"/>
            <a:endParaRPr lang="cs-CZ" dirty="0">
              <a:sym typeface="Wingdings" panose="05000000000000000000" pitchFamily="2" charset="2"/>
            </a:endParaRPr>
          </a:p>
          <a:p>
            <a:pPr rtl="0"/>
            <a:endParaRPr lang="cs-CZ" dirty="0">
              <a:sym typeface="Wingdings" panose="05000000000000000000" pitchFamily="2" charset="2"/>
            </a:endParaRPr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4201F-E6C9-4F35-B0EA-90B54C8E0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1799051"/>
            <a:ext cx="4572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EECCA-80D4-4C49-A190-954CBCF7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CCB599-9711-489D-9356-203C4100F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0991"/>
            <a:ext cx="12192000" cy="5387009"/>
          </a:xfrm>
        </p:spPr>
        <p:txBody>
          <a:bodyPr/>
          <a:lstStyle/>
          <a:p>
            <a:r>
              <a:rPr lang="cs-CZ" dirty="0"/>
              <a:t>Lehká hemofilie: 5 - 40% koncentrace faktoru VIII – delší krvácivost po zákrocích, ne spontánní krvácení</a:t>
            </a:r>
          </a:p>
          <a:p>
            <a:r>
              <a:rPr lang="cs-CZ" dirty="0"/>
              <a:t>Středně těžká hemofilie: 1 - 5% koncentrace faktoru VIII – krvácivost při drobných poraněních, může i spontánní</a:t>
            </a:r>
          </a:p>
          <a:p>
            <a:r>
              <a:rPr lang="cs-CZ" dirty="0"/>
              <a:t>Těžká hemofilie: &lt; 1% koncentrace faktoru VIII – spontánní krvácení (klouby)</a:t>
            </a:r>
          </a:p>
          <a:p>
            <a:r>
              <a:rPr lang="cs-CZ" dirty="0"/>
              <a:t>Další dělení při nedostatku FVIII:</a:t>
            </a:r>
          </a:p>
          <a:p>
            <a:r>
              <a:rPr lang="cs-CZ" dirty="0"/>
              <a:t>Typ 1 VWD (von </a:t>
            </a:r>
            <a:r>
              <a:rPr lang="cs-CZ" dirty="0" err="1"/>
              <a:t>Willebrand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), typ 2A a 2B VWD, typ 2M VWD, typ 2N VWD, typ 3 VWD – liší se stupněm nedostatečné funkce VWD faktoru a faktoru VIII</a:t>
            </a:r>
          </a:p>
          <a:p>
            <a:r>
              <a:rPr lang="cs-CZ" dirty="0"/>
              <a:t>Von </a:t>
            </a:r>
            <a:r>
              <a:rPr lang="cs-CZ" dirty="0" err="1"/>
              <a:t>Willebrandův</a:t>
            </a:r>
            <a:r>
              <a:rPr lang="cs-CZ" dirty="0"/>
              <a:t> faktor: FVIII je na něj vázán – tato vazba ho chrání před degradací v plazmě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2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2BCBF-50B0-47B9-9FCA-3C0B406C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0CF28D-A8C0-41F5-8D8F-B15933E0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1235"/>
            <a:ext cx="5457826" cy="5426765"/>
          </a:xfrm>
        </p:spPr>
        <p:txBody>
          <a:bodyPr/>
          <a:lstStyle/>
          <a:p>
            <a:r>
              <a:rPr lang="cs-CZ" dirty="0"/>
              <a:t>Nahradit chybějící srážlivý faktor</a:t>
            </a:r>
          </a:p>
          <a:p>
            <a:r>
              <a:rPr lang="cs-CZ" dirty="0"/>
              <a:t>1. léčba „on </a:t>
            </a:r>
            <a:r>
              <a:rPr lang="cs-CZ" dirty="0" err="1"/>
              <a:t>demand</a:t>
            </a:r>
            <a:r>
              <a:rPr lang="cs-CZ" dirty="0"/>
              <a:t>“ – aplikace po výskytu krvácení</a:t>
            </a:r>
          </a:p>
          <a:p>
            <a:r>
              <a:rPr lang="cs-CZ" dirty="0"/>
              <a:t>2. profylaktická terapie – preventivní podávání, zejména v dětském věku při těžké formě, cílem zabránění těžkých a deformativních poškození kloubů</a:t>
            </a:r>
          </a:p>
          <a:p>
            <a:r>
              <a:rPr lang="cs-CZ" dirty="0"/>
              <a:t>3. genová terapie (budoucnost?)</a:t>
            </a:r>
          </a:p>
          <a:p>
            <a:r>
              <a:rPr lang="cs-CZ" dirty="0"/>
              <a:t>Koncentráty FVIII (</a:t>
            </a:r>
            <a:r>
              <a:rPr lang="cs-CZ" dirty="0" err="1"/>
              <a:t>i.v</a:t>
            </a:r>
            <a:r>
              <a:rPr lang="cs-CZ" dirty="0"/>
              <a:t>. infuze), imunosupresiva, </a:t>
            </a:r>
            <a:r>
              <a:rPr lang="cs-CZ" dirty="0" err="1"/>
              <a:t>rituximab</a:t>
            </a:r>
            <a:r>
              <a:rPr lang="cs-CZ" dirty="0"/>
              <a:t>, DDAVP (1-deamino-8-D-arginine </a:t>
            </a:r>
            <a:r>
              <a:rPr lang="cs-CZ" dirty="0" err="1"/>
              <a:t>vasopressin</a:t>
            </a:r>
            <a:r>
              <a:rPr lang="cs-CZ" dirty="0"/>
              <a:t>), </a:t>
            </a:r>
            <a:r>
              <a:rPr lang="cs-CZ" dirty="0" err="1"/>
              <a:t>aminokapronová</a:t>
            </a:r>
            <a:r>
              <a:rPr lang="cs-CZ" dirty="0"/>
              <a:t> kyselina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C8CFEB-48E1-4635-A5CA-6D1DCE60F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4" y="2000249"/>
            <a:ext cx="6391275" cy="39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F844-72A7-4423-B3E3-6A807830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D2EA8B-E80E-476D-AEE0-AB977228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https://emedicine.medscape.com/article/779322-overview</a:t>
            </a:r>
            <a:endParaRPr lang="cs-CZ" dirty="0"/>
          </a:p>
          <a:p>
            <a:r>
              <a:rPr lang="cs-CZ" dirty="0">
                <a:hlinkClick r:id="rId3"/>
              </a:rPr>
              <a:t>https://www.ncbi.nlm.nih.gov/books/NBK1404/</a:t>
            </a:r>
            <a:endParaRPr lang="cs-CZ" dirty="0"/>
          </a:p>
          <a:p>
            <a:r>
              <a:rPr lang="cs-CZ" dirty="0">
                <a:hlinkClick r:id="rId4"/>
              </a:rPr>
              <a:t>https://omim.org/entry/306700</a:t>
            </a:r>
            <a:endParaRPr lang="cs-CZ" dirty="0"/>
          </a:p>
          <a:p>
            <a:r>
              <a:rPr lang="cs-CZ" dirty="0">
                <a:hlinkClick r:id="rId5"/>
              </a:rPr>
              <a:t>https://www.hemophilia.org/Bleeding-Disorders/Types-of-Bleeding-Disorders/Hemophilia-A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2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ědecký projekt 16: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792995_TF02922647_TF02922647" id="{D6A0CEE6-452A-4B93-B0AE-A2A49AF7893C}" vid="{327E40BC-3BE1-4415-AD3E-22A46B74DDCA}"/>
    </a:ext>
  </a:extLst>
</a:theme>
</file>

<file path=ppt/theme/theme2.xml><?xml version="1.0" encoding="utf-8"?>
<a:theme xmlns:a="http://schemas.openxmlformats.org/drawingml/2006/main" name="Motiv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vědeckého projektu (širokoúhlá)</Template>
  <TotalTime>852</TotalTime>
  <Words>362</Words>
  <Application>Microsoft Office PowerPoint</Application>
  <PresentationFormat>Širokoúhlá obrazovka</PresentationFormat>
  <Paragraphs>33</Paragraphs>
  <Slides>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Wingdings</vt:lpstr>
      <vt:lpstr>Vědecký projekt 16:9</vt:lpstr>
      <vt:lpstr>Hemofilie typu A</vt:lpstr>
      <vt:lpstr>Dědičnost, projevy</vt:lpstr>
      <vt:lpstr>Rozdělení</vt:lpstr>
      <vt:lpstr>Léčba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Hemofilie typu A</dc:title>
  <dc:creator>dojli</dc:creator>
  <cp:lastModifiedBy>dojli</cp:lastModifiedBy>
  <cp:revision>10</cp:revision>
  <dcterms:created xsi:type="dcterms:W3CDTF">2018-02-19T19:19:52Z</dcterms:created>
  <dcterms:modified xsi:type="dcterms:W3CDTF">2018-02-20T20:41:38Z</dcterms:modified>
</cp:coreProperties>
</file>