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67ABE-B0C1-4BED-8957-FCC19416937F}" type="datetimeFigureOut">
              <a:rPr lang="cs-CZ" smtClean="0"/>
              <a:pPr/>
              <a:t>28.2.2010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01566-575E-4CDA-A9AA-E7DCC81999B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67ABE-B0C1-4BED-8957-FCC19416937F}" type="datetimeFigureOut">
              <a:rPr lang="cs-CZ" smtClean="0"/>
              <a:pPr/>
              <a:t>28.2.2010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01566-575E-4CDA-A9AA-E7DCC81999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67ABE-B0C1-4BED-8957-FCC19416937F}" type="datetimeFigureOut">
              <a:rPr lang="cs-CZ" smtClean="0"/>
              <a:pPr/>
              <a:t>28.2.2010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01566-575E-4CDA-A9AA-E7DCC81999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67ABE-B0C1-4BED-8957-FCC19416937F}" type="datetimeFigureOut">
              <a:rPr lang="cs-CZ" smtClean="0"/>
              <a:pPr/>
              <a:t>28.2.2010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01566-575E-4CDA-A9AA-E7DCC81999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67ABE-B0C1-4BED-8957-FCC19416937F}" type="datetimeFigureOut">
              <a:rPr lang="cs-CZ" smtClean="0"/>
              <a:pPr/>
              <a:t>28.2.2010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01566-575E-4CDA-A9AA-E7DCC81999B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67ABE-B0C1-4BED-8957-FCC19416937F}" type="datetimeFigureOut">
              <a:rPr lang="cs-CZ" smtClean="0"/>
              <a:pPr/>
              <a:t>28.2.2010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01566-575E-4CDA-A9AA-E7DCC81999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67ABE-B0C1-4BED-8957-FCC19416937F}" type="datetimeFigureOut">
              <a:rPr lang="cs-CZ" smtClean="0"/>
              <a:pPr/>
              <a:t>28.2.2010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01566-575E-4CDA-A9AA-E7DCC81999B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67ABE-B0C1-4BED-8957-FCC19416937F}" type="datetimeFigureOut">
              <a:rPr lang="cs-CZ" smtClean="0"/>
              <a:pPr/>
              <a:t>28.2.2010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01566-575E-4CDA-A9AA-E7DCC81999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67ABE-B0C1-4BED-8957-FCC19416937F}" type="datetimeFigureOut">
              <a:rPr lang="cs-CZ" smtClean="0"/>
              <a:pPr/>
              <a:t>28.2.2010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01566-575E-4CDA-A9AA-E7DCC81999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967ABE-B0C1-4BED-8957-FCC19416937F}" type="datetimeFigureOut">
              <a:rPr lang="cs-CZ" smtClean="0"/>
              <a:pPr/>
              <a:t>28.2.2010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01566-575E-4CDA-A9AA-E7DCC81999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9967ABE-B0C1-4BED-8957-FCC19416937F}" type="datetimeFigureOut">
              <a:rPr lang="cs-CZ" smtClean="0"/>
              <a:pPr/>
              <a:t>28.2.2010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0C01566-575E-4CDA-A9AA-E7DCC81999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9967ABE-B0C1-4BED-8957-FCC19416937F}" type="datetimeFigureOut">
              <a:rPr lang="cs-CZ" smtClean="0"/>
              <a:pPr/>
              <a:t>28.2.2010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0C01566-575E-4CDA-A9AA-E7DCC81999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Komplikace onkologické terapie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PharmDr</a:t>
            </a:r>
            <a:r>
              <a:rPr lang="cs-CZ" dirty="0" smtClean="0"/>
              <a:t>. Karel </a:t>
            </a:r>
            <a:r>
              <a:rPr lang="cs-CZ" dirty="0" err="1" smtClean="0"/>
              <a:t>Vašut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PharmDr</a:t>
            </a:r>
            <a:r>
              <a:rPr lang="cs-CZ" dirty="0" smtClean="0"/>
              <a:t>. Libor Číhal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357166"/>
            <a:ext cx="7772400" cy="5998394"/>
          </a:xfrm>
        </p:spPr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Vhodné: </a:t>
            </a:r>
            <a:r>
              <a:rPr lang="cs-CZ" dirty="0" smtClean="0"/>
              <a:t>potraviny se složitými cukry, vyšším obsahem minerálů (hl. draslíku-mizí při průjmu)-banány, vývar z masa, vařené brambory, rýže, nemaštěné těstoviny</a:t>
            </a:r>
            <a:endParaRPr lang="cs-CZ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zácpa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Způsobená cytostatiky, </a:t>
            </a:r>
            <a:r>
              <a:rPr lang="cs-CZ" dirty="0" err="1" smtClean="0"/>
              <a:t>anodyny</a:t>
            </a:r>
            <a:r>
              <a:rPr lang="cs-CZ" dirty="0" smtClean="0"/>
              <a:t>, změnou stravy a nedostatkem pohybu</a:t>
            </a:r>
          </a:p>
          <a:p>
            <a:r>
              <a:rPr lang="cs-CZ" dirty="0" smtClean="0"/>
              <a:t>Riziko nárůstu bakteriálních kmenů ve střevě (možnost infekce)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Nevhodné:</a:t>
            </a:r>
            <a:r>
              <a:rPr lang="cs-CZ" dirty="0" smtClean="0"/>
              <a:t> čokoláda, černý čaj, banán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Vhodné: </a:t>
            </a:r>
            <a:r>
              <a:rPr lang="cs-CZ" dirty="0" smtClean="0"/>
              <a:t>tekutiny celý den, vláknina (celozrnné pečivo, obilniny, jablka, hrušky, ovesné vločky,…). Nutný soulad s antibakteriální dietou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Poškození sliznic dutiny ústní a krku-</a:t>
            </a:r>
            <a:r>
              <a:rPr lang="cs-CZ" dirty="0" err="1" smtClean="0"/>
              <a:t>mukositida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Citlivé vůči </a:t>
            </a:r>
            <a:r>
              <a:rPr lang="cs-CZ" dirty="0" err="1" smtClean="0"/>
              <a:t>chemo</a:t>
            </a:r>
            <a:r>
              <a:rPr lang="cs-CZ" dirty="0" smtClean="0"/>
              <a:t>. </a:t>
            </a:r>
            <a:r>
              <a:rPr lang="cs-CZ" dirty="0" smtClean="0"/>
              <a:t>a radioterapii</a:t>
            </a:r>
          </a:p>
          <a:p>
            <a:r>
              <a:rPr lang="cs-CZ" dirty="0" err="1" smtClean="0"/>
              <a:t>Zarudnutí</a:t>
            </a:r>
            <a:r>
              <a:rPr lang="cs-CZ" dirty="0" smtClean="0">
                <a:latin typeface="Times New Roman"/>
                <a:cs typeface="Times New Roman"/>
              </a:rPr>
              <a:t>→</a:t>
            </a:r>
            <a:r>
              <a:rPr lang="cs-CZ" dirty="0" err="1" smtClean="0">
                <a:cs typeface="Times New Roman"/>
              </a:rPr>
              <a:t>afty</a:t>
            </a:r>
            <a:r>
              <a:rPr lang="cs-CZ" dirty="0" smtClean="0">
                <a:latin typeface="Times New Roman"/>
                <a:cs typeface="Times New Roman"/>
              </a:rPr>
              <a:t>→</a:t>
            </a:r>
            <a:r>
              <a:rPr lang="cs-CZ" dirty="0" smtClean="0"/>
              <a:t>později odlučování (</a:t>
            </a:r>
            <a:r>
              <a:rPr lang="cs-CZ" dirty="0" err="1" smtClean="0">
                <a:solidFill>
                  <a:srgbClr val="FFC000"/>
                </a:solidFill>
              </a:rPr>
              <a:t>mukositida</a:t>
            </a:r>
            <a:r>
              <a:rPr lang="cs-CZ" dirty="0" smtClean="0"/>
              <a:t>)</a:t>
            </a:r>
          </a:p>
          <a:p>
            <a:r>
              <a:rPr lang="cs-CZ" dirty="0" smtClean="0"/>
              <a:t>Obtíže:</a:t>
            </a:r>
          </a:p>
          <a:p>
            <a:pPr marL="582930" indent="-514350">
              <a:buFont typeface="+mj-lt"/>
              <a:buAutoNum type="alphaLcParenR"/>
            </a:pPr>
            <a:r>
              <a:rPr lang="cs-CZ" dirty="0" smtClean="0">
                <a:solidFill>
                  <a:srgbClr val="FFC000"/>
                </a:solidFill>
              </a:rPr>
              <a:t>Bolest:</a:t>
            </a:r>
            <a:r>
              <a:rPr lang="cs-CZ" dirty="0" smtClean="0"/>
              <a:t> ledové tříště, roztoky s lokál. anestetiky </a:t>
            </a:r>
            <a:r>
              <a:rPr lang="cs-CZ" dirty="0" smtClean="0"/>
              <a:t>(</a:t>
            </a:r>
            <a:r>
              <a:rPr lang="cs-CZ" dirty="0" err="1" smtClean="0"/>
              <a:t>O</a:t>
            </a:r>
            <a:r>
              <a:rPr lang="cs-CZ" dirty="0" err="1" smtClean="0"/>
              <a:t>rofar</a:t>
            </a:r>
            <a:r>
              <a:rPr lang="cs-CZ" dirty="0" smtClean="0"/>
              <a:t>), </a:t>
            </a:r>
            <a:r>
              <a:rPr lang="cs-CZ" dirty="0" err="1" smtClean="0"/>
              <a:t>desinf</a:t>
            </a:r>
            <a:r>
              <a:rPr lang="cs-CZ" dirty="0" smtClean="0"/>
              <a:t>. roztoky (</a:t>
            </a:r>
            <a:r>
              <a:rPr lang="cs-CZ" dirty="0" err="1" smtClean="0"/>
              <a:t>Tantum</a:t>
            </a:r>
            <a:r>
              <a:rPr lang="cs-CZ" dirty="0" smtClean="0"/>
              <a:t> </a:t>
            </a:r>
            <a:r>
              <a:rPr lang="cs-CZ" dirty="0" err="1" smtClean="0"/>
              <a:t>verde</a:t>
            </a:r>
            <a:r>
              <a:rPr lang="cs-CZ" dirty="0" smtClean="0"/>
              <a:t>, </a:t>
            </a:r>
            <a:r>
              <a:rPr lang="cs-CZ" dirty="0" err="1" smtClean="0"/>
              <a:t>Corsodyl</a:t>
            </a:r>
            <a:r>
              <a:rPr lang="cs-CZ" dirty="0" smtClean="0"/>
              <a:t>-max. 14 dní). Potíže s příjmem potravy (nitrožilně)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428604"/>
            <a:ext cx="7772400" cy="5926956"/>
          </a:xfrm>
        </p:spPr>
        <p:txBody>
          <a:bodyPr/>
          <a:lstStyle/>
          <a:p>
            <a:pPr marL="582930" indent="-514350">
              <a:buFont typeface="+mj-lt"/>
              <a:buAutoNum type="alphaLcParenR" startAt="2"/>
            </a:pPr>
            <a:r>
              <a:rPr lang="cs-CZ" dirty="0" smtClean="0">
                <a:solidFill>
                  <a:srgbClr val="FFC000"/>
                </a:solidFill>
              </a:rPr>
              <a:t>Riziko infekce:</a:t>
            </a:r>
          </a:p>
          <a:p>
            <a:pPr marL="582930" indent="-514350"/>
            <a:r>
              <a:rPr lang="cs-CZ" dirty="0" smtClean="0"/>
              <a:t>zuby čistit po každém hlavním jídle měkkým kartáčkem, zubní pasty s neutrálním pH</a:t>
            </a:r>
          </a:p>
          <a:p>
            <a:pPr marL="582930" indent="-514350"/>
            <a:r>
              <a:rPr lang="cs-CZ" dirty="0" smtClean="0"/>
              <a:t>Výplachy roztokem bikarbonátu (1/2 lžičky sody </a:t>
            </a:r>
            <a:r>
              <a:rPr lang="cs-CZ" dirty="0" err="1" smtClean="0"/>
              <a:t>bikarbony</a:t>
            </a:r>
            <a:r>
              <a:rPr lang="cs-CZ" dirty="0" smtClean="0"/>
              <a:t> do 250 ml </a:t>
            </a:r>
            <a:r>
              <a:rPr lang="cs-CZ" dirty="0" smtClean="0"/>
              <a:t>vody)</a:t>
            </a:r>
            <a:endParaRPr lang="cs-CZ" dirty="0" smtClean="0"/>
          </a:p>
          <a:p>
            <a:pPr marL="582930" indent="-514350"/>
            <a:r>
              <a:rPr lang="cs-CZ" dirty="0" smtClean="0"/>
              <a:t>Neužívat roztoky s obsahem alkoholu (vysušuje)</a:t>
            </a:r>
          </a:p>
          <a:p>
            <a:pPr marL="582930" indent="-514350"/>
            <a:r>
              <a:rPr lang="cs-CZ" dirty="0" smtClean="0"/>
              <a:t>Přerušit užívání rovnátek, piercingu ( v ústech)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/>
            <a:r>
              <a:rPr lang="cs-CZ" dirty="0" smtClean="0"/>
              <a:t>Léčba </a:t>
            </a:r>
            <a:r>
              <a:rPr lang="cs-CZ" dirty="0" err="1" smtClean="0"/>
              <a:t>mukositidy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Místo zubního kartáčku a pasty jen tampon a roztok sody </a:t>
            </a:r>
            <a:r>
              <a:rPr lang="cs-CZ" dirty="0" err="1" smtClean="0"/>
              <a:t>bikarbony</a:t>
            </a:r>
            <a:r>
              <a:rPr lang="cs-CZ" dirty="0" smtClean="0"/>
              <a:t>, </a:t>
            </a:r>
            <a:r>
              <a:rPr lang="cs-CZ" dirty="0" err="1" smtClean="0"/>
              <a:t>Tantum</a:t>
            </a:r>
            <a:r>
              <a:rPr lang="cs-CZ" dirty="0" smtClean="0"/>
              <a:t> </a:t>
            </a:r>
            <a:r>
              <a:rPr lang="cs-CZ" dirty="0" err="1" smtClean="0"/>
              <a:t>Verde</a:t>
            </a:r>
            <a:r>
              <a:rPr lang="cs-CZ" dirty="0" smtClean="0"/>
              <a:t> nebo 0,1 % </a:t>
            </a:r>
            <a:r>
              <a:rPr lang="cs-CZ" dirty="0" err="1" smtClean="0"/>
              <a:t>chlorhexidin</a:t>
            </a:r>
            <a:r>
              <a:rPr lang="cs-CZ" dirty="0" smtClean="0"/>
              <a:t>. </a:t>
            </a:r>
          </a:p>
          <a:p>
            <a:r>
              <a:rPr lang="cs-CZ" dirty="0" smtClean="0"/>
              <a:t>Co nejčastěji vyplachovat ústa (několikrát za hodinu) sodou, </a:t>
            </a:r>
            <a:r>
              <a:rPr lang="cs-CZ" dirty="0" err="1" smtClean="0"/>
              <a:t>Tantum</a:t>
            </a:r>
            <a:r>
              <a:rPr lang="cs-CZ" dirty="0" smtClean="0"/>
              <a:t> </a:t>
            </a:r>
            <a:r>
              <a:rPr lang="cs-CZ" dirty="0" err="1" smtClean="0"/>
              <a:t>Verde</a:t>
            </a:r>
            <a:r>
              <a:rPr lang="cs-CZ" dirty="0" smtClean="0"/>
              <a:t> (u </a:t>
            </a:r>
            <a:r>
              <a:rPr lang="cs-CZ" dirty="0" err="1" smtClean="0"/>
              <a:t>chlorhexidinu</a:t>
            </a:r>
            <a:r>
              <a:rPr lang="cs-CZ" dirty="0" smtClean="0"/>
              <a:t> při těžší </a:t>
            </a:r>
            <a:r>
              <a:rPr lang="cs-CZ" dirty="0" err="1" smtClean="0"/>
              <a:t>mukositidě</a:t>
            </a:r>
            <a:r>
              <a:rPr lang="cs-CZ" dirty="0" smtClean="0"/>
              <a:t> vzniká pálení sliznic), </a:t>
            </a:r>
            <a:r>
              <a:rPr lang="cs-CZ" dirty="0" smtClean="0"/>
              <a:t>slabým odvarem </a:t>
            </a:r>
            <a:r>
              <a:rPr lang="cs-CZ" dirty="0" smtClean="0"/>
              <a:t>šalvěje, </a:t>
            </a:r>
            <a:r>
              <a:rPr lang="cs-CZ" dirty="0" smtClean="0"/>
              <a:t>genciánovou </a:t>
            </a:r>
            <a:r>
              <a:rPr lang="cs-CZ" dirty="0" err="1" smtClean="0"/>
              <a:t>violeťí</a:t>
            </a:r>
            <a:r>
              <a:rPr lang="cs-CZ" dirty="0" smtClean="0"/>
              <a:t> </a:t>
            </a:r>
            <a:r>
              <a:rPr lang="cs-CZ" dirty="0" smtClean="0"/>
              <a:t>(skvěle desinfikuje, ale vysušuje </a:t>
            </a:r>
            <a:r>
              <a:rPr lang="cs-CZ" dirty="0" smtClean="0">
                <a:cs typeface="Times New Roman"/>
              </a:rPr>
              <a:t>→1-2 kapky denně)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14290"/>
            <a:ext cx="7772400" cy="6141270"/>
          </a:xfrm>
        </p:spPr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Nevhodné: </a:t>
            </a:r>
            <a:r>
              <a:rPr lang="cs-CZ" dirty="0" smtClean="0"/>
              <a:t>Příliš  teplá jídla, dráždivá (kyselá a kořeněná), jídla s vysokým rizikem infekce (plísňové sýry, živé jogurty, oříšky, sušené ovoce).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Vhodné:</a:t>
            </a:r>
            <a:r>
              <a:rPr lang="cs-CZ" dirty="0" smtClean="0"/>
              <a:t> Pouze měkká jídla (omáčky, jogurty, pudinky,knedlíky, mleté maso, banány, kompoty.</a:t>
            </a:r>
          </a:p>
          <a:p>
            <a:endParaRPr lang="cs-CZ" dirty="0" smtClean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/>
                <a:cs typeface="Times New Roman"/>
              </a:rPr>
              <a:t>⃰</a:t>
            </a:r>
            <a:r>
              <a:rPr lang="cs-CZ" dirty="0" smtClean="0">
                <a:latin typeface="Times New Roman"/>
                <a:cs typeface="Times New Roman"/>
              </a:rPr>
              <a:t> </a:t>
            </a:r>
            <a:r>
              <a:rPr lang="cs-CZ" dirty="0" smtClean="0"/>
              <a:t>6. Dočasná ztráta vlasů (</a:t>
            </a:r>
            <a:r>
              <a:rPr lang="cs-CZ" dirty="0" err="1" smtClean="0"/>
              <a:t>alopoecie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Míra  alopecie záleží na typu chemoterapie (u mírnějších se nemusí vůbec projevit, u agresivnějších dochází k alopecii i u obočí a řas)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 Vliv na kůži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Během chemoterapie je kůže zvýšeně suchá, objevují se svědivá ložiska a </a:t>
            </a:r>
            <a:r>
              <a:rPr lang="cs-CZ" dirty="0" err="1" smtClean="0"/>
              <a:t>exémy</a:t>
            </a:r>
            <a:endParaRPr lang="cs-CZ" dirty="0" smtClean="0"/>
          </a:p>
          <a:p>
            <a:r>
              <a:rPr lang="cs-CZ" dirty="0" smtClean="0"/>
              <a:t>Zvýšená lomivost nehtů</a:t>
            </a:r>
          </a:p>
          <a:p>
            <a:r>
              <a:rPr lang="cs-CZ" dirty="0" smtClean="0"/>
              <a:t>Kůže je náchylnější k </a:t>
            </a:r>
            <a:r>
              <a:rPr lang="cs-CZ" dirty="0" err="1" smtClean="0"/>
              <a:t>bakt</a:t>
            </a:r>
            <a:r>
              <a:rPr lang="cs-CZ" dirty="0" smtClean="0"/>
              <a:t>. Infekcím</a:t>
            </a:r>
          </a:p>
          <a:p>
            <a:r>
              <a:rPr lang="cs-CZ" dirty="0" smtClean="0"/>
              <a:t>Vhodné jsou </a:t>
            </a:r>
            <a:r>
              <a:rPr lang="cs-CZ" dirty="0" smtClean="0">
                <a:solidFill>
                  <a:srgbClr val="FFC000"/>
                </a:solidFill>
              </a:rPr>
              <a:t>nedráždivé a neparfémované krémy </a:t>
            </a:r>
            <a:r>
              <a:rPr lang="cs-CZ" dirty="0" smtClean="0"/>
              <a:t>(ing. </a:t>
            </a:r>
            <a:r>
              <a:rPr lang="cs-CZ" dirty="0" err="1" smtClean="0"/>
              <a:t>Leniens</a:t>
            </a:r>
            <a:r>
              <a:rPr lang="cs-CZ" dirty="0" smtClean="0"/>
              <a:t>, </a:t>
            </a:r>
            <a:r>
              <a:rPr lang="cs-CZ" dirty="0" err="1" smtClean="0"/>
              <a:t>Infadolan</a:t>
            </a:r>
            <a:r>
              <a:rPr lang="cs-CZ" dirty="0" smtClean="0"/>
              <a:t>, </a:t>
            </a:r>
            <a:r>
              <a:rPr lang="cs-CZ" dirty="0" err="1" smtClean="0"/>
              <a:t>Excipial</a:t>
            </a:r>
            <a:r>
              <a:rPr lang="cs-CZ" dirty="0" smtClean="0"/>
              <a:t> </a:t>
            </a:r>
            <a:r>
              <a:rPr lang="cs-CZ" dirty="0" err="1" smtClean="0"/>
              <a:t>lipolotio</a:t>
            </a:r>
            <a:r>
              <a:rPr lang="cs-CZ" dirty="0" smtClean="0"/>
              <a:t>)</a:t>
            </a:r>
          </a:p>
          <a:p>
            <a:r>
              <a:rPr lang="cs-CZ" dirty="0" smtClean="0"/>
              <a:t>Vyhýbat se slunci (oblečení, nechráněná místa ošetřit krémem na opalování-min. faktor 15)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/>
                <a:cs typeface="Times New Roman"/>
              </a:rPr>
              <a:t>⃰ </a:t>
            </a:r>
            <a:r>
              <a:rPr lang="cs-CZ" dirty="0" smtClean="0"/>
              <a:t>8. Vliv na nervovou soustavu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Cytostatika poškozují periferní nervy </a:t>
            </a:r>
            <a:r>
              <a:rPr lang="cs-CZ" dirty="0" smtClean="0">
                <a:latin typeface="Times New Roman"/>
                <a:cs typeface="Times New Roman"/>
              </a:rPr>
              <a:t>→</a:t>
            </a:r>
            <a:r>
              <a:rPr lang="cs-CZ" dirty="0" smtClean="0">
                <a:cs typeface="Times New Roman"/>
              </a:rPr>
              <a:t>mravenčení v prstech, porucha jemných pohybů, (zvláštní způsob pokládání chodidel na podlahu „extrémně opatrně“)</a:t>
            </a:r>
          </a:p>
          <a:p>
            <a:r>
              <a:rPr lang="cs-CZ" dirty="0" smtClean="0">
                <a:cs typeface="Times New Roman"/>
              </a:rPr>
              <a:t>Vzácně paralytický ileus (tj. poškození nervů ve střevní stěně a těžká zácpa/anurie)</a:t>
            </a:r>
          </a:p>
          <a:p>
            <a:r>
              <a:rPr lang="cs-CZ" dirty="0" smtClean="0">
                <a:cs typeface="Times New Roman"/>
              </a:rPr>
              <a:t>Ileus je předcházen mravenčením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hlavních komplikací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Komplikace se nikdy neobjevují všechny</a:t>
            </a:r>
          </a:p>
          <a:p>
            <a:r>
              <a:rPr lang="cs-CZ" dirty="0" smtClean="0"/>
              <a:t>Mají rozdílnou </a:t>
            </a:r>
            <a:r>
              <a:rPr lang="cs-CZ" dirty="0" smtClean="0"/>
              <a:t>intenzitu</a:t>
            </a:r>
            <a:endParaRPr lang="cs-CZ" dirty="0" smtClean="0"/>
          </a:p>
          <a:p>
            <a:endParaRPr lang="cs-CZ" dirty="0" smtClean="0">
              <a:solidFill>
                <a:srgbClr val="FFC000"/>
              </a:solidFill>
              <a:cs typeface="Times New Roman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zvracení/nevolnost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Nevolnost častější než zvracení</a:t>
            </a:r>
          </a:p>
          <a:p>
            <a:r>
              <a:rPr lang="cs-CZ" dirty="0" smtClean="0"/>
              <a:t>Antiemetickou profylaxi zažije 70-80</a:t>
            </a:r>
            <a:r>
              <a:rPr lang="cs-CZ" dirty="0" smtClean="0">
                <a:latin typeface="Times New Roman"/>
                <a:cs typeface="Times New Roman"/>
              </a:rPr>
              <a:t>% </a:t>
            </a:r>
            <a:r>
              <a:rPr lang="cs-CZ" dirty="0" smtClean="0">
                <a:cs typeface="Times New Roman"/>
              </a:rPr>
              <a:t>pacientů</a:t>
            </a:r>
          </a:p>
          <a:p>
            <a:r>
              <a:rPr lang="cs-CZ" dirty="0" smtClean="0">
                <a:cs typeface="Times New Roman"/>
              </a:rPr>
              <a:t>Snaha o </a:t>
            </a:r>
            <a:r>
              <a:rPr lang="cs-CZ" dirty="0" smtClean="0">
                <a:solidFill>
                  <a:srgbClr val="FFC000"/>
                </a:solidFill>
                <a:cs typeface="Times New Roman"/>
              </a:rPr>
              <a:t>prevenci</a:t>
            </a:r>
          </a:p>
          <a:p>
            <a:r>
              <a:rPr lang="cs-CZ" dirty="0" smtClean="0"/>
              <a:t>Riziko zvracení u středně až vysoce </a:t>
            </a:r>
            <a:r>
              <a:rPr lang="cs-CZ" dirty="0" err="1" smtClean="0"/>
              <a:t>emetogenní</a:t>
            </a:r>
            <a:r>
              <a:rPr lang="cs-CZ" dirty="0" smtClean="0"/>
              <a:t> terapie je minimálně 4 dny</a:t>
            </a:r>
          </a:p>
          <a:p>
            <a:r>
              <a:rPr lang="cs-CZ" dirty="0" smtClean="0"/>
              <a:t>V období nevolnosti se vyhýbat oblíbeným jídlům (riziko vzniku odporu k nim).Jídla podávat spíše </a:t>
            </a:r>
            <a:r>
              <a:rPr lang="cs-CZ" dirty="0" smtClean="0">
                <a:solidFill>
                  <a:srgbClr val="FFC000"/>
                </a:solidFill>
              </a:rPr>
              <a:t>chlazená</a:t>
            </a:r>
            <a:r>
              <a:rPr lang="cs-CZ" dirty="0" smtClean="0"/>
              <a:t>, bez zápachů, větrat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428604"/>
            <a:ext cx="7772400" cy="5926956"/>
          </a:xfrm>
        </p:spPr>
        <p:txBody>
          <a:bodyPr/>
          <a:lstStyle/>
          <a:p>
            <a:r>
              <a:rPr lang="cs-CZ" dirty="0" smtClean="0"/>
              <a:t>Lehce stravitelné potraviny (tousty, pudink, jogurty, kuře, tvrdé bonbony)</a:t>
            </a:r>
          </a:p>
          <a:p>
            <a:r>
              <a:rPr lang="cs-CZ" dirty="0" smtClean="0"/>
              <a:t>Nápoje chlazené, bez bublinek, nearomatické, </a:t>
            </a:r>
            <a:r>
              <a:rPr lang="cs-CZ" dirty="0" smtClean="0">
                <a:solidFill>
                  <a:srgbClr val="FFC000"/>
                </a:solidFill>
              </a:rPr>
              <a:t>pít brčkem</a:t>
            </a:r>
          </a:p>
          <a:p>
            <a:r>
              <a:rPr lang="cs-CZ" dirty="0" smtClean="0"/>
              <a:t>Po jídle odpočívat v sedě</a:t>
            </a:r>
          </a:p>
          <a:p>
            <a:r>
              <a:rPr lang="cs-CZ" dirty="0" smtClean="0"/>
              <a:t>Respektovat změny v chutích (oblíbená jídla </a:t>
            </a:r>
            <a:r>
              <a:rPr lang="cs-CZ" dirty="0" smtClean="0">
                <a:cs typeface="Times New Roman"/>
              </a:rPr>
              <a:t>↔</a:t>
            </a:r>
            <a:r>
              <a:rPr lang="cs-CZ" dirty="0" smtClean="0">
                <a:latin typeface="Times New Roman"/>
                <a:cs typeface="Times New Roman"/>
              </a:rPr>
              <a:t> </a:t>
            </a:r>
            <a:r>
              <a:rPr lang="cs-CZ" dirty="0" smtClean="0">
                <a:cs typeface="Times New Roman"/>
              </a:rPr>
              <a:t>neoblíbená)</a:t>
            </a:r>
          </a:p>
          <a:p>
            <a:r>
              <a:rPr lang="cs-CZ" dirty="0" smtClean="0">
                <a:cs typeface="Times New Roman"/>
              </a:rPr>
              <a:t>Okolnostem zvracení (doba dne, situace, léky) přizpůsobit dobu jídla</a:t>
            </a:r>
          </a:p>
          <a:p>
            <a:endParaRPr lang="cs-CZ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85728"/>
            <a:ext cx="7772400" cy="6069832"/>
          </a:xfrm>
        </p:spPr>
        <p:txBody>
          <a:bodyPr/>
          <a:lstStyle/>
          <a:p>
            <a:r>
              <a:rPr lang="cs-CZ" dirty="0" smtClean="0">
                <a:cs typeface="Times New Roman"/>
              </a:rPr>
              <a:t>Žádné </a:t>
            </a:r>
            <a:r>
              <a:rPr lang="cs-CZ" dirty="0" smtClean="0">
                <a:cs typeface="Times New Roman"/>
              </a:rPr>
              <a:t>škrtící oblečení (těsné límce)</a:t>
            </a:r>
          </a:p>
          <a:p>
            <a:r>
              <a:rPr lang="cs-CZ" dirty="0" smtClean="0">
                <a:cs typeface="Times New Roman"/>
              </a:rPr>
              <a:t>Nejíst </a:t>
            </a:r>
            <a:r>
              <a:rPr lang="cs-CZ" dirty="0" smtClean="0">
                <a:solidFill>
                  <a:srgbClr val="FFC000"/>
                </a:solidFill>
                <a:cs typeface="Times New Roman"/>
              </a:rPr>
              <a:t>1-2 hodiny </a:t>
            </a:r>
            <a:r>
              <a:rPr lang="cs-CZ" dirty="0" smtClean="0">
                <a:cs typeface="Times New Roman"/>
              </a:rPr>
              <a:t>před chemoterapií</a:t>
            </a:r>
          </a:p>
          <a:p>
            <a:endParaRPr lang="cs-CZ" dirty="0" smtClean="0">
              <a:cs typeface="Times New Roman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/>
                <a:cs typeface="Times New Roman"/>
              </a:rPr>
              <a:t>⃰ </a:t>
            </a:r>
            <a:r>
              <a:rPr lang="cs-CZ" dirty="0" smtClean="0"/>
              <a:t>Typy zvracení/nevolnosti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Font typeface="+mj-lt"/>
              <a:buAutoNum type="alphaLcParenR"/>
            </a:pPr>
            <a:r>
              <a:rPr lang="cs-CZ" dirty="0" smtClean="0">
                <a:solidFill>
                  <a:srgbClr val="FFC000"/>
                </a:solidFill>
              </a:rPr>
              <a:t>Akutní</a:t>
            </a:r>
            <a:r>
              <a:rPr lang="cs-CZ" dirty="0" smtClean="0"/>
              <a:t> (do 24 hod. po zahájení léčby)</a:t>
            </a:r>
          </a:p>
          <a:p>
            <a:pPr marL="582930" indent="-514350">
              <a:buFont typeface="+mj-lt"/>
              <a:buAutoNum type="alphaLcParenR"/>
            </a:pPr>
            <a:r>
              <a:rPr lang="cs-CZ" dirty="0" smtClean="0">
                <a:solidFill>
                  <a:srgbClr val="FFC000"/>
                </a:solidFill>
              </a:rPr>
              <a:t>Oddálené</a:t>
            </a:r>
            <a:r>
              <a:rPr lang="cs-CZ" dirty="0" smtClean="0"/>
              <a:t> (den </a:t>
            </a:r>
            <a:r>
              <a:rPr lang="cs-CZ" dirty="0" smtClean="0"/>
              <a:t>2.-4. </a:t>
            </a:r>
            <a:r>
              <a:rPr lang="cs-CZ" dirty="0" smtClean="0"/>
              <a:t>po zahájení léčby)</a:t>
            </a:r>
          </a:p>
          <a:p>
            <a:pPr marL="582930" indent="-514350">
              <a:buFont typeface="+mj-lt"/>
              <a:buAutoNum type="alphaLcParenR"/>
            </a:pPr>
            <a:r>
              <a:rPr lang="cs-CZ" dirty="0" smtClean="0">
                <a:solidFill>
                  <a:srgbClr val="FFC000"/>
                </a:solidFill>
              </a:rPr>
              <a:t>Anticipační</a:t>
            </a:r>
            <a:r>
              <a:rPr lang="cs-CZ" dirty="0" smtClean="0"/>
              <a:t> (před dalším cyklem terapie-psychické); 10-40</a:t>
            </a:r>
            <a:r>
              <a:rPr lang="cs-CZ" dirty="0" smtClean="0">
                <a:latin typeface="Corbel"/>
              </a:rPr>
              <a:t>% pacientů</a:t>
            </a:r>
            <a:endParaRPr lang="cs-CZ" dirty="0" smtClean="0"/>
          </a:p>
          <a:p>
            <a:pPr marL="582930" indent="-514350">
              <a:buFont typeface="+mj-lt"/>
              <a:buAutoNum type="alphaLcParenR"/>
            </a:pPr>
            <a:r>
              <a:rPr lang="cs-CZ" i="1" dirty="0" smtClean="0">
                <a:solidFill>
                  <a:srgbClr val="FFC000"/>
                </a:solidFill>
              </a:rPr>
              <a:t>Průlomové</a:t>
            </a:r>
            <a:r>
              <a:rPr lang="cs-CZ" i="1" dirty="0" smtClean="0"/>
              <a:t> </a:t>
            </a:r>
            <a:r>
              <a:rPr lang="cs-CZ" dirty="0" smtClean="0"/>
              <a:t>(zvracení/nevolnost jsou i přes optimální antiemetickou terapii)</a:t>
            </a:r>
          </a:p>
          <a:p>
            <a:pPr marL="582930" indent="-514350">
              <a:buFont typeface="+mj-lt"/>
              <a:buAutoNum type="alphaLcParenR"/>
            </a:pPr>
            <a:r>
              <a:rPr lang="cs-CZ" i="1" dirty="0" smtClean="0">
                <a:solidFill>
                  <a:srgbClr val="FFC000"/>
                </a:solidFill>
              </a:rPr>
              <a:t>Refrakterní</a:t>
            </a:r>
            <a:r>
              <a:rPr lang="cs-CZ" i="1" dirty="0" smtClean="0"/>
              <a:t> </a:t>
            </a:r>
            <a:r>
              <a:rPr lang="cs-CZ" dirty="0" smtClean="0"/>
              <a:t>(pokračuje i po záchranné </a:t>
            </a:r>
            <a:r>
              <a:rPr lang="cs-CZ" dirty="0" err="1" smtClean="0"/>
              <a:t>antiemet</a:t>
            </a:r>
            <a:r>
              <a:rPr lang="cs-CZ" dirty="0" smtClean="0"/>
              <a:t>. terapii)</a:t>
            </a:r>
            <a:endParaRPr lang="cs-CZ" i="1" dirty="0" smtClean="0"/>
          </a:p>
          <a:p>
            <a:pPr marL="582930" indent="-514350">
              <a:buFont typeface="+mj-lt"/>
              <a:buAutoNum type="alphaLcParenR"/>
            </a:pPr>
            <a:endParaRPr lang="cs-CZ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/>
                <a:cs typeface="Times New Roman"/>
              </a:rPr>
              <a:t>⃰</a:t>
            </a:r>
            <a:r>
              <a:rPr lang="cs-CZ" dirty="0" smtClean="0">
                <a:latin typeface="Times New Roman"/>
                <a:cs typeface="Times New Roman"/>
              </a:rPr>
              <a:t> </a:t>
            </a:r>
            <a:r>
              <a:rPr lang="cs-CZ" dirty="0" smtClean="0"/>
              <a:t>2. infekce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Vedle malignity hlavní příčina smrti</a:t>
            </a:r>
          </a:p>
          <a:p>
            <a:r>
              <a:rPr lang="cs-CZ" dirty="0" smtClean="0"/>
              <a:t>bakterie</a:t>
            </a:r>
            <a:r>
              <a:rPr lang="cs-CZ" dirty="0" smtClean="0">
                <a:latin typeface="Corbel"/>
              </a:rPr>
              <a:t>&gt;plísně&gt;viry (jsou ovšem závažnější)</a:t>
            </a:r>
          </a:p>
          <a:p>
            <a:pPr marL="582930" indent="-514350">
              <a:buFont typeface="+mj-lt"/>
              <a:buAutoNum type="alphaLcParenR"/>
            </a:pPr>
            <a:r>
              <a:rPr lang="cs-CZ" dirty="0" smtClean="0">
                <a:solidFill>
                  <a:srgbClr val="FFC000"/>
                </a:solidFill>
              </a:rPr>
              <a:t>Pokles  počtu bílých krvinek a protilátek během t</a:t>
            </a:r>
            <a:r>
              <a:rPr lang="cs-CZ" dirty="0" smtClean="0">
                <a:solidFill>
                  <a:srgbClr val="FFC000"/>
                </a:solidFill>
                <a:latin typeface="Corbel"/>
              </a:rPr>
              <a:t>erapie </a:t>
            </a:r>
            <a:r>
              <a:rPr lang="cs-CZ" dirty="0" smtClean="0">
                <a:latin typeface="Corbel"/>
              </a:rPr>
              <a:t>(chemoterapie a nedostatek </a:t>
            </a:r>
            <a:r>
              <a:rPr lang="cs-CZ" dirty="0" smtClean="0">
                <a:latin typeface="Corbel"/>
              </a:rPr>
              <a:t>bílkovin pro tvorbu </a:t>
            </a:r>
            <a:r>
              <a:rPr lang="cs-CZ" dirty="0" err="1" smtClean="0">
                <a:latin typeface="Corbel"/>
              </a:rPr>
              <a:t>b</a:t>
            </a:r>
            <a:r>
              <a:rPr lang="cs-CZ" dirty="0" smtClean="0">
                <a:latin typeface="Corbel"/>
              </a:rPr>
              <a:t>. krvinek a protilátek kvůli nízkému příjmu potravy-nechutenství)</a:t>
            </a:r>
          </a:p>
          <a:p>
            <a:pPr marL="582930" indent="-514350">
              <a:buFont typeface="+mj-lt"/>
              <a:buAutoNum type="alphaLcParenR"/>
            </a:pPr>
            <a:r>
              <a:rPr lang="cs-CZ" dirty="0" smtClean="0">
                <a:solidFill>
                  <a:srgbClr val="FFC000"/>
                </a:solidFill>
                <a:latin typeface="Corbel"/>
              </a:rPr>
              <a:t>Porušené sliznice </a:t>
            </a:r>
            <a:r>
              <a:rPr lang="cs-CZ" dirty="0" smtClean="0">
                <a:latin typeface="Corbel"/>
              </a:rPr>
              <a:t>(vliv cytostatik vede k drobným </a:t>
            </a:r>
            <a:r>
              <a:rPr lang="cs-CZ" dirty="0" err="1" smtClean="0">
                <a:latin typeface="Corbel"/>
              </a:rPr>
              <a:t>aftům</a:t>
            </a:r>
            <a:r>
              <a:rPr lang="cs-CZ" dirty="0" smtClean="0">
                <a:latin typeface="Corbel"/>
              </a:rPr>
              <a:t> až odlučování celých sliznic). Sliznice mohou být kolonizovány patogeny/vlastními škodlivými bakteriemi.</a:t>
            </a:r>
            <a:endParaRPr lang="cs-CZ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357166"/>
            <a:ext cx="7772400" cy="5998394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/>
                <a:cs typeface="Times New Roman"/>
              </a:rPr>
              <a:t>⃰ </a:t>
            </a:r>
            <a:r>
              <a:rPr lang="cs-CZ" dirty="0" smtClean="0"/>
              <a:t>Chybí mikrobiální rovnováha na sliznicích (nebezpečné projevy: pásový opar, puchýřky na rtech, povlaky v ústech; průjem a bolesti břicha; kašel, bolest v krku)</a:t>
            </a:r>
            <a:r>
              <a:rPr lang="cs-CZ" dirty="0" smtClean="0">
                <a:latin typeface="Times New Roman"/>
                <a:cs typeface="Times New Roman"/>
              </a:rPr>
              <a:t>→</a:t>
            </a:r>
            <a:r>
              <a:rPr lang="cs-CZ" dirty="0" smtClean="0">
                <a:cs typeface="Times New Roman"/>
              </a:rPr>
              <a:t>lékař</a:t>
            </a:r>
            <a:endParaRPr lang="cs-CZ" dirty="0" smtClean="0"/>
          </a:p>
          <a:p>
            <a:pPr marL="582930" indent="-514350">
              <a:buFont typeface="+mj-lt"/>
              <a:buAutoNum type="alphaLcParenR" startAt="3"/>
            </a:pPr>
            <a:r>
              <a:rPr lang="cs-CZ" dirty="0" smtClean="0">
                <a:solidFill>
                  <a:srgbClr val="FFC000"/>
                </a:solidFill>
              </a:rPr>
              <a:t>Centrální žilní katétr</a:t>
            </a:r>
            <a:endParaRPr lang="cs-CZ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průjem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Kvůli poškození sliznice střeva chemoterapií nebo radioterapií</a:t>
            </a:r>
          </a:p>
          <a:p>
            <a:r>
              <a:rPr lang="cs-CZ" dirty="0" smtClean="0"/>
              <a:t>Prvních 12-24 hodin podávat pouze tekutiny (mírně slazený čaj, minerálky, vývar)</a:t>
            </a:r>
          </a:p>
          <a:p>
            <a:r>
              <a:rPr lang="cs-CZ" dirty="0" smtClean="0"/>
              <a:t>Později jíst pomalu 6-8x denně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Nevhodné:</a:t>
            </a:r>
            <a:r>
              <a:rPr lang="cs-CZ" dirty="0" smtClean="0"/>
              <a:t> tučné, smažené, s vysokým obsahem cukru (cukrovinky, </a:t>
            </a:r>
            <a:r>
              <a:rPr lang="cs-CZ" dirty="0" err="1" smtClean="0"/>
              <a:t>cola</a:t>
            </a:r>
            <a:r>
              <a:rPr lang="cs-CZ" dirty="0" smtClean="0"/>
              <a:t>), nadýmavé (luštěniny, brokolice, květák), ostrá a pálivá jídla, </a:t>
            </a:r>
            <a:r>
              <a:rPr lang="cs-CZ" dirty="0" smtClean="0">
                <a:solidFill>
                  <a:srgbClr val="FFC000"/>
                </a:solidFill>
              </a:rPr>
              <a:t>mléko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140</TotalTime>
  <Words>796</Words>
  <Application>Microsoft Office PowerPoint</Application>
  <PresentationFormat>Předvádění na obrazovce (4:3)</PresentationFormat>
  <Paragraphs>72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Metro</vt:lpstr>
      <vt:lpstr>Komplikace onkologické terapie</vt:lpstr>
      <vt:lpstr>Přehled hlavních komplikací</vt:lpstr>
      <vt:lpstr>1. zvracení/nevolnost</vt:lpstr>
      <vt:lpstr>Snímek 4</vt:lpstr>
      <vt:lpstr>Snímek 5</vt:lpstr>
      <vt:lpstr>⃰ Typy zvracení/nevolnosti</vt:lpstr>
      <vt:lpstr>⃰ 2. infekce</vt:lpstr>
      <vt:lpstr>Snímek 8</vt:lpstr>
      <vt:lpstr>3. průjem</vt:lpstr>
      <vt:lpstr>Snímek 10</vt:lpstr>
      <vt:lpstr>4. zácpa</vt:lpstr>
      <vt:lpstr>5. Poškození sliznic dutiny ústní a krku-mukositida</vt:lpstr>
      <vt:lpstr>Snímek 13</vt:lpstr>
      <vt:lpstr>Léčba mukositidy</vt:lpstr>
      <vt:lpstr>Snímek 15</vt:lpstr>
      <vt:lpstr>⃰ 6. Dočasná ztráta vlasů (alopoecie)</vt:lpstr>
      <vt:lpstr>7. Vliv na kůži</vt:lpstr>
      <vt:lpstr>⃰ 8. Vliv na nervovou soustavu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Komplikace onkologické terapie</dc:title>
  <dc:creator>admin</dc:creator>
  <cp:lastModifiedBy>admin</cp:lastModifiedBy>
  <cp:revision>48</cp:revision>
  <dcterms:created xsi:type="dcterms:W3CDTF">2010-02-28T09:37:09Z</dcterms:created>
  <dcterms:modified xsi:type="dcterms:W3CDTF">2010-02-28T12:45:32Z</dcterms:modified>
</cp:coreProperties>
</file>