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60" r:id="rId2"/>
    <p:sldId id="261" r:id="rId3"/>
    <p:sldId id="339" r:id="rId4"/>
    <p:sldId id="336" r:id="rId5"/>
    <p:sldId id="256" r:id="rId6"/>
    <p:sldId id="301" r:id="rId7"/>
    <p:sldId id="302" r:id="rId8"/>
    <p:sldId id="303" r:id="rId9"/>
    <p:sldId id="304" r:id="rId10"/>
    <p:sldId id="308" r:id="rId11"/>
    <p:sldId id="305" r:id="rId12"/>
    <p:sldId id="306" r:id="rId13"/>
    <p:sldId id="307" r:id="rId14"/>
    <p:sldId id="309" r:id="rId15"/>
    <p:sldId id="310" r:id="rId16"/>
    <p:sldId id="311" r:id="rId17"/>
    <p:sldId id="313" r:id="rId18"/>
    <p:sldId id="312" r:id="rId19"/>
    <p:sldId id="315" r:id="rId20"/>
    <p:sldId id="314" r:id="rId21"/>
    <p:sldId id="317" r:id="rId22"/>
    <p:sldId id="318" r:id="rId23"/>
    <p:sldId id="319" r:id="rId24"/>
    <p:sldId id="333" r:id="rId25"/>
    <p:sldId id="320" r:id="rId26"/>
    <p:sldId id="322" r:id="rId27"/>
    <p:sldId id="321" r:id="rId28"/>
    <p:sldId id="335" r:id="rId29"/>
    <p:sldId id="363" r:id="rId30"/>
    <p:sldId id="329" r:id="rId31"/>
    <p:sldId id="330" r:id="rId32"/>
    <p:sldId id="371" r:id="rId33"/>
    <p:sldId id="331" r:id="rId34"/>
    <p:sldId id="323" r:id="rId35"/>
    <p:sldId id="324" r:id="rId36"/>
    <p:sldId id="325" r:id="rId37"/>
    <p:sldId id="286" r:id="rId38"/>
    <p:sldId id="326" r:id="rId39"/>
    <p:sldId id="282" r:id="rId40"/>
    <p:sldId id="284" r:id="rId41"/>
    <p:sldId id="337" r:id="rId42"/>
    <p:sldId id="287" r:id="rId43"/>
    <p:sldId id="327" r:id="rId44"/>
    <p:sldId id="366" r:id="rId45"/>
    <p:sldId id="263" r:id="rId46"/>
    <p:sldId id="367" r:id="rId47"/>
    <p:sldId id="289" r:id="rId48"/>
    <p:sldId id="288" r:id="rId49"/>
    <p:sldId id="264" r:id="rId50"/>
    <p:sldId id="295" r:id="rId51"/>
    <p:sldId id="265" r:id="rId52"/>
    <p:sldId id="266" r:id="rId53"/>
    <p:sldId id="267" r:id="rId54"/>
    <p:sldId id="369" r:id="rId55"/>
    <p:sldId id="268" r:id="rId56"/>
    <p:sldId id="296" r:id="rId57"/>
    <p:sldId id="365" r:id="rId58"/>
    <p:sldId id="269" r:id="rId59"/>
    <p:sldId id="297" r:id="rId60"/>
    <p:sldId id="290" r:id="rId61"/>
    <p:sldId id="291" r:id="rId62"/>
    <p:sldId id="370" r:id="rId63"/>
    <p:sldId id="270" r:id="rId64"/>
    <p:sldId id="292" r:id="rId65"/>
    <p:sldId id="271" r:id="rId66"/>
    <p:sldId id="298" r:id="rId67"/>
    <p:sldId id="299" r:id="rId68"/>
    <p:sldId id="272" r:id="rId69"/>
    <p:sldId id="293" r:id="rId70"/>
    <p:sldId id="273" r:id="rId71"/>
    <p:sldId id="274" r:id="rId72"/>
    <p:sldId id="294" r:id="rId73"/>
    <p:sldId id="277" r:id="rId74"/>
    <p:sldId id="341" r:id="rId75"/>
    <p:sldId id="342" r:id="rId76"/>
    <p:sldId id="396" r:id="rId77"/>
    <p:sldId id="397" r:id="rId78"/>
    <p:sldId id="398" r:id="rId79"/>
    <p:sldId id="372" r:id="rId80"/>
    <p:sldId id="373" r:id="rId81"/>
    <p:sldId id="374" r:id="rId82"/>
    <p:sldId id="382" r:id="rId83"/>
    <p:sldId id="375" r:id="rId84"/>
    <p:sldId id="376" r:id="rId85"/>
    <p:sldId id="377" r:id="rId86"/>
    <p:sldId id="379" r:id="rId87"/>
    <p:sldId id="380" r:id="rId88"/>
    <p:sldId id="381" r:id="rId89"/>
    <p:sldId id="385" r:id="rId90"/>
    <p:sldId id="383" r:id="rId91"/>
    <p:sldId id="395" r:id="rId92"/>
    <p:sldId id="384" r:id="rId93"/>
    <p:sldId id="976" r:id="rId94"/>
    <p:sldId id="977" r:id="rId95"/>
    <p:sldId id="386" r:id="rId96"/>
    <p:sldId id="387" r:id="rId97"/>
    <p:sldId id="399" r:id="rId98"/>
    <p:sldId id="361" r:id="rId99"/>
    <p:sldId id="344" r:id="rId100"/>
    <p:sldId id="346" r:id="rId101"/>
    <p:sldId id="353" r:id="rId102"/>
    <p:sldId id="354" r:id="rId103"/>
    <p:sldId id="355" r:id="rId104"/>
    <p:sldId id="356" r:id="rId105"/>
    <p:sldId id="359" r:id="rId106"/>
    <p:sldId id="360" r:id="rId107"/>
    <p:sldId id="300" r:id="rId108"/>
    <p:sldId id="358" r:id="rId109"/>
    <p:sldId id="357" r:id="rId110"/>
    <p:sldId id="978" r:id="rId111"/>
    <p:sldId id="979" r:id="rId112"/>
    <p:sldId id="980" r:id="rId113"/>
    <p:sldId id="981" r:id="rId114"/>
    <p:sldId id="982" r:id="rId115"/>
    <p:sldId id="983" r:id="rId116"/>
    <p:sldId id="984" r:id="rId117"/>
    <p:sldId id="985" r:id="rId11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p:cViewPr varScale="1">
        <p:scale>
          <a:sx n="123" d="100"/>
          <a:sy n="123" d="100"/>
        </p:scale>
        <p:origin x="114" y="186"/>
      </p:cViewPr>
      <p:guideLst/>
    </p:cSldViewPr>
  </p:slideViewPr>
  <p:notesTextViewPr>
    <p:cViewPr>
      <p:scale>
        <a:sx n="3" d="2"/>
        <a:sy n="3" d="2"/>
      </p:scale>
      <p:origin x="0" y="0"/>
    </p:cViewPr>
  </p:notesTextViewPr>
  <p:sorterViewPr>
    <p:cViewPr varScale="1">
      <p:scale>
        <a:sx n="100" d="100"/>
        <a:sy n="100" d="100"/>
      </p:scale>
      <p:origin x="0" y="-210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64C45-2E80-445D-89C8-F5B87C40951D}" type="datetimeFigureOut">
              <a:rPr lang="cs-CZ" smtClean="0"/>
              <a:t>07.12.2022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FC18E-D031-4698-B89E-C6CFD7D9A41A}" type="slidenum">
              <a:rPr lang="cs-CZ" smtClean="0"/>
              <a:t>‹#›</a:t>
            </a:fld>
            <a:endParaRPr lang="cs-CZ"/>
          </a:p>
        </p:txBody>
      </p:sp>
    </p:spTree>
    <p:extLst>
      <p:ext uri="{BB962C8B-B14F-4D97-AF65-F5344CB8AC3E}">
        <p14:creationId xmlns:p14="http://schemas.microsoft.com/office/powerpoint/2010/main" val="3359377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B6B62BF-3F75-DC29-B841-280CF9F556A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83DB5A-985B-4EB7-A70C-ECE29F383B38}" type="slidenum">
              <a:rPr lang="cs-CZ" altLang="cs-CZ"/>
              <a:pPr/>
              <a:t>94</a:t>
            </a:fld>
            <a:endParaRPr lang="cs-CZ" altLang="cs-CZ"/>
          </a:p>
        </p:txBody>
      </p:sp>
      <p:sp>
        <p:nvSpPr>
          <p:cNvPr id="87043" name="Rectangle 2">
            <a:extLst>
              <a:ext uri="{FF2B5EF4-FFF2-40B4-BE49-F238E27FC236}">
                <a16:creationId xmlns:a16="http://schemas.microsoft.com/office/drawing/2014/main" id="{B97CEE6C-6602-47F8-5E41-655420BF974E}"/>
              </a:ext>
            </a:extLst>
          </p:cNvPr>
          <p:cNvSpPr>
            <a:spLocks noGrp="1" noRot="1" noChangeAspect="1" noChangeArrowheads="1" noTextEdit="1"/>
          </p:cNvSpPr>
          <p:nvPr>
            <p:ph type="sldImg"/>
          </p:nvPr>
        </p:nvSpPr>
        <p:spPr>
          <a:xfrm>
            <a:off x="92075" y="744538"/>
            <a:ext cx="6615113" cy="3722687"/>
          </a:xfrm>
          <a:ln/>
        </p:spPr>
      </p:sp>
      <p:sp>
        <p:nvSpPr>
          <p:cNvPr id="87044" name="Rectangle 3">
            <a:extLst>
              <a:ext uri="{FF2B5EF4-FFF2-40B4-BE49-F238E27FC236}">
                <a16:creationId xmlns:a16="http://schemas.microsoft.com/office/drawing/2014/main" id="{FA1DA832-E9EA-A896-F2BC-0E4511B5E3E5}"/>
              </a:ext>
            </a:extLst>
          </p:cNvPr>
          <p:cNvSpPr>
            <a:spLocks noGrp="1" noChangeArrowheads="1"/>
          </p:cNvSpPr>
          <p:nvPr>
            <p:ph type="body" idx="1"/>
          </p:nvPr>
        </p:nvSpPr>
        <p:spPr>
          <a:xfrm>
            <a:off x="906463" y="4718050"/>
            <a:ext cx="4984750" cy="4464050"/>
          </a:xfrm>
          <a:noFill/>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5F58AA-CE40-A10E-32B8-2C6983F20FC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D94A176-FAB5-E6A7-B4B0-D8AF7D498D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816D094-C5E5-6BCF-C342-110FBA784E42}"/>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5" name="Zástupný symbol pro zápatí 4">
            <a:extLst>
              <a:ext uri="{FF2B5EF4-FFF2-40B4-BE49-F238E27FC236}">
                <a16:creationId xmlns:a16="http://schemas.microsoft.com/office/drawing/2014/main" id="{D0DB9C01-A2D7-A5DC-30AB-150F213D712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718B118-B5AA-7DAB-90D1-55010BB009FB}"/>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2009550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1D9DA6-7EEE-9D27-186A-3820FCC99C5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0313F37-CA83-349D-603E-4C2E75FAC09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B35829F-C2C1-0BF4-250C-CFDE9B2A680E}"/>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5" name="Zástupný symbol pro zápatí 4">
            <a:extLst>
              <a:ext uri="{FF2B5EF4-FFF2-40B4-BE49-F238E27FC236}">
                <a16:creationId xmlns:a16="http://schemas.microsoft.com/office/drawing/2014/main" id="{82060EB4-6C69-0EDA-FFA6-6E637AB71E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199BE65-91AA-D897-ED50-E1F75DB4EC3E}"/>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721442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CBDFC31-3EC6-EDD3-99D6-D532BCB48AB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A29B013-C45F-F3B7-65FF-6E90954E202F}"/>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F4B6B97-FFC7-A845-C2CB-219FAA7FD50D}"/>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5" name="Zástupný symbol pro zápatí 4">
            <a:extLst>
              <a:ext uri="{FF2B5EF4-FFF2-40B4-BE49-F238E27FC236}">
                <a16:creationId xmlns:a16="http://schemas.microsoft.com/office/drawing/2014/main" id="{D402EC84-BFB8-919A-6F47-D001F829064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122CF4B-4C35-D738-8FA2-09E17FFA00FC}"/>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378451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8964BE-ECD8-3FD9-D310-0A4738CD319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F8E22DC-19C4-E04F-7624-93853B9188B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4035582-D42B-30BE-BDDA-4766D8F23BAC}"/>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5" name="Zástupný symbol pro zápatí 4">
            <a:extLst>
              <a:ext uri="{FF2B5EF4-FFF2-40B4-BE49-F238E27FC236}">
                <a16:creationId xmlns:a16="http://schemas.microsoft.com/office/drawing/2014/main" id="{5D35EF5E-1883-AFE3-7412-F09AF295412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5807DEC-3DD2-B405-1311-C2A97F61BB75}"/>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75278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7CD543-F13B-8464-6B0D-4125043F096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0A6C6DA-3A17-17D2-0227-4BCD23DCE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A48BB69-1656-09EA-4ED7-0DD05F8BAFC2}"/>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5" name="Zástupný symbol pro zápatí 4">
            <a:extLst>
              <a:ext uri="{FF2B5EF4-FFF2-40B4-BE49-F238E27FC236}">
                <a16:creationId xmlns:a16="http://schemas.microsoft.com/office/drawing/2014/main" id="{D0D9DE08-0781-0BD8-F0C2-A25A2E8D60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972330E-BD64-C9BE-F0D3-8819F07210D8}"/>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05654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9F52BB-E445-FEB6-2D89-44D7B010ADF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F276CAD-EBB4-24F9-47E7-A6D898E132D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93461CE-58C6-503B-369C-CF2461D3899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9F4A4AA-3E75-1B00-B140-87805C1F6829}"/>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6" name="Zástupný symbol pro zápatí 5">
            <a:extLst>
              <a:ext uri="{FF2B5EF4-FFF2-40B4-BE49-F238E27FC236}">
                <a16:creationId xmlns:a16="http://schemas.microsoft.com/office/drawing/2014/main" id="{8A28E39B-BE4B-01D3-A861-D31EDE40BB8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D0ED35B-521A-E71C-5EB6-7472D8A1A9E9}"/>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57837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97877C-022B-07B4-A089-86FB3691187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8236BF2-44E7-F7A2-5D54-70C783945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9D005F5-C4EE-48F3-96EE-60A243121B8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258CF30-F738-53F4-7B3B-EADFEE48F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3CD8CDA-CF43-B00B-91BE-77BD9306B33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2017644-6F41-1070-3A9F-A13C09A52A64}"/>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8" name="Zástupný symbol pro zápatí 7">
            <a:extLst>
              <a:ext uri="{FF2B5EF4-FFF2-40B4-BE49-F238E27FC236}">
                <a16:creationId xmlns:a16="http://schemas.microsoft.com/office/drawing/2014/main" id="{EB1D6488-2DB0-1906-7E7A-ED60A7D4553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6C14ECB-F422-EB0D-69C0-C55C24C14A63}"/>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201635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DBC09-97AE-9948-E4F9-A2A8A532CF6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5CD9192-8B46-D675-FF09-1E3CE636F82F}"/>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4" name="Zástupný symbol pro zápatí 3">
            <a:extLst>
              <a:ext uri="{FF2B5EF4-FFF2-40B4-BE49-F238E27FC236}">
                <a16:creationId xmlns:a16="http://schemas.microsoft.com/office/drawing/2014/main" id="{668DC53D-A4C5-6E1F-ABB4-C995328F67A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1687697-01E9-0240-E4F3-862A4DDDBC1E}"/>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82140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D7418BB-B155-6B96-F193-D4CE13DC6EF6}"/>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3" name="Zástupný symbol pro zápatí 2">
            <a:extLst>
              <a:ext uri="{FF2B5EF4-FFF2-40B4-BE49-F238E27FC236}">
                <a16:creationId xmlns:a16="http://schemas.microsoft.com/office/drawing/2014/main" id="{0951FF91-AFAD-3CBD-AAFF-648A38A57E8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63D8387-935F-2E75-483D-F8EF2C96F644}"/>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56519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57010-15F4-5E48-1572-ECF61167313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C235E3F-76D6-F6E3-E61F-6A0245F1E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CC8EBE8-C309-48D8-BFC4-46D0288C0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B513C7D-3131-47D5-E091-98F41A562DF1}"/>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6" name="Zástupný symbol pro zápatí 5">
            <a:extLst>
              <a:ext uri="{FF2B5EF4-FFF2-40B4-BE49-F238E27FC236}">
                <a16:creationId xmlns:a16="http://schemas.microsoft.com/office/drawing/2014/main" id="{F4798065-E03B-754E-5509-DF01649596A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8E7B022-36F9-AEE6-0EE8-4825127D646E}"/>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45265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B2F2AD-8F89-7770-EBEA-83E15B4BFB8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DF68B85-0B11-B795-FF7F-8ED03EAF5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56A60141-F744-52D7-E7D1-C9D9AC0C9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16BD1C0-95EE-4B79-B699-6D489A5BBEE0}"/>
              </a:ext>
            </a:extLst>
          </p:cNvPr>
          <p:cNvSpPr>
            <a:spLocks noGrp="1"/>
          </p:cNvSpPr>
          <p:nvPr>
            <p:ph type="dt" sz="half" idx="10"/>
          </p:nvPr>
        </p:nvSpPr>
        <p:spPr/>
        <p:txBody>
          <a:bodyPr/>
          <a:lstStyle/>
          <a:p>
            <a:fld id="{15A47F74-02BC-423D-82C9-8B5C79622ADE}" type="datetimeFigureOut">
              <a:rPr lang="cs-CZ" smtClean="0"/>
              <a:t>07.12.2022</a:t>
            </a:fld>
            <a:endParaRPr lang="cs-CZ"/>
          </a:p>
        </p:txBody>
      </p:sp>
      <p:sp>
        <p:nvSpPr>
          <p:cNvPr id="6" name="Zástupný symbol pro zápatí 5">
            <a:extLst>
              <a:ext uri="{FF2B5EF4-FFF2-40B4-BE49-F238E27FC236}">
                <a16:creationId xmlns:a16="http://schemas.microsoft.com/office/drawing/2014/main" id="{49431F7B-E3A8-44F2-E4CC-C669EF40BB7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614BE4B-33AF-4B21-2A50-35AD05D9AA62}"/>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236863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11902A5-FAF7-3B18-EED5-A9E717AFA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F943BD5-E239-6AD6-224E-D9C0350BF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3105935-6958-237A-5926-40DBFC49B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47F74-02BC-423D-82C9-8B5C79622ADE}" type="datetimeFigureOut">
              <a:rPr lang="cs-CZ" smtClean="0"/>
              <a:t>07.12.2022</a:t>
            </a:fld>
            <a:endParaRPr lang="cs-CZ"/>
          </a:p>
        </p:txBody>
      </p:sp>
      <p:sp>
        <p:nvSpPr>
          <p:cNvPr id="5" name="Zástupný symbol pro zápatí 4">
            <a:extLst>
              <a:ext uri="{FF2B5EF4-FFF2-40B4-BE49-F238E27FC236}">
                <a16:creationId xmlns:a16="http://schemas.microsoft.com/office/drawing/2014/main" id="{6B9A004C-945C-530A-B065-21339F208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7EEDFF0-D370-D559-FEB6-A57419E39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974F-E945-4E39-BAF9-466310BBD880}" type="slidenum">
              <a:rPr lang="cs-CZ" smtClean="0"/>
              <a:t>‹#›</a:t>
            </a:fld>
            <a:endParaRPr lang="cs-CZ"/>
          </a:p>
        </p:txBody>
      </p:sp>
    </p:spTree>
    <p:extLst>
      <p:ext uri="{BB962C8B-B14F-4D97-AF65-F5344CB8AC3E}">
        <p14:creationId xmlns:p14="http://schemas.microsoft.com/office/powerpoint/2010/main" val="1981614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0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hyperlink" Target="https://www.iptc.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7.gif"/></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http://www.sci.muni.cz/botany/galerie/pictures/140-4057.JPG" TargetMode="External"/><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8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w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notesSlide" Target="../notesSlides/notesSlide1.xml"/><Relationship Id="rId7" Type="http://schemas.openxmlformats.org/officeDocument/2006/relationships/image" Target="../media/image18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3.wmf"/><Relationship Id="rId4" Type="http://schemas.openxmlformats.org/officeDocument/2006/relationships/oleObject" Target="../embeddings/oleObject1.bin"/></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9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 y="0"/>
            <a:ext cx="10287000" cy="6858000"/>
          </a:xfrm>
          <a:prstGeom prst="rect">
            <a:avLst/>
          </a:prstGeom>
        </p:spPr>
      </p:pic>
      <p:sp>
        <p:nvSpPr>
          <p:cNvPr id="4" name="Obdélník 3"/>
          <p:cNvSpPr/>
          <p:nvPr/>
        </p:nvSpPr>
        <p:spPr>
          <a:xfrm>
            <a:off x="3262265" y="121856"/>
            <a:ext cx="5385324" cy="1938992"/>
          </a:xfrm>
          <a:prstGeom prst="rect">
            <a:avLst/>
          </a:prstGeom>
          <a:solidFill>
            <a:schemeClr val="accent5">
              <a:lumMod val="20000"/>
              <a:lumOff val="80000"/>
              <a:alpha val="52000"/>
            </a:schemeClr>
          </a:solidFill>
        </p:spPr>
        <p:txBody>
          <a:bodyPr wrap="square">
            <a:spAutoFit/>
          </a:bodyPr>
          <a:lstStyle/>
          <a:p>
            <a:pPr algn="ctr">
              <a:spcAft>
                <a:spcPts val="0"/>
              </a:spcAft>
            </a:pPr>
            <a:r>
              <a:rPr lang="cs-CZ" sz="6000" b="1" kern="0" dirty="0">
                <a:solidFill>
                  <a:srgbClr val="C00000"/>
                </a:solidFill>
                <a:effectLst/>
              </a:rPr>
              <a:t>Ekologie společenstev</a:t>
            </a:r>
          </a:p>
        </p:txBody>
      </p:sp>
      <p:pic>
        <p:nvPicPr>
          <p:cNvPr id="13314" name="Picture 2" descr="VÃ½sledek obrÃ¡zku pro community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t="16799" b="-134"/>
          <a:stretch/>
        </p:blipFill>
        <p:spPr bwMode="auto">
          <a:xfrm>
            <a:off x="9247730" y="-17476"/>
            <a:ext cx="297103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4"/>
          <a:srcRect t="4394"/>
          <a:stretch/>
        </p:blipFill>
        <p:spPr>
          <a:xfrm>
            <a:off x="9242855" y="3212976"/>
            <a:ext cx="2971031" cy="3662500"/>
          </a:xfrm>
          <a:prstGeom prst="rect">
            <a:avLst/>
          </a:prstGeom>
        </p:spPr>
      </p:pic>
      <p:pic>
        <p:nvPicPr>
          <p:cNvPr id="7" name="Obrázek 6"/>
          <p:cNvPicPr>
            <a:picLocks noChangeAspect="1"/>
          </p:cNvPicPr>
          <p:nvPr/>
        </p:nvPicPr>
        <p:blipFill>
          <a:blip r:embed="rId5"/>
          <a:stretch>
            <a:fillRect/>
          </a:stretch>
        </p:blipFill>
        <p:spPr>
          <a:xfrm>
            <a:off x="4161" y="0"/>
            <a:ext cx="2662839" cy="3447041"/>
          </a:xfrm>
          <a:prstGeom prst="rect">
            <a:avLst/>
          </a:prstGeom>
        </p:spPr>
      </p:pic>
      <p:pic>
        <p:nvPicPr>
          <p:cNvPr id="8" name="Obrázek 7"/>
          <p:cNvPicPr>
            <a:picLocks noChangeAspect="1"/>
          </p:cNvPicPr>
          <p:nvPr/>
        </p:nvPicPr>
        <p:blipFill>
          <a:blip r:embed="rId6"/>
          <a:stretch>
            <a:fillRect/>
          </a:stretch>
        </p:blipFill>
        <p:spPr>
          <a:xfrm>
            <a:off x="0" y="3311180"/>
            <a:ext cx="2667000" cy="3543300"/>
          </a:xfrm>
          <a:prstGeom prst="rect">
            <a:avLst/>
          </a:prstGeom>
        </p:spPr>
      </p:pic>
    </p:spTree>
    <p:extLst>
      <p:ext uri="{BB962C8B-B14F-4D97-AF65-F5344CB8AC3E}">
        <p14:creationId xmlns:p14="http://schemas.microsoft.com/office/powerpoint/2010/main" val="3988999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044CDA-95C6-EADC-9CE6-3116173031FB}"/>
              </a:ext>
            </a:extLst>
          </p:cNvPr>
          <p:cNvSpPr>
            <a:spLocks noGrp="1"/>
          </p:cNvSpPr>
          <p:nvPr>
            <p:ph type="title"/>
          </p:nvPr>
        </p:nvSpPr>
        <p:spPr>
          <a:xfrm>
            <a:off x="1504624" y="365125"/>
            <a:ext cx="8158566" cy="564773"/>
          </a:xfrm>
        </p:spPr>
        <p:txBody>
          <a:bodyPr>
            <a:normAutofit fontScale="90000"/>
          </a:bodyPr>
          <a:lstStyle/>
          <a:p>
            <a:r>
              <a:rPr lang="cs-CZ" sz="4000" b="1" dirty="0"/>
              <a:t>        Různý prostorový rozsah společenstev</a:t>
            </a:r>
          </a:p>
        </p:txBody>
      </p:sp>
      <p:pic>
        <p:nvPicPr>
          <p:cNvPr id="5" name="Zástupný obsah 4">
            <a:extLst>
              <a:ext uri="{FF2B5EF4-FFF2-40B4-BE49-F238E27FC236}">
                <a16:creationId xmlns:a16="http://schemas.microsoft.com/office/drawing/2014/main" id="{462157DD-8B72-AC32-1651-F4AD257C8142}"/>
              </a:ext>
            </a:extLst>
          </p:cNvPr>
          <p:cNvPicPr>
            <a:picLocks noGrp="1" noChangeAspect="1"/>
          </p:cNvPicPr>
          <p:nvPr>
            <p:ph idx="1"/>
          </p:nvPr>
        </p:nvPicPr>
        <p:blipFill>
          <a:blip r:embed="rId2"/>
          <a:stretch>
            <a:fillRect/>
          </a:stretch>
        </p:blipFill>
        <p:spPr>
          <a:xfrm>
            <a:off x="751669" y="1201120"/>
            <a:ext cx="10345390" cy="4974956"/>
          </a:xfrm>
        </p:spPr>
      </p:pic>
      <p:sp>
        <p:nvSpPr>
          <p:cNvPr id="3" name="TextovéPole 2"/>
          <p:cNvSpPr txBox="1"/>
          <p:nvPr/>
        </p:nvSpPr>
        <p:spPr>
          <a:xfrm>
            <a:off x="960893" y="6363882"/>
            <a:ext cx="10322441" cy="369332"/>
          </a:xfrm>
          <a:prstGeom prst="rect">
            <a:avLst/>
          </a:prstGeom>
          <a:noFill/>
        </p:spPr>
        <p:txBody>
          <a:bodyPr wrap="none" rtlCol="0">
            <a:spAutoFit/>
          </a:bodyPr>
          <a:lstStyle/>
          <a:p>
            <a:r>
              <a:rPr lang="cs-CZ" dirty="0"/>
              <a:t>Biomy                                  Regiony                                       Lokality                                                 </a:t>
            </a:r>
            <a:r>
              <a:rPr lang="cs-CZ" dirty="0" err="1"/>
              <a:t>Mikrohabitaty</a:t>
            </a:r>
            <a:r>
              <a:rPr lang="cs-CZ" dirty="0"/>
              <a:t>       </a:t>
            </a:r>
          </a:p>
        </p:txBody>
      </p:sp>
    </p:spTree>
    <p:extLst>
      <p:ext uri="{BB962C8B-B14F-4D97-AF65-F5344CB8AC3E}">
        <p14:creationId xmlns:p14="http://schemas.microsoft.com/office/powerpoint/2010/main" val="13805825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91065" y="289709"/>
            <a:ext cx="10515600" cy="671823"/>
          </a:xfrm>
        </p:spPr>
        <p:txBody>
          <a:bodyPr>
            <a:normAutofit/>
          </a:bodyPr>
          <a:lstStyle/>
          <a:p>
            <a:r>
              <a:rPr lang="cs-CZ" sz="4000" b="1" dirty="0"/>
              <a:t>Biodiverzita v čase</a:t>
            </a:r>
          </a:p>
        </p:txBody>
      </p:sp>
      <p:pic>
        <p:nvPicPr>
          <p:cNvPr id="6" name="Zástupný symbol pro obsah 5"/>
          <p:cNvPicPr>
            <a:picLocks noGrp="1" noChangeAspect="1"/>
          </p:cNvPicPr>
          <p:nvPr>
            <p:ph idx="1"/>
          </p:nvPr>
        </p:nvPicPr>
        <p:blipFill>
          <a:blip r:embed="rId2"/>
          <a:stretch>
            <a:fillRect/>
          </a:stretch>
        </p:blipFill>
        <p:spPr>
          <a:xfrm>
            <a:off x="567665" y="988581"/>
            <a:ext cx="4701919" cy="5506487"/>
          </a:xfrm>
          <a:prstGeom prst="rect">
            <a:avLst/>
          </a:prstGeom>
        </p:spPr>
      </p:pic>
      <p:pic>
        <p:nvPicPr>
          <p:cNvPr id="7" name="Obrázek 6"/>
          <p:cNvPicPr>
            <a:picLocks noChangeAspect="1"/>
          </p:cNvPicPr>
          <p:nvPr/>
        </p:nvPicPr>
        <p:blipFill>
          <a:blip r:embed="rId3"/>
          <a:stretch>
            <a:fillRect/>
          </a:stretch>
        </p:blipFill>
        <p:spPr>
          <a:xfrm>
            <a:off x="5884234" y="1074653"/>
            <a:ext cx="5908656" cy="5099903"/>
          </a:xfrm>
          <a:prstGeom prst="rect">
            <a:avLst/>
          </a:prstGeom>
        </p:spPr>
      </p:pic>
    </p:spTree>
    <p:extLst>
      <p:ext uri="{BB962C8B-B14F-4D97-AF65-F5344CB8AC3E}">
        <p14:creationId xmlns:p14="http://schemas.microsoft.com/office/powerpoint/2010/main" val="24716875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835112" y="791140"/>
            <a:ext cx="5952139" cy="4070716"/>
          </a:xfrm>
          <a:prstGeom prst="rect">
            <a:avLst/>
          </a:prstGeom>
        </p:spPr>
      </p:pic>
      <p:sp>
        <p:nvSpPr>
          <p:cNvPr id="2" name="Nadpis 1"/>
          <p:cNvSpPr>
            <a:spLocks noGrp="1"/>
          </p:cNvSpPr>
          <p:nvPr>
            <p:ph type="title"/>
          </p:nvPr>
        </p:nvSpPr>
        <p:spPr>
          <a:xfrm>
            <a:off x="504988" y="372875"/>
            <a:ext cx="4593956" cy="835994"/>
          </a:xfrm>
        </p:spPr>
        <p:txBody>
          <a:bodyPr>
            <a:normAutofit/>
          </a:bodyPr>
          <a:lstStyle/>
          <a:p>
            <a:r>
              <a:rPr lang="cs-CZ" sz="3600" b="1" dirty="0"/>
              <a:t>Biodiverzita v prostoru</a:t>
            </a:r>
          </a:p>
        </p:txBody>
      </p:sp>
      <p:pic>
        <p:nvPicPr>
          <p:cNvPr id="4" name="Zástupný symbol pro obsah 3"/>
          <p:cNvPicPr>
            <a:picLocks noGrp="1" noChangeAspect="1"/>
          </p:cNvPicPr>
          <p:nvPr>
            <p:ph idx="1"/>
          </p:nvPr>
        </p:nvPicPr>
        <p:blipFill>
          <a:blip r:embed="rId3"/>
          <a:stretch>
            <a:fillRect/>
          </a:stretch>
        </p:blipFill>
        <p:spPr>
          <a:xfrm>
            <a:off x="552694" y="1876007"/>
            <a:ext cx="6010031" cy="2510013"/>
          </a:xfrm>
          <a:prstGeom prst="rect">
            <a:avLst/>
          </a:prstGeom>
        </p:spPr>
      </p:pic>
    </p:spTree>
    <p:extLst>
      <p:ext uri="{BB962C8B-B14F-4D97-AF65-F5344CB8AC3E}">
        <p14:creationId xmlns:p14="http://schemas.microsoft.com/office/powerpoint/2010/main" val="41455905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9232" y="410707"/>
            <a:ext cx="5562600" cy="906651"/>
          </a:xfrm>
        </p:spPr>
        <p:txBody>
          <a:bodyPr>
            <a:normAutofit/>
          </a:bodyPr>
          <a:lstStyle/>
          <a:p>
            <a:r>
              <a:rPr lang="cs-CZ" sz="4000" b="1" dirty="0"/>
              <a:t>Biodiverzita v prostoru</a:t>
            </a:r>
          </a:p>
        </p:txBody>
      </p:sp>
      <p:pic>
        <p:nvPicPr>
          <p:cNvPr id="4" name="Zástupný symbol pro obsah 3"/>
          <p:cNvPicPr>
            <a:picLocks noGrp="1" noChangeAspect="1"/>
          </p:cNvPicPr>
          <p:nvPr>
            <p:ph idx="1"/>
          </p:nvPr>
        </p:nvPicPr>
        <p:blipFill>
          <a:blip r:embed="rId2"/>
          <a:stretch>
            <a:fillRect/>
          </a:stretch>
        </p:blipFill>
        <p:spPr>
          <a:xfrm>
            <a:off x="6687519" y="601258"/>
            <a:ext cx="4642677" cy="5656168"/>
          </a:xfrm>
          <a:prstGeom prst="rect">
            <a:avLst/>
          </a:prstGeom>
        </p:spPr>
      </p:pic>
      <p:pic>
        <p:nvPicPr>
          <p:cNvPr id="5" name="Obrázek 4"/>
          <p:cNvPicPr>
            <a:picLocks noChangeAspect="1"/>
          </p:cNvPicPr>
          <p:nvPr/>
        </p:nvPicPr>
        <p:blipFill>
          <a:blip r:embed="rId3"/>
          <a:stretch>
            <a:fillRect/>
          </a:stretch>
        </p:blipFill>
        <p:spPr>
          <a:xfrm>
            <a:off x="638944" y="2049960"/>
            <a:ext cx="5961112" cy="2514291"/>
          </a:xfrm>
          <a:prstGeom prst="rect">
            <a:avLst/>
          </a:prstGeom>
        </p:spPr>
      </p:pic>
    </p:spTree>
    <p:extLst>
      <p:ext uri="{BB962C8B-B14F-4D97-AF65-F5344CB8AC3E}">
        <p14:creationId xmlns:p14="http://schemas.microsoft.com/office/powerpoint/2010/main" val="31502438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9886"/>
            <a:ext cx="10515600" cy="1083967"/>
          </a:xfrm>
        </p:spPr>
        <p:txBody>
          <a:bodyPr>
            <a:noAutofit/>
          </a:bodyPr>
          <a:lstStyle/>
          <a:p>
            <a:pPr algn="ctr"/>
            <a:r>
              <a:rPr lang="cs-CZ" sz="4000" b="1" dirty="0"/>
              <a:t>Mac </a:t>
            </a:r>
            <a:r>
              <a:rPr lang="cs-CZ" sz="4000" b="1" dirty="0" err="1"/>
              <a:t>Arthurova</a:t>
            </a:r>
            <a:r>
              <a:rPr lang="cs-CZ" sz="4000" b="1" dirty="0"/>
              <a:t> a Wilsonova teorie </a:t>
            </a:r>
            <a:br>
              <a:rPr lang="cs-CZ" sz="4000" b="1" dirty="0"/>
            </a:br>
            <a:r>
              <a:rPr lang="cs-CZ" sz="4000" b="1" dirty="0"/>
              <a:t>rovnovážného stavu</a:t>
            </a:r>
          </a:p>
        </p:txBody>
      </p:sp>
      <p:pic>
        <p:nvPicPr>
          <p:cNvPr id="4" name="Zástupný symbol pro obsah 3"/>
          <p:cNvPicPr>
            <a:picLocks noGrp="1" noChangeAspect="1"/>
          </p:cNvPicPr>
          <p:nvPr>
            <p:ph idx="1"/>
          </p:nvPr>
        </p:nvPicPr>
        <p:blipFill>
          <a:blip r:embed="rId2"/>
          <a:stretch>
            <a:fillRect/>
          </a:stretch>
        </p:blipFill>
        <p:spPr>
          <a:xfrm>
            <a:off x="267771" y="1952786"/>
            <a:ext cx="5736227" cy="4192292"/>
          </a:xfrm>
          <a:prstGeom prst="rect">
            <a:avLst/>
          </a:prstGeom>
        </p:spPr>
      </p:pic>
      <p:pic>
        <p:nvPicPr>
          <p:cNvPr id="5" name="Obrázek 4"/>
          <p:cNvPicPr>
            <a:picLocks noChangeAspect="1"/>
          </p:cNvPicPr>
          <p:nvPr/>
        </p:nvPicPr>
        <p:blipFill>
          <a:blip r:embed="rId3"/>
          <a:stretch>
            <a:fillRect/>
          </a:stretch>
        </p:blipFill>
        <p:spPr>
          <a:xfrm>
            <a:off x="6003998" y="2206410"/>
            <a:ext cx="5184844" cy="4109150"/>
          </a:xfrm>
          <a:prstGeom prst="rect">
            <a:avLst/>
          </a:prstGeom>
        </p:spPr>
      </p:pic>
    </p:spTree>
    <p:extLst>
      <p:ext uri="{BB962C8B-B14F-4D97-AF65-F5344CB8AC3E}">
        <p14:creationId xmlns:p14="http://schemas.microsoft.com/office/powerpoint/2010/main" val="36205369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3520835" y="1547703"/>
            <a:ext cx="4933489" cy="5116568"/>
          </a:xfrm>
          <a:prstGeom prst="rect">
            <a:avLst/>
          </a:prstGeom>
        </p:spPr>
      </p:pic>
      <p:sp>
        <p:nvSpPr>
          <p:cNvPr id="5" name="Nadpis 1"/>
          <p:cNvSpPr>
            <a:spLocks noGrp="1"/>
          </p:cNvSpPr>
          <p:nvPr>
            <p:ph type="title"/>
          </p:nvPr>
        </p:nvSpPr>
        <p:spPr>
          <a:xfrm>
            <a:off x="838200" y="303134"/>
            <a:ext cx="10515600" cy="797247"/>
          </a:xfrm>
        </p:spPr>
        <p:txBody>
          <a:bodyPr>
            <a:noAutofit/>
          </a:bodyPr>
          <a:lstStyle/>
          <a:p>
            <a:pPr algn="ctr"/>
            <a:r>
              <a:rPr lang="cs-CZ" sz="4000" b="1" dirty="0"/>
              <a:t>Mac </a:t>
            </a:r>
            <a:r>
              <a:rPr lang="cs-CZ" sz="4000" b="1" dirty="0" err="1"/>
              <a:t>Arthurova</a:t>
            </a:r>
            <a:r>
              <a:rPr lang="cs-CZ" sz="4000" b="1" dirty="0"/>
              <a:t> a Wilsonova teorie </a:t>
            </a:r>
            <a:br>
              <a:rPr lang="cs-CZ" sz="4000" b="1" dirty="0"/>
            </a:br>
            <a:r>
              <a:rPr lang="cs-CZ" sz="4000" b="1" dirty="0"/>
              <a:t>rovnovážného stavu</a:t>
            </a:r>
          </a:p>
        </p:txBody>
      </p:sp>
    </p:spTree>
    <p:extLst>
      <p:ext uri="{BB962C8B-B14F-4D97-AF65-F5344CB8AC3E}">
        <p14:creationId xmlns:p14="http://schemas.microsoft.com/office/powerpoint/2010/main" val="29201883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242644" y="1480503"/>
            <a:ext cx="5542340" cy="4836173"/>
          </a:xfrm>
          <a:prstGeom prst="rect">
            <a:avLst/>
          </a:prstGeom>
        </p:spPr>
      </p:pic>
      <p:pic>
        <p:nvPicPr>
          <p:cNvPr id="5" name="Obrázek 4"/>
          <p:cNvPicPr>
            <a:picLocks noChangeAspect="1"/>
          </p:cNvPicPr>
          <p:nvPr/>
        </p:nvPicPr>
        <p:blipFill>
          <a:blip r:embed="rId3"/>
          <a:stretch>
            <a:fillRect/>
          </a:stretch>
        </p:blipFill>
        <p:spPr>
          <a:xfrm>
            <a:off x="5529262" y="2254277"/>
            <a:ext cx="6337728" cy="3332862"/>
          </a:xfrm>
          <a:prstGeom prst="rect">
            <a:avLst/>
          </a:prstGeom>
        </p:spPr>
      </p:pic>
      <p:sp>
        <p:nvSpPr>
          <p:cNvPr id="6" name="Nadpis 1"/>
          <p:cNvSpPr>
            <a:spLocks noGrp="1"/>
          </p:cNvSpPr>
          <p:nvPr>
            <p:ph type="title"/>
          </p:nvPr>
        </p:nvSpPr>
        <p:spPr>
          <a:xfrm>
            <a:off x="838200" y="303133"/>
            <a:ext cx="10515600" cy="1076217"/>
          </a:xfrm>
        </p:spPr>
        <p:txBody>
          <a:bodyPr>
            <a:noAutofit/>
          </a:bodyPr>
          <a:lstStyle/>
          <a:p>
            <a:pPr algn="ctr"/>
            <a:r>
              <a:rPr lang="cs-CZ" sz="4000" b="1" dirty="0"/>
              <a:t>Mac </a:t>
            </a:r>
            <a:r>
              <a:rPr lang="cs-CZ" sz="4000" b="1" dirty="0" err="1"/>
              <a:t>Arthurova</a:t>
            </a:r>
            <a:r>
              <a:rPr lang="cs-CZ" sz="4000" b="1" dirty="0"/>
              <a:t> a Wilsonova teorie </a:t>
            </a:r>
            <a:br>
              <a:rPr lang="cs-CZ" sz="4000" b="1" dirty="0"/>
            </a:br>
            <a:r>
              <a:rPr lang="cs-CZ" sz="4000" b="1" dirty="0"/>
              <a:t>rovnovážného stavu</a:t>
            </a:r>
          </a:p>
        </p:txBody>
      </p:sp>
    </p:spTree>
    <p:extLst>
      <p:ext uri="{BB962C8B-B14F-4D97-AF65-F5344CB8AC3E}">
        <p14:creationId xmlns:p14="http://schemas.microsoft.com/office/powerpoint/2010/main" val="42540645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26381"/>
            <a:ext cx="8778498" cy="746662"/>
          </a:xfrm>
        </p:spPr>
        <p:txBody>
          <a:bodyPr>
            <a:normAutofit/>
          </a:bodyPr>
          <a:lstStyle/>
          <a:p>
            <a:pPr algn="ctr"/>
            <a:r>
              <a:rPr lang="cs-CZ" sz="4000" b="1" dirty="0"/>
              <a:t>Komplexita a stabilita společenstva</a:t>
            </a:r>
          </a:p>
        </p:txBody>
      </p:sp>
      <p:pic>
        <p:nvPicPr>
          <p:cNvPr id="4" name="Zástupný symbol pro obsah 3"/>
          <p:cNvPicPr>
            <a:picLocks noGrp="1" noChangeAspect="1"/>
          </p:cNvPicPr>
          <p:nvPr>
            <p:ph idx="1"/>
          </p:nvPr>
        </p:nvPicPr>
        <p:blipFill>
          <a:blip r:embed="rId2"/>
          <a:stretch>
            <a:fillRect/>
          </a:stretch>
        </p:blipFill>
        <p:spPr>
          <a:xfrm>
            <a:off x="286795" y="3230807"/>
            <a:ext cx="5941120" cy="3053755"/>
          </a:xfrm>
          <a:prstGeom prst="rect">
            <a:avLst/>
          </a:prstGeom>
        </p:spPr>
      </p:pic>
      <p:pic>
        <p:nvPicPr>
          <p:cNvPr id="5" name="Obrázek 4"/>
          <p:cNvPicPr>
            <a:picLocks noChangeAspect="1"/>
          </p:cNvPicPr>
          <p:nvPr/>
        </p:nvPicPr>
        <p:blipFill>
          <a:blip r:embed="rId3"/>
          <a:stretch>
            <a:fillRect/>
          </a:stretch>
        </p:blipFill>
        <p:spPr>
          <a:xfrm>
            <a:off x="3018958" y="1270863"/>
            <a:ext cx="5895975" cy="1762125"/>
          </a:xfrm>
          <a:prstGeom prst="rect">
            <a:avLst/>
          </a:prstGeom>
        </p:spPr>
      </p:pic>
      <p:pic>
        <p:nvPicPr>
          <p:cNvPr id="6" name="Obrázek 5"/>
          <p:cNvPicPr>
            <a:picLocks noChangeAspect="1"/>
          </p:cNvPicPr>
          <p:nvPr/>
        </p:nvPicPr>
        <p:blipFill>
          <a:blip r:embed="rId4"/>
          <a:stretch>
            <a:fillRect/>
          </a:stretch>
        </p:blipFill>
        <p:spPr>
          <a:xfrm>
            <a:off x="6227914" y="3230808"/>
            <a:ext cx="5740489" cy="3299440"/>
          </a:xfrm>
          <a:prstGeom prst="rect">
            <a:avLst/>
          </a:prstGeom>
        </p:spPr>
      </p:pic>
    </p:spTree>
    <p:extLst>
      <p:ext uri="{BB962C8B-B14F-4D97-AF65-F5344CB8AC3E}">
        <p14:creationId xmlns:p14="http://schemas.microsoft.com/office/powerpoint/2010/main" val="13339810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34FB795-22C1-4CC8-80ED-E39CC09D3775}"/>
              </a:ext>
            </a:extLst>
          </p:cNvPr>
          <p:cNvSpPr txBox="1"/>
          <p:nvPr/>
        </p:nvSpPr>
        <p:spPr>
          <a:xfrm>
            <a:off x="119336" y="260648"/>
            <a:ext cx="7776864" cy="369332"/>
          </a:xfrm>
          <a:prstGeom prst="rect">
            <a:avLst/>
          </a:prstGeom>
          <a:noFill/>
        </p:spPr>
        <p:txBody>
          <a:bodyPr wrap="square" rtlCol="0">
            <a:spAutoFit/>
          </a:bodyPr>
          <a:lstStyle/>
          <a:p>
            <a:r>
              <a:rPr lang="cs-CZ" b="1" dirty="0">
                <a:solidFill>
                  <a:srgbClr val="FF0000"/>
                </a:solidFill>
              </a:rPr>
              <a:t>Biodiversity </a:t>
            </a:r>
            <a:r>
              <a:rPr lang="cs-CZ" b="1" dirty="0" err="1">
                <a:solidFill>
                  <a:srgbClr val="FF0000"/>
                </a:solidFill>
              </a:rPr>
              <a:t>hotspots</a:t>
            </a:r>
            <a:r>
              <a:rPr lang="cs-CZ" b="1" dirty="0">
                <a:solidFill>
                  <a:srgbClr val="FF0000"/>
                </a:solidFill>
              </a:rPr>
              <a:t> </a:t>
            </a:r>
            <a:r>
              <a:rPr lang="cs-CZ" b="1" dirty="0"/>
              <a:t>– </a:t>
            </a:r>
            <a:r>
              <a:rPr lang="cs-CZ" dirty="0"/>
              <a:t>místa nebo regiony s velkou koncentrací druhů</a:t>
            </a:r>
          </a:p>
        </p:txBody>
      </p:sp>
      <p:pic>
        <p:nvPicPr>
          <p:cNvPr id="3" name="Obrázek 2">
            <a:extLst>
              <a:ext uri="{FF2B5EF4-FFF2-40B4-BE49-F238E27FC236}">
                <a16:creationId xmlns:a16="http://schemas.microsoft.com/office/drawing/2014/main" id="{4ED64718-7FCC-4036-B4E2-792A18B6B5C5}"/>
              </a:ext>
            </a:extLst>
          </p:cNvPr>
          <p:cNvPicPr>
            <a:picLocks noChangeAspect="1"/>
          </p:cNvPicPr>
          <p:nvPr/>
        </p:nvPicPr>
        <p:blipFill>
          <a:blip r:embed="rId2"/>
          <a:stretch>
            <a:fillRect/>
          </a:stretch>
        </p:blipFill>
        <p:spPr>
          <a:xfrm>
            <a:off x="623392" y="1052736"/>
            <a:ext cx="5544616" cy="2661417"/>
          </a:xfrm>
          <a:prstGeom prst="rect">
            <a:avLst/>
          </a:prstGeom>
        </p:spPr>
      </p:pic>
      <p:pic>
        <p:nvPicPr>
          <p:cNvPr id="4" name="Obrázek 3">
            <a:extLst>
              <a:ext uri="{FF2B5EF4-FFF2-40B4-BE49-F238E27FC236}">
                <a16:creationId xmlns:a16="http://schemas.microsoft.com/office/drawing/2014/main" id="{7B8BDCC9-B6EE-4F22-B92C-00526BB289CE}"/>
              </a:ext>
            </a:extLst>
          </p:cNvPr>
          <p:cNvPicPr>
            <a:picLocks noChangeAspect="1"/>
          </p:cNvPicPr>
          <p:nvPr/>
        </p:nvPicPr>
        <p:blipFill>
          <a:blip r:embed="rId3"/>
          <a:stretch>
            <a:fillRect/>
          </a:stretch>
        </p:blipFill>
        <p:spPr>
          <a:xfrm>
            <a:off x="1559496" y="4149080"/>
            <a:ext cx="3582492" cy="2386940"/>
          </a:xfrm>
          <a:prstGeom prst="rect">
            <a:avLst/>
          </a:prstGeom>
        </p:spPr>
      </p:pic>
      <p:sp>
        <p:nvSpPr>
          <p:cNvPr id="5" name="TextovéPole 4">
            <a:extLst>
              <a:ext uri="{FF2B5EF4-FFF2-40B4-BE49-F238E27FC236}">
                <a16:creationId xmlns:a16="http://schemas.microsoft.com/office/drawing/2014/main" id="{9A1C9011-8458-4AE1-8C48-8B04611625A9}"/>
              </a:ext>
            </a:extLst>
          </p:cNvPr>
          <p:cNvSpPr txBox="1"/>
          <p:nvPr/>
        </p:nvSpPr>
        <p:spPr>
          <a:xfrm>
            <a:off x="1703512" y="6165304"/>
            <a:ext cx="1296145" cy="307777"/>
          </a:xfrm>
          <a:prstGeom prst="rect">
            <a:avLst/>
          </a:prstGeom>
          <a:noFill/>
        </p:spPr>
        <p:txBody>
          <a:bodyPr wrap="square" rtlCol="0">
            <a:spAutoFit/>
          </a:bodyPr>
          <a:lstStyle/>
          <a:p>
            <a:r>
              <a:rPr lang="cs-CZ" sz="1400" dirty="0">
                <a:solidFill>
                  <a:srgbClr val="FFFF00"/>
                </a:solidFill>
              </a:rPr>
              <a:t>Bílé Karpaty</a:t>
            </a:r>
          </a:p>
        </p:txBody>
      </p:sp>
      <p:sp>
        <p:nvSpPr>
          <p:cNvPr id="6" name="TextovéPole 5">
            <a:extLst>
              <a:ext uri="{FF2B5EF4-FFF2-40B4-BE49-F238E27FC236}">
                <a16:creationId xmlns:a16="http://schemas.microsoft.com/office/drawing/2014/main" id="{C7C52521-18E7-4D96-A753-47F5864A30CD}"/>
              </a:ext>
            </a:extLst>
          </p:cNvPr>
          <p:cNvSpPr txBox="1"/>
          <p:nvPr/>
        </p:nvSpPr>
        <p:spPr>
          <a:xfrm>
            <a:off x="7032104" y="1340768"/>
            <a:ext cx="4968552" cy="1754326"/>
          </a:xfrm>
          <a:prstGeom prst="rect">
            <a:avLst/>
          </a:prstGeom>
          <a:noFill/>
        </p:spPr>
        <p:txBody>
          <a:bodyPr wrap="square" rtlCol="0">
            <a:spAutoFit/>
          </a:bodyPr>
          <a:lstStyle/>
          <a:p>
            <a:r>
              <a:rPr lang="cs-CZ" b="1" dirty="0">
                <a:solidFill>
                  <a:srgbClr val="FF0000"/>
                </a:solidFill>
              </a:rPr>
              <a:t>Na velké prostorové škále (kilometry čtvereční): </a:t>
            </a:r>
          </a:p>
          <a:p>
            <a:endParaRPr lang="cs-CZ" dirty="0"/>
          </a:p>
          <a:p>
            <a:r>
              <a:rPr lang="cs-CZ" dirty="0"/>
              <a:t>- tropické deštné lesy (zejména </a:t>
            </a:r>
            <a:r>
              <a:rPr lang="cs-CZ" dirty="0" err="1"/>
              <a:t>indomalajsé</a:t>
            </a:r>
            <a:r>
              <a:rPr lang="cs-CZ" dirty="0"/>
              <a:t>)</a:t>
            </a:r>
          </a:p>
          <a:p>
            <a:r>
              <a:rPr lang="cs-CZ" dirty="0"/>
              <a:t>- mediteránní oblasti</a:t>
            </a:r>
          </a:p>
          <a:p>
            <a:r>
              <a:rPr lang="cs-CZ" dirty="0"/>
              <a:t>- vysoké a rozsáhlé hory</a:t>
            </a:r>
          </a:p>
          <a:p>
            <a:r>
              <a:rPr lang="cs-CZ" dirty="0"/>
              <a:t>- některé savany (</a:t>
            </a:r>
            <a:r>
              <a:rPr lang="cs-CZ" dirty="0" err="1"/>
              <a:t>cerrado</a:t>
            </a:r>
            <a:r>
              <a:rPr lang="cs-CZ" dirty="0"/>
              <a:t>, Kuba)</a:t>
            </a:r>
          </a:p>
        </p:txBody>
      </p:sp>
      <p:sp>
        <p:nvSpPr>
          <p:cNvPr id="7" name="TextovéPole 6">
            <a:extLst>
              <a:ext uri="{FF2B5EF4-FFF2-40B4-BE49-F238E27FC236}">
                <a16:creationId xmlns:a16="http://schemas.microsoft.com/office/drawing/2014/main" id="{4A79B9BA-E847-499F-9C89-E782706BD3F5}"/>
              </a:ext>
            </a:extLst>
          </p:cNvPr>
          <p:cNvSpPr txBox="1"/>
          <p:nvPr/>
        </p:nvSpPr>
        <p:spPr>
          <a:xfrm>
            <a:off x="5591944" y="4437112"/>
            <a:ext cx="6408712" cy="1477328"/>
          </a:xfrm>
          <a:prstGeom prst="rect">
            <a:avLst/>
          </a:prstGeom>
          <a:noFill/>
        </p:spPr>
        <p:txBody>
          <a:bodyPr wrap="square" rtlCol="0">
            <a:spAutoFit/>
          </a:bodyPr>
          <a:lstStyle/>
          <a:p>
            <a:r>
              <a:rPr lang="cs-CZ" b="1" dirty="0">
                <a:solidFill>
                  <a:srgbClr val="FF0000"/>
                </a:solidFill>
              </a:rPr>
              <a:t>Na malé prostorové škále (metry čtvereční): </a:t>
            </a:r>
          </a:p>
          <a:p>
            <a:endParaRPr lang="cs-CZ" dirty="0"/>
          </a:p>
          <a:p>
            <a:pPr marL="285750" indent="-285750">
              <a:buFontTx/>
              <a:buChar char="-"/>
            </a:pPr>
            <a:r>
              <a:rPr lang="cs-CZ" dirty="0"/>
              <a:t>trávníky v lesostepní zóně (Bílé Karpaty, Transylvánie, Halič)</a:t>
            </a:r>
          </a:p>
          <a:p>
            <a:pPr marL="285750" indent="-285750">
              <a:buFontTx/>
              <a:buChar char="-"/>
            </a:pPr>
            <a:r>
              <a:rPr lang="cs-CZ" dirty="0"/>
              <a:t>některé horské pastviny (lamí pastviny v Andách)</a:t>
            </a:r>
          </a:p>
          <a:p>
            <a:pPr marL="285750" indent="-285750">
              <a:buFontTx/>
              <a:buChar char="-"/>
            </a:pPr>
            <a:r>
              <a:rPr lang="cs-CZ" dirty="0"/>
              <a:t>světlé lesostepní lesy na jižní Sibiři</a:t>
            </a:r>
          </a:p>
        </p:txBody>
      </p:sp>
    </p:spTree>
    <p:extLst>
      <p:ext uri="{BB962C8B-B14F-4D97-AF65-F5344CB8AC3E}">
        <p14:creationId xmlns:p14="http://schemas.microsoft.com/office/powerpoint/2010/main" val="15704075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5238" y="85241"/>
            <a:ext cx="4989163" cy="604442"/>
          </a:xfrm>
        </p:spPr>
        <p:txBody>
          <a:bodyPr>
            <a:normAutofit fontScale="90000"/>
          </a:bodyPr>
          <a:lstStyle/>
          <a:p>
            <a:r>
              <a:rPr lang="cs-CZ" sz="4000" b="1" dirty="0" err="1"/>
              <a:t>Biocenotické</a:t>
            </a:r>
            <a:r>
              <a:rPr lang="cs-CZ" sz="4000" b="1" dirty="0"/>
              <a:t> principy</a:t>
            </a:r>
          </a:p>
        </p:txBody>
      </p:sp>
      <p:pic>
        <p:nvPicPr>
          <p:cNvPr id="4" name="Zástupný symbol pro obsah 3"/>
          <p:cNvPicPr>
            <a:picLocks noGrp="1" noChangeAspect="1"/>
          </p:cNvPicPr>
          <p:nvPr>
            <p:ph idx="1"/>
          </p:nvPr>
        </p:nvPicPr>
        <p:blipFill>
          <a:blip r:embed="rId2"/>
          <a:stretch>
            <a:fillRect/>
          </a:stretch>
        </p:blipFill>
        <p:spPr>
          <a:xfrm>
            <a:off x="435238" y="898901"/>
            <a:ext cx="5175015" cy="5629048"/>
          </a:xfrm>
          <a:prstGeom prst="rect">
            <a:avLst/>
          </a:prstGeom>
        </p:spPr>
      </p:pic>
      <p:pic>
        <p:nvPicPr>
          <p:cNvPr id="6" name="Obrázek 5"/>
          <p:cNvPicPr>
            <a:picLocks noChangeAspect="1"/>
          </p:cNvPicPr>
          <p:nvPr/>
        </p:nvPicPr>
        <p:blipFill>
          <a:blip r:embed="rId3"/>
          <a:stretch>
            <a:fillRect/>
          </a:stretch>
        </p:blipFill>
        <p:spPr>
          <a:xfrm>
            <a:off x="6176073" y="150977"/>
            <a:ext cx="5463153" cy="6635032"/>
          </a:xfrm>
          <a:prstGeom prst="rect">
            <a:avLst/>
          </a:prstGeom>
        </p:spPr>
      </p:pic>
    </p:spTree>
    <p:extLst>
      <p:ext uri="{BB962C8B-B14F-4D97-AF65-F5344CB8AC3E}">
        <p14:creationId xmlns:p14="http://schemas.microsoft.com/office/powerpoint/2010/main" val="41422724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79922" y="109408"/>
            <a:ext cx="5345624" cy="704255"/>
          </a:xfrm>
        </p:spPr>
        <p:txBody>
          <a:bodyPr>
            <a:normAutofit/>
          </a:bodyPr>
          <a:lstStyle/>
          <a:p>
            <a:r>
              <a:rPr lang="cs-CZ" sz="4000" b="1" dirty="0"/>
              <a:t>Gradienty biodiverzity</a:t>
            </a:r>
          </a:p>
        </p:txBody>
      </p:sp>
      <p:pic>
        <p:nvPicPr>
          <p:cNvPr id="4" name="Zástupný symbol pro obsah 3"/>
          <p:cNvPicPr>
            <a:picLocks noGrp="1" noChangeAspect="1"/>
          </p:cNvPicPr>
          <p:nvPr>
            <p:ph idx="1"/>
          </p:nvPr>
        </p:nvPicPr>
        <p:blipFill>
          <a:blip r:embed="rId2"/>
          <a:stretch>
            <a:fillRect/>
          </a:stretch>
        </p:blipFill>
        <p:spPr>
          <a:xfrm>
            <a:off x="359553" y="875656"/>
            <a:ext cx="5552633" cy="6083084"/>
          </a:xfrm>
          <a:prstGeom prst="rect">
            <a:avLst/>
          </a:prstGeom>
        </p:spPr>
      </p:pic>
      <p:pic>
        <p:nvPicPr>
          <p:cNvPr id="5" name="Obrázek 4"/>
          <p:cNvPicPr>
            <a:picLocks noChangeAspect="1"/>
          </p:cNvPicPr>
          <p:nvPr/>
        </p:nvPicPr>
        <p:blipFill>
          <a:blip r:embed="rId3"/>
          <a:stretch>
            <a:fillRect/>
          </a:stretch>
        </p:blipFill>
        <p:spPr>
          <a:xfrm>
            <a:off x="6377766" y="875655"/>
            <a:ext cx="5613830" cy="5846250"/>
          </a:xfrm>
          <a:prstGeom prst="rect">
            <a:avLst/>
          </a:prstGeom>
        </p:spPr>
      </p:pic>
    </p:spTree>
    <p:extLst>
      <p:ext uri="{BB962C8B-B14F-4D97-AF65-F5344CB8AC3E}">
        <p14:creationId xmlns:p14="http://schemas.microsoft.com/office/powerpoint/2010/main" val="3579292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F32013-EA21-0612-1E33-25F5FCD09941}"/>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1F3AC488-C0F1-C637-A0C2-CC65261E5E20}"/>
              </a:ext>
            </a:extLst>
          </p:cNvPr>
          <p:cNvPicPr>
            <a:picLocks noGrp="1" noChangeAspect="1"/>
          </p:cNvPicPr>
          <p:nvPr>
            <p:ph idx="1"/>
          </p:nvPr>
        </p:nvPicPr>
        <p:blipFill>
          <a:blip r:embed="rId2"/>
          <a:stretch>
            <a:fillRect/>
          </a:stretch>
        </p:blipFill>
        <p:spPr>
          <a:xfrm>
            <a:off x="938322" y="181658"/>
            <a:ext cx="10693155" cy="6366376"/>
          </a:xfrm>
        </p:spPr>
      </p:pic>
    </p:spTree>
    <p:extLst>
      <p:ext uri="{BB962C8B-B14F-4D97-AF65-F5344CB8AC3E}">
        <p14:creationId xmlns:p14="http://schemas.microsoft.com/office/powerpoint/2010/main" val="24736977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r>
              <a:rPr lang="cs-CZ" sz="3600" dirty="0" smtClean="0"/>
              <a:t>				</a:t>
            </a:r>
          </a:p>
          <a:p>
            <a:pPr marL="0" indent="0">
              <a:buNone/>
            </a:pPr>
            <a:endParaRPr lang="cs-CZ" sz="3600" dirty="0"/>
          </a:p>
          <a:p>
            <a:pPr marL="0" indent="0">
              <a:buNone/>
            </a:pPr>
            <a:r>
              <a:rPr lang="cs-CZ" sz="3600" dirty="0" smtClean="0"/>
              <a:t>			Děkuji za pozornost</a:t>
            </a:r>
            <a:endParaRPr lang="cs-CZ" sz="3600" dirty="0"/>
          </a:p>
        </p:txBody>
      </p:sp>
    </p:spTree>
    <p:extLst>
      <p:ext uri="{BB962C8B-B14F-4D97-AF65-F5344CB8AC3E}">
        <p14:creationId xmlns:p14="http://schemas.microsoft.com/office/powerpoint/2010/main" val="428542841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r>
              <a:rPr lang="cs-CZ" sz="3600" dirty="0" smtClean="0"/>
              <a:t>		</a:t>
            </a:r>
          </a:p>
          <a:p>
            <a:pPr marL="0" indent="0">
              <a:buNone/>
            </a:pPr>
            <a:endParaRPr lang="cs-CZ" sz="3600" dirty="0"/>
          </a:p>
          <a:p>
            <a:pPr marL="0" indent="0">
              <a:buNone/>
            </a:pPr>
            <a:r>
              <a:rPr lang="cs-CZ" sz="3600" dirty="0" smtClean="0"/>
              <a:t>		Dále jen informativní doplněk</a:t>
            </a:r>
            <a:endParaRPr lang="cs-CZ" sz="3600" dirty="0"/>
          </a:p>
        </p:txBody>
      </p:sp>
    </p:spTree>
    <p:extLst>
      <p:ext uri="{BB962C8B-B14F-4D97-AF65-F5344CB8AC3E}">
        <p14:creationId xmlns:p14="http://schemas.microsoft.com/office/powerpoint/2010/main" val="29304067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pic>
        <p:nvPicPr>
          <p:cNvPr id="4" name="Zástupný symbol pro obsah 3"/>
          <p:cNvPicPr>
            <a:picLocks noGrp="1" noChangeAspect="1"/>
          </p:cNvPicPr>
          <p:nvPr>
            <p:ph idx="1"/>
          </p:nvPr>
        </p:nvPicPr>
        <p:blipFill>
          <a:blip r:embed="rId2"/>
          <a:stretch>
            <a:fillRect/>
          </a:stretch>
        </p:blipFill>
        <p:spPr>
          <a:xfrm>
            <a:off x="1790718" y="1573111"/>
            <a:ext cx="7975452" cy="4695714"/>
          </a:xfrm>
          <a:prstGeom prst="rect">
            <a:avLst/>
          </a:prstGeom>
        </p:spPr>
      </p:pic>
      <p:sp>
        <p:nvSpPr>
          <p:cNvPr id="5" name="TextovéPole 4"/>
          <p:cNvSpPr txBox="1"/>
          <p:nvPr/>
        </p:nvSpPr>
        <p:spPr>
          <a:xfrm>
            <a:off x="2573517" y="575034"/>
            <a:ext cx="7102137" cy="707886"/>
          </a:xfrm>
          <a:prstGeom prst="rect">
            <a:avLst/>
          </a:prstGeom>
          <a:noFill/>
        </p:spPr>
        <p:txBody>
          <a:bodyPr wrap="none" rtlCol="0">
            <a:spAutoFit/>
          </a:bodyPr>
          <a:lstStyle/>
          <a:p>
            <a:r>
              <a:rPr lang="cs-CZ" sz="4000" dirty="0"/>
              <a:t>Problémy s analýzou podobnosti</a:t>
            </a:r>
          </a:p>
        </p:txBody>
      </p:sp>
    </p:spTree>
    <p:extLst>
      <p:ext uri="{BB962C8B-B14F-4D97-AF65-F5344CB8AC3E}">
        <p14:creationId xmlns:p14="http://schemas.microsoft.com/office/powerpoint/2010/main" val="156907095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98067"/>
          </a:xfrm>
        </p:spPr>
        <p:txBody>
          <a:bodyPr>
            <a:normAutofit/>
          </a:bodyPr>
          <a:lstStyle/>
          <a:p>
            <a:pPr algn="ctr"/>
            <a:r>
              <a:rPr lang="cs-CZ" sz="4000" b="1" dirty="0"/>
              <a:t>Binární koeficienty podobnosti</a:t>
            </a:r>
          </a:p>
        </p:txBody>
      </p:sp>
      <p:pic>
        <p:nvPicPr>
          <p:cNvPr id="4" name="Zástupný symbol pro obsah 3"/>
          <p:cNvPicPr>
            <a:picLocks noGrp="1" noChangeAspect="1"/>
          </p:cNvPicPr>
          <p:nvPr>
            <p:ph idx="1"/>
          </p:nvPr>
        </p:nvPicPr>
        <p:blipFill>
          <a:blip r:embed="rId2"/>
          <a:stretch>
            <a:fillRect/>
          </a:stretch>
        </p:blipFill>
        <p:spPr>
          <a:xfrm>
            <a:off x="2744804" y="1395167"/>
            <a:ext cx="7005318" cy="4996206"/>
          </a:xfrm>
          <a:prstGeom prst="rect">
            <a:avLst/>
          </a:prstGeom>
        </p:spPr>
      </p:pic>
    </p:spTree>
    <p:extLst>
      <p:ext uri="{BB962C8B-B14F-4D97-AF65-F5344CB8AC3E}">
        <p14:creationId xmlns:p14="http://schemas.microsoft.com/office/powerpoint/2010/main" val="42587140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22652"/>
          </a:xfrm>
        </p:spPr>
        <p:txBody>
          <a:bodyPr>
            <a:normAutofit/>
          </a:bodyPr>
          <a:lstStyle/>
          <a:p>
            <a:pPr algn="ctr"/>
            <a:r>
              <a:rPr lang="cs-CZ" sz="4000" b="1" dirty="0"/>
              <a:t>Koeficienty podobnosti</a:t>
            </a:r>
          </a:p>
        </p:txBody>
      </p:sp>
      <p:pic>
        <p:nvPicPr>
          <p:cNvPr id="4" name="Zástupný symbol pro obsah 3"/>
          <p:cNvPicPr>
            <a:picLocks noGrp="1" noChangeAspect="1"/>
          </p:cNvPicPr>
          <p:nvPr>
            <p:ph idx="1"/>
          </p:nvPr>
        </p:nvPicPr>
        <p:blipFill>
          <a:blip r:embed="rId2"/>
          <a:stretch>
            <a:fillRect/>
          </a:stretch>
        </p:blipFill>
        <p:spPr>
          <a:xfrm>
            <a:off x="2256281" y="1602818"/>
            <a:ext cx="8028362" cy="4722566"/>
          </a:xfrm>
          <a:prstGeom prst="rect">
            <a:avLst/>
          </a:prstGeom>
        </p:spPr>
      </p:pic>
    </p:spTree>
    <p:extLst>
      <p:ext uri="{BB962C8B-B14F-4D97-AF65-F5344CB8AC3E}">
        <p14:creationId xmlns:p14="http://schemas.microsoft.com/office/powerpoint/2010/main" val="116471975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7238"/>
          </a:xfrm>
        </p:spPr>
        <p:txBody>
          <a:bodyPr>
            <a:normAutofit/>
          </a:bodyPr>
          <a:lstStyle/>
          <a:p>
            <a:pPr algn="ctr"/>
            <a:r>
              <a:rPr lang="cs-CZ" sz="4000" b="1" dirty="0"/>
              <a:t>Koeficienty podobnosti</a:t>
            </a:r>
          </a:p>
        </p:txBody>
      </p:sp>
      <p:pic>
        <p:nvPicPr>
          <p:cNvPr id="4" name="Zástupný symbol pro obsah 3"/>
          <p:cNvPicPr>
            <a:picLocks noGrp="1" noChangeAspect="1"/>
          </p:cNvPicPr>
          <p:nvPr>
            <p:ph idx="1"/>
          </p:nvPr>
        </p:nvPicPr>
        <p:blipFill>
          <a:blip r:embed="rId2"/>
          <a:stretch>
            <a:fillRect/>
          </a:stretch>
        </p:blipFill>
        <p:spPr>
          <a:xfrm>
            <a:off x="3478189" y="1112364"/>
            <a:ext cx="5778932" cy="5676043"/>
          </a:xfrm>
          <a:prstGeom prst="rect">
            <a:avLst/>
          </a:prstGeom>
        </p:spPr>
      </p:pic>
    </p:spTree>
    <p:extLst>
      <p:ext uri="{BB962C8B-B14F-4D97-AF65-F5344CB8AC3E}">
        <p14:creationId xmlns:p14="http://schemas.microsoft.com/office/powerpoint/2010/main" val="3093240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337582" y="1528811"/>
            <a:ext cx="6483630" cy="4950413"/>
          </a:xfrm>
          <a:prstGeom prst="rect">
            <a:avLst/>
          </a:prstGeom>
        </p:spPr>
      </p:pic>
      <p:sp>
        <p:nvSpPr>
          <p:cNvPr id="2" name="Nadpis 1"/>
          <p:cNvSpPr>
            <a:spLocks noGrp="1"/>
          </p:cNvSpPr>
          <p:nvPr>
            <p:ph type="title"/>
          </p:nvPr>
        </p:nvSpPr>
        <p:spPr>
          <a:xfrm>
            <a:off x="847627" y="490194"/>
            <a:ext cx="10515600" cy="414779"/>
          </a:xfrm>
        </p:spPr>
        <p:txBody>
          <a:bodyPr>
            <a:normAutofit fontScale="90000"/>
          </a:bodyPr>
          <a:lstStyle/>
          <a:p>
            <a:pPr algn="ctr"/>
            <a:r>
              <a:rPr lang="cs-CZ" sz="4000" b="1" dirty="0"/>
              <a:t>Kvantitativní indexy podobnosti</a:t>
            </a:r>
          </a:p>
        </p:txBody>
      </p:sp>
      <p:pic>
        <p:nvPicPr>
          <p:cNvPr id="4" name="Zástupný symbol pro obsah 3"/>
          <p:cNvPicPr>
            <a:picLocks noGrp="1" noChangeAspect="1"/>
          </p:cNvPicPr>
          <p:nvPr>
            <p:ph idx="1"/>
          </p:nvPr>
        </p:nvPicPr>
        <p:blipFill>
          <a:blip r:embed="rId3"/>
          <a:stretch>
            <a:fillRect/>
          </a:stretch>
        </p:blipFill>
        <p:spPr>
          <a:xfrm>
            <a:off x="131938" y="1528811"/>
            <a:ext cx="5090464" cy="2816945"/>
          </a:xfrm>
          <a:prstGeom prst="rect">
            <a:avLst/>
          </a:prstGeom>
        </p:spPr>
      </p:pic>
    </p:spTree>
    <p:extLst>
      <p:ext uri="{BB962C8B-B14F-4D97-AF65-F5344CB8AC3E}">
        <p14:creationId xmlns:p14="http://schemas.microsoft.com/office/powerpoint/2010/main" val="17386902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73481"/>
          </a:xfrm>
        </p:spPr>
        <p:txBody>
          <a:bodyPr>
            <a:normAutofit/>
          </a:bodyPr>
          <a:lstStyle/>
          <a:p>
            <a:pPr algn="ctr"/>
            <a:r>
              <a:rPr lang="cs-CZ" sz="4000" b="1" dirty="0"/>
              <a:t>Kvantitativní indexy podobnosti</a:t>
            </a:r>
          </a:p>
        </p:txBody>
      </p:sp>
      <p:pic>
        <p:nvPicPr>
          <p:cNvPr id="4" name="Zástupný symbol pro obsah 3"/>
          <p:cNvPicPr>
            <a:picLocks noGrp="1" noChangeAspect="1"/>
          </p:cNvPicPr>
          <p:nvPr>
            <p:ph idx="1"/>
          </p:nvPr>
        </p:nvPicPr>
        <p:blipFill>
          <a:blip r:embed="rId2"/>
          <a:stretch>
            <a:fillRect/>
          </a:stretch>
        </p:blipFill>
        <p:spPr>
          <a:xfrm>
            <a:off x="2316935" y="1923069"/>
            <a:ext cx="8427761" cy="4364610"/>
          </a:xfrm>
          <a:prstGeom prst="rect">
            <a:avLst/>
          </a:prstGeom>
        </p:spPr>
      </p:pic>
    </p:spTree>
    <p:extLst>
      <p:ext uri="{BB962C8B-B14F-4D97-AF65-F5344CB8AC3E}">
        <p14:creationId xmlns:p14="http://schemas.microsoft.com/office/powerpoint/2010/main" val="1776286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E0317D-4F3A-F293-ABC7-A4C54946235E}"/>
              </a:ext>
            </a:extLst>
          </p:cNvPr>
          <p:cNvSpPr>
            <a:spLocks noGrp="1"/>
          </p:cNvSpPr>
          <p:nvPr>
            <p:ph type="title"/>
          </p:nvPr>
        </p:nvSpPr>
        <p:spPr>
          <a:xfrm>
            <a:off x="3674398" y="349627"/>
            <a:ext cx="4307237" cy="735255"/>
          </a:xfrm>
        </p:spPr>
        <p:txBody>
          <a:bodyPr>
            <a:normAutofit/>
          </a:bodyPr>
          <a:lstStyle/>
          <a:p>
            <a:r>
              <a:rPr lang="cs-CZ" sz="3600" b="1" dirty="0"/>
              <a:t>Členění společenstev</a:t>
            </a:r>
          </a:p>
        </p:txBody>
      </p:sp>
      <p:pic>
        <p:nvPicPr>
          <p:cNvPr id="5" name="Zástupný obsah 4">
            <a:extLst>
              <a:ext uri="{FF2B5EF4-FFF2-40B4-BE49-F238E27FC236}">
                <a16:creationId xmlns:a16="http://schemas.microsoft.com/office/drawing/2014/main" id="{6C9AB8F5-1FE4-62E8-70BF-7BE61000CD31}"/>
              </a:ext>
            </a:extLst>
          </p:cNvPr>
          <p:cNvPicPr>
            <a:picLocks noGrp="1" noChangeAspect="1"/>
          </p:cNvPicPr>
          <p:nvPr>
            <p:ph idx="1"/>
          </p:nvPr>
        </p:nvPicPr>
        <p:blipFill>
          <a:blip r:embed="rId2"/>
          <a:stretch>
            <a:fillRect/>
          </a:stretch>
        </p:blipFill>
        <p:spPr>
          <a:xfrm>
            <a:off x="2557220" y="1433981"/>
            <a:ext cx="7268705" cy="5145921"/>
          </a:xfrm>
        </p:spPr>
      </p:pic>
    </p:spTree>
    <p:extLst>
      <p:ext uri="{BB962C8B-B14F-4D97-AF65-F5344CB8AC3E}">
        <p14:creationId xmlns:p14="http://schemas.microsoft.com/office/powerpoint/2010/main" val="4192573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9F8FB1-A571-1382-CECD-7F4A914F300E}"/>
              </a:ext>
            </a:extLst>
          </p:cNvPr>
          <p:cNvSpPr>
            <a:spLocks noGrp="1"/>
          </p:cNvSpPr>
          <p:nvPr>
            <p:ph type="title"/>
          </p:nvPr>
        </p:nvSpPr>
        <p:spPr>
          <a:xfrm>
            <a:off x="1837839" y="233393"/>
            <a:ext cx="8429789" cy="944482"/>
          </a:xfrm>
        </p:spPr>
        <p:txBody>
          <a:bodyPr>
            <a:normAutofit fontScale="90000"/>
          </a:bodyPr>
          <a:lstStyle/>
          <a:p>
            <a:r>
              <a:rPr lang="cs-CZ" sz="4000" b="1" dirty="0"/>
              <a:t>                    Stratifikace společenstev</a:t>
            </a:r>
            <a:br>
              <a:rPr lang="cs-CZ" sz="4000" b="1" dirty="0"/>
            </a:br>
            <a:r>
              <a:rPr lang="cs-CZ" sz="4000" b="1" dirty="0"/>
              <a:t>vertikální                                      horizontální</a:t>
            </a:r>
          </a:p>
        </p:txBody>
      </p:sp>
      <p:pic>
        <p:nvPicPr>
          <p:cNvPr id="5" name="Zástupný obsah 4">
            <a:extLst>
              <a:ext uri="{FF2B5EF4-FFF2-40B4-BE49-F238E27FC236}">
                <a16:creationId xmlns:a16="http://schemas.microsoft.com/office/drawing/2014/main" id="{B58CF3B7-24A3-8DC6-2E06-07B17155B574}"/>
              </a:ext>
            </a:extLst>
          </p:cNvPr>
          <p:cNvPicPr>
            <a:picLocks noGrp="1" noChangeAspect="1"/>
          </p:cNvPicPr>
          <p:nvPr>
            <p:ph idx="1"/>
          </p:nvPr>
        </p:nvPicPr>
        <p:blipFill>
          <a:blip r:embed="rId2"/>
          <a:stretch>
            <a:fillRect/>
          </a:stretch>
        </p:blipFill>
        <p:spPr>
          <a:xfrm>
            <a:off x="743919" y="1433593"/>
            <a:ext cx="5109965" cy="4994701"/>
          </a:xfrm>
        </p:spPr>
      </p:pic>
      <p:pic>
        <p:nvPicPr>
          <p:cNvPr id="7" name="Obrázek 6">
            <a:extLst>
              <a:ext uri="{FF2B5EF4-FFF2-40B4-BE49-F238E27FC236}">
                <a16:creationId xmlns:a16="http://schemas.microsoft.com/office/drawing/2014/main" id="{98C32108-251B-140C-FBB8-B18AE9DD7F08}"/>
              </a:ext>
            </a:extLst>
          </p:cNvPr>
          <p:cNvPicPr>
            <a:picLocks noChangeAspect="1"/>
          </p:cNvPicPr>
          <p:nvPr/>
        </p:nvPicPr>
        <p:blipFill>
          <a:blip r:embed="rId3"/>
          <a:stretch>
            <a:fillRect/>
          </a:stretch>
        </p:blipFill>
        <p:spPr>
          <a:xfrm>
            <a:off x="6059837" y="1334566"/>
            <a:ext cx="5067945" cy="4792095"/>
          </a:xfrm>
          <a:prstGeom prst="rect">
            <a:avLst/>
          </a:prstGeom>
        </p:spPr>
      </p:pic>
      <p:sp>
        <p:nvSpPr>
          <p:cNvPr id="3" name="TextovéPole 2"/>
          <p:cNvSpPr txBox="1"/>
          <p:nvPr/>
        </p:nvSpPr>
        <p:spPr>
          <a:xfrm>
            <a:off x="2162015" y="6168330"/>
            <a:ext cx="1272721" cy="369332"/>
          </a:xfrm>
          <a:prstGeom prst="rect">
            <a:avLst/>
          </a:prstGeom>
          <a:noFill/>
        </p:spPr>
        <p:txBody>
          <a:bodyPr wrap="none" rtlCol="0">
            <a:spAutoFit/>
          </a:bodyPr>
          <a:lstStyle/>
          <a:p>
            <a:r>
              <a:rPr lang="cs-CZ" dirty="0"/>
              <a:t>Tropický les</a:t>
            </a:r>
          </a:p>
        </p:txBody>
      </p:sp>
      <p:sp>
        <p:nvSpPr>
          <p:cNvPr id="4" name="TextovéPole 3"/>
          <p:cNvSpPr txBox="1"/>
          <p:nvPr/>
        </p:nvSpPr>
        <p:spPr>
          <a:xfrm>
            <a:off x="6408551" y="6269065"/>
            <a:ext cx="5014706" cy="369332"/>
          </a:xfrm>
          <a:prstGeom prst="rect">
            <a:avLst/>
          </a:prstGeom>
          <a:noFill/>
        </p:spPr>
        <p:txBody>
          <a:bodyPr wrap="none" rtlCol="0">
            <a:spAutoFit/>
          </a:bodyPr>
          <a:lstStyle/>
          <a:p>
            <a:r>
              <a:rPr lang="cs-CZ" dirty="0" err="1"/>
              <a:t>Biocenotický</a:t>
            </a:r>
            <a:r>
              <a:rPr lang="cs-CZ" dirty="0"/>
              <a:t> </a:t>
            </a:r>
            <a:r>
              <a:rPr lang="cs-CZ" dirty="0" err="1"/>
              <a:t>konex</a:t>
            </a:r>
            <a:r>
              <a:rPr lang="cs-CZ" dirty="0"/>
              <a:t> na dubu letním (</a:t>
            </a:r>
            <a:r>
              <a:rPr lang="cs-CZ" dirty="0" err="1"/>
              <a:t>Quercus</a:t>
            </a:r>
            <a:r>
              <a:rPr lang="cs-CZ" dirty="0"/>
              <a:t> </a:t>
            </a:r>
            <a:r>
              <a:rPr lang="cs-CZ" dirty="0" err="1"/>
              <a:t>rpbur</a:t>
            </a:r>
            <a:r>
              <a:rPr lang="cs-CZ" dirty="0"/>
              <a:t>)</a:t>
            </a:r>
          </a:p>
        </p:txBody>
      </p:sp>
    </p:spTree>
    <p:extLst>
      <p:ext uri="{BB962C8B-B14F-4D97-AF65-F5344CB8AC3E}">
        <p14:creationId xmlns:p14="http://schemas.microsoft.com/office/powerpoint/2010/main" val="302989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B838EC-E73D-B4EE-A275-83344A9700B0}"/>
              </a:ext>
            </a:extLst>
          </p:cNvPr>
          <p:cNvSpPr>
            <a:spLocks noGrp="1"/>
          </p:cNvSpPr>
          <p:nvPr>
            <p:ph type="title"/>
          </p:nvPr>
        </p:nvSpPr>
        <p:spPr>
          <a:xfrm>
            <a:off x="154983" y="264389"/>
            <a:ext cx="12037017" cy="797248"/>
          </a:xfrm>
        </p:spPr>
        <p:txBody>
          <a:bodyPr>
            <a:normAutofit fontScale="90000"/>
          </a:bodyPr>
          <a:lstStyle/>
          <a:p>
            <a:r>
              <a:rPr lang="cs-CZ" sz="4000" b="1" dirty="0"/>
              <a:t>                                      Stratifikace společenstev </a:t>
            </a:r>
            <a:br>
              <a:rPr lang="cs-CZ" sz="4000" b="1" dirty="0"/>
            </a:br>
            <a:r>
              <a:rPr lang="cs-CZ" sz="3100" b="1" dirty="0"/>
              <a:t>                    klasifikace habitatu                                           komponenty habitatu</a:t>
            </a:r>
          </a:p>
        </p:txBody>
      </p:sp>
      <p:pic>
        <p:nvPicPr>
          <p:cNvPr id="5" name="Zástupný obsah 4">
            <a:extLst>
              <a:ext uri="{FF2B5EF4-FFF2-40B4-BE49-F238E27FC236}">
                <a16:creationId xmlns:a16="http://schemas.microsoft.com/office/drawing/2014/main" id="{0F953360-1072-D0FD-66FA-FB1B6294380B}"/>
              </a:ext>
            </a:extLst>
          </p:cNvPr>
          <p:cNvPicPr>
            <a:picLocks noGrp="1" noChangeAspect="1"/>
          </p:cNvPicPr>
          <p:nvPr>
            <p:ph idx="1"/>
          </p:nvPr>
        </p:nvPicPr>
        <p:blipFill>
          <a:blip r:embed="rId2"/>
          <a:stretch>
            <a:fillRect/>
          </a:stretch>
        </p:blipFill>
        <p:spPr>
          <a:xfrm>
            <a:off x="2224006" y="1349054"/>
            <a:ext cx="7997126" cy="5422830"/>
          </a:xfrm>
        </p:spPr>
      </p:pic>
    </p:spTree>
    <p:extLst>
      <p:ext uri="{BB962C8B-B14F-4D97-AF65-F5344CB8AC3E}">
        <p14:creationId xmlns:p14="http://schemas.microsoft.com/office/powerpoint/2010/main" val="24755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CE4AA2-5033-95E3-BEB3-74BD892A94E9}"/>
              </a:ext>
            </a:extLst>
          </p:cNvPr>
          <p:cNvSpPr>
            <a:spLocks noGrp="1"/>
          </p:cNvSpPr>
          <p:nvPr>
            <p:ph type="title"/>
          </p:nvPr>
        </p:nvSpPr>
        <p:spPr>
          <a:xfrm>
            <a:off x="838200" y="307975"/>
            <a:ext cx="10515600" cy="720725"/>
          </a:xfrm>
        </p:spPr>
        <p:txBody>
          <a:bodyPr>
            <a:normAutofit/>
          </a:bodyPr>
          <a:lstStyle/>
          <a:p>
            <a:pPr algn="ctr"/>
            <a:r>
              <a:rPr lang="cs-CZ" sz="4000" b="1" dirty="0"/>
              <a:t>Vztahy mezi organismy ve společenstvu</a:t>
            </a:r>
          </a:p>
        </p:txBody>
      </p:sp>
      <p:pic>
        <p:nvPicPr>
          <p:cNvPr id="5" name="Zástupný obsah 4">
            <a:extLst>
              <a:ext uri="{FF2B5EF4-FFF2-40B4-BE49-F238E27FC236}">
                <a16:creationId xmlns:a16="http://schemas.microsoft.com/office/drawing/2014/main" id="{7D2E09C8-ADE7-80DA-CDD8-B44DC504FE09}"/>
              </a:ext>
            </a:extLst>
          </p:cNvPr>
          <p:cNvPicPr>
            <a:picLocks noGrp="1" noChangeAspect="1"/>
          </p:cNvPicPr>
          <p:nvPr>
            <p:ph idx="1"/>
          </p:nvPr>
        </p:nvPicPr>
        <p:blipFill>
          <a:blip r:embed="rId2"/>
          <a:stretch>
            <a:fillRect/>
          </a:stretch>
        </p:blipFill>
        <p:spPr>
          <a:xfrm>
            <a:off x="1857375" y="1207632"/>
            <a:ext cx="8964472" cy="5285243"/>
          </a:xfrm>
        </p:spPr>
      </p:pic>
    </p:spTree>
    <p:extLst>
      <p:ext uri="{BB962C8B-B14F-4D97-AF65-F5344CB8AC3E}">
        <p14:creationId xmlns:p14="http://schemas.microsoft.com/office/powerpoint/2010/main" val="512612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401F10-5B50-2309-322E-AC99C057BE8D}"/>
              </a:ext>
            </a:extLst>
          </p:cNvPr>
          <p:cNvSpPr>
            <a:spLocks noGrp="1"/>
          </p:cNvSpPr>
          <p:nvPr>
            <p:ph type="title"/>
          </p:nvPr>
        </p:nvSpPr>
        <p:spPr>
          <a:xfrm>
            <a:off x="3434166" y="295385"/>
            <a:ext cx="4601705" cy="634516"/>
          </a:xfrm>
        </p:spPr>
        <p:txBody>
          <a:bodyPr>
            <a:normAutofit fontScale="90000"/>
          </a:bodyPr>
          <a:lstStyle/>
          <a:p>
            <a:r>
              <a:rPr lang="cs-CZ" b="1" dirty="0"/>
              <a:t>Vlastnosti Biocenóz</a:t>
            </a:r>
          </a:p>
        </p:txBody>
      </p:sp>
      <p:pic>
        <p:nvPicPr>
          <p:cNvPr id="5" name="Zástupný obsah 4">
            <a:extLst>
              <a:ext uri="{FF2B5EF4-FFF2-40B4-BE49-F238E27FC236}">
                <a16:creationId xmlns:a16="http://schemas.microsoft.com/office/drawing/2014/main" id="{C6824924-4E8A-38BC-7CAF-309F152D0899}"/>
              </a:ext>
            </a:extLst>
          </p:cNvPr>
          <p:cNvPicPr>
            <a:picLocks noGrp="1" noChangeAspect="1"/>
          </p:cNvPicPr>
          <p:nvPr>
            <p:ph idx="1"/>
          </p:nvPr>
        </p:nvPicPr>
        <p:blipFill>
          <a:blip r:embed="rId2"/>
          <a:stretch>
            <a:fillRect/>
          </a:stretch>
        </p:blipFill>
        <p:spPr>
          <a:xfrm>
            <a:off x="7696171" y="1142999"/>
            <a:ext cx="4267390" cy="5536769"/>
          </a:xfrm>
        </p:spPr>
      </p:pic>
      <p:pic>
        <p:nvPicPr>
          <p:cNvPr id="7" name="Obrázek 6">
            <a:extLst>
              <a:ext uri="{FF2B5EF4-FFF2-40B4-BE49-F238E27FC236}">
                <a16:creationId xmlns:a16="http://schemas.microsoft.com/office/drawing/2014/main" id="{928787BD-A473-BC8F-8AA5-63CCF91EA231}"/>
              </a:ext>
            </a:extLst>
          </p:cNvPr>
          <p:cNvPicPr>
            <a:picLocks noChangeAspect="1"/>
          </p:cNvPicPr>
          <p:nvPr/>
        </p:nvPicPr>
        <p:blipFill>
          <a:blip r:embed="rId3"/>
          <a:stretch>
            <a:fillRect/>
          </a:stretch>
        </p:blipFill>
        <p:spPr>
          <a:xfrm>
            <a:off x="348872" y="3616216"/>
            <a:ext cx="6451501" cy="2072354"/>
          </a:xfrm>
          <a:prstGeom prst="rect">
            <a:avLst/>
          </a:prstGeom>
        </p:spPr>
      </p:pic>
      <p:sp>
        <p:nvSpPr>
          <p:cNvPr id="3" name="TextovéPole 2"/>
          <p:cNvSpPr txBox="1"/>
          <p:nvPr/>
        </p:nvSpPr>
        <p:spPr>
          <a:xfrm>
            <a:off x="622997" y="1318805"/>
            <a:ext cx="5558728" cy="1384995"/>
          </a:xfrm>
          <a:prstGeom prst="rect">
            <a:avLst/>
          </a:prstGeom>
          <a:noFill/>
        </p:spPr>
        <p:txBody>
          <a:bodyPr wrap="square" rtlCol="0">
            <a:spAutoFit/>
          </a:bodyPr>
          <a:lstStyle/>
          <a:p>
            <a:pPr marL="342900" indent="-342900">
              <a:buAutoNum type="arabicPeriod"/>
            </a:pPr>
            <a:r>
              <a:rPr lang="cs-CZ" sz="2800" dirty="0"/>
              <a:t>Znaky četnostní – kvantitativní</a:t>
            </a:r>
          </a:p>
          <a:p>
            <a:pPr marL="342900" indent="-342900">
              <a:buAutoNum type="arabicPeriod"/>
            </a:pPr>
            <a:r>
              <a:rPr lang="cs-CZ" sz="2800" dirty="0"/>
              <a:t>Znaky skladebné – strukturální</a:t>
            </a:r>
          </a:p>
          <a:p>
            <a:pPr marL="342900" indent="-342900">
              <a:buAutoNum type="arabicPeriod"/>
            </a:pPr>
            <a:r>
              <a:rPr lang="cs-CZ" sz="2800" dirty="0"/>
              <a:t>vztahové</a:t>
            </a:r>
          </a:p>
        </p:txBody>
      </p:sp>
    </p:spTree>
    <p:extLst>
      <p:ext uri="{BB962C8B-B14F-4D97-AF65-F5344CB8AC3E}">
        <p14:creationId xmlns:p14="http://schemas.microsoft.com/office/powerpoint/2010/main" val="3726123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ECC58B-428D-5DCC-B4C3-94B1814C3504}"/>
              </a:ext>
            </a:extLst>
          </p:cNvPr>
          <p:cNvSpPr>
            <a:spLocks noGrp="1"/>
          </p:cNvSpPr>
          <p:nvPr>
            <p:ph type="title"/>
          </p:nvPr>
        </p:nvSpPr>
        <p:spPr>
          <a:xfrm>
            <a:off x="2891729" y="272138"/>
            <a:ext cx="6841210" cy="812746"/>
          </a:xfrm>
        </p:spPr>
        <p:txBody>
          <a:bodyPr>
            <a:normAutofit/>
          </a:bodyPr>
          <a:lstStyle/>
          <a:p>
            <a:r>
              <a:rPr lang="cs-CZ" sz="4000" b="1" dirty="0"/>
              <a:t>Znaky četnostní - kvantitativní</a:t>
            </a:r>
          </a:p>
        </p:txBody>
      </p:sp>
      <p:pic>
        <p:nvPicPr>
          <p:cNvPr id="5" name="Zástupný obsah 4">
            <a:extLst>
              <a:ext uri="{FF2B5EF4-FFF2-40B4-BE49-F238E27FC236}">
                <a16:creationId xmlns:a16="http://schemas.microsoft.com/office/drawing/2014/main" id="{7D949A1E-78DD-39B5-A869-A3E38E4DB2DB}"/>
              </a:ext>
            </a:extLst>
          </p:cNvPr>
          <p:cNvPicPr>
            <a:picLocks noGrp="1" noChangeAspect="1"/>
          </p:cNvPicPr>
          <p:nvPr>
            <p:ph idx="1"/>
          </p:nvPr>
        </p:nvPicPr>
        <p:blipFill>
          <a:blip r:embed="rId2"/>
          <a:stretch>
            <a:fillRect/>
          </a:stretch>
        </p:blipFill>
        <p:spPr>
          <a:xfrm>
            <a:off x="558525" y="1224372"/>
            <a:ext cx="5666861" cy="4579748"/>
          </a:xfrm>
        </p:spPr>
      </p:pic>
      <p:pic>
        <p:nvPicPr>
          <p:cNvPr id="6" name="Obrázek 5">
            <a:extLst>
              <a:ext uri="{FF2B5EF4-FFF2-40B4-BE49-F238E27FC236}">
                <a16:creationId xmlns:a16="http://schemas.microsoft.com/office/drawing/2014/main" id="{261C34E5-B1D3-1003-A414-4EA2B7E925F8}"/>
              </a:ext>
            </a:extLst>
          </p:cNvPr>
          <p:cNvPicPr>
            <a:picLocks noChangeAspect="1"/>
          </p:cNvPicPr>
          <p:nvPr/>
        </p:nvPicPr>
        <p:blipFill>
          <a:blip r:embed="rId3"/>
          <a:stretch>
            <a:fillRect/>
          </a:stretch>
        </p:blipFill>
        <p:spPr>
          <a:xfrm>
            <a:off x="6524472" y="2914623"/>
            <a:ext cx="2883048" cy="1028753"/>
          </a:xfrm>
          <a:prstGeom prst="rect">
            <a:avLst/>
          </a:prstGeom>
        </p:spPr>
      </p:pic>
      <p:pic>
        <p:nvPicPr>
          <p:cNvPr id="4" name="Zástupný obsah 4">
            <a:extLst>
              <a:ext uri="{FF2B5EF4-FFF2-40B4-BE49-F238E27FC236}">
                <a16:creationId xmlns:a16="http://schemas.microsoft.com/office/drawing/2014/main" id="{F8A4D072-1192-FBA7-6200-62A1934779E7}"/>
              </a:ext>
            </a:extLst>
          </p:cNvPr>
          <p:cNvPicPr>
            <a:picLocks noChangeAspect="1"/>
          </p:cNvPicPr>
          <p:nvPr/>
        </p:nvPicPr>
        <p:blipFill>
          <a:blip r:embed="rId4"/>
          <a:stretch>
            <a:fillRect/>
          </a:stretch>
        </p:blipFill>
        <p:spPr>
          <a:xfrm>
            <a:off x="6298382" y="1115895"/>
            <a:ext cx="5772897" cy="4052777"/>
          </a:xfrm>
          <a:prstGeom prst="rect">
            <a:avLst/>
          </a:prstGeom>
        </p:spPr>
      </p:pic>
    </p:spTree>
    <p:extLst>
      <p:ext uri="{BB962C8B-B14F-4D97-AF65-F5344CB8AC3E}">
        <p14:creationId xmlns:p14="http://schemas.microsoft.com/office/powerpoint/2010/main" val="2223690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87553-E3F2-AF56-45BE-C24EF86DC108}"/>
              </a:ext>
            </a:extLst>
          </p:cNvPr>
          <p:cNvSpPr>
            <a:spLocks noGrp="1"/>
          </p:cNvSpPr>
          <p:nvPr>
            <p:ph type="title"/>
          </p:nvPr>
        </p:nvSpPr>
        <p:spPr>
          <a:xfrm>
            <a:off x="2806480" y="241140"/>
            <a:ext cx="7104681" cy="797248"/>
          </a:xfrm>
        </p:spPr>
        <p:txBody>
          <a:bodyPr>
            <a:normAutofit/>
          </a:bodyPr>
          <a:lstStyle/>
          <a:p>
            <a:r>
              <a:rPr lang="cs-CZ" sz="4000" b="1" dirty="0"/>
              <a:t>Křivky druhové četnosti</a:t>
            </a:r>
          </a:p>
        </p:txBody>
      </p:sp>
      <p:pic>
        <p:nvPicPr>
          <p:cNvPr id="5" name="Zástupný obsah 4">
            <a:extLst>
              <a:ext uri="{FF2B5EF4-FFF2-40B4-BE49-F238E27FC236}">
                <a16:creationId xmlns:a16="http://schemas.microsoft.com/office/drawing/2014/main" id="{474A281A-062F-7D12-F651-75962EC6CEC6}"/>
              </a:ext>
            </a:extLst>
          </p:cNvPr>
          <p:cNvPicPr>
            <a:picLocks noGrp="1" noChangeAspect="1"/>
          </p:cNvPicPr>
          <p:nvPr>
            <p:ph idx="1"/>
          </p:nvPr>
        </p:nvPicPr>
        <p:blipFill>
          <a:blip r:embed="rId2"/>
          <a:stretch>
            <a:fillRect/>
          </a:stretch>
        </p:blipFill>
        <p:spPr>
          <a:xfrm>
            <a:off x="443989" y="1185621"/>
            <a:ext cx="5236140" cy="5488761"/>
          </a:xfrm>
        </p:spPr>
      </p:pic>
      <p:pic>
        <p:nvPicPr>
          <p:cNvPr id="7" name="Obrázek 6">
            <a:extLst>
              <a:ext uri="{FF2B5EF4-FFF2-40B4-BE49-F238E27FC236}">
                <a16:creationId xmlns:a16="http://schemas.microsoft.com/office/drawing/2014/main" id="{845C2901-2A0D-F543-BBD2-63FD71E634F5}"/>
              </a:ext>
            </a:extLst>
          </p:cNvPr>
          <p:cNvPicPr>
            <a:picLocks noChangeAspect="1"/>
          </p:cNvPicPr>
          <p:nvPr/>
        </p:nvPicPr>
        <p:blipFill>
          <a:blip r:embed="rId3"/>
          <a:stretch>
            <a:fillRect/>
          </a:stretch>
        </p:blipFill>
        <p:spPr>
          <a:xfrm>
            <a:off x="6809009" y="1173847"/>
            <a:ext cx="4853466" cy="5512308"/>
          </a:xfrm>
          <a:prstGeom prst="rect">
            <a:avLst/>
          </a:prstGeom>
        </p:spPr>
      </p:pic>
    </p:spTree>
    <p:extLst>
      <p:ext uri="{BB962C8B-B14F-4D97-AF65-F5344CB8AC3E}">
        <p14:creationId xmlns:p14="http://schemas.microsoft.com/office/powerpoint/2010/main" val="906973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B37F30-DA70-D68A-1F09-AF51D406B017}"/>
              </a:ext>
            </a:extLst>
          </p:cNvPr>
          <p:cNvSpPr>
            <a:spLocks noGrp="1"/>
          </p:cNvSpPr>
          <p:nvPr>
            <p:ph type="title"/>
          </p:nvPr>
        </p:nvSpPr>
        <p:spPr>
          <a:xfrm>
            <a:off x="3573659" y="186899"/>
            <a:ext cx="4640451" cy="783182"/>
          </a:xfrm>
        </p:spPr>
        <p:txBody>
          <a:bodyPr>
            <a:normAutofit/>
          </a:bodyPr>
          <a:lstStyle/>
          <a:p>
            <a:r>
              <a:rPr lang="cs-CZ" sz="4000" b="1" dirty="0"/>
              <a:t>Výpočet rarefakce</a:t>
            </a:r>
          </a:p>
        </p:txBody>
      </p:sp>
      <p:pic>
        <p:nvPicPr>
          <p:cNvPr id="5" name="Zástupný obsah 4">
            <a:extLst>
              <a:ext uri="{FF2B5EF4-FFF2-40B4-BE49-F238E27FC236}">
                <a16:creationId xmlns:a16="http://schemas.microsoft.com/office/drawing/2014/main" id="{05EA0699-D436-A42B-E478-36B581E65329}"/>
              </a:ext>
            </a:extLst>
          </p:cNvPr>
          <p:cNvPicPr>
            <a:picLocks noGrp="1" noChangeAspect="1"/>
          </p:cNvPicPr>
          <p:nvPr>
            <p:ph idx="1"/>
          </p:nvPr>
        </p:nvPicPr>
        <p:blipFill>
          <a:blip r:embed="rId2"/>
          <a:stretch>
            <a:fillRect/>
          </a:stretch>
        </p:blipFill>
        <p:spPr>
          <a:xfrm>
            <a:off x="441703" y="1016574"/>
            <a:ext cx="4269782" cy="4701905"/>
          </a:xfrm>
        </p:spPr>
      </p:pic>
      <p:pic>
        <p:nvPicPr>
          <p:cNvPr id="7" name="Obrázek 6">
            <a:extLst>
              <a:ext uri="{FF2B5EF4-FFF2-40B4-BE49-F238E27FC236}">
                <a16:creationId xmlns:a16="http://schemas.microsoft.com/office/drawing/2014/main" id="{59D4DA25-057A-2D4E-343F-C5CB3C53ED36}"/>
              </a:ext>
            </a:extLst>
          </p:cNvPr>
          <p:cNvPicPr>
            <a:picLocks noChangeAspect="1"/>
          </p:cNvPicPr>
          <p:nvPr/>
        </p:nvPicPr>
        <p:blipFill>
          <a:blip r:embed="rId3"/>
          <a:stretch>
            <a:fillRect/>
          </a:stretch>
        </p:blipFill>
        <p:spPr>
          <a:xfrm>
            <a:off x="6966127" y="1185624"/>
            <a:ext cx="5094140" cy="4401516"/>
          </a:xfrm>
          <a:prstGeom prst="rect">
            <a:avLst/>
          </a:prstGeom>
        </p:spPr>
      </p:pic>
      <p:pic>
        <p:nvPicPr>
          <p:cNvPr id="9" name="Obrázek 8">
            <a:extLst>
              <a:ext uri="{FF2B5EF4-FFF2-40B4-BE49-F238E27FC236}">
                <a16:creationId xmlns:a16="http://schemas.microsoft.com/office/drawing/2014/main" id="{AC4126B1-8A72-244B-961D-291E80EE9772}"/>
              </a:ext>
            </a:extLst>
          </p:cNvPr>
          <p:cNvPicPr>
            <a:picLocks noChangeAspect="1"/>
          </p:cNvPicPr>
          <p:nvPr/>
        </p:nvPicPr>
        <p:blipFill>
          <a:blip r:embed="rId4"/>
          <a:stretch>
            <a:fillRect/>
          </a:stretch>
        </p:blipFill>
        <p:spPr>
          <a:xfrm>
            <a:off x="4424767" y="5296958"/>
            <a:ext cx="4168914" cy="1185028"/>
          </a:xfrm>
          <a:prstGeom prst="rect">
            <a:avLst/>
          </a:prstGeom>
        </p:spPr>
      </p:pic>
    </p:spTree>
    <p:extLst>
      <p:ext uri="{BB962C8B-B14F-4D97-AF65-F5344CB8AC3E}">
        <p14:creationId xmlns:p14="http://schemas.microsoft.com/office/powerpoint/2010/main" val="1640374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b="9661"/>
          <a:stretch/>
        </p:blipFill>
        <p:spPr>
          <a:xfrm>
            <a:off x="119336" y="2346520"/>
            <a:ext cx="10081120" cy="4322841"/>
          </a:xfrm>
          <a:prstGeom prst="rect">
            <a:avLst/>
          </a:prstGeom>
        </p:spPr>
      </p:pic>
      <p:sp>
        <p:nvSpPr>
          <p:cNvPr id="4" name="Obdélník 3"/>
          <p:cNvSpPr/>
          <p:nvPr/>
        </p:nvSpPr>
        <p:spPr>
          <a:xfrm>
            <a:off x="6059996" y="5196007"/>
            <a:ext cx="6096000" cy="1661993"/>
          </a:xfrm>
          <a:prstGeom prst="rect">
            <a:avLst/>
          </a:prstGeom>
        </p:spPr>
        <p:txBody>
          <a:bodyPr>
            <a:spAutoFit/>
          </a:bodyPr>
          <a:lstStyle/>
          <a:p>
            <a:pPr>
              <a:spcAft>
                <a:spcPts val="0"/>
              </a:spcAft>
            </a:pPr>
            <a:r>
              <a:rPr lang="cs-CZ" b="1" dirty="0"/>
              <a:t>I společenstva však závisí na škále:</a:t>
            </a:r>
          </a:p>
          <a:p>
            <a:pPr>
              <a:spcAft>
                <a:spcPts val="0"/>
              </a:spcAft>
            </a:pPr>
            <a:r>
              <a:rPr lang="cs-CZ" b="1" dirty="0"/>
              <a:t> </a:t>
            </a:r>
          </a:p>
          <a:p>
            <a:pPr>
              <a:spcAft>
                <a:spcPts val="0"/>
              </a:spcAft>
            </a:pPr>
            <a:r>
              <a:rPr lang="cs-CZ" dirty="0">
                <a:solidFill>
                  <a:srgbClr val="FF0000"/>
                </a:solidFill>
                <a:effectLst/>
                <a:ea typeface="Times New Roman" panose="02020603050405020304" pitchFamily="18" charset="0"/>
              </a:rPr>
              <a:t>Společenstvo řas v mechu - společenstvo mechů - spol. rostlin - společenstvo </a:t>
            </a:r>
            <a:r>
              <a:rPr lang="cs-CZ" dirty="0" err="1">
                <a:solidFill>
                  <a:srgbClr val="FF0000"/>
                </a:solidFill>
                <a:effectLst/>
                <a:ea typeface="Times New Roman" panose="02020603050405020304" pitchFamily="18" charset="0"/>
              </a:rPr>
              <a:t>herbivorů</a:t>
            </a:r>
            <a:r>
              <a:rPr lang="cs-CZ" dirty="0">
                <a:solidFill>
                  <a:srgbClr val="FF0000"/>
                </a:solidFill>
                <a:effectLst/>
                <a:ea typeface="Times New Roman" panose="02020603050405020304" pitchFamily="18" charset="0"/>
              </a:rPr>
              <a:t> - </a:t>
            </a:r>
            <a:r>
              <a:rPr lang="cs-CZ" dirty="0">
                <a:solidFill>
                  <a:srgbClr val="008000"/>
                </a:solidFill>
                <a:effectLst/>
                <a:ea typeface="Times New Roman" panose="02020603050405020304" pitchFamily="18" charset="0"/>
              </a:rPr>
              <a:t>společenstvo střevních mikroorganismů v žaludku </a:t>
            </a:r>
            <a:r>
              <a:rPr lang="cs-CZ" dirty="0" err="1">
                <a:solidFill>
                  <a:srgbClr val="008000"/>
                </a:solidFill>
                <a:effectLst/>
                <a:ea typeface="Times New Roman" panose="02020603050405020304" pitchFamily="18" charset="0"/>
              </a:rPr>
              <a:t>herbivorů</a:t>
            </a:r>
            <a:endParaRPr lang="cs-CZ" dirty="0">
              <a:solidFill>
                <a:srgbClr val="FF0000"/>
              </a:solidFill>
              <a:effectLst/>
              <a:ea typeface="Times New Roman" panose="02020603050405020304" pitchFamily="18" charset="0"/>
            </a:endParaRPr>
          </a:p>
          <a:p>
            <a:pPr>
              <a:spcAft>
                <a:spcPts val="0"/>
              </a:spcAft>
            </a:pPr>
            <a:r>
              <a:rPr lang="cs-CZ" sz="1200" dirty="0">
                <a:effectLst/>
                <a:ea typeface="Times New Roman" panose="02020603050405020304" pitchFamily="18" charset="0"/>
              </a:rPr>
              <a:t> </a:t>
            </a:r>
            <a:endParaRPr lang="cs-CZ" dirty="0"/>
          </a:p>
        </p:txBody>
      </p:sp>
      <p:sp>
        <p:nvSpPr>
          <p:cNvPr id="2" name="Obdélník 1"/>
          <p:cNvSpPr/>
          <p:nvPr/>
        </p:nvSpPr>
        <p:spPr>
          <a:xfrm>
            <a:off x="327258" y="317633"/>
            <a:ext cx="11232747" cy="3016210"/>
          </a:xfrm>
          <a:prstGeom prst="rect">
            <a:avLst/>
          </a:prstGeom>
        </p:spPr>
        <p:txBody>
          <a:bodyPr wrap="square">
            <a:spAutoFit/>
          </a:bodyPr>
          <a:lstStyle/>
          <a:p>
            <a:pPr>
              <a:spcAft>
                <a:spcPts val="0"/>
              </a:spcAft>
            </a:pPr>
            <a:r>
              <a:rPr lang="cs-CZ" b="1" dirty="0"/>
              <a:t>Žádný druh se na Zemi nevyskytuje jen zcela náhodně a kdekoliv, každý je rozšířen podle své tolerance k faktorům prostředí. Druhy s podobnými tolerancemi a nároky tvoří společenstva.</a:t>
            </a:r>
          </a:p>
          <a:p>
            <a:pPr>
              <a:spcAft>
                <a:spcPts val="0"/>
              </a:spcAft>
            </a:pPr>
            <a:endParaRPr lang="cs-CZ" b="1" dirty="0"/>
          </a:p>
          <a:p>
            <a:pPr>
              <a:spcAft>
                <a:spcPts val="0"/>
              </a:spcAft>
            </a:pPr>
            <a:r>
              <a:rPr lang="cs-CZ" b="1" dirty="0">
                <a:solidFill>
                  <a:srgbClr val="FF0000"/>
                </a:solidFill>
              </a:rPr>
              <a:t>O druhové skladbě společenstva rozhodují:</a:t>
            </a:r>
          </a:p>
          <a:p>
            <a:pPr>
              <a:spcAft>
                <a:spcPts val="0"/>
              </a:spcAft>
            </a:pPr>
            <a:endParaRPr lang="cs-CZ" b="1" dirty="0"/>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zásobník druhů (flóra a fauna dané oblasti schopná žít v příslušných podmínkách) – </a:t>
            </a:r>
            <a:r>
              <a:rPr lang="cs-CZ" b="1" dirty="0">
                <a:ea typeface="Times New Roman" panose="02020603050405020304" pitchFamily="18" charset="0"/>
              </a:rPr>
              <a:t>species pool</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ekologická konstituce jednotlivých populací (geneticky zakotvená)</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charakter biotopu</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čas (stáří biotopu)</a:t>
            </a:r>
            <a:endParaRPr lang="cs-CZ" sz="1000" dirty="0">
              <a:effectLst/>
              <a:ea typeface="Times New Roman" panose="02020603050405020304" pitchFamily="18" charset="0"/>
            </a:endParaRPr>
          </a:p>
          <a:p>
            <a:pPr>
              <a:spcAft>
                <a:spcPts val="0"/>
              </a:spcAft>
            </a:pPr>
            <a:r>
              <a:rPr lang="cs-CZ" b="1" dirty="0"/>
              <a:t> </a:t>
            </a:r>
          </a:p>
          <a:p>
            <a:pPr>
              <a:spcAft>
                <a:spcPts val="0"/>
              </a:spcAft>
            </a:pPr>
            <a:endParaRPr lang="cs-CZ" sz="1000" dirty="0">
              <a:effectLst/>
              <a:ea typeface="Times New Roman" panose="02020603050405020304" pitchFamily="18" charset="0"/>
            </a:endParaRPr>
          </a:p>
        </p:txBody>
      </p:sp>
    </p:spTree>
    <p:extLst>
      <p:ext uri="{BB962C8B-B14F-4D97-AF65-F5344CB8AC3E}">
        <p14:creationId xmlns:p14="http://schemas.microsoft.com/office/powerpoint/2010/main" val="2509002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7AD3C9-10AE-6406-D052-800E593C9983}"/>
              </a:ext>
            </a:extLst>
          </p:cNvPr>
          <p:cNvSpPr>
            <a:spLocks noGrp="1"/>
          </p:cNvSpPr>
          <p:nvPr>
            <p:ph type="title"/>
          </p:nvPr>
        </p:nvSpPr>
        <p:spPr/>
        <p:txBody>
          <a:bodyPr>
            <a:normAutofit/>
          </a:bodyPr>
          <a:lstStyle/>
          <a:p>
            <a:pPr algn="ctr"/>
            <a:r>
              <a:rPr lang="cs-CZ" sz="4000" b="1" dirty="0"/>
              <a:t>Vztah mezi počtem druhů (S) a počtem jedinců každého druhu (n/S)</a:t>
            </a:r>
          </a:p>
        </p:txBody>
      </p:sp>
      <p:pic>
        <p:nvPicPr>
          <p:cNvPr id="5" name="Zástupný obsah 4">
            <a:extLst>
              <a:ext uri="{FF2B5EF4-FFF2-40B4-BE49-F238E27FC236}">
                <a16:creationId xmlns:a16="http://schemas.microsoft.com/office/drawing/2014/main" id="{592C9833-5DB9-1464-3CFC-DAB3D7C984B8}"/>
              </a:ext>
            </a:extLst>
          </p:cNvPr>
          <p:cNvPicPr>
            <a:picLocks noGrp="1" noChangeAspect="1"/>
          </p:cNvPicPr>
          <p:nvPr>
            <p:ph idx="1"/>
          </p:nvPr>
        </p:nvPicPr>
        <p:blipFill>
          <a:blip r:embed="rId2"/>
          <a:stretch>
            <a:fillRect/>
          </a:stretch>
        </p:blipFill>
        <p:spPr>
          <a:xfrm>
            <a:off x="2849971" y="2154263"/>
            <a:ext cx="6492058" cy="3773837"/>
          </a:xfrm>
        </p:spPr>
      </p:pic>
    </p:spTree>
    <p:extLst>
      <p:ext uri="{BB962C8B-B14F-4D97-AF65-F5344CB8AC3E}">
        <p14:creationId xmlns:p14="http://schemas.microsoft.com/office/powerpoint/2010/main" val="3247101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982148-821A-34E9-65D2-453A8C206192}"/>
              </a:ext>
            </a:extLst>
          </p:cNvPr>
          <p:cNvSpPr>
            <a:spLocks noGrp="1"/>
          </p:cNvSpPr>
          <p:nvPr>
            <p:ph type="title"/>
          </p:nvPr>
        </p:nvSpPr>
        <p:spPr>
          <a:xfrm>
            <a:off x="4216842" y="210145"/>
            <a:ext cx="2997631" cy="820495"/>
          </a:xfrm>
        </p:spPr>
        <p:txBody>
          <a:bodyPr>
            <a:normAutofit/>
          </a:bodyPr>
          <a:lstStyle/>
          <a:p>
            <a:r>
              <a:rPr lang="cs-CZ" sz="4000" b="1" dirty="0"/>
              <a:t>Dominance</a:t>
            </a:r>
          </a:p>
        </p:txBody>
      </p:sp>
      <p:pic>
        <p:nvPicPr>
          <p:cNvPr id="5" name="Zástupný obsah 4">
            <a:extLst>
              <a:ext uri="{FF2B5EF4-FFF2-40B4-BE49-F238E27FC236}">
                <a16:creationId xmlns:a16="http://schemas.microsoft.com/office/drawing/2014/main" id="{7F82F350-0BF1-3C64-6371-0527FCB98579}"/>
              </a:ext>
            </a:extLst>
          </p:cNvPr>
          <p:cNvPicPr>
            <a:picLocks noGrp="1" noChangeAspect="1"/>
          </p:cNvPicPr>
          <p:nvPr>
            <p:ph idx="1"/>
          </p:nvPr>
        </p:nvPicPr>
        <p:blipFill>
          <a:blip r:embed="rId2"/>
          <a:stretch>
            <a:fillRect/>
          </a:stretch>
        </p:blipFill>
        <p:spPr>
          <a:xfrm>
            <a:off x="248668" y="1483209"/>
            <a:ext cx="6578335" cy="3894704"/>
          </a:xfrm>
        </p:spPr>
      </p:pic>
      <p:pic>
        <p:nvPicPr>
          <p:cNvPr id="7" name="Obrázek 6">
            <a:extLst>
              <a:ext uri="{FF2B5EF4-FFF2-40B4-BE49-F238E27FC236}">
                <a16:creationId xmlns:a16="http://schemas.microsoft.com/office/drawing/2014/main" id="{4F95813F-E8F2-F109-DA9F-58A0AA16CF28}"/>
              </a:ext>
            </a:extLst>
          </p:cNvPr>
          <p:cNvPicPr>
            <a:picLocks noChangeAspect="1"/>
          </p:cNvPicPr>
          <p:nvPr/>
        </p:nvPicPr>
        <p:blipFill>
          <a:blip r:embed="rId3"/>
          <a:stretch>
            <a:fillRect/>
          </a:stretch>
        </p:blipFill>
        <p:spPr>
          <a:xfrm>
            <a:off x="6444712" y="1270861"/>
            <a:ext cx="5452120" cy="4753129"/>
          </a:xfrm>
          <a:prstGeom prst="rect">
            <a:avLst/>
          </a:prstGeom>
        </p:spPr>
      </p:pic>
    </p:spTree>
    <p:extLst>
      <p:ext uri="{BB962C8B-B14F-4D97-AF65-F5344CB8AC3E}">
        <p14:creationId xmlns:p14="http://schemas.microsoft.com/office/powerpoint/2010/main" val="3962189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05A03-6CCC-077B-E7DA-DCECE1880263}"/>
              </a:ext>
            </a:extLst>
          </p:cNvPr>
          <p:cNvSpPr>
            <a:spLocks noGrp="1"/>
          </p:cNvSpPr>
          <p:nvPr>
            <p:ph type="title"/>
          </p:nvPr>
        </p:nvSpPr>
        <p:spPr>
          <a:xfrm>
            <a:off x="4333076" y="171400"/>
            <a:ext cx="2842647" cy="774000"/>
          </a:xfrm>
        </p:spPr>
        <p:txBody>
          <a:bodyPr>
            <a:normAutofit/>
          </a:bodyPr>
          <a:lstStyle/>
          <a:p>
            <a:r>
              <a:rPr lang="cs-CZ" sz="4000" b="1" dirty="0"/>
              <a:t>Dominance </a:t>
            </a:r>
          </a:p>
        </p:txBody>
      </p:sp>
      <p:pic>
        <p:nvPicPr>
          <p:cNvPr id="5" name="Zástupný obsah 4">
            <a:extLst>
              <a:ext uri="{FF2B5EF4-FFF2-40B4-BE49-F238E27FC236}">
                <a16:creationId xmlns:a16="http://schemas.microsoft.com/office/drawing/2014/main" id="{D238E75A-0AE3-0A88-57FD-F97E3215E9DF}"/>
              </a:ext>
            </a:extLst>
          </p:cNvPr>
          <p:cNvPicPr>
            <a:picLocks noGrp="1" noChangeAspect="1"/>
          </p:cNvPicPr>
          <p:nvPr>
            <p:ph idx="1"/>
          </p:nvPr>
        </p:nvPicPr>
        <p:blipFill>
          <a:blip r:embed="rId2"/>
          <a:stretch>
            <a:fillRect/>
          </a:stretch>
        </p:blipFill>
        <p:spPr>
          <a:xfrm>
            <a:off x="236578" y="1523739"/>
            <a:ext cx="6645341" cy="4091552"/>
          </a:xfrm>
        </p:spPr>
      </p:pic>
      <p:pic>
        <p:nvPicPr>
          <p:cNvPr id="7" name="Obrázek 6">
            <a:extLst>
              <a:ext uri="{FF2B5EF4-FFF2-40B4-BE49-F238E27FC236}">
                <a16:creationId xmlns:a16="http://schemas.microsoft.com/office/drawing/2014/main" id="{0FFE79B0-3D46-7A1C-9EF6-923C4B816E76}"/>
              </a:ext>
            </a:extLst>
          </p:cNvPr>
          <p:cNvPicPr>
            <a:picLocks noChangeAspect="1"/>
          </p:cNvPicPr>
          <p:nvPr/>
        </p:nvPicPr>
        <p:blipFill>
          <a:blip r:embed="rId3"/>
          <a:stretch>
            <a:fillRect/>
          </a:stretch>
        </p:blipFill>
        <p:spPr>
          <a:xfrm>
            <a:off x="6778535" y="1376509"/>
            <a:ext cx="5413465" cy="3807673"/>
          </a:xfrm>
          <a:prstGeom prst="rect">
            <a:avLst/>
          </a:prstGeom>
        </p:spPr>
      </p:pic>
    </p:spTree>
    <p:extLst>
      <p:ext uri="{BB962C8B-B14F-4D97-AF65-F5344CB8AC3E}">
        <p14:creationId xmlns:p14="http://schemas.microsoft.com/office/powerpoint/2010/main" val="3308930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89012A-DD77-A887-90E6-9D4A3A33DBF8}"/>
              </a:ext>
            </a:extLst>
          </p:cNvPr>
          <p:cNvSpPr>
            <a:spLocks noGrp="1"/>
          </p:cNvSpPr>
          <p:nvPr>
            <p:ph type="title"/>
          </p:nvPr>
        </p:nvSpPr>
        <p:spPr>
          <a:xfrm>
            <a:off x="1899831" y="279884"/>
            <a:ext cx="8321298" cy="952231"/>
          </a:xfrm>
        </p:spPr>
        <p:txBody>
          <a:bodyPr>
            <a:normAutofit/>
          </a:bodyPr>
          <a:lstStyle/>
          <a:p>
            <a:r>
              <a:rPr lang="cs-CZ" sz="4000" b="1" dirty="0" err="1"/>
              <a:t>Eltonovy</a:t>
            </a:r>
            <a:r>
              <a:rPr lang="cs-CZ" sz="4000" b="1" dirty="0"/>
              <a:t> pyramidy - pyramidy biomasy</a:t>
            </a:r>
          </a:p>
        </p:txBody>
      </p:sp>
      <p:pic>
        <p:nvPicPr>
          <p:cNvPr id="5" name="Zástupný obsah 4">
            <a:extLst>
              <a:ext uri="{FF2B5EF4-FFF2-40B4-BE49-F238E27FC236}">
                <a16:creationId xmlns:a16="http://schemas.microsoft.com/office/drawing/2014/main" id="{FFB51F8A-1504-FC47-A6D7-6EDD62FA917D}"/>
              </a:ext>
            </a:extLst>
          </p:cNvPr>
          <p:cNvPicPr>
            <a:picLocks noGrp="1" noChangeAspect="1"/>
          </p:cNvPicPr>
          <p:nvPr>
            <p:ph idx="1"/>
          </p:nvPr>
        </p:nvPicPr>
        <p:blipFill>
          <a:blip r:embed="rId2"/>
          <a:stretch>
            <a:fillRect/>
          </a:stretch>
        </p:blipFill>
        <p:spPr>
          <a:xfrm>
            <a:off x="-121192" y="1402595"/>
            <a:ext cx="6625526" cy="3487120"/>
          </a:xfrm>
        </p:spPr>
      </p:pic>
      <p:pic>
        <p:nvPicPr>
          <p:cNvPr id="7" name="Obrázek 6">
            <a:extLst>
              <a:ext uri="{FF2B5EF4-FFF2-40B4-BE49-F238E27FC236}">
                <a16:creationId xmlns:a16="http://schemas.microsoft.com/office/drawing/2014/main" id="{ADB1687E-7055-D023-CCC8-CB17F2557147}"/>
              </a:ext>
            </a:extLst>
          </p:cNvPr>
          <p:cNvPicPr>
            <a:picLocks noChangeAspect="1"/>
          </p:cNvPicPr>
          <p:nvPr/>
        </p:nvPicPr>
        <p:blipFill>
          <a:blip r:embed="rId3"/>
          <a:stretch>
            <a:fillRect/>
          </a:stretch>
        </p:blipFill>
        <p:spPr>
          <a:xfrm>
            <a:off x="5789722" y="1318729"/>
            <a:ext cx="5927804" cy="3694973"/>
          </a:xfrm>
          <a:prstGeom prst="rect">
            <a:avLst/>
          </a:prstGeom>
        </p:spPr>
      </p:pic>
    </p:spTree>
    <p:extLst>
      <p:ext uri="{BB962C8B-B14F-4D97-AF65-F5344CB8AC3E}">
        <p14:creationId xmlns:p14="http://schemas.microsoft.com/office/powerpoint/2010/main" val="1854579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72565" y="365126"/>
            <a:ext cx="3191359" cy="998726"/>
          </a:xfrm>
        </p:spPr>
        <p:txBody>
          <a:bodyPr/>
          <a:lstStyle/>
          <a:p>
            <a:r>
              <a:rPr lang="cs-CZ" sz="4000" b="1" dirty="0"/>
              <a:t>Produkce</a:t>
            </a:r>
            <a:r>
              <a:rPr lang="cs-CZ" dirty="0"/>
              <a:t> </a:t>
            </a:r>
          </a:p>
        </p:txBody>
      </p:sp>
      <p:pic>
        <p:nvPicPr>
          <p:cNvPr id="4" name="Zástupný symbol pro obsah 3">
            <a:extLst>
              <a:ext uri="{FF2B5EF4-FFF2-40B4-BE49-F238E27FC236}">
                <a16:creationId xmlns:a16="http://schemas.microsoft.com/office/drawing/2014/main" id="{261C34E5-B1D3-1003-A414-4EA2B7E925F8}"/>
              </a:ext>
            </a:extLst>
          </p:cNvPr>
          <p:cNvPicPr>
            <a:picLocks noGrp="1" noChangeAspect="1"/>
          </p:cNvPicPr>
          <p:nvPr>
            <p:ph idx="1"/>
          </p:nvPr>
        </p:nvPicPr>
        <p:blipFill>
          <a:blip r:embed="rId2"/>
          <a:stretch>
            <a:fillRect/>
          </a:stretch>
        </p:blipFill>
        <p:spPr>
          <a:xfrm>
            <a:off x="3095971" y="1945038"/>
            <a:ext cx="5944546" cy="2121182"/>
          </a:xfrm>
          <a:prstGeom prst="rect">
            <a:avLst/>
          </a:prstGeom>
        </p:spPr>
      </p:pic>
    </p:spTree>
    <p:extLst>
      <p:ext uri="{BB962C8B-B14F-4D97-AF65-F5344CB8AC3E}">
        <p14:creationId xmlns:p14="http://schemas.microsoft.com/office/powerpoint/2010/main" val="3148390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66453-B26A-300F-8F61-D536D9B383C2}"/>
              </a:ext>
            </a:extLst>
          </p:cNvPr>
          <p:cNvSpPr>
            <a:spLocks noGrp="1"/>
          </p:cNvSpPr>
          <p:nvPr>
            <p:ph type="title"/>
          </p:nvPr>
        </p:nvSpPr>
        <p:spPr>
          <a:xfrm>
            <a:off x="2574017" y="279886"/>
            <a:ext cx="6957447" cy="958565"/>
          </a:xfrm>
        </p:spPr>
        <p:txBody>
          <a:bodyPr>
            <a:normAutofit/>
          </a:bodyPr>
          <a:lstStyle/>
          <a:p>
            <a:r>
              <a:rPr lang="cs-CZ" sz="4000" b="1" dirty="0"/>
              <a:t>Znaky skladebné – strukturální </a:t>
            </a:r>
          </a:p>
        </p:txBody>
      </p:sp>
      <p:pic>
        <p:nvPicPr>
          <p:cNvPr id="5" name="Zástupný obsah 4">
            <a:extLst>
              <a:ext uri="{FF2B5EF4-FFF2-40B4-BE49-F238E27FC236}">
                <a16:creationId xmlns:a16="http://schemas.microsoft.com/office/drawing/2014/main" id="{6E2650AD-0BDA-DC1C-2D0F-6E0BD8A23C67}"/>
              </a:ext>
            </a:extLst>
          </p:cNvPr>
          <p:cNvPicPr>
            <a:picLocks noGrp="1" noChangeAspect="1"/>
          </p:cNvPicPr>
          <p:nvPr>
            <p:ph idx="1"/>
          </p:nvPr>
        </p:nvPicPr>
        <p:blipFill>
          <a:blip r:embed="rId2"/>
          <a:stretch>
            <a:fillRect/>
          </a:stretch>
        </p:blipFill>
        <p:spPr>
          <a:xfrm>
            <a:off x="400613" y="1354688"/>
            <a:ext cx="6081590" cy="4803575"/>
          </a:xfrm>
        </p:spPr>
      </p:pic>
      <p:pic>
        <p:nvPicPr>
          <p:cNvPr id="7" name="Obrázek 6">
            <a:extLst>
              <a:ext uri="{FF2B5EF4-FFF2-40B4-BE49-F238E27FC236}">
                <a16:creationId xmlns:a16="http://schemas.microsoft.com/office/drawing/2014/main" id="{9A362B2A-79FA-E055-8B2A-CF18BE7A8851}"/>
              </a:ext>
            </a:extLst>
          </p:cNvPr>
          <p:cNvPicPr>
            <a:picLocks noChangeAspect="1"/>
          </p:cNvPicPr>
          <p:nvPr/>
        </p:nvPicPr>
        <p:blipFill>
          <a:blip r:embed="rId3"/>
          <a:stretch>
            <a:fillRect/>
          </a:stretch>
        </p:blipFill>
        <p:spPr>
          <a:xfrm>
            <a:off x="4804475" y="4493094"/>
            <a:ext cx="7271140" cy="1590804"/>
          </a:xfrm>
          <a:prstGeom prst="rect">
            <a:avLst/>
          </a:prstGeom>
        </p:spPr>
      </p:pic>
      <p:sp>
        <p:nvSpPr>
          <p:cNvPr id="3" name="TextovéPole 2"/>
          <p:cNvSpPr txBox="1"/>
          <p:nvPr/>
        </p:nvSpPr>
        <p:spPr>
          <a:xfrm>
            <a:off x="7655353" y="1363373"/>
            <a:ext cx="3818481" cy="3385542"/>
          </a:xfrm>
          <a:prstGeom prst="rect">
            <a:avLst/>
          </a:prstGeom>
          <a:noFill/>
        </p:spPr>
        <p:txBody>
          <a:bodyPr wrap="none" rtlCol="0">
            <a:spAutoFit/>
          </a:bodyPr>
          <a:lstStyle/>
          <a:p>
            <a:pPr marL="342900" indent="-342900">
              <a:buAutoNum type="arabicPeriod"/>
            </a:pPr>
            <a:r>
              <a:rPr lang="cs-CZ" sz="2800" dirty="0"/>
              <a:t>Prezence</a:t>
            </a:r>
          </a:p>
          <a:p>
            <a:pPr marL="342900" indent="-342900">
              <a:buAutoNum type="arabicPeriod"/>
            </a:pPr>
            <a:r>
              <a:rPr lang="cs-CZ" sz="2800" dirty="0"/>
              <a:t>Absence</a:t>
            </a:r>
          </a:p>
          <a:p>
            <a:pPr marL="342900" indent="-342900">
              <a:buAutoNum type="arabicPeriod"/>
            </a:pPr>
            <a:r>
              <a:rPr lang="cs-CZ" sz="2800" dirty="0"/>
              <a:t>Frekvence</a:t>
            </a:r>
          </a:p>
          <a:p>
            <a:pPr marL="342900" indent="-342900">
              <a:buAutoNum type="arabicPeriod"/>
            </a:pPr>
            <a:r>
              <a:rPr lang="cs-CZ" sz="2800" dirty="0"/>
              <a:t>Konstance</a:t>
            </a:r>
          </a:p>
          <a:p>
            <a:pPr marL="342900" indent="-342900">
              <a:buAutoNum type="arabicPeriod"/>
            </a:pPr>
            <a:r>
              <a:rPr lang="cs-CZ" sz="2800" dirty="0"/>
              <a:t>Faunistická podobnost</a:t>
            </a:r>
          </a:p>
          <a:p>
            <a:pPr marL="342900" indent="-342900">
              <a:buAutoNum type="arabicPeriod"/>
            </a:pPr>
            <a:r>
              <a:rPr lang="cs-CZ" sz="2800" dirty="0"/>
              <a:t>Biologická rozmanitost</a:t>
            </a:r>
          </a:p>
          <a:p>
            <a:r>
              <a:rPr lang="cs-CZ" sz="2800" dirty="0"/>
              <a:t>     (biodiverzita) </a:t>
            </a:r>
          </a:p>
          <a:p>
            <a:endParaRPr lang="cs-CZ" dirty="0"/>
          </a:p>
        </p:txBody>
      </p:sp>
    </p:spTree>
    <p:extLst>
      <p:ext uri="{BB962C8B-B14F-4D97-AF65-F5344CB8AC3E}">
        <p14:creationId xmlns:p14="http://schemas.microsoft.com/office/powerpoint/2010/main" val="2278634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6A2C6-3E49-5BF7-1801-2E158C4EFF45}"/>
              </a:ext>
            </a:extLst>
          </p:cNvPr>
          <p:cNvSpPr>
            <a:spLocks noGrp="1"/>
          </p:cNvSpPr>
          <p:nvPr>
            <p:ph type="title"/>
          </p:nvPr>
        </p:nvSpPr>
        <p:spPr>
          <a:xfrm>
            <a:off x="4821278" y="365126"/>
            <a:ext cx="3268851" cy="835994"/>
          </a:xfrm>
        </p:spPr>
        <p:txBody>
          <a:bodyPr>
            <a:normAutofit/>
          </a:bodyPr>
          <a:lstStyle/>
          <a:p>
            <a:r>
              <a:rPr lang="cs-CZ" sz="4000" b="1" dirty="0"/>
              <a:t>Konstance </a:t>
            </a:r>
          </a:p>
        </p:txBody>
      </p:sp>
      <p:pic>
        <p:nvPicPr>
          <p:cNvPr id="5" name="Zástupný obsah 4">
            <a:extLst>
              <a:ext uri="{FF2B5EF4-FFF2-40B4-BE49-F238E27FC236}">
                <a16:creationId xmlns:a16="http://schemas.microsoft.com/office/drawing/2014/main" id="{405BC28E-AB2B-4B75-8A0D-10FB42BDF7D5}"/>
              </a:ext>
            </a:extLst>
          </p:cNvPr>
          <p:cNvPicPr>
            <a:picLocks noGrp="1" noChangeAspect="1"/>
          </p:cNvPicPr>
          <p:nvPr>
            <p:ph idx="1"/>
          </p:nvPr>
        </p:nvPicPr>
        <p:blipFill>
          <a:blip r:embed="rId2"/>
          <a:stretch>
            <a:fillRect/>
          </a:stretch>
        </p:blipFill>
        <p:spPr>
          <a:xfrm>
            <a:off x="226635" y="1379350"/>
            <a:ext cx="6506616" cy="4033420"/>
          </a:xfrm>
        </p:spPr>
      </p:pic>
      <p:pic>
        <p:nvPicPr>
          <p:cNvPr id="7" name="Obrázek 6">
            <a:extLst>
              <a:ext uri="{FF2B5EF4-FFF2-40B4-BE49-F238E27FC236}">
                <a16:creationId xmlns:a16="http://schemas.microsoft.com/office/drawing/2014/main" id="{78A6514C-D56B-46D1-CC94-D966D8397F79}"/>
              </a:ext>
            </a:extLst>
          </p:cNvPr>
          <p:cNvPicPr>
            <a:picLocks noChangeAspect="1"/>
          </p:cNvPicPr>
          <p:nvPr/>
        </p:nvPicPr>
        <p:blipFill>
          <a:blip r:embed="rId3"/>
          <a:stretch>
            <a:fillRect/>
          </a:stretch>
        </p:blipFill>
        <p:spPr>
          <a:xfrm>
            <a:off x="6664773" y="1379350"/>
            <a:ext cx="5527227" cy="3401877"/>
          </a:xfrm>
          <a:prstGeom prst="rect">
            <a:avLst/>
          </a:prstGeom>
        </p:spPr>
      </p:pic>
    </p:spTree>
    <p:extLst>
      <p:ext uri="{BB962C8B-B14F-4D97-AF65-F5344CB8AC3E}">
        <p14:creationId xmlns:p14="http://schemas.microsoft.com/office/powerpoint/2010/main" val="2748096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80EA6-65D2-9CEB-3C90-D9079475F9CC}"/>
              </a:ext>
            </a:extLst>
          </p:cNvPr>
          <p:cNvSpPr>
            <a:spLocks noGrp="1"/>
          </p:cNvSpPr>
          <p:nvPr>
            <p:ph type="title"/>
          </p:nvPr>
        </p:nvSpPr>
        <p:spPr>
          <a:xfrm>
            <a:off x="2636006" y="365126"/>
            <a:ext cx="6988444" cy="828244"/>
          </a:xfrm>
        </p:spPr>
        <p:txBody>
          <a:bodyPr>
            <a:normAutofit/>
          </a:bodyPr>
          <a:lstStyle/>
          <a:p>
            <a:r>
              <a:rPr lang="cs-CZ" sz="4000" b="1" dirty="0"/>
              <a:t>Faunistická podobnost - identita</a:t>
            </a:r>
          </a:p>
        </p:txBody>
      </p:sp>
      <p:pic>
        <p:nvPicPr>
          <p:cNvPr id="5" name="Zástupný obsah 4">
            <a:extLst>
              <a:ext uri="{FF2B5EF4-FFF2-40B4-BE49-F238E27FC236}">
                <a16:creationId xmlns:a16="http://schemas.microsoft.com/office/drawing/2014/main" id="{7DB56035-BD81-45AE-F404-B0CE900641C5}"/>
              </a:ext>
            </a:extLst>
          </p:cNvPr>
          <p:cNvPicPr>
            <a:picLocks noGrp="1" noChangeAspect="1"/>
          </p:cNvPicPr>
          <p:nvPr>
            <p:ph idx="1"/>
          </p:nvPr>
        </p:nvPicPr>
        <p:blipFill>
          <a:blip r:embed="rId2"/>
          <a:stretch>
            <a:fillRect/>
          </a:stretch>
        </p:blipFill>
        <p:spPr>
          <a:xfrm>
            <a:off x="197628" y="1573078"/>
            <a:ext cx="7057590" cy="4393770"/>
          </a:xfrm>
        </p:spPr>
      </p:pic>
      <p:pic>
        <p:nvPicPr>
          <p:cNvPr id="7" name="Obrázek 6">
            <a:extLst>
              <a:ext uri="{FF2B5EF4-FFF2-40B4-BE49-F238E27FC236}">
                <a16:creationId xmlns:a16="http://schemas.microsoft.com/office/drawing/2014/main" id="{D5690CE6-8994-87EF-8680-2F1721B635B0}"/>
              </a:ext>
            </a:extLst>
          </p:cNvPr>
          <p:cNvPicPr>
            <a:picLocks noChangeAspect="1"/>
          </p:cNvPicPr>
          <p:nvPr/>
        </p:nvPicPr>
        <p:blipFill>
          <a:blip r:embed="rId3"/>
          <a:stretch>
            <a:fillRect/>
          </a:stretch>
        </p:blipFill>
        <p:spPr>
          <a:xfrm>
            <a:off x="7533929" y="1627322"/>
            <a:ext cx="4428066" cy="4052807"/>
          </a:xfrm>
          <a:prstGeom prst="rect">
            <a:avLst/>
          </a:prstGeom>
        </p:spPr>
      </p:pic>
    </p:spTree>
    <p:extLst>
      <p:ext uri="{BB962C8B-B14F-4D97-AF65-F5344CB8AC3E}">
        <p14:creationId xmlns:p14="http://schemas.microsoft.com/office/powerpoint/2010/main" val="2729805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492F6E-B4B3-6BC6-E4BF-5FCA022EF2B2}"/>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37B24150-7394-E5FA-AC7D-D449B2F13E94}"/>
              </a:ext>
            </a:extLst>
          </p:cNvPr>
          <p:cNvPicPr>
            <a:picLocks noGrp="1" noChangeAspect="1"/>
          </p:cNvPicPr>
          <p:nvPr>
            <p:ph idx="1"/>
          </p:nvPr>
        </p:nvPicPr>
        <p:blipFill>
          <a:blip r:embed="rId2"/>
          <a:stretch>
            <a:fillRect/>
          </a:stretch>
        </p:blipFill>
        <p:spPr>
          <a:xfrm>
            <a:off x="430751" y="365125"/>
            <a:ext cx="11185651" cy="6128665"/>
          </a:xfrm>
        </p:spPr>
      </p:pic>
    </p:spTree>
    <p:extLst>
      <p:ext uri="{BB962C8B-B14F-4D97-AF65-F5344CB8AC3E}">
        <p14:creationId xmlns:p14="http://schemas.microsoft.com/office/powerpoint/2010/main" val="2341321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81250"/>
          </a:xfrm>
        </p:spPr>
        <p:txBody>
          <a:bodyPr>
            <a:normAutofit/>
          </a:bodyPr>
          <a:lstStyle/>
          <a:p>
            <a:pPr algn="ctr"/>
            <a:r>
              <a:rPr lang="cs-CZ" sz="4000" b="1" dirty="0"/>
              <a:t>Elementy biodiverzity</a:t>
            </a:r>
          </a:p>
        </p:txBody>
      </p:sp>
      <p:pic>
        <p:nvPicPr>
          <p:cNvPr id="4" name="Zástupný symbol pro obsah 3"/>
          <p:cNvPicPr>
            <a:picLocks noGrp="1" noChangeAspect="1"/>
          </p:cNvPicPr>
          <p:nvPr>
            <p:ph idx="1"/>
          </p:nvPr>
        </p:nvPicPr>
        <p:blipFill>
          <a:blip r:embed="rId2"/>
          <a:stretch>
            <a:fillRect/>
          </a:stretch>
        </p:blipFill>
        <p:spPr>
          <a:xfrm>
            <a:off x="2290713" y="1442300"/>
            <a:ext cx="8087817" cy="5158174"/>
          </a:xfrm>
          <a:prstGeom prst="rect">
            <a:avLst/>
          </a:prstGeom>
        </p:spPr>
      </p:pic>
    </p:spTree>
    <p:extLst>
      <p:ext uri="{BB962C8B-B14F-4D97-AF65-F5344CB8AC3E}">
        <p14:creationId xmlns:p14="http://schemas.microsoft.com/office/powerpoint/2010/main" val="114684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48518" t="9051" r="3308" b="52100"/>
          <a:stretch/>
        </p:blipFill>
        <p:spPr>
          <a:xfrm rot="10800000">
            <a:off x="359728" y="1123002"/>
            <a:ext cx="6960586" cy="3962181"/>
          </a:xfrm>
          <a:prstGeom prst="rect">
            <a:avLst/>
          </a:prstGeom>
        </p:spPr>
      </p:pic>
      <p:sp>
        <p:nvSpPr>
          <p:cNvPr id="3" name="Obdélník 2"/>
          <p:cNvSpPr/>
          <p:nvPr/>
        </p:nvSpPr>
        <p:spPr>
          <a:xfrm>
            <a:off x="335360" y="116632"/>
            <a:ext cx="10657184" cy="738664"/>
          </a:xfrm>
          <a:prstGeom prst="rect">
            <a:avLst/>
          </a:prstGeom>
        </p:spPr>
        <p:txBody>
          <a:bodyPr wrap="square">
            <a:spAutoFit/>
          </a:bodyPr>
          <a:lstStyle/>
          <a:p>
            <a:pPr>
              <a:spcAft>
                <a:spcPts val="0"/>
              </a:spcAft>
            </a:pPr>
            <a:r>
              <a:rPr lang="cs-CZ" sz="2400" b="1" dirty="0">
                <a:solidFill>
                  <a:srgbClr val="FF0000"/>
                </a:solidFill>
              </a:rPr>
              <a:t>I společenstva však závisí na škále:</a:t>
            </a:r>
          </a:p>
          <a:p>
            <a:pPr>
              <a:spcAft>
                <a:spcPts val="0"/>
              </a:spcAft>
            </a:pPr>
            <a:r>
              <a:rPr lang="cs-CZ" b="1" dirty="0">
                <a:latin typeface="Times New Roman" panose="02020603050405020304" pitchFamily="18" charset="0"/>
              </a:rPr>
              <a:t> </a:t>
            </a:r>
          </a:p>
        </p:txBody>
      </p:sp>
      <p:sp>
        <p:nvSpPr>
          <p:cNvPr id="4" name="Obdélník 3"/>
          <p:cNvSpPr/>
          <p:nvPr/>
        </p:nvSpPr>
        <p:spPr>
          <a:xfrm>
            <a:off x="8647188" y="1255752"/>
            <a:ext cx="3456383" cy="553998"/>
          </a:xfrm>
          <a:prstGeom prst="rect">
            <a:avLst/>
          </a:prstGeom>
        </p:spPr>
        <p:txBody>
          <a:bodyPr wrap="square">
            <a:spAutoFit/>
          </a:bodyPr>
          <a:lstStyle/>
          <a:p>
            <a:pPr>
              <a:spcAft>
                <a:spcPts val="0"/>
              </a:spcAft>
            </a:pPr>
            <a:r>
              <a:rPr lang="cs-CZ" dirty="0">
                <a:ea typeface="Times New Roman" panose="02020603050405020304" pitchFamily="18" charset="0"/>
              </a:rPr>
              <a:t>Společenstvo vířníků na rašeliníku</a:t>
            </a:r>
          </a:p>
          <a:p>
            <a:pPr>
              <a:spcAft>
                <a:spcPts val="0"/>
              </a:spcAft>
            </a:pPr>
            <a:r>
              <a:rPr lang="cs-CZ" sz="1200" dirty="0">
                <a:ea typeface="Times New Roman" panose="02020603050405020304" pitchFamily="18" charset="0"/>
              </a:rPr>
              <a:t> </a:t>
            </a:r>
            <a:endParaRPr lang="cs-CZ" dirty="0"/>
          </a:p>
        </p:txBody>
      </p:sp>
      <p:sp>
        <p:nvSpPr>
          <p:cNvPr id="5" name="TextovéPole 4"/>
          <p:cNvSpPr txBox="1"/>
          <p:nvPr/>
        </p:nvSpPr>
        <p:spPr>
          <a:xfrm>
            <a:off x="5159896" y="762963"/>
            <a:ext cx="1728192" cy="369332"/>
          </a:xfrm>
          <a:prstGeom prst="rect">
            <a:avLst/>
          </a:prstGeom>
          <a:noFill/>
        </p:spPr>
        <p:txBody>
          <a:bodyPr wrap="square" rtlCol="0">
            <a:spAutoFit/>
          </a:bodyPr>
          <a:lstStyle/>
          <a:p>
            <a:r>
              <a:rPr lang="cs-CZ" dirty="0" err="1"/>
              <a:t>Begon</a:t>
            </a:r>
            <a:r>
              <a:rPr lang="cs-CZ" dirty="0"/>
              <a:t> et al.</a:t>
            </a:r>
          </a:p>
        </p:txBody>
      </p:sp>
      <p:pic>
        <p:nvPicPr>
          <p:cNvPr id="6" name="Obrázek 5"/>
          <p:cNvPicPr>
            <a:picLocks noChangeAspect="1"/>
          </p:cNvPicPr>
          <p:nvPr/>
        </p:nvPicPr>
        <p:blipFill>
          <a:blip r:embed="rId3"/>
          <a:stretch>
            <a:fillRect/>
          </a:stretch>
        </p:blipFill>
        <p:spPr>
          <a:xfrm>
            <a:off x="8760296" y="1809750"/>
            <a:ext cx="3343275" cy="5048250"/>
          </a:xfrm>
          <a:prstGeom prst="rect">
            <a:avLst/>
          </a:prstGeom>
        </p:spPr>
      </p:pic>
    </p:spTree>
    <p:extLst>
      <p:ext uri="{BB962C8B-B14F-4D97-AF65-F5344CB8AC3E}">
        <p14:creationId xmlns:p14="http://schemas.microsoft.com/office/powerpoint/2010/main" val="2216400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A5340-25BE-8BC6-E3D2-262FA9B15BB6}"/>
              </a:ext>
            </a:extLst>
          </p:cNvPr>
          <p:cNvSpPr>
            <a:spLocks noGrp="1"/>
          </p:cNvSpPr>
          <p:nvPr>
            <p:ph type="title"/>
          </p:nvPr>
        </p:nvSpPr>
        <p:spPr>
          <a:xfrm>
            <a:off x="3155205" y="365125"/>
            <a:ext cx="4834180" cy="804997"/>
          </a:xfrm>
        </p:spPr>
        <p:txBody>
          <a:bodyPr>
            <a:normAutofit/>
          </a:bodyPr>
          <a:lstStyle/>
          <a:p>
            <a:r>
              <a:rPr lang="cs-CZ" sz="4000" b="1" dirty="0"/>
              <a:t>Různé úrovně diverzity</a:t>
            </a:r>
          </a:p>
        </p:txBody>
      </p:sp>
      <p:pic>
        <p:nvPicPr>
          <p:cNvPr id="5" name="Zástupný obsah 4">
            <a:extLst>
              <a:ext uri="{FF2B5EF4-FFF2-40B4-BE49-F238E27FC236}">
                <a16:creationId xmlns:a16="http://schemas.microsoft.com/office/drawing/2014/main" id="{DB5A252E-26D2-AE5C-7B15-15D8316BB4D6}"/>
              </a:ext>
            </a:extLst>
          </p:cNvPr>
          <p:cNvPicPr>
            <a:picLocks noGrp="1" noChangeAspect="1"/>
          </p:cNvPicPr>
          <p:nvPr>
            <p:ph idx="1"/>
          </p:nvPr>
        </p:nvPicPr>
        <p:blipFill>
          <a:blip r:embed="rId2"/>
          <a:stretch>
            <a:fillRect/>
          </a:stretch>
        </p:blipFill>
        <p:spPr>
          <a:xfrm>
            <a:off x="1602682" y="1728062"/>
            <a:ext cx="8657028" cy="3320504"/>
          </a:xfrm>
        </p:spPr>
      </p:pic>
    </p:spTree>
    <p:extLst>
      <p:ext uri="{BB962C8B-B14F-4D97-AF65-F5344CB8AC3E}">
        <p14:creationId xmlns:p14="http://schemas.microsoft.com/office/powerpoint/2010/main" val="3220464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544AB-9A82-E784-F140-D7704635A10F}"/>
              </a:ext>
            </a:extLst>
          </p:cNvPr>
          <p:cNvSpPr>
            <a:spLocks noGrp="1"/>
          </p:cNvSpPr>
          <p:nvPr>
            <p:ph type="title"/>
          </p:nvPr>
        </p:nvSpPr>
        <p:spPr>
          <a:xfrm>
            <a:off x="3891376" y="318629"/>
            <a:ext cx="4477719" cy="1029722"/>
          </a:xfrm>
        </p:spPr>
        <p:txBody>
          <a:bodyPr>
            <a:normAutofit/>
          </a:bodyPr>
          <a:lstStyle/>
          <a:p>
            <a:r>
              <a:rPr lang="cs-CZ" sz="4000" b="1" dirty="0"/>
              <a:t>Kategorie diverzity</a:t>
            </a:r>
          </a:p>
        </p:txBody>
      </p:sp>
      <p:pic>
        <p:nvPicPr>
          <p:cNvPr id="5" name="Zástupný obsah 4">
            <a:extLst>
              <a:ext uri="{FF2B5EF4-FFF2-40B4-BE49-F238E27FC236}">
                <a16:creationId xmlns:a16="http://schemas.microsoft.com/office/drawing/2014/main" id="{9F1AE737-0031-8CC7-2855-7974F90B5DF7}"/>
              </a:ext>
            </a:extLst>
          </p:cNvPr>
          <p:cNvPicPr>
            <a:picLocks noGrp="1" noChangeAspect="1"/>
          </p:cNvPicPr>
          <p:nvPr>
            <p:ph idx="1"/>
          </p:nvPr>
        </p:nvPicPr>
        <p:blipFill>
          <a:blip r:embed="rId2"/>
          <a:stretch>
            <a:fillRect/>
          </a:stretch>
        </p:blipFill>
        <p:spPr>
          <a:xfrm>
            <a:off x="1979723" y="1449092"/>
            <a:ext cx="8658622" cy="4347275"/>
          </a:xfrm>
        </p:spPr>
      </p:pic>
    </p:spTree>
    <p:extLst>
      <p:ext uri="{BB962C8B-B14F-4D97-AF65-F5344CB8AC3E}">
        <p14:creationId xmlns:p14="http://schemas.microsoft.com/office/powerpoint/2010/main" val="3909737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4777" y="261429"/>
            <a:ext cx="11302738" cy="634118"/>
          </a:xfrm>
        </p:spPr>
        <p:txBody>
          <a:bodyPr>
            <a:noAutofit/>
          </a:bodyPr>
          <a:lstStyle/>
          <a:p>
            <a:r>
              <a:rPr lang="cs-CZ" sz="4000" b="1" dirty="0"/>
              <a:t>Biodiverzita v datech - dualistická koncepce </a:t>
            </a:r>
            <a:r>
              <a:rPr lang="cs-CZ" sz="4000" b="1" dirty="0" err="1"/>
              <a:t>biodiverzizy</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234912" y="1065324"/>
            <a:ext cx="3921551" cy="5593147"/>
          </a:xfrm>
          <a:prstGeom prst="rect">
            <a:avLst/>
          </a:prstGeom>
        </p:spPr>
      </p:pic>
      <p:pic>
        <p:nvPicPr>
          <p:cNvPr id="5" name="Obrázek 4"/>
          <p:cNvPicPr>
            <a:picLocks noChangeAspect="1"/>
          </p:cNvPicPr>
          <p:nvPr/>
        </p:nvPicPr>
        <p:blipFill>
          <a:blip r:embed="rId3"/>
          <a:stretch>
            <a:fillRect/>
          </a:stretch>
        </p:blipFill>
        <p:spPr>
          <a:xfrm>
            <a:off x="7163658" y="1206629"/>
            <a:ext cx="3570109" cy="5260141"/>
          </a:xfrm>
          <a:prstGeom prst="rect">
            <a:avLst/>
          </a:prstGeom>
        </p:spPr>
      </p:pic>
    </p:spTree>
    <p:extLst>
      <p:ext uri="{BB962C8B-B14F-4D97-AF65-F5344CB8AC3E}">
        <p14:creationId xmlns:p14="http://schemas.microsoft.com/office/powerpoint/2010/main" val="2111754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54F781-9B7C-6068-40AF-FA9C44B2CA06}"/>
              </a:ext>
            </a:extLst>
          </p:cNvPr>
          <p:cNvSpPr>
            <a:spLocks noGrp="1"/>
          </p:cNvSpPr>
          <p:nvPr>
            <p:ph type="title"/>
          </p:nvPr>
        </p:nvSpPr>
        <p:spPr>
          <a:xfrm>
            <a:off x="3038967" y="396122"/>
            <a:ext cx="6353014" cy="975478"/>
          </a:xfrm>
        </p:spPr>
        <p:txBody>
          <a:bodyPr>
            <a:normAutofit/>
          </a:bodyPr>
          <a:lstStyle/>
          <a:p>
            <a:r>
              <a:rPr lang="cs-CZ" sz="4000" b="1" dirty="0"/>
              <a:t>Analýza diverzity – </a:t>
            </a:r>
            <a:r>
              <a:rPr lang="el-GR" sz="4000" b="1" dirty="0"/>
              <a:t>α</a:t>
            </a:r>
            <a:r>
              <a:rPr lang="cs-CZ" sz="4000" b="1" dirty="0"/>
              <a:t> </a:t>
            </a:r>
            <a:r>
              <a:rPr lang="cs-CZ" sz="4000" b="1" dirty="0" err="1"/>
              <a:t>diverziza</a:t>
            </a:r>
            <a:endParaRPr lang="cs-CZ" sz="4000" b="1" dirty="0"/>
          </a:p>
        </p:txBody>
      </p:sp>
      <p:pic>
        <p:nvPicPr>
          <p:cNvPr id="5" name="Zástupný obsah 4">
            <a:extLst>
              <a:ext uri="{FF2B5EF4-FFF2-40B4-BE49-F238E27FC236}">
                <a16:creationId xmlns:a16="http://schemas.microsoft.com/office/drawing/2014/main" id="{5693FA1C-4FEC-0E58-E803-86CC3F7165F1}"/>
              </a:ext>
            </a:extLst>
          </p:cNvPr>
          <p:cNvPicPr>
            <a:picLocks noGrp="1" noChangeAspect="1"/>
          </p:cNvPicPr>
          <p:nvPr>
            <p:ph idx="1"/>
          </p:nvPr>
        </p:nvPicPr>
        <p:blipFill>
          <a:blip r:embed="rId2"/>
          <a:stretch>
            <a:fillRect/>
          </a:stretch>
        </p:blipFill>
        <p:spPr>
          <a:xfrm>
            <a:off x="1919657" y="1689317"/>
            <a:ext cx="8591634" cy="4664988"/>
          </a:xfrm>
        </p:spPr>
      </p:pic>
    </p:spTree>
    <p:extLst>
      <p:ext uri="{BB962C8B-B14F-4D97-AF65-F5344CB8AC3E}">
        <p14:creationId xmlns:p14="http://schemas.microsoft.com/office/powerpoint/2010/main" val="3038812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097E4D-6B99-F975-1C3B-D7D4AA4CEE34}"/>
              </a:ext>
            </a:extLst>
          </p:cNvPr>
          <p:cNvSpPr>
            <a:spLocks noGrp="1"/>
          </p:cNvSpPr>
          <p:nvPr>
            <p:ph type="title"/>
          </p:nvPr>
        </p:nvSpPr>
        <p:spPr>
          <a:xfrm>
            <a:off x="3217197" y="303134"/>
            <a:ext cx="5895814" cy="1029722"/>
          </a:xfrm>
        </p:spPr>
        <p:txBody>
          <a:bodyPr>
            <a:normAutofit fontScale="90000"/>
          </a:bodyPr>
          <a:lstStyle/>
          <a:p>
            <a:pPr algn="ctr"/>
            <a:r>
              <a:rPr lang="cs-CZ" b="1" dirty="0"/>
              <a:t>Vztahové znaky biocenóz </a:t>
            </a:r>
            <a:r>
              <a:rPr lang="cs-CZ" sz="4000" b="1" dirty="0"/>
              <a:t/>
            </a:r>
            <a:br>
              <a:rPr lang="cs-CZ" sz="4000" b="1" dirty="0"/>
            </a:br>
            <a:r>
              <a:rPr lang="cs-CZ" b="1" dirty="0" err="1"/>
              <a:t>Fidelita</a:t>
            </a:r>
            <a:r>
              <a:rPr lang="cs-CZ" b="1" dirty="0"/>
              <a:t> </a:t>
            </a:r>
          </a:p>
        </p:txBody>
      </p:sp>
      <p:pic>
        <p:nvPicPr>
          <p:cNvPr id="5" name="Zástupný obsah 4">
            <a:extLst>
              <a:ext uri="{FF2B5EF4-FFF2-40B4-BE49-F238E27FC236}">
                <a16:creationId xmlns:a16="http://schemas.microsoft.com/office/drawing/2014/main" id="{7AA95938-B4B6-88EC-1407-DEE00B69DC5A}"/>
              </a:ext>
            </a:extLst>
          </p:cNvPr>
          <p:cNvPicPr>
            <a:picLocks noGrp="1" noChangeAspect="1"/>
          </p:cNvPicPr>
          <p:nvPr>
            <p:ph idx="1"/>
          </p:nvPr>
        </p:nvPicPr>
        <p:blipFill>
          <a:blip r:embed="rId2"/>
          <a:stretch>
            <a:fillRect/>
          </a:stretch>
        </p:blipFill>
        <p:spPr>
          <a:xfrm>
            <a:off x="1728306" y="1735810"/>
            <a:ext cx="9182385" cy="4238787"/>
          </a:xfrm>
        </p:spPr>
      </p:pic>
    </p:spTree>
    <p:extLst>
      <p:ext uri="{BB962C8B-B14F-4D97-AF65-F5344CB8AC3E}">
        <p14:creationId xmlns:p14="http://schemas.microsoft.com/office/powerpoint/2010/main" val="939474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97360D-A990-13AF-E51B-A74B66393BC4}"/>
              </a:ext>
            </a:extLst>
          </p:cNvPr>
          <p:cNvSpPr>
            <a:spLocks noGrp="1"/>
          </p:cNvSpPr>
          <p:nvPr>
            <p:ph type="title"/>
          </p:nvPr>
        </p:nvSpPr>
        <p:spPr>
          <a:xfrm>
            <a:off x="4023107" y="365126"/>
            <a:ext cx="4129007" cy="851492"/>
          </a:xfrm>
        </p:spPr>
        <p:txBody>
          <a:bodyPr>
            <a:normAutofit/>
          </a:bodyPr>
          <a:lstStyle/>
          <a:p>
            <a:r>
              <a:rPr lang="cs-CZ" sz="4000" b="1" dirty="0"/>
              <a:t>Kategorie </a:t>
            </a:r>
            <a:r>
              <a:rPr lang="cs-CZ" sz="4000" b="1" dirty="0" err="1"/>
              <a:t>fidelity</a:t>
            </a:r>
            <a:endParaRPr lang="cs-CZ" sz="4000" b="1" dirty="0"/>
          </a:p>
        </p:txBody>
      </p:sp>
      <p:pic>
        <p:nvPicPr>
          <p:cNvPr id="5" name="Zástupný obsah 4">
            <a:extLst>
              <a:ext uri="{FF2B5EF4-FFF2-40B4-BE49-F238E27FC236}">
                <a16:creationId xmlns:a16="http://schemas.microsoft.com/office/drawing/2014/main" id="{4272DEC0-1EB5-1835-7503-F7C5DA7D4228}"/>
              </a:ext>
            </a:extLst>
          </p:cNvPr>
          <p:cNvPicPr>
            <a:picLocks noGrp="1" noChangeAspect="1"/>
          </p:cNvPicPr>
          <p:nvPr>
            <p:ph idx="1"/>
          </p:nvPr>
        </p:nvPicPr>
        <p:blipFill>
          <a:blip r:embed="rId2"/>
          <a:stretch>
            <a:fillRect/>
          </a:stretch>
        </p:blipFill>
        <p:spPr>
          <a:xfrm>
            <a:off x="80194" y="1375613"/>
            <a:ext cx="5962956" cy="3283119"/>
          </a:xfrm>
        </p:spPr>
      </p:pic>
      <p:pic>
        <p:nvPicPr>
          <p:cNvPr id="7" name="Obrázek 6">
            <a:extLst>
              <a:ext uri="{FF2B5EF4-FFF2-40B4-BE49-F238E27FC236}">
                <a16:creationId xmlns:a16="http://schemas.microsoft.com/office/drawing/2014/main" id="{672B2093-CEAE-AB99-E0B6-310EC1A939AF}"/>
              </a:ext>
            </a:extLst>
          </p:cNvPr>
          <p:cNvPicPr>
            <a:picLocks noChangeAspect="1"/>
          </p:cNvPicPr>
          <p:nvPr/>
        </p:nvPicPr>
        <p:blipFill>
          <a:blip r:embed="rId3"/>
          <a:stretch>
            <a:fillRect/>
          </a:stretch>
        </p:blipFill>
        <p:spPr>
          <a:xfrm>
            <a:off x="6087610" y="1375613"/>
            <a:ext cx="6096989" cy="1853539"/>
          </a:xfrm>
          <a:prstGeom prst="rect">
            <a:avLst/>
          </a:prstGeom>
        </p:spPr>
      </p:pic>
    </p:spTree>
    <p:extLst>
      <p:ext uri="{BB962C8B-B14F-4D97-AF65-F5344CB8AC3E}">
        <p14:creationId xmlns:p14="http://schemas.microsoft.com/office/powerpoint/2010/main" val="3674114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9F0CCA-0497-B7E1-4969-A86465DC37BA}"/>
              </a:ext>
            </a:extLst>
          </p:cNvPr>
          <p:cNvSpPr>
            <a:spLocks noGrp="1"/>
          </p:cNvSpPr>
          <p:nvPr>
            <p:ph type="title"/>
          </p:nvPr>
        </p:nvSpPr>
        <p:spPr>
          <a:xfrm>
            <a:off x="2295038" y="365126"/>
            <a:ext cx="7957088" cy="890238"/>
          </a:xfrm>
        </p:spPr>
        <p:txBody>
          <a:bodyPr>
            <a:normAutofit fontScale="90000"/>
          </a:bodyPr>
          <a:lstStyle/>
          <a:p>
            <a:pPr algn="ctr"/>
            <a:r>
              <a:rPr lang="cs-CZ" b="1" dirty="0"/>
              <a:t>Vztahové znaky biocenóz</a:t>
            </a:r>
            <a:r>
              <a:rPr lang="cs-CZ" sz="4000" b="1" dirty="0"/>
              <a:t/>
            </a:r>
            <a:br>
              <a:rPr lang="cs-CZ" sz="4000" b="1" dirty="0"/>
            </a:br>
            <a:r>
              <a:rPr lang="cs-CZ" sz="3600" b="1" dirty="0"/>
              <a:t>Koordinace – </a:t>
            </a:r>
            <a:r>
              <a:rPr lang="cs-CZ" sz="3600" b="1" dirty="0" err="1"/>
              <a:t>cenologická</a:t>
            </a:r>
            <a:r>
              <a:rPr lang="cs-CZ" sz="3600" b="1" dirty="0"/>
              <a:t> afinita</a:t>
            </a:r>
          </a:p>
        </p:txBody>
      </p:sp>
      <p:pic>
        <p:nvPicPr>
          <p:cNvPr id="5" name="Zástupný obsah 4">
            <a:extLst>
              <a:ext uri="{FF2B5EF4-FFF2-40B4-BE49-F238E27FC236}">
                <a16:creationId xmlns:a16="http://schemas.microsoft.com/office/drawing/2014/main" id="{BB0CFF12-3831-FAB4-534A-34BB1B6A4148}"/>
              </a:ext>
            </a:extLst>
          </p:cNvPr>
          <p:cNvPicPr>
            <a:picLocks noGrp="1" noChangeAspect="1"/>
          </p:cNvPicPr>
          <p:nvPr>
            <p:ph idx="1"/>
          </p:nvPr>
        </p:nvPicPr>
        <p:blipFill>
          <a:blip r:embed="rId2"/>
          <a:stretch>
            <a:fillRect/>
          </a:stretch>
        </p:blipFill>
        <p:spPr>
          <a:xfrm>
            <a:off x="2572720" y="1871217"/>
            <a:ext cx="6896744" cy="4838718"/>
          </a:xfrm>
        </p:spPr>
      </p:pic>
    </p:spTree>
    <p:extLst>
      <p:ext uri="{BB962C8B-B14F-4D97-AF65-F5344CB8AC3E}">
        <p14:creationId xmlns:p14="http://schemas.microsoft.com/office/powerpoint/2010/main" val="1694719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94157"/>
            <a:ext cx="8064896"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1" i="0" u="none" strike="noStrike" cap="none" normalizeH="0" baseline="0" dirty="0">
                <a:ln>
                  <a:noFill/>
                </a:ln>
                <a:solidFill>
                  <a:srgbClr val="C00000"/>
                </a:solidFill>
                <a:effectLst/>
                <a:cs typeface="Times New Roman" panose="02020603050405020304" pitchFamily="18" charset="0"/>
              </a:rPr>
              <a:t>Hranice společenstev</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1" i="0" u="none" strike="noStrike" cap="none" normalizeH="0" baseline="0" dirty="0">
                <a:ln>
                  <a:noFill/>
                </a:ln>
                <a:solidFill>
                  <a:srgbClr val="C00000"/>
                </a:solidFill>
                <a:effectLst/>
                <a:cs typeface="Times New Roman" panose="02020603050405020304" pitchFamily="18" charset="0"/>
              </a:rPr>
              <a:t>kontinuita a diskontinuita společenstev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800" b="1"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cs typeface="Times New Roman" panose="02020603050405020304" pitchFamily="18" charset="0"/>
              </a:rPr>
              <a:t>	</a:t>
            </a:r>
            <a:r>
              <a:rPr kumimoji="0" lang="cs-CZ" altLang="cs-CZ" b="0" i="0" u="none" strike="noStrike" cap="none" normalizeH="0" baseline="0" dirty="0">
                <a:ln>
                  <a:noFill/>
                </a:ln>
                <a:solidFill>
                  <a:schemeClr val="tx1"/>
                </a:solidFill>
                <a:effectLst/>
                <a:cs typeface="Times New Roman" panose="02020603050405020304" pitchFamily="18" charset="0"/>
              </a:rPr>
              <a:t>R. H. </a:t>
            </a:r>
            <a:r>
              <a:rPr kumimoji="0" lang="cs-CZ" altLang="cs-CZ" b="0" i="0" u="none" strike="noStrike" cap="none" normalizeH="0" baseline="0" dirty="0" err="1">
                <a:ln>
                  <a:noFill/>
                </a:ln>
                <a:solidFill>
                  <a:schemeClr val="tx1"/>
                </a:solidFill>
                <a:effectLst/>
                <a:cs typeface="Times New Roman" panose="02020603050405020304" pitchFamily="18" charset="0"/>
              </a:rPr>
              <a:t>Whittaker</a:t>
            </a:r>
            <a:r>
              <a:rPr kumimoji="0" lang="cs-CZ" altLang="cs-CZ" b="0" i="0" u="none" strike="noStrike" cap="none" normalizeH="0" baseline="0" dirty="0">
                <a:ln>
                  <a:noFill/>
                </a:ln>
                <a:solidFill>
                  <a:schemeClr val="tx1"/>
                </a:solidFill>
                <a:effectLst/>
                <a:cs typeface="Times New Roman" panose="02020603050405020304" pitchFamily="18" charset="0"/>
              </a:rPr>
              <a:t> – zakladatel gradientové analýzy</a:t>
            </a:r>
            <a:endParaRPr kumimoji="0" lang="cs-CZ" altLang="cs-CZ" b="1"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Kdy je společenstvo odděleno ostře a kdy postupně?</a:t>
            </a:r>
            <a:endParaRPr kumimoji="0" lang="cs-CZ" altLang="cs-CZ"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Má smysl klasifikovat společenstva v případě kontinua?</a:t>
            </a:r>
            <a:endParaRPr kumimoji="0" lang="cs-CZ" altLang="cs-CZ"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cs typeface="Times New Roman" panose="02020603050405020304" pitchFamily="18"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211515"/>
            <a:ext cx="4583832" cy="457558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rotWithShape="1">
          <a:blip r:embed="rId3"/>
          <a:srcRect t="14903" b="4502"/>
          <a:stretch/>
        </p:blipFill>
        <p:spPr>
          <a:xfrm>
            <a:off x="0" y="4744285"/>
            <a:ext cx="12192000" cy="2129578"/>
          </a:xfrm>
          <a:prstGeom prst="rect">
            <a:avLst/>
          </a:prstGeom>
        </p:spPr>
      </p:pic>
      <p:pic>
        <p:nvPicPr>
          <p:cNvPr id="5" name="Obrázek 4"/>
          <p:cNvPicPr>
            <a:picLocks noChangeAspect="1"/>
          </p:cNvPicPr>
          <p:nvPr/>
        </p:nvPicPr>
        <p:blipFill>
          <a:blip r:embed="rId4"/>
          <a:stretch>
            <a:fillRect/>
          </a:stretch>
        </p:blipFill>
        <p:spPr>
          <a:xfrm>
            <a:off x="6105981" y="1772833"/>
            <a:ext cx="1695450" cy="2705100"/>
          </a:xfrm>
          <a:prstGeom prst="rect">
            <a:avLst/>
          </a:prstGeom>
        </p:spPr>
      </p:pic>
    </p:spTree>
    <p:extLst>
      <p:ext uri="{BB962C8B-B14F-4D97-AF65-F5344CB8AC3E}">
        <p14:creationId xmlns:p14="http://schemas.microsoft.com/office/powerpoint/2010/main" val="1003099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80DABB-BC65-2979-C808-8EF2F10CDBF2}"/>
              </a:ext>
            </a:extLst>
          </p:cNvPr>
          <p:cNvSpPr>
            <a:spLocks noGrp="1"/>
          </p:cNvSpPr>
          <p:nvPr>
            <p:ph type="title"/>
          </p:nvPr>
        </p:nvSpPr>
        <p:spPr>
          <a:xfrm>
            <a:off x="3139699" y="341878"/>
            <a:ext cx="5477359" cy="750753"/>
          </a:xfrm>
        </p:spPr>
        <p:txBody>
          <a:bodyPr>
            <a:normAutofit/>
          </a:bodyPr>
          <a:lstStyle/>
          <a:p>
            <a:r>
              <a:rPr lang="cs-CZ" sz="4000" b="1" dirty="0"/>
              <a:t>Hranice společenstev </a:t>
            </a:r>
          </a:p>
        </p:txBody>
      </p:sp>
      <p:pic>
        <p:nvPicPr>
          <p:cNvPr id="5" name="Zástupný obsah 4">
            <a:extLst>
              <a:ext uri="{FF2B5EF4-FFF2-40B4-BE49-F238E27FC236}">
                <a16:creationId xmlns:a16="http://schemas.microsoft.com/office/drawing/2014/main" id="{A326F0CB-BEB5-ED74-128A-77DFC1DDC394}"/>
              </a:ext>
            </a:extLst>
          </p:cNvPr>
          <p:cNvPicPr>
            <a:picLocks noGrp="1" noChangeAspect="1"/>
          </p:cNvPicPr>
          <p:nvPr>
            <p:ph idx="1"/>
          </p:nvPr>
        </p:nvPicPr>
        <p:blipFill>
          <a:blip r:embed="rId2"/>
          <a:stretch>
            <a:fillRect/>
          </a:stretch>
        </p:blipFill>
        <p:spPr>
          <a:xfrm>
            <a:off x="1503008" y="1449091"/>
            <a:ext cx="9335195" cy="4486759"/>
          </a:xfrm>
        </p:spPr>
      </p:pic>
    </p:spTree>
    <p:extLst>
      <p:ext uri="{BB962C8B-B14F-4D97-AF65-F5344CB8AC3E}">
        <p14:creationId xmlns:p14="http://schemas.microsoft.com/office/powerpoint/2010/main" val="27953159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7384"/>
            <a:ext cx="61016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err="1">
                <a:ln>
                  <a:noFill/>
                </a:ln>
                <a:solidFill>
                  <a:srgbClr val="C00000"/>
                </a:solidFill>
                <a:effectLst/>
                <a:cs typeface="Times New Roman" panose="02020603050405020304" pitchFamily="18" charset="0"/>
              </a:rPr>
              <a:t>Ekotony</a:t>
            </a:r>
            <a:r>
              <a:rPr kumimoji="0" lang="cs-CZ" altLang="cs-CZ" sz="2400" b="1" i="0" u="none" strike="noStrike" cap="none" normalizeH="0" baseline="0" dirty="0">
                <a:ln>
                  <a:noFill/>
                </a:ln>
                <a:solidFill>
                  <a:srgbClr val="C00000"/>
                </a:solidFill>
                <a:effectLst/>
                <a:cs typeface="Times New Roman" panose="02020603050405020304" pitchFamily="18" charset="0"/>
              </a:rPr>
              <a:t> a okrajový efekt v mozaikovité krajině</a:t>
            </a:r>
          </a:p>
        </p:txBody>
      </p:sp>
      <p:pic>
        <p:nvPicPr>
          <p:cNvPr id="4" name="Obrázek 3"/>
          <p:cNvPicPr>
            <a:picLocks noChangeAspect="1"/>
          </p:cNvPicPr>
          <p:nvPr/>
        </p:nvPicPr>
        <p:blipFill rotWithShape="1">
          <a:blip r:embed="rId2"/>
          <a:srcRect b="76355"/>
          <a:stretch/>
        </p:blipFill>
        <p:spPr>
          <a:xfrm>
            <a:off x="106561" y="2368349"/>
            <a:ext cx="12097344" cy="1603659"/>
          </a:xfrm>
          <a:prstGeom prst="rect">
            <a:avLst/>
          </a:prstGeom>
        </p:spPr>
      </p:pic>
      <p:pic>
        <p:nvPicPr>
          <p:cNvPr id="7" name="Obrázek 6"/>
          <p:cNvPicPr>
            <a:picLocks noChangeAspect="1"/>
          </p:cNvPicPr>
          <p:nvPr/>
        </p:nvPicPr>
        <p:blipFill>
          <a:blip r:embed="rId3"/>
          <a:stretch>
            <a:fillRect/>
          </a:stretch>
        </p:blipFill>
        <p:spPr>
          <a:xfrm>
            <a:off x="4343128" y="4121696"/>
            <a:ext cx="4111509" cy="2736304"/>
          </a:xfrm>
          <a:prstGeom prst="rect">
            <a:avLst/>
          </a:prstGeom>
        </p:spPr>
      </p:pic>
      <p:pic>
        <p:nvPicPr>
          <p:cNvPr id="8" name="Obrázek 7"/>
          <p:cNvPicPr>
            <a:picLocks noChangeAspect="1"/>
          </p:cNvPicPr>
          <p:nvPr/>
        </p:nvPicPr>
        <p:blipFill rotWithShape="1">
          <a:blip r:embed="rId4"/>
          <a:srcRect t="8107" b="16892"/>
          <a:stretch/>
        </p:blipFill>
        <p:spPr>
          <a:xfrm>
            <a:off x="6360858" y="579132"/>
            <a:ext cx="5828411" cy="1728192"/>
          </a:xfrm>
          <a:prstGeom prst="rect">
            <a:avLst/>
          </a:prstGeom>
        </p:spPr>
      </p:pic>
      <p:pic>
        <p:nvPicPr>
          <p:cNvPr id="9" name="Obrázek 8"/>
          <p:cNvPicPr>
            <a:picLocks noChangeAspect="1"/>
          </p:cNvPicPr>
          <p:nvPr/>
        </p:nvPicPr>
        <p:blipFill>
          <a:blip r:embed="rId5"/>
          <a:stretch>
            <a:fillRect/>
          </a:stretch>
        </p:blipFill>
        <p:spPr>
          <a:xfrm>
            <a:off x="0" y="3991061"/>
            <a:ext cx="4295800" cy="2866939"/>
          </a:xfrm>
          <a:prstGeom prst="rect">
            <a:avLst/>
          </a:prstGeom>
        </p:spPr>
      </p:pic>
      <p:sp>
        <p:nvSpPr>
          <p:cNvPr id="10" name="TextovéPole 9"/>
          <p:cNvSpPr txBox="1"/>
          <p:nvPr/>
        </p:nvSpPr>
        <p:spPr>
          <a:xfrm>
            <a:off x="10088917" y="595556"/>
            <a:ext cx="2088232" cy="369332"/>
          </a:xfrm>
          <a:prstGeom prst="rect">
            <a:avLst/>
          </a:prstGeom>
          <a:noFill/>
        </p:spPr>
        <p:txBody>
          <a:bodyPr wrap="square" rtlCol="0">
            <a:spAutoFit/>
          </a:bodyPr>
          <a:lstStyle/>
          <a:p>
            <a:r>
              <a:rPr lang="cs-CZ" dirty="0">
                <a:solidFill>
                  <a:srgbClr val="C00000"/>
                </a:solidFill>
              </a:rPr>
              <a:t>lesostep expoziční</a:t>
            </a:r>
          </a:p>
        </p:txBody>
      </p:sp>
      <p:sp>
        <p:nvSpPr>
          <p:cNvPr id="11" name="TextovéPole 10"/>
          <p:cNvSpPr txBox="1"/>
          <p:nvPr/>
        </p:nvSpPr>
        <p:spPr>
          <a:xfrm>
            <a:off x="9671720" y="2424544"/>
            <a:ext cx="2520280" cy="369332"/>
          </a:xfrm>
          <a:prstGeom prst="rect">
            <a:avLst/>
          </a:prstGeom>
          <a:noFill/>
        </p:spPr>
        <p:txBody>
          <a:bodyPr wrap="square" rtlCol="0">
            <a:spAutoFit/>
          </a:bodyPr>
          <a:lstStyle/>
          <a:p>
            <a:r>
              <a:rPr lang="cs-CZ" dirty="0">
                <a:solidFill>
                  <a:srgbClr val="C00000"/>
                </a:solidFill>
              </a:rPr>
              <a:t>suchá a </a:t>
            </a:r>
            <a:r>
              <a:rPr lang="cs-CZ" dirty="0" err="1">
                <a:solidFill>
                  <a:srgbClr val="C00000"/>
                </a:solidFill>
              </a:rPr>
              <a:t>mezická</a:t>
            </a:r>
            <a:r>
              <a:rPr lang="cs-CZ" dirty="0">
                <a:solidFill>
                  <a:srgbClr val="C00000"/>
                </a:solidFill>
              </a:rPr>
              <a:t> step</a:t>
            </a:r>
          </a:p>
        </p:txBody>
      </p:sp>
      <p:sp>
        <p:nvSpPr>
          <p:cNvPr id="12" name="TextovéPole 11"/>
          <p:cNvSpPr txBox="1"/>
          <p:nvPr/>
        </p:nvSpPr>
        <p:spPr>
          <a:xfrm>
            <a:off x="911424" y="6444044"/>
            <a:ext cx="2520280" cy="369332"/>
          </a:xfrm>
          <a:prstGeom prst="rect">
            <a:avLst/>
          </a:prstGeom>
          <a:noFill/>
        </p:spPr>
        <p:txBody>
          <a:bodyPr wrap="square" rtlCol="0">
            <a:spAutoFit/>
          </a:bodyPr>
          <a:lstStyle/>
          <a:p>
            <a:r>
              <a:rPr lang="cs-CZ" b="1" dirty="0">
                <a:solidFill>
                  <a:srgbClr val="C00000"/>
                </a:solidFill>
              </a:rPr>
              <a:t>zonální </a:t>
            </a:r>
            <a:r>
              <a:rPr lang="cs-CZ" b="1" dirty="0" err="1">
                <a:solidFill>
                  <a:srgbClr val="C00000"/>
                </a:solidFill>
              </a:rPr>
              <a:t>lesotundra</a:t>
            </a:r>
            <a:endParaRPr lang="cs-CZ" b="1" dirty="0">
              <a:solidFill>
                <a:srgbClr val="C00000"/>
              </a:solidFill>
            </a:endParaRPr>
          </a:p>
        </p:txBody>
      </p:sp>
      <p:sp>
        <p:nvSpPr>
          <p:cNvPr id="13" name="TextovéPole 12"/>
          <p:cNvSpPr txBox="1"/>
          <p:nvPr/>
        </p:nvSpPr>
        <p:spPr>
          <a:xfrm>
            <a:off x="4350181" y="4095418"/>
            <a:ext cx="2520280" cy="369332"/>
          </a:xfrm>
          <a:prstGeom prst="rect">
            <a:avLst/>
          </a:prstGeom>
          <a:noFill/>
        </p:spPr>
        <p:txBody>
          <a:bodyPr wrap="square" rtlCol="0">
            <a:spAutoFit/>
          </a:bodyPr>
          <a:lstStyle/>
          <a:p>
            <a:r>
              <a:rPr lang="cs-CZ" dirty="0">
                <a:solidFill>
                  <a:srgbClr val="C00000"/>
                </a:solidFill>
              </a:rPr>
              <a:t>horská</a:t>
            </a:r>
            <a:r>
              <a:rPr lang="cs-CZ" b="1" dirty="0">
                <a:solidFill>
                  <a:srgbClr val="C00000"/>
                </a:solidFill>
              </a:rPr>
              <a:t> </a:t>
            </a:r>
            <a:r>
              <a:rPr lang="cs-CZ" dirty="0" err="1">
                <a:solidFill>
                  <a:srgbClr val="C00000"/>
                </a:solidFill>
              </a:rPr>
              <a:t>lesotundra</a:t>
            </a:r>
            <a:endParaRPr lang="cs-CZ" dirty="0">
              <a:solidFill>
                <a:srgbClr val="C00000"/>
              </a:solidFill>
            </a:endParaRPr>
          </a:p>
        </p:txBody>
      </p:sp>
      <p:pic>
        <p:nvPicPr>
          <p:cNvPr id="15" name="Obrázek 14"/>
          <p:cNvPicPr>
            <a:picLocks noChangeAspect="1"/>
          </p:cNvPicPr>
          <p:nvPr/>
        </p:nvPicPr>
        <p:blipFill>
          <a:blip r:embed="rId6"/>
          <a:stretch>
            <a:fillRect/>
          </a:stretch>
        </p:blipFill>
        <p:spPr>
          <a:xfrm>
            <a:off x="8501965" y="4121696"/>
            <a:ext cx="3675184" cy="2760674"/>
          </a:xfrm>
          <a:prstGeom prst="rect">
            <a:avLst/>
          </a:prstGeom>
        </p:spPr>
      </p:pic>
      <p:sp>
        <p:nvSpPr>
          <p:cNvPr id="16" name="Obdélník 15"/>
          <p:cNvSpPr/>
          <p:nvPr/>
        </p:nvSpPr>
        <p:spPr>
          <a:xfrm>
            <a:off x="8501965" y="4191742"/>
            <a:ext cx="1333827" cy="369332"/>
          </a:xfrm>
          <a:prstGeom prst="rect">
            <a:avLst/>
          </a:prstGeom>
        </p:spPr>
        <p:txBody>
          <a:bodyPr wrap="none">
            <a:spAutoFit/>
          </a:bodyPr>
          <a:lstStyle/>
          <a:p>
            <a:r>
              <a:rPr lang="cs-CZ" dirty="0" err="1">
                <a:solidFill>
                  <a:srgbClr val="C00000"/>
                </a:solidFill>
              </a:rPr>
              <a:t>stepotundra</a:t>
            </a:r>
            <a:endParaRPr lang="cs-CZ" dirty="0"/>
          </a:p>
        </p:txBody>
      </p:sp>
      <p:sp>
        <p:nvSpPr>
          <p:cNvPr id="17" name="TextovéPole 16"/>
          <p:cNvSpPr txBox="1"/>
          <p:nvPr/>
        </p:nvSpPr>
        <p:spPr>
          <a:xfrm>
            <a:off x="335360" y="964888"/>
            <a:ext cx="4896544" cy="369332"/>
          </a:xfrm>
          <a:prstGeom prst="rect">
            <a:avLst/>
          </a:prstGeom>
          <a:noFill/>
        </p:spPr>
        <p:txBody>
          <a:bodyPr wrap="square" rtlCol="0">
            <a:spAutoFit/>
          </a:bodyPr>
          <a:lstStyle/>
          <a:p>
            <a:r>
              <a:rPr lang="cs-CZ" dirty="0"/>
              <a:t>- přirozená mozaikovitost a struktura </a:t>
            </a:r>
            <a:r>
              <a:rPr lang="cs-CZ" dirty="0" err="1"/>
              <a:t>ekotonů</a:t>
            </a:r>
            <a:endParaRPr lang="cs-CZ" dirty="0"/>
          </a:p>
        </p:txBody>
      </p:sp>
      <p:sp>
        <p:nvSpPr>
          <p:cNvPr id="3" name="Ohnutá šipka 2"/>
          <p:cNvSpPr/>
          <p:nvPr/>
        </p:nvSpPr>
        <p:spPr>
          <a:xfrm rot="2718517">
            <a:off x="7803187" y="3161748"/>
            <a:ext cx="305327" cy="2709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Ohnutá šipka 17"/>
          <p:cNvSpPr/>
          <p:nvPr/>
        </p:nvSpPr>
        <p:spPr>
          <a:xfrm rot="2718517" flipH="1" flipV="1">
            <a:off x="7891238" y="3281429"/>
            <a:ext cx="328533" cy="32574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 name="Volný tvar 4"/>
          <p:cNvSpPr/>
          <p:nvPr/>
        </p:nvSpPr>
        <p:spPr>
          <a:xfrm>
            <a:off x="7923432" y="3054927"/>
            <a:ext cx="576332" cy="509155"/>
          </a:xfrm>
          <a:custGeom>
            <a:avLst/>
            <a:gdLst>
              <a:gd name="connsiteX0" fmla="*/ 67177 w 576332"/>
              <a:gd name="connsiteY0" fmla="*/ 0 h 509155"/>
              <a:gd name="connsiteX1" fmla="*/ 4832 w 576332"/>
              <a:gd name="connsiteY1" fmla="*/ 270164 h 509155"/>
              <a:gd name="connsiteX2" fmla="*/ 181477 w 576332"/>
              <a:gd name="connsiteY2" fmla="*/ 374073 h 509155"/>
              <a:gd name="connsiteX3" fmla="*/ 462032 w 576332"/>
              <a:gd name="connsiteY3" fmla="*/ 467591 h 509155"/>
              <a:gd name="connsiteX4" fmla="*/ 576332 w 576332"/>
              <a:gd name="connsiteY4" fmla="*/ 509155 h 50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32" h="509155">
                <a:moveTo>
                  <a:pt x="67177" y="0"/>
                </a:moveTo>
                <a:cubicBezTo>
                  <a:pt x="26479" y="103909"/>
                  <a:pt x="-14218" y="207819"/>
                  <a:pt x="4832" y="270164"/>
                </a:cubicBezTo>
                <a:cubicBezTo>
                  <a:pt x="23882" y="332509"/>
                  <a:pt x="105277" y="341169"/>
                  <a:pt x="181477" y="374073"/>
                </a:cubicBezTo>
                <a:cubicBezTo>
                  <a:pt x="257677" y="406977"/>
                  <a:pt x="396223" y="445077"/>
                  <a:pt x="462032" y="467591"/>
                </a:cubicBezTo>
                <a:cubicBezTo>
                  <a:pt x="527841" y="490105"/>
                  <a:pt x="552086" y="499630"/>
                  <a:pt x="576332" y="509155"/>
                </a:cubicBez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7263416" y="2611106"/>
            <a:ext cx="1584176" cy="369332"/>
          </a:xfrm>
          <a:prstGeom prst="rect">
            <a:avLst/>
          </a:prstGeom>
          <a:solidFill>
            <a:schemeClr val="bg1">
              <a:alpha val="54000"/>
            </a:schemeClr>
          </a:solidFill>
        </p:spPr>
        <p:txBody>
          <a:bodyPr wrap="square" rtlCol="0">
            <a:spAutoFit/>
          </a:bodyPr>
          <a:lstStyle/>
          <a:p>
            <a:r>
              <a:rPr lang="cs-CZ" dirty="0">
                <a:solidFill>
                  <a:srgbClr val="FF0000"/>
                </a:solidFill>
              </a:rPr>
              <a:t>ostrý </a:t>
            </a:r>
            <a:r>
              <a:rPr lang="cs-CZ" dirty="0" err="1">
                <a:solidFill>
                  <a:srgbClr val="FF0000"/>
                </a:solidFill>
              </a:rPr>
              <a:t>ekoton</a:t>
            </a:r>
            <a:endParaRPr lang="cs-CZ" dirty="0">
              <a:solidFill>
                <a:srgbClr val="FF0000"/>
              </a:solidFill>
            </a:endParaRPr>
          </a:p>
        </p:txBody>
      </p:sp>
      <p:sp>
        <p:nvSpPr>
          <p:cNvPr id="19" name="TextovéPole 18"/>
          <p:cNvSpPr txBox="1"/>
          <p:nvPr/>
        </p:nvSpPr>
        <p:spPr>
          <a:xfrm>
            <a:off x="7367430" y="3608174"/>
            <a:ext cx="1584176" cy="369332"/>
          </a:xfrm>
          <a:prstGeom prst="rect">
            <a:avLst/>
          </a:prstGeom>
          <a:solidFill>
            <a:schemeClr val="bg1">
              <a:alpha val="54000"/>
            </a:schemeClr>
          </a:solidFill>
        </p:spPr>
        <p:txBody>
          <a:bodyPr wrap="square" rtlCol="0">
            <a:spAutoFit/>
          </a:bodyPr>
          <a:lstStyle/>
          <a:p>
            <a:r>
              <a:rPr lang="cs-CZ" b="1" dirty="0" err="1">
                <a:solidFill>
                  <a:srgbClr val="0070C0"/>
                </a:solidFill>
              </a:rPr>
              <a:t>mass</a:t>
            </a:r>
            <a:r>
              <a:rPr lang="cs-CZ" b="1" dirty="0">
                <a:solidFill>
                  <a:srgbClr val="0070C0"/>
                </a:solidFill>
              </a:rPr>
              <a:t> </a:t>
            </a:r>
            <a:r>
              <a:rPr lang="cs-CZ" b="1" dirty="0" err="1">
                <a:solidFill>
                  <a:srgbClr val="0070C0"/>
                </a:solidFill>
              </a:rPr>
              <a:t>effect</a:t>
            </a:r>
            <a:endParaRPr lang="cs-CZ" b="1" dirty="0">
              <a:solidFill>
                <a:srgbClr val="0070C0"/>
              </a:solidFill>
            </a:endParaRPr>
          </a:p>
        </p:txBody>
      </p:sp>
    </p:spTree>
    <p:extLst>
      <p:ext uri="{BB962C8B-B14F-4D97-AF65-F5344CB8AC3E}">
        <p14:creationId xmlns:p14="http://schemas.microsoft.com/office/powerpoint/2010/main" val="666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5" grpId="0" animBg="1"/>
      <p:bldP spid="6"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3316" y="188640"/>
            <a:ext cx="7128828" cy="2092881"/>
          </a:xfrm>
          <a:prstGeom prst="rect">
            <a:avLst/>
          </a:prstGeom>
        </p:spPr>
        <p:txBody>
          <a:bodyPr wrap="square">
            <a:spAutoFit/>
          </a:bodyPr>
          <a:lstStyle/>
          <a:p>
            <a:pPr>
              <a:spcAft>
                <a:spcPts val="0"/>
              </a:spcAft>
            </a:pPr>
            <a:r>
              <a:rPr lang="cs-CZ" sz="3000" b="1" dirty="0">
                <a:solidFill>
                  <a:srgbClr val="FF0000"/>
                </a:solidFill>
                <a:effectLst/>
                <a:ea typeface="Times New Roman" panose="02020603050405020304" pitchFamily="18" charset="0"/>
              </a:rPr>
              <a:t>Co je to společenstvo?</a:t>
            </a:r>
            <a:endParaRPr lang="cs-CZ" sz="1000" dirty="0">
              <a:solidFill>
                <a:srgbClr val="FF0000"/>
              </a:solidFill>
              <a:effectLst/>
              <a:ea typeface="Times New Roman" panose="02020603050405020304" pitchFamily="18" charset="0"/>
            </a:endParaRPr>
          </a:p>
          <a:p>
            <a:pPr>
              <a:spcAft>
                <a:spcPts val="0"/>
              </a:spcAft>
            </a:pPr>
            <a:r>
              <a:rPr lang="cs-CZ" sz="1000" dirty="0">
                <a:effectLst/>
                <a:ea typeface="Times New Roman" panose="02020603050405020304" pitchFamily="18" charset="0"/>
              </a:rPr>
              <a:t> </a:t>
            </a:r>
          </a:p>
          <a:p>
            <a:pPr>
              <a:spcAft>
                <a:spcPts val="0"/>
              </a:spcAft>
            </a:pPr>
            <a:r>
              <a:rPr lang="cs-CZ" sz="1000" dirty="0">
                <a:effectLst/>
                <a:ea typeface="Times New Roman" panose="02020603050405020304" pitchFamily="18" charset="0"/>
              </a:rPr>
              <a:t>	</a:t>
            </a:r>
            <a:r>
              <a:rPr lang="cs-CZ" dirty="0">
                <a:ea typeface="Times New Roman" panose="02020603050405020304" pitchFamily="18" charset="0"/>
              </a:rPr>
              <a:t>Společenstvo je souborem populací různých druhů, které se společně vyskytují v prostoru a čase. Předpokládá se, že jedinci a populace ve společenstvu jsou ovlivňovány prostředím, ovlivňují se navzájem a modifikují své vlastní prostředí. Proces utváření společenstev (například vztahy mezi druhy) se řídí tzv. sdružovacími pravidly (</a:t>
            </a:r>
            <a:r>
              <a:rPr lang="cs-CZ" b="1" i="1" dirty="0" err="1">
                <a:ea typeface="Times New Roman" panose="02020603050405020304" pitchFamily="18" charset="0"/>
              </a:rPr>
              <a:t>assembly</a:t>
            </a:r>
            <a:r>
              <a:rPr lang="cs-CZ" b="1" i="1" dirty="0">
                <a:ea typeface="Times New Roman" panose="02020603050405020304" pitchFamily="18" charset="0"/>
              </a:rPr>
              <a:t> </a:t>
            </a:r>
            <a:r>
              <a:rPr lang="cs-CZ" b="1" i="1" dirty="0" err="1">
                <a:ea typeface="Times New Roman" panose="02020603050405020304" pitchFamily="18" charset="0"/>
              </a:rPr>
              <a:t>rules</a:t>
            </a:r>
            <a:r>
              <a:rPr lang="cs-CZ" dirty="0">
                <a:ea typeface="Times New Roman" panose="02020603050405020304" pitchFamily="18" charset="0"/>
              </a:rPr>
              <a:t>).</a:t>
            </a:r>
            <a:endParaRPr lang="cs-CZ" sz="1000" dirty="0">
              <a:effectLst/>
              <a:ea typeface="Times New Roman" panose="02020603050405020304" pitchFamily="18" charset="0"/>
            </a:endParaRPr>
          </a:p>
        </p:txBody>
      </p:sp>
      <p:pic>
        <p:nvPicPr>
          <p:cNvPr id="1026" name="Picture 2" descr="MH0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24664"/>
            <a:ext cx="4560095" cy="683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263316" y="5085184"/>
            <a:ext cx="7344816" cy="1477328"/>
          </a:xfrm>
          <a:prstGeom prst="rect">
            <a:avLst/>
          </a:prstGeom>
        </p:spPr>
        <p:txBody>
          <a:bodyPr wrap="square">
            <a:spAutoFit/>
          </a:bodyPr>
          <a:lstStyle/>
          <a:p>
            <a:pPr>
              <a:spcAft>
                <a:spcPts val="0"/>
              </a:spcAft>
            </a:pPr>
            <a:r>
              <a:rPr lang="cs-CZ" dirty="0">
                <a:ea typeface="Times New Roman" panose="02020603050405020304" pitchFamily="18" charset="0"/>
              </a:rPr>
              <a:t>Zatímco fungováním jednotlivců a </a:t>
            </a:r>
            <a:r>
              <a:rPr lang="cs-CZ" dirty="0" err="1">
                <a:ea typeface="Times New Roman" panose="02020603050405020304" pitchFamily="18" charset="0"/>
              </a:rPr>
              <a:t>jednodruhových</a:t>
            </a:r>
            <a:r>
              <a:rPr lang="cs-CZ" dirty="0">
                <a:ea typeface="Times New Roman" panose="02020603050405020304" pitchFamily="18" charset="0"/>
              </a:rPr>
              <a:t> populací se zabývají </a:t>
            </a:r>
            <a:r>
              <a:rPr lang="cs-CZ" b="1" dirty="0">
                <a:ea typeface="Times New Roman" panose="02020603050405020304" pitchFamily="18" charset="0"/>
              </a:rPr>
              <a:t>ekofyziologie, autekologie, etologie</a:t>
            </a:r>
            <a:r>
              <a:rPr lang="cs-CZ" dirty="0">
                <a:ea typeface="Times New Roman" panose="02020603050405020304" pitchFamily="18" charset="0"/>
              </a:rPr>
              <a:t> a </a:t>
            </a:r>
            <a:r>
              <a:rPr lang="cs-CZ" b="1" dirty="0">
                <a:ea typeface="Times New Roman" panose="02020603050405020304" pitchFamily="18" charset="0"/>
              </a:rPr>
              <a:t>populační biologie</a:t>
            </a:r>
            <a:r>
              <a:rPr lang="cs-CZ" dirty="0">
                <a:ea typeface="Times New Roman" panose="02020603050405020304" pitchFamily="18" charset="0"/>
              </a:rPr>
              <a:t>, fungováním společenstev a vztahem společenstev k prostředí se zabývá </a:t>
            </a:r>
            <a:r>
              <a:rPr lang="cs-CZ" b="1" dirty="0">
                <a:ea typeface="Times New Roman" panose="02020603050405020304" pitchFamily="18" charset="0"/>
              </a:rPr>
              <a:t>synekologie</a:t>
            </a:r>
            <a:r>
              <a:rPr lang="cs-CZ" dirty="0">
                <a:ea typeface="Times New Roman" panose="02020603050405020304" pitchFamily="18" charset="0"/>
              </a:rPr>
              <a:t>.</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Společenstvo: </a:t>
            </a:r>
            <a:r>
              <a:rPr lang="cs-CZ" dirty="0" err="1">
                <a:ea typeface="Times New Roman" panose="02020603050405020304" pitchFamily="18" charset="0"/>
              </a:rPr>
              <a:t>cenóza</a:t>
            </a:r>
            <a:r>
              <a:rPr lang="cs-CZ" dirty="0">
                <a:ea typeface="Times New Roman" panose="02020603050405020304" pitchFamily="18" charset="0"/>
              </a:rPr>
              <a:t> (fytocenóza, zoocenóza, </a:t>
            </a:r>
            <a:r>
              <a:rPr lang="cs-CZ" dirty="0" err="1">
                <a:ea typeface="Times New Roman" panose="02020603050405020304" pitchFamily="18" charset="0"/>
              </a:rPr>
              <a:t>monocenóza</a:t>
            </a:r>
            <a:r>
              <a:rPr lang="cs-CZ" dirty="0">
                <a:ea typeface="Times New Roman" panose="02020603050405020304" pitchFamily="18" charset="0"/>
              </a:rPr>
              <a:t>, </a:t>
            </a:r>
            <a:r>
              <a:rPr lang="cs-CZ" dirty="0" err="1">
                <a:ea typeface="Times New Roman" panose="02020603050405020304" pitchFamily="18" charset="0"/>
              </a:rPr>
              <a:t>polycenóza</a:t>
            </a:r>
            <a:r>
              <a:rPr lang="cs-CZ" dirty="0">
                <a:ea typeface="Times New Roman" panose="02020603050405020304" pitchFamily="18" charset="0"/>
              </a:rPr>
              <a:t>, </a:t>
            </a:r>
            <a:r>
              <a:rPr lang="cs-CZ" dirty="0" err="1">
                <a:ea typeface="Times New Roman" panose="02020603050405020304" pitchFamily="18" charset="0"/>
              </a:rPr>
              <a:t>bryocenóza</a:t>
            </a:r>
            <a:r>
              <a:rPr lang="cs-CZ" dirty="0">
                <a:ea typeface="Times New Roman" panose="02020603050405020304" pitchFamily="18" charset="0"/>
              </a:rPr>
              <a:t>, </a:t>
            </a:r>
            <a:r>
              <a:rPr lang="cs-CZ" dirty="0" err="1">
                <a:ea typeface="Times New Roman" panose="02020603050405020304" pitchFamily="18" charset="0"/>
              </a:rPr>
              <a:t>taxocenóza</a:t>
            </a:r>
            <a:r>
              <a:rPr lang="cs-CZ" dirty="0">
                <a:ea typeface="Times New Roman" panose="02020603050405020304" pitchFamily="18" charset="0"/>
              </a:rPr>
              <a:t>, fyto</a:t>
            </a:r>
            <a:r>
              <a:rPr lang="cs-CZ" b="1" dirty="0">
                <a:ea typeface="Times New Roman" panose="02020603050405020304" pitchFamily="18" charset="0"/>
              </a:rPr>
              <a:t>ceno</a:t>
            </a:r>
            <a:r>
              <a:rPr lang="cs-CZ" dirty="0">
                <a:ea typeface="Times New Roman" panose="02020603050405020304" pitchFamily="18" charset="0"/>
              </a:rPr>
              <a:t>logie ……).</a:t>
            </a:r>
            <a:endParaRPr lang="cs-CZ" sz="1000" dirty="0">
              <a:effectLst/>
              <a:ea typeface="Times New Roman" panose="02020603050405020304" pitchFamily="18" charset="0"/>
            </a:endParaRPr>
          </a:p>
        </p:txBody>
      </p:sp>
      <p:pic>
        <p:nvPicPr>
          <p:cNvPr id="6"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528" y="2492896"/>
            <a:ext cx="3384376" cy="224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447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es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2" y="1194472"/>
            <a:ext cx="4036041" cy="268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obid_podz"/>
          <p:cNvPicPr>
            <a:picLocks noChangeAspect="1" noChangeArrowheads="1"/>
          </p:cNvPicPr>
          <p:nvPr/>
        </p:nvPicPr>
        <p:blipFill>
          <a:blip r:embed="rId3">
            <a:extLst>
              <a:ext uri="{28A0092B-C50C-407E-A947-70E740481C1C}">
                <a14:useLocalDpi xmlns:a14="http://schemas.microsoft.com/office/drawing/2010/main" val="0"/>
              </a:ext>
            </a:extLst>
          </a:blip>
          <a:srcRect b="4546"/>
          <a:stretch>
            <a:fillRect/>
          </a:stretch>
        </p:blipFill>
        <p:spPr bwMode="auto">
          <a:xfrm>
            <a:off x="191343" y="4040158"/>
            <a:ext cx="4036041" cy="273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1559496" y="7700"/>
            <a:ext cx="9805569" cy="584775"/>
          </a:xfrm>
          <a:prstGeom prst="rect">
            <a:avLst/>
          </a:prstGeom>
        </p:spPr>
        <p:txBody>
          <a:bodyPr wrap="none">
            <a:spAutoFit/>
          </a:bodyPr>
          <a:lstStyle/>
          <a:p>
            <a:r>
              <a:rPr lang="cs-CZ" sz="3200" dirty="0"/>
              <a:t>Jsou </a:t>
            </a:r>
            <a:r>
              <a:rPr lang="cs-CZ" sz="3200" dirty="0" err="1"/>
              <a:t>ekotony</a:t>
            </a:r>
            <a:r>
              <a:rPr lang="cs-CZ" sz="3200" dirty="0"/>
              <a:t> druhově bohatší, jak tvrdí ekologická teorie?</a:t>
            </a:r>
          </a:p>
        </p:txBody>
      </p:sp>
      <p:pic>
        <p:nvPicPr>
          <p:cNvPr id="5" name="Obrázek 4"/>
          <p:cNvPicPr>
            <a:picLocks noChangeAspect="1"/>
          </p:cNvPicPr>
          <p:nvPr/>
        </p:nvPicPr>
        <p:blipFill>
          <a:blip r:embed="rId4"/>
          <a:stretch>
            <a:fillRect/>
          </a:stretch>
        </p:blipFill>
        <p:spPr>
          <a:xfrm>
            <a:off x="5165517" y="908720"/>
            <a:ext cx="6192688" cy="4585489"/>
          </a:xfrm>
          <a:prstGeom prst="rect">
            <a:avLst/>
          </a:prstGeom>
        </p:spPr>
      </p:pic>
      <p:sp>
        <p:nvSpPr>
          <p:cNvPr id="6" name="TextovéPole 5"/>
          <p:cNvSpPr txBox="1"/>
          <p:nvPr/>
        </p:nvSpPr>
        <p:spPr>
          <a:xfrm>
            <a:off x="8040216" y="6309320"/>
            <a:ext cx="3816424" cy="369332"/>
          </a:xfrm>
          <a:prstGeom prst="rect">
            <a:avLst/>
          </a:prstGeom>
          <a:noFill/>
        </p:spPr>
        <p:txBody>
          <a:bodyPr wrap="square" rtlCol="0">
            <a:spAutoFit/>
          </a:bodyPr>
          <a:lstStyle/>
          <a:p>
            <a:r>
              <a:rPr lang="cs-CZ" dirty="0" err="1"/>
              <a:t>Hettenbergerová</a:t>
            </a:r>
            <a:r>
              <a:rPr lang="cs-CZ" dirty="0"/>
              <a:t> et al. 2013, </a:t>
            </a:r>
            <a:r>
              <a:rPr lang="cs-CZ" dirty="0" err="1"/>
              <a:t>Preslia</a:t>
            </a:r>
            <a:endParaRPr lang="cs-CZ" dirty="0"/>
          </a:p>
        </p:txBody>
      </p:sp>
      <p:cxnSp>
        <p:nvCxnSpPr>
          <p:cNvPr id="8" name="Přímá spojnice se šipkou 7"/>
          <p:cNvCxnSpPr/>
          <p:nvPr/>
        </p:nvCxnSpPr>
        <p:spPr>
          <a:xfrm>
            <a:off x="8544272" y="5589240"/>
            <a:ext cx="1800200"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0488488" y="5407204"/>
            <a:ext cx="1512168" cy="369332"/>
          </a:xfrm>
          <a:prstGeom prst="rect">
            <a:avLst/>
          </a:prstGeom>
          <a:noFill/>
        </p:spPr>
        <p:txBody>
          <a:bodyPr wrap="square" rtlCol="0">
            <a:spAutoFit/>
          </a:bodyPr>
          <a:lstStyle/>
          <a:p>
            <a:r>
              <a:rPr lang="cs-CZ" b="1" dirty="0">
                <a:solidFill>
                  <a:srgbClr val="00B050"/>
                </a:solidFill>
              </a:rPr>
              <a:t>slatiniště</a:t>
            </a:r>
          </a:p>
        </p:txBody>
      </p:sp>
      <p:sp>
        <p:nvSpPr>
          <p:cNvPr id="10" name="TextovéPole 9"/>
          <p:cNvSpPr txBox="1"/>
          <p:nvPr/>
        </p:nvSpPr>
        <p:spPr>
          <a:xfrm>
            <a:off x="5583897" y="5418403"/>
            <a:ext cx="878383" cy="369332"/>
          </a:xfrm>
          <a:prstGeom prst="rect">
            <a:avLst/>
          </a:prstGeom>
          <a:noFill/>
        </p:spPr>
        <p:txBody>
          <a:bodyPr wrap="square" rtlCol="0">
            <a:spAutoFit/>
          </a:bodyPr>
          <a:lstStyle/>
          <a:p>
            <a:r>
              <a:rPr lang="cs-CZ" b="1" dirty="0">
                <a:solidFill>
                  <a:srgbClr val="00B050"/>
                </a:solidFill>
              </a:rPr>
              <a:t>louka</a:t>
            </a:r>
          </a:p>
        </p:txBody>
      </p:sp>
      <p:cxnSp>
        <p:nvCxnSpPr>
          <p:cNvPr id="12" name="Přímá spojnice se šipkou 11"/>
          <p:cNvCxnSpPr/>
          <p:nvPr/>
        </p:nvCxnSpPr>
        <p:spPr>
          <a:xfrm flipH="1">
            <a:off x="6462280" y="5589240"/>
            <a:ext cx="1799581"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02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825" r="4314"/>
          <a:stretch/>
        </p:blipFill>
        <p:spPr>
          <a:xfrm>
            <a:off x="5965284" y="1700808"/>
            <a:ext cx="6226716" cy="442392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1" t="-272" r="-1111" b="-308"/>
          <a:stretch/>
        </p:blipFill>
        <p:spPr>
          <a:xfrm>
            <a:off x="2999243" y="1700808"/>
            <a:ext cx="2949420" cy="4400909"/>
          </a:xfrm>
          <a:prstGeom prst="rect">
            <a:avLst/>
          </a:prstGeom>
        </p:spPr>
      </p:pic>
      <p:pic>
        <p:nvPicPr>
          <p:cNvPr id="4" name="Obrázek 3"/>
          <p:cNvPicPr>
            <a:picLocks noChangeAspect="1"/>
          </p:cNvPicPr>
          <p:nvPr/>
        </p:nvPicPr>
        <p:blipFill>
          <a:blip r:embed="rId4"/>
          <a:stretch>
            <a:fillRect/>
          </a:stretch>
        </p:blipFill>
        <p:spPr>
          <a:xfrm>
            <a:off x="47327" y="1700808"/>
            <a:ext cx="2928325" cy="4392488"/>
          </a:xfrm>
          <a:prstGeom prst="rect">
            <a:avLst/>
          </a:prstGeom>
        </p:spPr>
      </p:pic>
      <p:sp>
        <p:nvSpPr>
          <p:cNvPr id="5" name="TextovéPole 4"/>
          <p:cNvSpPr txBox="1"/>
          <p:nvPr/>
        </p:nvSpPr>
        <p:spPr>
          <a:xfrm>
            <a:off x="251972" y="548680"/>
            <a:ext cx="11940028" cy="646331"/>
          </a:xfrm>
          <a:prstGeom prst="rect">
            <a:avLst/>
          </a:prstGeom>
          <a:noFill/>
        </p:spPr>
        <p:txBody>
          <a:bodyPr wrap="square" rtlCol="0">
            <a:spAutoFit/>
          </a:bodyPr>
          <a:lstStyle/>
          <a:p>
            <a:r>
              <a:rPr lang="cs-CZ" dirty="0"/>
              <a:t>- antropogenní mozaikovitost a struktura </a:t>
            </a:r>
            <a:r>
              <a:rPr lang="cs-CZ" dirty="0" err="1"/>
              <a:t>ekotonů</a:t>
            </a:r>
            <a:r>
              <a:rPr lang="cs-CZ" dirty="0"/>
              <a:t> v současné střední Evropě supluje přirozenou mozaikovitost na hranici biomů („kulturní lesostep“); váže se na ni velké druhové bohatost a výskyt vzácných („</a:t>
            </a:r>
            <a:r>
              <a:rPr lang="cs-CZ" dirty="0" err="1"/>
              <a:t>ekotonálních</a:t>
            </a:r>
            <a:r>
              <a:rPr lang="cs-CZ" dirty="0"/>
              <a:t>“) druhů</a:t>
            </a:r>
          </a:p>
        </p:txBody>
      </p:sp>
    </p:spTree>
    <p:extLst>
      <p:ext uri="{BB962C8B-B14F-4D97-AF65-F5344CB8AC3E}">
        <p14:creationId xmlns:p14="http://schemas.microsoft.com/office/powerpoint/2010/main" val="1859840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65734"/>
            <a:ext cx="4583832" cy="4575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H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523" y="5267397"/>
            <a:ext cx="2337597" cy="156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p:cNvCxnSpPr/>
          <p:nvPr/>
        </p:nvCxnSpPr>
        <p:spPr>
          <a:xfrm flipH="1" flipV="1">
            <a:off x="623392" y="4869160"/>
            <a:ext cx="10369152" cy="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7760" y="5267397"/>
            <a:ext cx="2386912" cy="15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9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128" y="5267397"/>
            <a:ext cx="2404477" cy="160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p:cNvPicPr>
            <a:picLocks noChangeAspect="1"/>
          </p:cNvPicPr>
          <p:nvPr/>
        </p:nvPicPr>
        <p:blipFill>
          <a:blip r:embed="rId6"/>
          <a:stretch>
            <a:fillRect/>
          </a:stretch>
        </p:blipFill>
        <p:spPr>
          <a:xfrm>
            <a:off x="90748" y="5263938"/>
            <a:ext cx="2316070" cy="1540088"/>
          </a:xfrm>
          <a:prstGeom prst="rect">
            <a:avLst/>
          </a:prstGeom>
        </p:spPr>
      </p:pic>
      <p:pic>
        <p:nvPicPr>
          <p:cNvPr id="17" name="Obráze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8826" y="5267397"/>
            <a:ext cx="2321030" cy="1547354"/>
          </a:xfrm>
          <a:prstGeom prst="rect">
            <a:avLst/>
          </a:prstGeom>
        </p:spPr>
      </p:pic>
      <p:sp>
        <p:nvSpPr>
          <p:cNvPr id="19" name="TextovéPole 18"/>
          <p:cNvSpPr txBox="1"/>
          <p:nvPr/>
        </p:nvSpPr>
        <p:spPr>
          <a:xfrm>
            <a:off x="4007768" y="4865420"/>
            <a:ext cx="3744416" cy="369332"/>
          </a:xfrm>
          <a:prstGeom prst="rect">
            <a:avLst/>
          </a:prstGeom>
          <a:noFill/>
        </p:spPr>
        <p:txBody>
          <a:bodyPr wrap="square" rtlCol="0">
            <a:spAutoFit/>
          </a:bodyPr>
          <a:lstStyle/>
          <a:p>
            <a:r>
              <a:rPr lang="cs-CZ" b="1" dirty="0">
                <a:solidFill>
                  <a:srgbClr val="002060"/>
                </a:solidFill>
              </a:rPr>
              <a:t>gradient pH a vápníku na rašeliništích</a:t>
            </a:r>
          </a:p>
        </p:txBody>
      </p:sp>
      <p:sp>
        <p:nvSpPr>
          <p:cNvPr id="21" name="TextovéPole 20"/>
          <p:cNvSpPr txBox="1"/>
          <p:nvPr/>
        </p:nvSpPr>
        <p:spPr>
          <a:xfrm>
            <a:off x="1983157" y="4861791"/>
            <a:ext cx="1088507" cy="369332"/>
          </a:xfrm>
          <a:prstGeom prst="rect">
            <a:avLst/>
          </a:prstGeom>
          <a:noFill/>
        </p:spPr>
        <p:txBody>
          <a:bodyPr wrap="square" rtlCol="0">
            <a:spAutoFit/>
          </a:bodyPr>
          <a:lstStyle/>
          <a:p>
            <a:r>
              <a:rPr lang="cs-CZ" dirty="0" err="1">
                <a:solidFill>
                  <a:srgbClr val="FF0000"/>
                </a:solidFill>
              </a:rPr>
              <a:t>bazifyty</a:t>
            </a:r>
            <a:endParaRPr lang="cs-CZ" dirty="0">
              <a:solidFill>
                <a:srgbClr val="FF0000"/>
              </a:solidFill>
            </a:endParaRPr>
          </a:p>
        </p:txBody>
      </p:sp>
      <p:sp>
        <p:nvSpPr>
          <p:cNvPr id="22" name="TextovéPole 21"/>
          <p:cNvSpPr txBox="1"/>
          <p:nvPr/>
        </p:nvSpPr>
        <p:spPr>
          <a:xfrm>
            <a:off x="10552109" y="4859868"/>
            <a:ext cx="1088507" cy="369332"/>
          </a:xfrm>
          <a:prstGeom prst="rect">
            <a:avLst/>
          </a:prstGeom>
          <a:noFill/>
        </p:spPr>
        <p:txBody>
          <a:bodyPr wrap="square" rtlCol="0">
            <a:spAutoFit/>
          </a:bodyPr>
          <a:lstStyle/>
          <a:p>
            <a:r>
              <a:rPr lang="cs-CZ" dirty="0" err="1">
                <a:solidFill>
                  <a:srgbClr val="FF0000"/>
                </a:solidFill>
              </a:rPr>
              <a:t>acidofyty</a:t>
            </a:r>
            <a:endParaRPr lang="cs-CZ" dirty="0">
              <a:solidFill>
                <a:srgbClr val="FF0000"/>
              </a:solidFill>
            </a:endParaRPr>
          </a:p>
        </p:txBody>
      </p:sp>
      <p:sp>
        <p:nvSpPr>
          <p:cNvPr id="2" name="Obdélník 1"/>
          <p:cNvSpPr/>
          <p:nvPr/>
        </p:nvSpPr>
        <p:spPr>
          <a:xfrm>
            <a:off x="191344" y="80197"/>
            <a:ext cx="7632848" cy="4231928"/>
          </a:xfrm>
          <a:prstGeom prst="rect">
            <a:avLst/>
          </a:prstGeom>
        </p:spPr>
        <p:txBody>
          <a:bodyPr wrap="square">
            <a:spAutoFit/>
          </a:bodyPr>
          <a:lstStyle/>
          <a:p>
            <a:pPr>
              <a:spcAft>
                <a:spcPts val="0"/>
              </a:spcAft>
            </a:pPr>
            <a:r>
              <a:rPr lang="cs-CZ" sz="2400" b="1" dirty="0">
                <a:solidFill>
                  <a:srgbClr val="FF0000"/>
                </a:solidFill>
                <a:effectLst/>
                <a:ea typeface="Times New Roman" panose="02020603050405020304" pitchFamily="18" charset="0"/>
              </a:rPr>
              <a:t>Gradienty prostředí</a:t>
            </a:r>
            <a:endParaRPr lang="cs-CZ" sz="2400" dirty="0">
              <a:solidFill>
                <a:srgbClr val="FF0000"/>
              </a:solidFill>
              <a:effectLst/>
              <a:ea typeface="Times New Roman" panose="02020603050405020304" pitchFamily="18" charset="0"/>
            </a:endParaRPr>
          </a:p>
          <a:p>
            <a:pPr>
              <a:spcAft>
                <a:spcPts val="0"/>
              </a:spcAft>
            </a:pPr>
            <a:r>
              <a:rPr lang="cs-CZ" sz="1600" dirty="0">
                <a:effectLst/>
                <a:ea typeface="Times New Roman" panose="02020603050405020304" pitchFamily="18" charset="0"/>
              </a:rPr>
              <a:t>	</a:t>
            </a:r>
            <a:endParaRPr lang="cs-CZ" sz="900" dirty="0">
              <a:effectLst/>
              <a:ea typeface="Times New Roman" panose="02020603050405020304" pitchFamily="18" charset="0"/>
            </a:endParaRPr>
          </a:p>
          <a:p>
            <a:pPr indent="449580">
              <a:spcAft>
                <a:spcPts val="0"/>
              </a:spcAft>
            </a:pPr>
            <a:r>
              <a:rPr lang="cs-CZ" dirty="0">
                <a:effectLst/>
                <a:ea typeface="Times New Roman" panose="02020603050405020304" pitchFamily="18" charset="0"/>
              </a:rPr>
              <a:t>Rostlinná společenstva jsou v přírodě rozmístěna podél gradientů prostředí. Co to znamená?</a:t>
            </a:r>
          </a:p>
          <a:p>
            <a:pPr indent="449580">
              <a:spcAft>
                <a:spcPts val="0"/>
              </a:spcAft>
            </a:pPr>
            <a:r>
              <a:rPr lang="cs-CZ" dirty="0">
                <a:effectLst/>
                <a:ea typeface="Times New Roman" panose="02020603050405020304" pitchFamily="18" charset="0"/>
              </a:rPr>
              <a:t> </a:t>
            </a:r>
          </a:p>
          <a:p>
            <a:pPr>
              <a:spcAft>
                <a:spcPts val="0"/>
              </a:spcAft>
            </a:pPr>
            <a:r>
              <a:rPr lang="cs-CZ" dirty="0">
                <a:effectLst/>
                <a:ea typeface="Times New Roman" panose="02020603050405020304" pitchFamily="18" charset="0"/>
              </a:rPr>
              <a:t>Hlavní gradienty prostředí:</a:t>
            </a:r>
          </a:p>
          <a:p>
            <a:pPr>
              <a:spcAft>
                <a:spcPts val="0"/>
              </a:spcAft>
            </a:pPr>
            <a:endParaRPr lang="cs-CZ"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klima: úhrn teplot a srážek (potenciální evapotranspirace) – např. </a:t>
            </a:r>
            <a:r>
              <a:rPr lang="cs-CZ" b="1" dirty="0">
                <a:effectLst/>
                <a:ea typeface="Times New Roman" panose="02020603050405020304" pitchFamily="18" charset="0"/>
              </a:rPr>
              <a:t>biomy</a:t>
            </a:r>
            <a:endParaRPr lang="cs-CZ"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půdní vlhkost (</a:t>
            </a:r>
            <a:r>
              <a:rPr lang="cs-CZ" i="1" dirty="0">
                <a:solidFill>
                  <a:srgbClr val="00B050"/>
                </a:solidFill>
                <a:effectLst/>
                <a:ea typeface="Times New Roman" panose="02020603050405020304" pitchFamily="18" charset="0"/>
              </a:rPr>
              <a:t>hygrofyty – mezofyty - xerofyty</a:t>
            </a:r>
            <a:r>
              <a:rPr lang="cs-CZ" dirty="0">
                <a:effectLst/>
                <a:ea typeface="Times New Roman" panose="02020603050405020304" pitchFamily="18" charset="0"/>
              </a:rPr>
              <a:t>)</a:t>
            </a:r>
          </a:p>
          <a:p>
            <a:pPr marL="342900" indent="-342900">
              <a:buFont typeface="Symbol" panose="05050102010706020507" pitchFamily="18" charset="2"/>
              <a:buChar char="-"/>
              <a:tabLst>
                <a:tab pos="373380" algn="l"/>
              </a:tabLst>
            </a:pPr>
            <a:r>
              <a:rPr lang="cs-CZ" dirty="0">
                <a:effectLst/>
                <a:ea typeface="Times New Roman" panose="02020603050405020304" pitchFamily="18" charset="0"/>
              </a:rPr>
              <a:t>půdní reakce (</a:t>
            </a:r>
            <a:r>
              <a:rPr lang="cs-CZ" i="1" dirty="0" err="1">
                <a:solidFill>
                  <a:srgbClr val="00B050"/>
                </a:solidFill>
                <a:effectLst/>
                <a:ea typeface="Times New Roman" panose="02020603050405020304" pitchFamily="18" charset="0"/>
              </a:rPr>
              <a:t>acidofyty</a:t>
            </a:r>
            <a:r>
              <a:rPr lang="cs-CZ" i="1" dirty="0">
                <a:solidFill>
                  <a:srgbClr val="00B050"/>
                </a:solidFill>
                <a:effectLst/>
                <a:ea typeface="Times New Roman" panose="02020603050405020304" pitchFamily="18" charset="0"/>
              </a:rPr>
              <a:t>– </a:t>
            </a:r>
            <a:r>
              <a:rPr lang="cs-CZ" i="1" dirty="0" err="1">
                <a:solidFill>
                  <a:srgbClr val="00B050"/>
                </a:solidFill>
                <a:effectLst/>
                <a:ea typeface="Times New Roman" panose="02020603050405020304" pitchFamily="18" charset="0"/>
              </a:rPr>
              <a:t>neutrofyty</a:t>
            </a:r>
            <a:r>
              <a:rPr lang="cs-CZ" i="1" dirty="0">
                <a:solidFill>
                  <a:srgbClr val="00B050"/>
                </a:solidFill>
                <a:effectLst/>
                <a:ea typeface="Times New Roman" panose="02020603050405020304" pitchFamily="18" charset="0"/>
              </a:rPr>
              <a:t> - </a:t>
            </a:r>
            <a:r>
              <a:rPr lang="cs-CZ" i="1" dirty="0" err="1">
                <a:solidFill>
                  <a:srgbClr val="00B050"/>
                </a:solidFill>
                <a:effectLst/>
                <a:ea typeface="Times New Roman" panose="02020603050405020304" pitchFamily="18" charset="0"/>
              </a:rPr>
              <a:t>bazifyty</a:t>
            </a:r>
            <a:r>
              <a:rPr lang="cs-CZ" dirty="0">
                <a:effectLst/>
                <a:ea typeface="Times New Roman" panose="02020603050405020304" pitchFamily="18" charset="0"/>
              </a:rPr>
              <a:t>)</a:t>
            </a: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přístupnost živin (gradient produktivity) …</a:t>
            </a:r>
            <a:r>
              <a:rPr lang="cs-CZ" dirty="0" err="1">
                <a:effectLst/>
                <a:ea typeface="Times New Roman" panose="02020603050405020304" pitchFamily="18" charset="0"/>
              </a:rPr>
              <a:t>atd</a:t>
            </a:r>
            <a:r>
              <a:rPr lang="cs-CZ" dirty="0">
                <a:effectLst/>
                <a:ea typeface="Times New Roman" panose="02020603050405020304" pitchFamily="18" charset="0"/>
              </a:rPr>
              <a:t>….</a:t>
            </a:r>
          </a:p>
          <a:p>
            <a:pPr>
              <a:spcAft>
                <a:spcPts val="0"/>
              </a:spcAft>
            </a:pPr>
            <a:r>
              <a:rPr lang="cs-CZ" dirty="0">
                <a:effectLst/>
                <a:ea typeface="Times New Roman" panose="02020603050405020304" pitchFamily="18" charset="0"/>
              </a:rPr>
              <a:t> </a:t>
            </a:r>
          </a:p>
          <a:p>
            <a:pPr>
              <a:spcAft>
                <a:spcPts val="0"/>
              </a:spcAft>
            </a:pPr>
            <a:endParaRPr lang="cs-CZ" dirty="0">
              <a:effectLst/>
              <a:ea typeface="Times New Roman" panose="02020603050405020304" pitchFamily="18" charset="0"/>
            </a:endParaRPr>
          </a:p>
          <a:p>
            <a:pPr>
              <a:spcAft>
                <a:spcPts val="0"/>
              </a:spcAft>
            </a:pPr>
            <a:r>
              <a:rPr lang="cs-CZ" dirty="0">
                <a:solidFill>
                  <a:srgbClr val="002060"/>
                </a:solidFill>
                <a:effectLst/>
                <a:ea typeface="Times New Roman" panose="02020603050405020304" pitchFamily="18" charset="0"/>
              </a:rPr>
              <a:t>Indexy podobnosti, indikační druhy, </a:t>
            </a:r>
            <a:r>
              <a:rPr lang="cs-CZ" dirty="0" err="1">
                <a:solidFill>
                  <a:srgbClr val="002060"/>
                </a:solidFill>
                <a:effectLst/>
                <a:ea typeface="Times New Roman" panose="02020603050405020304" pitchFamily="18" charset="0"/>
              </a:rPr>
              <a:t>fidelita</a:t>
            </a:r>
            <a:r>
              <a:rPr lang="cs-CZ" dirty="0">
                <a:solidFill>
                  <a:srgbClr val="002060"/>
                </a:solidFill>
                <a:effectLst/>
                <a:ea typeface="Times New Roman" panose="02020603050405020304" pitchFamily="18" charset="0"/>
              </a:rPr>
              <a:t> ….</a:t>
            </a:r>
          </a:p>
          <a:p>
            <a:pPr>
              <a:spcAft>
                <a:spcPts val="0"/>
              </a:spcAft>
            </a:pPr>
            <a:endParaRPr lang="cs-CZ"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2716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00BBBF-9ECE-72E6-A6DB-4BC3C94DBE8C}"/>
              </a:ext>
            </a:extLst>
          </p:cNvPr>
          <p:cNvSpPr>
            <a:spLocks noGrp="1"/>
          </p:cNvSpPr>
          <p:nvPr>
            <p:ph type="title"/>
          </p:nvPr>
        </p:nvSpPr>
        <p:spPr>
          <a:xfrm>
            <a:off x="3666642" y="341878"/>
            <a:ext cx="5136397" cy="897987"/>
          </a:xfrm>
        </p:spPr>
        <p:txBody>
          <a:bodyPr>
            <a:normAutofit/>
          </a:bodyPr>
          <a:lstStyle/>
          <a:p>
            <a:r>
              <a:rPr lang="cs-CZ" sz="4000" b="1" dirty="0"/>
              <a:t>Gradientová analýza</a:t>
            </a:r>
          </a:p>
        </p:txBody>
      </p:sp>
      <p:pic>
        <p:nvPicPr>
          <p:cNvPr id="5" name="Zástupný obsah 4">
            <a:extLst>
              <a:ext uri="{FF2B5EF4-FFF2-40B4-BE49-F238E27FC236}">
                <a16:creationId xmlns:a16="http://schemas.microsoft.com/office/drawing/2014/main" id="{809BF8B1-1832-A317-5C91-689722579CE7}"/>
              </a:ext>
            </a:extLst>
          </p:cNvPr>
          <p:cNvPicPr>
            <a:picLocks noGrp="1" noChangeAspect="1"/>
          </p:cNvPicPr>
          <p:nvPr>
            <p:ph idx="1"/>
          </p:nvPr>
        </p:nvPicPr>
        <p:blipFill>
          <a:blip r:embed="rId2"/>
          <a:stretch>
            <a:fillRect/>
          </a:stretch>
        </p:blipFill>
        <p:spPr>
          <a:xfrm>
            <a:off x="2743398" y="1533525"/>
            <a:ext cx="7238801" cy="4695060"/>
          </a:xfrm>
        </p:spPr>
      </p:pic>
      <p:sp>
        <p:nvSpPr>
          <p:cNvPr id="8" name="Obdélník 7">
            <a:extLst>
              <a:ext uri="{FF2B5EF4-FFF2-40B4-BE49-F238E27FC236}">
                <a16:creationId xmlns:a16="http://schemas.microsoft.com/office/drawing/2014/main" id="{8F0FB5A6-C4FE-6BEC-A1B8-A13D138E9010}"/>
              </a:ext>
            </a:extLst>
          </p:cNvPr>
          <p:cNvSpPr/>
          <p:nvPr/>
        </p:nvSpPr>
        <p:spPr>
          <a:xfrm>
            <a:off x="3842510" y="4029074"/>
            <a:ext cx="405639" cy="1381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9" name="Obdélník 8">
            <a:extLst>
              <a:ext uri="{FF2B5EF4-FFF2-40B4-BE49-F238E27FC236}">
                <a16:creationId xmlns:a16="http://schemas.microsoft.com/office/drawing/2014/main" id="{35DD6F40-A590-A6C2-E544-2F9E3679988B}"/>
              </a:ext>
            </a:extLst>
          </p:cNvPr>
          <p:cNvSpPr/>
          <p:nvPr/>
        </p:nvSpPr>
        <p:spPr>
          <a:xfrm>
            <a:off x="4956935" y="4029074"/>
            <a:ext cx="405639" cy="1381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0" name="Obdélník 9">
            <a:extLst>
              <a:ext uri="{FF2B5EF4-FFF2-40B4-BE49-F238E27FC236}">
                <a16:creationId xmlns:a16="http://schemas.microsoft.com/office/drawing/2014/main" id="{879012CC-7909-FFCB-FF57-D216D2BC3DE2}"/>
              </a:ext>
            </a:extLst>
          </p:cNvPr>
          <p:cNvSpPr/>
          <p:nvPr/>
        </p:nvSpPr>
        <p:spPr>
          <a:xfrm>
            <a:off x="6338060" y="4038599"/>
            <a:ext cx="405639" cy="1381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1" name="Obdélník 10">
            <a:extLst>
              <a:ext uri="{FF2B5EF4-FFF2-40B4-BE49-F238E27FC236}">
                <a16:creationId xmlns:a16="http://schemas.microsoft.com/office/drawing/2014/main" id="{65E8FE78-52AC-F813-B074-4DDEC7C8AC9D}"/>
              </a:ext>
            </a:extLst>
          </p:cNvPr>
          <p:cNvSpPr/>
          <p:nvPr/>
        </p:nvSpPr>
        <p:spPr>
          <a:xfrm>
            <a:off x="8014460" y="4048124"/>
            <a:ext cx="405639" cy="1381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Tree>
    <p:extLst>
      <p:ext uri="{BB962C8B-B14F-4D97-AF65-F5344CB8AC3E}">
        <p14:creationId xmlns:p14="http://schemas.microsoft.com/office/powerpoint/2010/main" val="2808570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234" y="380623"/>
            <a:ext cx="10041610" cy="897987"/>
          </a:xfrm>
        </p:spPr>
        <p:txBody>
          <a:bodyPr>
            <a:normAutofit/>
          </a:bodyPr>
          <a:lstStyle/>
          <a:p>
            <a:r>
              <a:rPr lang="cs-CZ" sz="4000" b="1" dirty="0"/>
              <a:t>Sukcese – změny  biodiverzity v reálném čase</a:t>
            </a:r>
          </a:p>
        </p:txBody>
      </p:sp>
      <p:pic>
        <p:nvPicPr>
          <p:cNvPr id="4" name="Zástupný symbol pro obsah 3"/>
          <p:cNvPicPr>
            <a:picLocks noGrp="1" noChangeAspect="1"/>
          </p:cNvPicPr>
          <p:nvPr>
            <p:ph idx="1"/>
          </p:nvPr>
        </p:nvPicPr>
        <p:blipFill>
          <a:blip r:embed="rId2"/>
          <a:stretch>
            <a:fillRect/>
          </a:stretch>
        </p:blipFill>
        <p:spPr>
          <a:xfrm>
            <a:off x="249264" y="1681567"/>
            <a:ext cx="6150325" cy="4141665"/>
          </a:xfrm>
          <a:prstGeom prst="rect">
            <a:avLst/>
          </a:prstGeom>
        </p:spPr>
      </p:pic>
      <p:pic>
        <p:nvPicPr>
          <p:cNvPr id="5" name="Obrázek 4"/>
          <p:cNvPicPr>
            <a:picLocks noChangeAspect="1"/>
          </p:cNvPicPr>
          <p:nvPr/>
        </p:nvPicPr>
        <p:blipFill>
          <a:blip r:embed="rId3"/>
          <a:stretch>
            <a:fillRect/>
          </a:stretch>
        </p:blipFill>
        <p:spPr>
          <a:xfrm>
            <a:off x="6192866" y="1923598"/>
            <a:ext cx="5922074" cy="2805193"/>
          </a:xfrm>
          <a:prstGeom prst="rect">
            <a:avLst/>
          </a:prstGeom>
        </p:spPr>
      </p:pic>
    </p:spTree>
    <p:extLst>
      <p:ext uri="{BB962C8B-B14F-4D97-AF65-F5344CB8AC3E}">
        <p14:creationId xmlns:p14="http://schemas.microsoft.com/office/powerpoint/2010/main" val="21270802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728" y="44624"/>
            <a:ext cx="12072664" cy="1569660"/>
          </a:xfrm>
          <a:prstGeom prst="rect">
            <a:avLst/>
          </a:prstGeom>
        </p:spPr>
        <p:txBody>
          <a:bodyPr wrap="square">
            <a:spAutoFit/>
          </a:bodyPr>
          <a:lstStyle/>
          <a:p>
            <a:pPr marL="114300">
              <a:spcAft>
                <a:spcPts val="0"/>
              </a:spcAft>
            </a:pPr>
            <a:r>
              <a:rPr lang="cs-CZ" sz="2400" b="1" dirty="0">
                <a:solidFill>
                  <a:srgbClr val="008000"/>
                </a:solidFill>
                <a:effectLst/>
                <a:ea typeface="Times New Roman" panose="02020603050405020304" pitchFamily="18" charset="0"/>
              </a:rPr>
              <a:t>Typy sukcese</a:t>
            </a:r>
            <a:endParaRPr lang="cs-CZ" sz="2400" dirty="0">
              <a:solidFill>
                <a:srgbClr val="008000"/>
              </a:solidFill>
              <a:effectLst/>
              <a:ea typeface="Times New Roman" panose="02020603050405020304" pitchFamily="18" charset="0"/>
            </a:endParaRPr>
          </a:p>
          <a:p>
            <a:pPr marL="114300">
              <a:spcAft>
                <a:spcPts val="0"/>
              </a:spcAft>
            </a:pPr>
            <a:r>
              <a:rPr lang="cs-CZ" b="1"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b="1" dirty="0" err="1">
                <a:solidFill>
                  <a:srgbClr val="FF0000"/>
                </a:solidFill>
                <a:effectLst/>
                <a:ea typeface="Times New Roman" panose="02020603050405020304" pitchFamily="18" charset="0"/>
              </a:rPr>
              <a:t>Degradativní</a:t>
            </a:r>
            <a:r>
              <a:rPr lang="cs-CZ" b="1" dirty="0">
                <a:solidFill>
                  <a:srgbClr val="FF0000"/>
                </a:solidFill>
                <a:effectLst/>
                <a:ea typeface="Times New Roman" panose="02020603050405020304" pitchFamily="18" charset="0"/>
              </a:rPr>
              <a:t> (heterotrofní)</a:t>
            </a:r>
            <a:r>
              <a:rPr lang="cs-CZ" dirty="0">
                <a:effectLst/>
                <a:ea typeface="Times New Roman" panose="02020603050405020304" pitchFamily="18" charset="0"/>
              </a:rPr>
              <a:t>: směřuje k degradaci (rozložení) substrátu, probíhá na malé škále (od jedné jehlice borovice po uhynulé větší zvíře) a účastní se jí zejména heterotrofní organismy (</a:t>
            </a:r>
            <a:r>
              <a:rPr lang="cs-CZ" b="1" dirty="0">
                <a:effectLst/>
                <a:ea typeface="Times New Roman" panose="02020603050405020304" pitchFamily="18" charset="0"/>
              </a:rPr>
              <a:t>heterotrofní sukcese</a:t>
            </a:r>
            <a:r>
              <a:rPr lang="cs-CZ" dirty="0">
                <a:effectLst/>
                <a:ea typeface="Times New Roman" panose="02020603050405020304" pitchFamily="18" charset="0"/>
              </a:rPr>
              <a:t>). Jedná se o sled společenstev rozkladačů na odumřelé organické hmotě. </a:t>
            </a:r>
            <a:endParaRPr lang="cs-CZ" sz="900" dirty="0">
              <a:solidFill>
                <a:srgbClr val="FF0000"/>
              </a:solidFill>
              <a:effectLst/>
              <a:ea typeface="Times New Roman" panose="02020603050405020304" pitchFamily="18" charset="0"/>
            </a:endParaRPr>
          </a:p>
        </p:txBody>
      </p:sp>
      <p:pic>
        <p:nvPicPr>
          <p:cNvPr id="1026" name="Picture 2" descr="VÃ½sledek obrÃ¡zku pro succession dead p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76" y="2132856"/>
            <a:ext cx="5544616" cy="4116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783632" y="6336602"/>
            <a:ext cx="8208912" cy="307777"/>
          </a:xfrm>
          <a:prstGeom prst="rect">
            <a:avLst/>
          </a:prstGeom>
          <a:noFill/>
        </p:spPr>
        <p:txBody>
          <a:bodyPr wrap="square" rtlCol="0">
            <a:spAutoFit/>
          </a:bodyPr>
          <a:lstStyle/>
          <a:p>
            <a:r>
              <a:rPr lang="cs-CZ" sz="1400" dirty="0" err="1"/>
              <a:t>Flemming</a:t>
            </a:r>
            <a:r>
              <a:rPr lang="cs-CZ" sz="1400" dirty="0"/>
              <a:t> et al. 2012: </a:t>
            </a:r>
            <a:r>
              <a:rPr lang="en-US" sz="1400" dirty="0"/>
              <a:t>Insect succession on pig carrion in north-central Mississippi</a:t>
            </a:r>
            <a:r>
              <a:rPr lang="cs-CZ" sz="1400" dirty="0"/>
              <a:t> </a:t>
            </a:r>
          </a:p>
        </p:txBody>
      </p:sp>
    </p:spTree>
    <p:extLst>
      <p:ext uri="{BB962C8B-B14F-4D97-AF65-F5344CB8AC3E}">
        <p14:creationId xmlns:p14="http://schemas.microsoft.com/office/powerpoint/2010/main" val="31367939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05836"/>
          </a:xfrm>
        </p:spPr>
        <p:txBody>
          <a:bodyPr>
            <a:normAutofit fontScale="90000"/>
          </a:bodyPr>
          <a:lstStyle/>
          <a:p>
            <a:pPr algn="ctr"/>
            <a:r>
              <a:rPr lang="cs-CZ" sz="4000" b="1" dirty="0"/>
              <a:t>Typy sukcese</a:t>
            </a:r>
          </a:p>
        </p:txBody>
      </p:sp>
      <p:pic>
        <p:nvPicPr>
          <p:cNvPr id="4" name="Zástupný symbol pro obsah 3"/>
          <p:cNvPicPr>
            <a:picLocks noGrp="1" noChangeAspect="1"/>
          </p:cNvPicPr>
          <p:nvPr>
            <p:ph idx="1"/>
          </p:nvPr>
        </p:nvPicPr>
        <p:blipFill>
          <a:blip r:embed="rId2"/>
          <a:stretch>
            <a:fillRect/>
          </a:stretch>
        </p:blipFill>
        <p:spPr>
          <a:xfrm>
            <a:off x="187495" y="1549020"/>
            <a:ext cx="6083009" cy="3729990"/>
          </a:xfrm>
          <a:prstGeom prst="rect">
            <a:avLst/>
          </a:prstGeom>
        </p:spPr>
      </p:pic>
      <p:pic>
        <p:nvPicPr>
          <p:cNvPr id="5" name="Obrázek 4"/>
          <p:cNvPicPr>
            <a:picLocks noChangeAspect="1"/>
          </p:cNvPicPr>
          <p:nvPr/>
        </p:nvPicPr>
        <p:blipFill>
          <a:blip r:embed="rId3"/>
          <a:stretch>
            <a:fillRect/>
          </a:stretch>
        </p:blipFill>
        <p:spPr>
          <a:xfrm>
            <a:off x="6270504" y="1516500"/>
            <a:ext cx="5998174" cy="1320968"/>
          </a:xfrm>
          <a:prstGeom prst="rect">
            <a:avLst/>
          </a:prstGeom>
        </p:spPr>
      </p:pic>
      <p:pic>
        <p:nvPicPr>
          <p:cNvPr id="6" name="Obrázek 5"/>
          <p:cNvPicPr>
            <a:picLocks noChangeAspect="1"/>
          </p:cNvPicPr>
          <p:nvPr/>
        </p:nvPicPr>
        <p:blipFill>
          <a:blip r:embed="rId4"/>
          <a:stretch>
            <a:fillRect/>
          </a:stretch>
        </p:blipFill>
        <p:spPr>
          <a:xfrm>
            <a:off x="6096000" y="2837468"/>
            <a:ext cx="6066036" cy="3018552"/>
          </a:xfrm>
          <a:prstGeom prst="rect">
            <a:avLst/>
          </a:prstGeom>
        </p:spPr>
      </p:pic>
    </p:spTree>
    <p:extLst>
      <p:ext uri="{BB962C8B-B14F-4D97-AF65-F5344CB8AC3E}">
        <p14:creationId xmlns:p14="http://schemas.microsoft.com/office/powerpoint/2010/main" val="34139655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4991" y="303885"/>
            <a:ext cx="11377264" cy="1569660"/>
          </a:xfrm>
          <a:prstGeom prst="rect">
            <a:avLst/>
          </a:prstGeom>
        </p:spPr>
        <p:txBody>
          <a:bodyPr wrap="square">
            <a:spAutoFit/>
          </a:bodyPr>
          <a:lstStyle/>
          <a:p>
            <a:pPr marL="114300">
              <a:spcAft>
                <a:spcPts val="0"/>
              </a:spcAft>
            </a:pPr>
            <a:r>
              <a:rPr lang="cs-CZ" sz="2400" b="1" dirty="0">
                <a:solidFill>
                  <a:srgbClr val="FF0000"/>
                </a:solidFill>
                <a:ea typeface="Times New Roman" panose="02020603050405020304" pitchFamily="18" charset="0"/>
              </a:rPr>
              <a:t>Autogenní sukcese</a:t>
            </a:r>
            <a:endParaRPr lang="cs-CZ" b="1" dirty="0">
              <a:solidFill>
                <a:srgbClr val="FF0000"/>
              </a:solidFill>
              <a:ea typeface="Times New Roman" panose="02020603050405020304" pitchFamily="18" charset="0"/>
            </a:endParaRPr>
          </a:p>
          <a:p>
            <a:pPr marL="114300">
              <a:spcAft>
                <a:spcPts val="0"/>
              </a:spcAft>
            </a:pPr>
            <a:r>
              <a:rPr lang="cs-CZ" dirty="0">
                <a:ea typeface="Times New Roman" panose="02020603050405020304" pitchFamily="18" charset="0"/>
              </a:rPr>
              <a:t>sukcese</a:t>
            </a:r>
            <a:r>
              <a:rPr lang="cs-CZ" dirty="0">
                <a:solidFill>
                  <a:srgbClr val="FF0000"/>
                </a:solidFill>
                <a:ea typeface="Times New Roman" panose="02020603050405020304" pitchFamily="18" charset="0"/>
              </a:rPr>
              <a:t> </a:t>
            </a:r>
            <a:r>
              <a:rPr lang="cs-CZ" dirty="0">
                <a:ea typeface="Times New Roman" panose="02020603050405020304" pitchFamily="18" charset="0"/>
              </a:rPr>
              <a:t>společenstev způsobená biologickými procesy probíhajícími uvnitř ekosystému. Příklady: </a:t>
            </a:r>
            <a:r>
              <a:rPr lang="cs-CZ" dirty="0" err="1">
                <a:ea typeface="Times New Roman" panose="02020603050405020304" pitchFamily="18" charset="0"/>
              </a:rPr>
              <a:t>zazemňování</a:t>
            </a:r>
            <a:r>
              <a:rPr lang="cs-CZ" dirty="0">
                <a:ea typeface="Times New Roman" panose="02020603050405020304" pitchFamily="18" charset="0"/>
              </a:rPr>
              <a:t> vodních nádrží,  akumulace rašeliny a okyselování v rašeliništi, změny lesních společenstev přirozeným vývojem (akumulace opadu, změna světelných podmínek apod.).</a:t>
            </a:r>
            <a:endParaRPr lang="cs-CZ" sz="900" dirty="0">
              <a:ea typeface="Times New Roman" panose="02020603050405020304" pitchFamily="18" charset="0"/>
            </a:endParaRPr>
          </a:p>
          <a:p>
            <a:pPr marL="114300">
              <a:spcAft>
                <a:spcPts val="0"/>
              </a:spcAft>
            </a:pPr>
            <a:r>
              <a:rPr lang="cs-CZ" b="1" dirty="0">
                <a:ea typeface="Times New Roman" panose="02020603050405020304" pitchFamily="18" charset="0"/>
              </a:rPr>
              <a:t> </a:t>
            </a:r>
            <a:endParaRPr lang="cs-CZ" sz="900" dirty="0">
              <a:ea typeface="Times New Roman" panose="02020603050405020304" pitchFamily="18" charset="0"/>
            </a:endParaRPr>
          </a:p>
        </p:txBody>
      </p:sp>
      <p:sp>
        <p:nvSpPr>
          <p:cNvPr id="5" name="AutoShape 2" descr="VÃ½sledek obrÃ¡zku pro ZjednoduÅ¡enÃ© schÃ©ma vÃ½voje raÅ¡eliniÅ¡tÄ od zÃ¡saditÃ©ho slatiniÅ¡tÄ po vrchoviÅ¡tÄ. SlatiniÅ¡tÄ vzniklo kolem pramene vyvÄrajÃ­cÃ­ho z podloÅ¾Ã­ bohatÃ©ho na uhliÄitan vÃ¡penatÃ½ (CaCO3). PÅevlÃ¡dajÃ­cÃ­ âhnÄdÃ©â mechy, kterÃ© vÃ¡pnitou vodu tolerujÃ­, poÂ­stupnÄ nahromadily vrstvu slatinnÃ© raÅ¡eliny. TÃ­m se povrch slatiniÅ¡tÄ vzdÃ¡lil vodnÃ­ hladinÄ, ochudil o vÃ¡penatÃ© a hydrogenÂ­uhliÄitanovÃ© ionty, a tedy okyselil. To umoÅ¾nilo rozÅ¡Ã­ÅenÃ­ rychle rostoucÃ­ch raÅ¡elinÃ­kÅ¯, kterÃ© povrch raÅ¡eliniÅ¡tÄ jeÅ¡tÄ vÃ­ce izolovaly od podzemnÃ­ vody, okyselily a ochudily o Å¾iviny i druhovou rozmanitost. V pÅÃ­hodnÃ½ch mÃ­stech mÅ¯Å¾e hromadÄnÃ­ raÅ¡eliny pokraÄovat aÅ¾ do tÃ© mÃ­ry, Å¾e se vegetace ÃºplnÄ vymanÃ­ z vlivu podzemnÃ­ vody. VznikÃ¡ vrchoviÅ¡tÄ odkÃ¡zanÃ© na vodu a Å¾iviny z atmosfÃ©ry. Orig. T. HÃ¡j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cxnSp>
        <p:nvCxnSpPr>
          <p:cNvPr id="9" name="Přímá spojnice se šipkou 8"/>
          <p:cNvCxnSpPr/>
          <p:nvPr/>
        </p:nvCxnSpPr>
        <p:spPr>
          <a:xfrm>
            <a:off x="3287688" y="4725144"/>
            <a:ext cx="48965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799856" y="4734391"/>
            <a:ext cx="3024336" cy="369332"/>
          </a:xfrm>
          <a:prstGeom prst="rect">
            <a:avLst/>
          </a:prstGeom>
          <a:noFill/>
        </p:spPr>
        <p:txBody>
          <a:bodyPr wrap="square" rtlCol="0">
            <a:spAutoFit/>
          </a:bodyPr>
          <a:lstStyle/>
          <a:p>
            <a:r>
              <a:rPr lang="cs-CZ" dirty="0">
                <a:solidFill>
                  <a:srgbClr val="FF0000"/>
                </a:solidFill>
              </a:rPr>
              <a:t>autogenní sukcese</a:t>
            </a:r>
          </a:p>
        </p:txBody>
      </p:sp>
      <p:grpSp>
        <p:nvGrpSpPr>
          <p:cNvPr id="13" name="Skupina 12"/>
          <p:cNvGrpSpPr/>
          <p:nvPr/>
        </p:nvGrpSpPr>
        <p:grpSpPr>
          <a:xfrm>
            <a:off x="2271683" y="2492896"/>
            <a:ext cx="6846154" cy="3631539"/>
            <a:chOff x="1775520" y="1472184"/>
            <a:chExt cx="6846154" cy="3631539"/>
          </a:xfrm>
        </p:grpSpPr>
        <p:pic>
          <p:nvPicPr>
            <p:cNvPr id="6" name="Obrázek 5"/>
            <p:cNvPicPr>
              <a:picLocks noChangeAspect="1"/>
            </p:cNvPicPr>
            <p:nvPr/>
          </p:nvPicPr>
          <p:blipFill>
            <a:blip r:embed="rId2"/>
            <a:stretch>
              <a:fillRect/>
            </a:stretch>
          </p:blipFill>
          <p:spPr>
            <a:xfrm>
              <a:off x="2850245" y="1472184"/>
              <a:ext cx="5771429" cy="3180952"/>
            </a:xfrm>
            <a:prstGeom prst="rect">
              <a:avLst/>
            </a:prstGeom>
          </p:spPr>
        </p:pic>
        <p:sp>
          <p:nvSpPr>
            <p:cNvPr id="7" name="TextovéPole 6"/>
            <p:cNvSpPr txBox="1"/>
            <p:nvPr/>
          </p:nvSpPr>
          <p:spPr>
            <a:xfrm>
              <a:off x="1775520" y="4448145"/>
              <a:ext cx="1656184" cy="276999"/>
            </a:xfrm>
            <a:prstGeom prst="rect">
              <a:avLst/>
            </a:prstGeom>
            <a:noFill/>
          </p:spPr>
          <p:txBody>
            <a:bodyPr wrap="square" rtlCol="0">
              <a:spAutoFit/>
            </a:bodyPr>
            <a:lstStyle/>
            <a:p>
              <a:r>
                <a:rPr lang="cs-CZ" sz="1200" dirty="0"/>
                <a:t>© T. Hájek</a:t>
              </a:r>
            </a:p>
          </p:txBody>
        </p:sp>
        <p:cxnSp>
          <p:nvCxnSpPr>
            <p:cNvPr id="11" name="Přímá spojnice se šipkou 10"/>
            <p:cNvCxnSpPr/>
            <p:nvPr/>
          </p:nvCxnSpPr>
          <p:spPr>
            <a:xfrm>
              <a:off x="3282421" y="4725144"/>
              <a:ext cx="48965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794589" y="4734391"/>
              <a:ext cx="3024336" cy="369332"/>
            </a:xfrm>
            <a:prstGeom prst="rect">
              <a:avLst/>
            </a:prstGeom>
            <a:noFill/>
          </p:spPr>
          <p:txBody>
            <a:bodyPr wrap="square" rtlCol="0">
              <a:spAutoFit/>
            </a:bodyPr>
            <a:lstStyle/>
            <a:p>
              <a:r>
                <a:rPr lang="cs-CZ" dirty="0">
                  <a:solidFill>
                    <a:srgbClr val="FF0000"/>
                  </a:solidFill>
                </a:rPr>
                <a:t>autogenní sukcese</a:t>
              </a:r>
            </a:p>
          </p:txBody>
        </p:sp>
      </p:grpSp>
    </p:spTree>
    <p:extLst>
      <p:ext uri="{BB962C8B-B14F-4D97-AF65-F5344CB8AC3E}">
        <p14:creationId xmlns:p14="http://schemas.microsoft.com/office/powerpoint/2010/main" val="1317988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88640"/>
            <a:ext cx="11244296" cy="1015663"/>
          </a:xfrm>
          <a:prstGeom prst="rect">
            <a:avLst/>
          </a:prstGeom>
        </p:spPr>
        <p:txBody>
          <a:bodyPr wrap="square">
            <a:spAutoFit/>
          </a:bodyPr>
          <a:lstStyle/>
          <a:p>
            <a:pPr marL="114300">
              <a:spcAft>
                <a:spcPts val="0"/>
              </a:spcAft>
            </a:pPr>
            <a:r>
              <a:rPr lang="cs-CZ" sz="2400" b="1" dirty="0">
                <a:solidFill>
                  <a:srgbClr val="FF0000"/>
                </a:solidFill>
                <a:ea typeface="Times New Roman" panose="02020603050405020304" pitchFamily="18" charset="0"/>
              </a:rPr>
              <a:t>Allogenní sukcese</a:t>
            </a:r>
            <a:endParaRPr lang="cs-CZ" b="1" dirty="0">
              <a:ea typeface="Times New Roman" panose="02020603050405020304" pitchFamily="18" charset="0"/>
            </a:endParaRPr>
          </a:p>
          <a:p>
            <a:pPr marL="114300">
              <a:spcAft>
                <a:spcPts val="0"/>
              </a:spcAft>
            </a:pPr>
            <a:r>
              <a:rPr lang="cs-CZ" dirty="0">
                <a:ea typeface="Times New Roman" panose="02020603050405020304" pitchFamily="18" charset="0"/>
              </a:rPr>
              <a:t>Sukcese vyvolaná působením vnějších geofyzikálně-chemických sil (např. změna společenstva po naplavení sedimentu, sesuv, přeplavení vodou, lávový proud, polom)</a:t>
            </a:r>
            <a:endParaRPr lang="cs-CZ" sz="900" dirty="0">
              <a:ea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841443"/>
            <a:ext cx="5472608" cy="3648405"/>
          </a:xfrm>
          <a:prstGeom prst="rect">
            <a:avLst/>
          </a:prstGeom>
        </p:spPr>
      </p:pic>
      <p:pic>
        <p:nvPicPr>
          <p:cNvPr id="4" name="Obrázek 3"/>
          <p:cNvPicPr>
            <a:picLocks noChangeAspect="1"/>
          </p:cNvPicPr>
          <p:nvPr/>
        </p:nvPicPr>
        <p:blipFill>
          <a:blip r:embed="rId3"/>
          <a:stretch>
            <a:fillRect/>
          </a:stretch>
        </p:blipFill>
        <p:spPr>
          <a:xfrm>
            <a:off x="6185239" y="1841443"/>
            <a:ext cx="5850131" cy="3666082"/>
          </a:xfrm>
          <a:prstGeom prst="rect">
            <a:avLst/>
          </a:prstGeom>
        </p:spPr>
      </p:pic>
      <p:sp>
        <p:nvSpPr>
          <p:cNvPr id="5" name="Obdélník 4"/>
          <p:cNvSpPr/>
          <p:nvPr/>
        </p:nvSpPr>
        <p:spPr>
          <a:xfrm>
            <a:off x="7680176" y="5733256"/>
            <a:ext cx="3528392" cy="523220"/>
          </a:xfrm>
          <a:prstGeom prst="rect">
            <a:avLst/>
          </a:prstGeom>
        </p:spPr>
        <p:txBody>
          <a:bodyPr wrap="square">
            <a:spAutoFit/>
          </a:bodyPr>
          <a:lstStyle/>
          <a:p>
            <a:r>
              <a:rPr lang="cs-CZ" sz="1400" b="1" dirty="0">
                <a:solidFill>
                  <a:srgbClr val="545454"/>
                </a:solidFill>
              </a:rPr>
              <a:t>Autor:</a:t>
            </a:r>
            <a:r>
              <a:rPr lang="cs-CZ" sz="1400" dirty="0">
                <a:solidFill>
                  <a:srgbClr val="545454"/>
                </a:solidFill>
              </a:rPr>
              <a:t>© Mario </a:t>
            </a:r>
            <a:r>
              <a:rPr lang="cs-CZ" sz="1400" dirty="0" err="1">
                <a:solidFill>
                  <a:srgbClr val="545454"/>
                </a:solidFill>
              </a:rPr>
              <a:t>Laporta</a:t>
            </a:r>
            <a:r>
              <a:rPr lang="cs-CZ" sz="1400" dirty="0">
                <a:solidFill>
                  <a:srgbClr val="545454"/>
                </a:solidFill>
              </a:rPr>
              <a:t> / Reuters</a:t>
            </a:r>
          </a:p>
          <a:p>
            <a:r>
              <a:rPr lang="cs-CZ" sz="1400" dirty="0">
                <a:solidFill>
                  <a:srgbClr val="4285F4"/>
                </a:solidFill>
                <a:hlinkClick r:id="rId4"/>
              </a:rPr>
              <a:t>IPTC</a:t>
            </a:r>
            <a:r>
              <a:rPr lang="cs-CZ" sz="1400" dirty="0">
                <a:solidFill>
                  <a:srgbClr val="999999"/>
                </a:solidFill>
              </a:rPr>
              <a:t> </a:t>
            </a:r>
            <a:r>
              <a:rPr lang="cs-CZ" sz="1400" dirty="0" err="1">
                <a:solidFill>
                  <a:srgbClr val="999999"/>
                </a:solidFill>
              </a:rPr>
              <a:t>Photo</a:t>
            </a:r>
            <a:r>
              <a:rPr lang="cs-CZ" sz="1400" dirty="0">
                <a:solidFill>
                  <a:srgbClr val="999999"/>
                </a:solidFill>
              </a:rPr>
              <a:t> </a:t>
            </a:r>
            <a:r>
              <a:rPr lang="cs-CZ" sz="1400" dirty="0" err="1">
                <a:solidFill>
                  <a:srgbClr val="999999"/>
                </a:solidFill>
              </a:rPr>
              <a:t>Metadata</a:t>
            </a:r>
            <a:endParaRPr lang="cs-CZ" sz="1400" dirty="0"/>
          </a:p>
        </p:txBody>
      </p:sp>
    </p:spTree>
    <p:extLst>
      <p:ext uri="{BB962C8B-B14F-4D97-AF65-F5344CB8AC3E}">
        <p14:creationId xmlns:p14="http://schemas.microsoft.com/office/powerpoint/2010/main" val="2360275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16632"/>
            <a:ext cx="6096000" cy="2585323"/>
          </a:xfrm>
          <a:prstGeom prst="rect">
            <a:avLst/>
          </a:prstGeom>
        </p:spPr>
        <p:txBody>
          <a:bodyPr>
            <a:spAutoFit/>
          </a:bodyPr>
          <a:lstStyle/>
          <a:p>
            <a:pPr>
              <a:spcAft>
                <a:spcPts val="0"/>
              </a:spcAft>
            </a:pPr>
            <a:r>
              <a:rPr lang="cs-CZ" sz="2400" b="1" dirty="0">
                <a:solidFill>
                  <a:srgbClr val="008000"/>
                </a:solidFill>
                <a:effectLst/>
                <a:ea typeface="Times New Roman" panose="02020603050405020304" pitchFamily="18" charset="0"/>
              </a:rPr>
              <a:t>Jiné dělení sukcese</a:t>
            </a:r>
            <a:endParaRPr lang="cs-CZ" sz="2400" b="1" dirty="0">
              <a:effectLst/>
              <a:ea typeface="Times New Roman" panose="02020603050405020304" pitchFamily="18" charset="0"/>
            </a:endParaRPr>
          </a:p>
          <a:p>
            <a:pPr>
              <a:spcAft>
                <a:spcPts val="0"/>
              </a:spcAft>
            </a:pPr>
            <a:endParaRPr lang="cs-CZ" dirty="0">
              <a:ea typeface="Times New Roman" panose="02020603050405020304" pitchFamily="18" charset="0"/>
            </a:endParaRPr>
          </a:p>
          <a:p>
            <a:pPr>
              <a:spcAft>
                <a:spcPts val="0"/>
              </a:spcAft>
            </a:pPr>
            <a:endParaRPr lang="cs-CZ" sz="2400" b="1" dirty="0">
              <a:solidFill>
                <a:srgbClr val="FF0000"/>
              </a:solidFill>
              <a:effectLst/>
              <a:ea typeface="Times New Roman" panose="02020603050405020304" pitchFamily="18" charset="0"/>
            </a:endParaRPr>
          </a:p>
          <a:p>
            <a:pPr>
              <a:spcAft>
                <a:spcPts val="0"/>
              </a:spcAft>
            </a:pPr>
            <a:r>
              <a:rPr lang="cs-CZ" sz="2400" b="1" dirty="0">
                <a:solidFill>
                  <a:srgbClr val="FF0000"/>
                </a:solidFill>
                <a:effectLst/>
                <a:ea typeface="Times New Roman" panose="02020603050405020304" pitchFamily="18" charset="0"/>
              </a:rPr>
              <a:t>Primární sukcese</a:t>
            </a:r>
          </a:p>
          <a:p>
            <a:pPr>
              <a:spcAft>
                <a:spcPts val="0"/>
              </a:spcAft>
            </a:pPr>
            <a:r>
              <a:rPr lang="cs-CZ" dirty="0">
                <a:effectLst/>
                <a:ea typeface="Times New Roman" panose="02020603050405020304" pitchFamily="18" charset="0"/>
              </a:rPr>
              <a:t>začíná na zcela novém substrátu, bez přítomnosti semenné banky, podzemních orgánů rostlin apod. (např. na lávě, náplavu). </a:t>
            </a:r>
          </a:p>
          <a:p>
            <a:pPr>
              <a:spcAft>
                <a:spcPts val="0"/>
              </a:spcAft>
            </a:pPr>
            <a:endParaRPr lang="cs-CZ" sz="900" dirty="0">
              <a:ea typeface="Times New Roman" panose="02020603050405020304" pitchFamily="18" charset="0"/>
            </a:endParaRPr>
          </a:p>
          <a:p>
            <a:pPr>
              <a:spcAft>
                <a:spcPts val="0"/>
              </a:spcAft>
            </a:pPr>
            <a:endParaRPr lang="cs-CZ" sz="900" b="1" dirty="0">
              <a:latin typeface="Times New Roman" panose="02020603050405020304" pitchFamily="18" charset="0"/>
              <a:ea typeface="Times New Roman" panose="02020603050405020304" pitchFamily="18" charset="0"/>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801" t="13250" r="33193" b="33710"/>
          <a:stretch/>
        </p:blipFill>
        <p:spPr>
          <a:xfrm>
            <a:off x="6744072" y="116632"/>
            <a:ext cx="4575168" cy="2567636"/>
          </a:xfrm>
          <a:prstGeom prst="rect">
            <a:avLst/>
          </a:prstGeom>
        </p:spPr>
      </p:pic>
      <p:pic>
        <p:nvPicPr>
          <p:cNvPr id="13" name="Obrázek 12" descr="Obsah obrázku kámen&#10;&#10;Popis byl vytvořen automaticky">
            <a:extLst>
              <a:ext uri="{FF2B5EF4-FFF2-40B4-BE49-F238E27FC236}">
                <a16:creationId xmlns:a16="http://schemas.microsoft.com/office/drawing/2014/main" id="{206C4021-1D68-4EEC-8A18-43AE7E7A6D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04700" y="3465004"/>
            <a:ext cx="3744416" cy="2808312"/>
          </a:xfrm>
          <a:prstGeom prst="rect">
            <a:avLst/>
          </a:prstGeom>
        </p:spPr>
      </p:pic>
      <p:pic>
        <p:nvPicPr>
          <p:cNvPr id="15" name="Obrázek 14" descr="Obsah obrázku exteriér, tráva, strom, rostlina&#10;&#10;Popis byl vytvořen automaticky">
            <a:extLst>
              <a:ext uri="{FF2B5EF4-FFF2-40B4-BE49-F238E27FC236}">
                <a16:creationId xmlns:a16="http://schemas.microsoft.com/office/drawing/2014/main" id="{D717CB33-07F2-44EB-8C4E-2F82F47639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19636" y="3437620"/>
            <a:ext cx="3744416" cy="2808312"/>
          </a:xfrm>
          <a:prstGeom prst="rect">
            <a:avLst/>
          </a:prstGeom>
        </p:spPr>
      </p:pic>
      <p:pic>
        <p:nvPicPr>
          <p:cNvPr id="16" name="Obrázek 15">
            <a:extLst>
              <a:ext uri="{FF2B5EF4-FFF2-40B4-BE49-F238E27FC236}">
                <a16:creationId xmlns:a16="http://schemas.microsoft.com/office/drawing/2014/main" id="{8DB90D77-3BE2-4ABB-80F1-58D7EE6C7DAA}"/>
              </a:ext>
            </a:extLst>
          </p:cNvPr>
          <p:cNvPicPr>
            <a:picLocks noChangeAspect="1"/>
          </p:cNvPicPr>
          <p:nvPr/>
        </p:nvPicPr>
        <p:blipFill>
          <a:blip r:embed="rId5"/>
          <a:stretch>
            <a:fillRect/>
          </a:stretch>
        </p:blipFill>
        <p:spPr>
          <a:xfrm>
            <a:off x="6312024" y="2996952"/>
            <a:ext cx="5544616" cy="3699299"/>
          </a:xfrm>
          <a:prstGeom prst="rect">
            <a:avLst/>
          </a:prstGeom>
        </p:spPr>
      </p:pic>
      <p:sp>
        <p:nvSpPr>
          <p:cNvPr id="17" name="TextovéPole 16">
            <a:extLst>
              <a:ext uri="{FF2B5EF4-FFF2-40B4-BE49-F238E27FC236}">
                <a16:creationId xmlns:a16="http://schemas.microsoft.com/office/drawing/2014/main" id="{54657C50-ABB2-4D1B-A4F6-2D4A56BEABB0}"/>
              </a:ext>
            </a:extLst>
          </p:cNvPr>
          <p:cNvSpPr txBox="1"/>
          <p:nvPr/>
        </p:nvSpPr>
        <p:spPr>
          <a:xfrm>
            <a:off x="6384032" y="6309320"/>
            <a:ext cx="3960440" cy="369332"/>
          </a:xfrm>
          <a:prstGeom prst="rect">
            <a:avLst/>
          </a:prstGeom>
          <a:noFill/>
        </p:spPr>
        <p:txBody>
          <a:bodyPr wrap="square" rtlCol="0">
            <a:spAutoFit/>
          </a:bodyPr>
          <a:lstStyle/>
          <a:p>
            <a:r>
              <a:rPr lang="cs-CZ" dirty="0" err="1">
                <a:solidFill>
                  <a:schemeClr val="bg1"/>
                </a:solidFill>
              </a:rPr>
              <a:t>vegsciblog</a:t>
            </a:r>
            <a:r>
              <a:rPr lang="cs-CZ" dirty="0">
                <a:solidFill>
                  <a:schemeClr val="bg1"/>
                </a:solidFill>
              </a:rPr>
              <a:t>. Foto: Anton </a:t>
            </a:r>
            <a:r>
              <a:rPr lang="cs-CZ" dirty="0" err="1">
                <a:solidFill>
                  <a:schemeClr val="bg1"/>
                </a:solidFill>
              </a:rPr>
              <a:t>Korablev</a:t>
            </a:r>
            <a:endParaRPr lang="cs-CZ" dirty="0">
              <a:solidFill>
                <a:schemeClr val="bg1"/>
              </a:solidFill>
            </a:endParaRPr>
          </a:p>
        </p:txBody>
      </p:sp>
    </p:spTree>
    <p:extLst>
      <p:ext uri="{BB962C8B-B14F-4D97-AF65-F5344CB8AC3E}">
        <p14:creationId xmlns:p14="http://schemas.microsoft.com/office/powerpoint/2010/main" val="3397829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6D54AB-9FC4-09B5-AA40-68AC059BBA60}"/>
              </a:ext>
            </a:extLst>
          </p:cNvPr>
          <p:cNvSpPr>
            <a:spLocks noGrp="1"/>
          </p:cNvSpPr>
          <p:nvPr>
            <p:ph type="ctrTitle"/>
          </p:nvPr>
        </p:nvSpPr>
        <p:spPr/>
        <p:txBody>
          <a:bodyPr/>
          <a:lstStyle/>
          <a:p>
            <a:endParaRPr lang="cs-CZ" dirty="0"/>
          </a:p>
        </p:txBody>
      </p:sp>
      <p:sp>
        <p:nvSpPr>
          <p:cNvPr id="3" name="Podnadpis 2">
            <a:extLst>
              <a:ext uri="{FF2B5EF4-FFF2-40B4-BE49-F238E27FC236}">
                <a16:creationId xmlns:a16="http://schemas.microsoft.com/office/drawing/2014/main" id="{B15832CD-8666-6F1B-4024-E3FAE760E72E}"/>
              </a:ext>
            </a:extLst>
          </p:cNvPr>
          <p:cNvSpPr>
            <a:spLocks noGrp="1"/>
          </p:cNvSpPr>
          <p:nvPr>
            <p:ph type="subTitle" idx="1"/>
          </p:nvPr>
        </p:nvSpPr>
        <p:spPr/>
        <p:txBody>
          <a:bodyPr/>
          <a:lstStyle/>
          <a:p>
            <a:endParaRPr lang="cs-CZ"/>
          </a:p>
        </p:txBody>
      </p:sp>
      <p:pic>
        <p:nvPicPr>
          <p:cNvPr id="5" name="Obrázek 4">
            <a:extLst>
              <a:ext uri="{FF2B5EF4-FFF2-40B4-BE49-F238E27FC236}">
                <a16:creationId xmlns:a16="http://schemas.microsoft.com/office/drawing/2014/main" id="{11EEF102-FC8B-1FF4-C29B-E4F3D87E68F3}"/>
              </a:ext>
            </a:extLst>
          </p:cNvPr>
          <p:cNvPicPr>
            <a:picLocks noChangeAspect="1"/>
          </p:cNvPicPr>
          <p:nvPr/>
        </p:nvPicPr>
        <p:blipFill>
          <a:blip r:embed="rId2"/>
          <a:stretch>
            <a:fillRect/>
          </a:stretch>
        </p:blipFill>
        <p:spPr>
          <a:xfrm>
            <a:off x="352212" y="-448787"/>
            <a:ext cx="11191663" cy="7306787"/>
          </a:xfrm>
          <a:prstGeom prst="rect">
            <a:avLst/>
          </a:prstGeom>
        </p:spPr>
      </p:pic>
    </p:spTree>
    <p:extLst>
      <p:ext uri="{BB962C8B-B14F-4D97-AF65-F5344CB8AC3E}">
        <p14:creationId xmlns:p14="http://schemas.microsoft.com/office/powerpoint/2010/main" val="3842939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4080FA3-DBC9-4192-9DF8-7BA84CAAB58F}"/>
              </a:ext>
            </a:extLst>
          </p:cNvPr>
          <p:cNvSpPr/>
          <p:nvPr/>
        </p:nvSpPr>
        <p:spPr>
          <a:xfrm>
            <a:off x="191344" y="260648"/>
            <a:ext cx="11377264" cy="877163"/>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Sekundární sukcese</a:t>
            </a:r>
          </a:p>
          <a:p>
            <a:pPr>
              <a:spcAft>
                <a:spcPts val="0"/>
              </a:spcAft>
            </a:pPr>
            <a:r>
              <a:rPr lang="cs-CZ" dirty="0" err="1">
                <a:ea typeface="Times New Roman" panose="02020603050405020304" pitchFamily="18" charset="0"/>
              </a:rPr>
              <a:t>znovupokrytí</a:t>
            </a:r>
            <a:r>
              <a:rPr lang="cs-CZ" dirty="0">
                <a:ea typeface="Times New Roman" panose="02020603050405020304" pitchFamily="18" charset="0"/>
              </a:rPr>
              <a:t> </a:t>
            </a:r>
            <a:r>
              <a:rPr lang="cs-CZ" dirty="0" err="1">
                <a:ea typeface="Times New Roman" panose="02020603050405020304" pitchFamily="18" charset="0"/>
              </a:rPr>
              <a:t>disturbovaného</a:t>
            </a:r>
            <a:r>
              <a:rPr lang="cs-CZ" dirty="0">
                <a:ea typeface="Times New Roman" panose="02020603050405020304" pitchFamily="18" charset="0"/>
              </a:rPr>
              <a:t> stanoviště; diaspory přítomny (např. mýtina).</a:t>
            </a:r>
            <a:endParaRPr lang="cs-CZ" sz="900" dirty="0">
              <a:ea typeface="Times New Roman" panose="02020603050405020304" pitchFamily="18" charset="0"/>
            </a:endParaRPr>
          </a:p>
          <a:p>
            <a:pPr marL="114300">
              <a:spcAft>
                <a:spcPts val="0"/>
              </a:spcAft>
            </a:pPr>
            <a:endParaRPr lang="cs-CZ" sz="900" dirty="0">
              <a:latin typeface="Times New Roman" panose="02020603050405020304" pitchFamily="18" charset="0"/>
              <a:ea typeface="Times New Roman" panose="02020603050405020304" pitchFamily="18" charset="0"/>
            </a:endParaRPr>
          </a:p>
        </p:txBody>
      </p:sp>
      <p:pic>
        <p:nvPicPr>
          <p:cNvPr id="3" name="Obrázek 2">
            <a:extLst>
              <a:ext uri="{FF2B5EF4-FFF2-40B4-BE49-F238E27FC236}">
                <a16:creationId xmlns:a16="http://schemas.microsoft.com/office/drawing/2014/main" id="{455A6EE0-3761-4D6E-816E-F6AF7D270BC9}"/>
              </a:ext>
            </a:extLst>
          </p:cNvPr>
          <p:cNvPicPr>
            <a:picLocks noChangeAspect="1"/>
          </p:cNvPicPr>
          <p:nvPr/>
        </p:nvPicPr>
        <p:blipFill>
          <a:blip r:embed="rId2"/>
          <a:stretch>
            <a:fillRect/>
          </a:stretch>
        </p:blipFill>
        <p:spPr>
          <a:xfrm>
            <a:off x="407368" y="2060848"/>
            <a:ext cx="4764868" cy="3176579"/>
          </a:xfrm>
          <a:prstGeom prst="rect">
            <a:avLst/>
          </a:prstGeom>
        </p:spPr>
      </p:pic>
      <p:pic>
        <p:nvPicPr>
          <p:cNvPr id="4" name="Obrázek 3">
            <a:extLst>
              <a:ext uri="{FF2B5EF4-FFF2-40B4-BE49-F238E27FC236}">
                <a16:creationId xmlns:a16="http://schemas.microsoft.com/office/drawing/2014/main" id="{4C155070-04DF-43F1-B631-AC2962EA6258}"/>
              </a:ext>
            </a:extLst>
          </p:cNvPr>
          <p:cNvPicPr>
            <a:picLocks noChangeAspect="1"/>
          </p:cNvPicPr>
          <p:nvPr/>
        </p:nvPicPr>
        <p:blipFill>
          <a:blip r:embed="rId3"/>
          <a:stretch>
            <a:fillRect/>
          </a:stretch>
        </p:blipFill>
        <p:spPr>
          <a:xfrm>
            <a:off x="5789620" y="2348881"/>
            <a:ext cx="6022315" cy="4509120"/>
          </a:xfrm>
          <a:prstGeom prst="rect">
            <a:avLst/>
          </a:prstGeom>
        </p:spPr>
      </p:pic>
      <p:sp>
        <p:nvSpPr>
          <p:cNvPr id="5" name="TextovéPole 4">
            <a:extLst>
              <a:ext uri="{FF2B5EF4-FFF2-40B4-BE49-F238E27FC236}">
                <a16:creationId xmlns:a16="http://schemas.microsoft.com/office/drawing/2014/main" id="{397D38B5-7DCB-43F7-943F-D86ACCC4D042}"/>
              </a:ext>
            </a:extLst>
          </p:cNvPr>
          <p:cNvSpPr txBox="1"/>
          <p:nvPr/>
        </p:nvSpPr>
        <p:spPr>
          <a:xfrm>
            <a:off x="6240016" y="2348880"/>
            <a:ext cx="5328592" cy="923330"/>
          </a:xfrm>
          <a:prstGeom prst="rect">
            <a:avLst/>
          </a:prstGeom>
          <a:solidFill>
            <a:schemeClr val="bg1">
              <a:alpha val="41000"/>
            </a:schemeClr>
          </a:solidFill>
        </p:spPr>
        <p:txBody>
          <a:bodyPr wrap="square" rtlCol="0">
            <a:spAutoFit/>
          </a:bodyPr>
          <a:lstStyle/>
          <a:p>
            <a:r>
              <a:rPr lang="cs-CZ" b="1" dirty="0">
                <a:solidFill>
                  <a:srgbClr val="7030A0"/>
                </a:solidFill>
              </a:rPr>
              <a:t>Kam patří zarůstání opuštěné louky?</a:t>
            </a:r>
          </a:p>
          <a:p>
            <a:r>
              <a:rPr lang="cs-CZ" b="1" i="1" dirty="0">
                <a:solidFill>
                  <a:srgbClr val="7030A0"/>
                </a:solidFill>
              </a:rPr>
              <a:t>Záleží zda měla lesní historii. U nás jde zejména o sekundární </a:t>
            </a:r>
            <a:r>
              <a:rPr lang="cs-CZ" b="1" i="1" dirty="0" err="1">
                <a:solidFill>
                  <a:srgbClr val="7030A0"/>
                </a:solidFill>
              </a:rPr>
              <a:t>sukcsi</a:t>
            </a:r>
            <a:r>
              <a:rPr lang="cs-CZ" b="1" i="1" dirty="0">
                <a:solidFill>
                  <a:srgbClr val="7030A0"/>
                </a:solidFill>
              </a:rPr>
              <a:t>.</a:t>
            </a:r>
          </a:p>
        </p:txBody>
      </p:sp>
      <p:sp>
        <p:nvSpPr>
          <p:cNvPr id="6" name="Obdélník 5">
            <a:extLst>
              <a:ext uri="{FF2B5EF4-FFF2-40B4-BE49-F238E27FC236}">
                <a16:creationId xmlns:a16="http://schemas.microsoft.com/office/drawing/2014/main" id="{B2324605-6EC2-4217-92D4-4A884700C081}"/>
              </a:ext>
            </a:extLst>
          </p:cNvPr>
          <p:cNvSpPr/>
          <p:nvPr/>
        </p:nvSpPr>
        <p:spPr>
          <a:xfrm>
            <a:off x="3013714" y="4959305"/>
            <a:ext cx="1905971" cy="276999"/>
          </a:xfrm>
          <a:prstGeom prst="rect">
            <a:avLst/>
          </a:prstGeom>
        </p:spPr>
        <p:txBody>
          <a:bodyPr wrap="none">
            <a:spAutoFit/>
          </a:bodyPr>
          <a:lstStyle/>
          <a:p>
            <a:r>
              <a:rPr lang="cs-CZ" sz="1200" dirty="0">
                <a:solidFill>
                  <a:srgbClr val="FFFF00"/>
                </a:solidFill>
              </a:rPr>
              <a:t>http://www.petrmeduna.cz</a:t>
            </a:r>
          </a:p>
        </p:txBody>
      </p:sp>
      <p:sp>
        <p:nvSpPr>
          <p:cNvPr id="7" name="Obdélník 6">
            <a:extLst>
              <a:ext uri="{FF2B5EF4-FFF2-40B4-BE49-F238E27FC236}">
                <a16:creationId xmlns:a16="http://schemas.microsoft.com/office/drawing/2014/main" id="{FC31E796-816A-48FE-9513-BDCE1CB25B9F}"/>
              </a:ext>
            </a:extLst>
          </p:cNvPr>
          <p:cNvSpPr/>
          <p:nvPr/>
        </p:nvSpPr>
        <p:spPr>
          <a:xfrm>
            <a:off x="7032104" y="6581001"/>
            <a:ext cx="1707712" cy="276999"/>
          </a:xfrm>
          <a:prstGeom prst="rect">
            <a:avLst/>
          </a:prstGeom>
          <a:solidFill>
            <a:schemeClr val="bg1">
              <a:alpha val="40000"/>
            </a:schemeClr>
          </a:solidFill>
        </p:spPr>
        <p:txBody>
          <a:bodyPr wrap="none">
            <a:spAutoFit/>
          </a:bodyPr>
          <a:lstStyle/>
          <a:p>
            <a:r>
              <a:rPr lang="cs-CZ" sz="1200" dirty="0"/>
              <a:t>www.ceskestredohori.cz</a:t>
            </a:r>
          </a:p>
        </p:txBody>
      </p:sp>
    </p:spTree>
    <p:extLst>
      <p:ext uri="{BB962C8B-B14F-4D97-AF65-F5344CB8AC3E}">
        <p14:creationId xmlns:p14="http://schemas.microsoft.com/office/powerpoint/2010/main" val="984130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88640"/>
            <a:ext cx="11593288" cy="2062103"/>
          </a:xfrm>
          <a:prstGeom prst="rect">
            <a:avLst/>
          </a:prstGeom>
        </p:spPr>
        <p:txBody>
          <a:bodyPr wrap="square">
            <a:spAutoFit/>
          </a:bodyPr>
          <a:lstStyle/>
          <a:p>
            <a:pPr marL="114300">
              <a:spcAft>
                <a:spcPts val="0"/>
              </a:spcAft>
            </a:pPr>
            <a:r>
              <a:rPr lang="cs-CZ" sz="2400" b="1" dirty="0">
                <a:solidFill>
                  <a:schemeClr val="accent6">
                    <a:lumMod val="75000"/>
                  </a:schemeClr>
                </a:solidFill>
                <a:effectLst/>
              </a:rPr>
              <a:t>Mechanismy sukcese</a:t>
            </a:r>
          </a:p>
          <a:p>
            <a:pPr marL="114300">
              <a:spcAft>
                <a:spcPts val="0"/>
              </a:spcAft>
            </a:pPr>
            <a:endParaRPr lang="cs-CZ" sz="3200" b="1" dirty="0">
              <a:solidFill>
                <a:schemeClr val="accent6">
                  <a:lumMod val="75000"/>
                </a:schemeClr>
              </a:solidFill>
              <a:effectLst/>
            </a:endParaRPr>
          </a:p>
          <a:p>
            <a:pPr marL="114300">
              <a:spcAft>
                <a:spcPts val="0"/>
              </a:spcAft>
            </a:pPr>
            <a:r>
              <a:rPr lang="cs-CZ" dirty="0">
                <a:effectLst/>
                <a:ea typeface="Times New Roman" panose="02020603050405020304" pitchFamily="18" charset="0"/>
              </a:rPr>
              <a:t>Existují různé mechanismy (představy ekologů) o tom, jakými mechanismy sukcese probíhá:</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facilitační model</a:t>
            </a:r>
            <a:r>
              <a:rPr lang="cs-CZ" dirty="0">
                <a:solidFill>
                  <a:srgbClr val="FF0000"/>
                </a:solidFill>
                <a:effectLst/>
                <a:ea typeface="Times New Roman" panose="02020603050405020304" pitchFamily="18" charset="0"/>
              </a:rPr>
              <a:t>:</a:t>
            </a:r>
            <a:r>
              <a:rPr lang="cs-CZ" dirty="0">
                <a:effectLst/>
                <a:ea typeface="Times New Roman" panose="02020603050405020304" pitchFamily="18" charset="0"/>
              </a:rPr>
              <a:t> Raně </a:t>
            </a:r>
            <a:r>
              <a:rPr lang="cs-CZ" dirty="0" err="1">
                <a:effectLst/>
                <a:ea typeface="Times New Roman" panose="02020603050405020304" pitchFamily="18" charset="0"/>
              </a:rPr>
              <a:t>sukcesní</a:t>
            </a:r>
            <a:r>
              <a:rPr lang="cs-CZ" dirty="0">
                <a:effectLst/>
                <a:ea typeface="Times New Roman" panose="02020603050405020304" pitchFamily="18" charset="0"/>
              </a:rPr>
              <a:t> druhy upravují podmínky novým migrantům (</a:t>
            </a:r>
            <a:r>
              <a:rPr lang="cs-CZ" b="1" dirty="0">
                <a:effectLst/>
                <a:ea typeface="Times New Roman" panose="02020603050405020304" pitchFamily="18" charset="0"/>
              </a:rPr>
              <a:t>facilitace</a:t>
            </a:r>
            <a:r>
              <a:rPr lang="cs-CZ" dirty="0">
                <a:effectLst/>
                <a:ea typeface="Times New Roman" panose="02020603050405020304" pitchFamily="18" charset="0"/>
              </a:rPr>
              <a:t>). Např. druhy rodu </a:t>
            </a:r>
            <a:r>
              <a:rPr lang="cs-CZ" i="1" dirty="0" err="1">
                <a:effectLst/>
                <a:ea typeface="Times New Roman" panose="02020603050405020304" pitchFamily="18" charset="0"/>
              </a:rPr>
              <a:t>Dryas</a:t>
            </a:r>
            <a:r>
              <a:rPr lang="cs-CZ" dirty="0">
                <a:effectLst/>
                <a:ea typeface="Times New Roman" panose="02020603050405020304" pitchFamily="18" charset="0"/>
              </a:rPr>
              <a:t> fixují dusík.</a:t>
            </a:r>
            <a:endParaRPr lang="cs-CZ" sz="900" dirty="0">
              <a:effectLst/>
              <a:ea typeface="Times New Roman" panose="02020603050405020304" pitchFamily="18" charset="0"/>
            </a:endParaRPr>
          </a:p>
        </p:txBody>
      </p:sp>
      <p:pic>
        <p:nvPicPr>
          <p:cNvPr id="4098" name="Picture 2" descr="MC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0" y="2564904"/>
            <a:ext cx="57626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1056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124744"/>
            <a:ext cx="6696744" cy="646331"/>
          </a:xfrm>
          <a:prstGeom prst="rect">
            <a:avLst/>
          </a:prstGeom>
        </p:spPr>
        <p:txBody>
          <a:bodyPr wrap="square">
            <a:spAutoFit/>
          </a:bodyPr>
          <a:lstStyle/>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inhibiční model:</a:t>
            </a:r>
            <a:r>
              <a:rPr lang="cs-CZ" dirty="0">
                <a:solidFill>
                  <a:srgbClr val="FF0000"/>
                </a:solidFill>
                <a:effectLst/>
                <a:ea typeface="Times New Roman" panose="02020603050405020304" pitchFamily="18" charset="0"/>
              </a:rPr>
              <a:t> </a:t>
            </a:r>
            <a:r>
              <a:rPr lang="cs-CZ" dirty="0">
                <a:effectLst/>
                <a:ea typeface="Times New Roman" panose="02020603050405020304" pitchFamily="18" charset="0"/>
              </a:rPr>
              <a:t>první kolonizátor upraví prostředí tak, že zabrání výskytu dalších druhů (vyhrává ten kdo přijde první).</a:t>
            </a:r>
            <a:endParaRPr lang="cs-CZ" sz="900" dirty="0">
              <a:effectLst/>
              <a:ea typeface="Times New Roman" panose="02020603050405020304" pitchFamily="18" charset="0"/>
            </a:endParaRPr>
          </a:p>
        </p:txBody>
      </p:sp>
      <p:pic>
        <p:nvPicPr>
          <p:cNvPr id="5122" name="Picture 2" descr="MC5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41205"/>
            <a:ext cx="4320480" cy="641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623392" y="2400151"/>
            <a:ext cx="6096000" cy="4191000"/>
          </a:xfrm>
          <a:prstGeom prst="rect">
            <a:avLst/>
          </a:prstGeom>
        </p:spPr>
      </p:pic>
      <p:sp>
        <p:nvSpPr>
          <p:cNvPr id="5" name="TextovéPole 4"/>
          <p:cNvSpPr txBox="1"/>
          <p:nvPr/>
        </p:nvSpPr>
        <p:spPr>
          <a:xfrm>
            <a:off x="623392" y="6221819"/>
            <a:ext cx="2880320" cy="369332"/>
          </a:xfrm>
          <a:prstGeom prst="rect">
            <a:avLst/>
          </a:prstGeom>
          <a:noFill/>
        </p:spPr>
        <p:txBody>
          <a:bodyPr wrap="square" rtlCol="0">
            <a:spAutoFit/>
          </a:bodyPr>
          <a:lstStyle/>
          <a:p>
            <a:r>
              <a:rPr lang="cs-CZ" dirty="0">
                <a:solidFill>
                  <a:srgbClr val="FFFF00"/>
                </a:solidFill>
              </a:rPr>
              <a:t>Rebele et al. 2014</a:t>
            </a:r>
          </a:p>
        </p:txBody>
      </p:sp>
      <p:sp>
        <p:nvSpPr>
          <p:cNvPr id="6" name="Obdélník 5"/>
          <p:cNvSpPr/>
          <p:nvPr/>
        </p:nvSpPr>
        <p:spPr>
          <a:xfrm>
            <a:off x="335360" y="348541"/>
            <a:ext cx="2985626" cy="461665"/>
          </a:xfrm>
          <a:prstGeom prst="rect">
            <a:avLst/>
          </a:prstGeom>
        </p:spPr>
        <p:txBody>
          <a:bodyPr wrap="none">
            <a:spAutoFit/>
          </a:bodyPr>
          <a:lstStyle/>
          <a:p>
            <a:pPr marL="114300" lvl="0"/>
            <a:r>
              <a:rPr lang="cs-CZ" sz="2400" b="1" dirty="0">
                <a:solidFill>
                  <a:srgbClr val="70AD47">
                    <a:lumMod val="75000"/>
                  </a:srgbClr>
                </a:solidFill>
              </a:rPr>
              <a:t>Mechanismy sukcese</a:t>
            </a:r>
          </a:p>
        </p:txBody>
      </p:sp>
    </p:spTree>
    <p:extLst>
      <p:ext uri="{BB962C8B-B14F-4D97-AF65-F5344CB8AC3E}">
        <p14:creationId xmlns:p14="http://schemas.microsoft.com/office/powerpoint/2010/main" val="6933678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1344" y="908720"/>
            <a:ext cx="11593288" cy="5770811"/>
          </a:xfrm>
          <a:prstGeom prst="rect">
            <a:avLst/>
          </a:prstGeom>
        </p:spPr>
        <p:txBody>
          <a:bodyPr wrap="square">
            <a:spAutoFit/>
          </a:bodyPr>
          <a:lstStyle/>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model tolerance:</a:t>
            </a:r>
            <a:r>
              <a:rPr lang="cs-CZ" dirty="0">
                <a:solidFill>
                  <a:srgbClr val="FF0000"/>
                </a:solidFill>
                <a:effectLst/>
                <a:ea typeface="Times New Roman" panose="02020603050405020304" pitchFamily="18" charset="0"/>
              </a:rPr>
              <a:t> </a:t>
            </a:r>
            <a:r>
              <a:rPr lang="cs-CZ" dirty="0">
                <a:effectLst/>
                <a:ea typeface="Times New Roman" panose="02020603050405020304" pitchFamily="18" charset="0"/>
              </a:rPr>
              <a:t>nahrazení druhů je způsobeno tím, že nastupující druh toleruje menší množství zdrojů než druh předcházející. Například při zarůstání živinami bohatých substrátů, kde se živiny postupně odčerpávají. Nebo když se druhu pozdně </a:t>
            </a:r>
            <a:r>
              <a:rPr lang="cs-CZ" dirty="0" err="1">
                <a:effectLst/>
                <a:ea typeface="Times New Roman" panose="02020603050405020304" pitchFamily="18" charset="0"/>
              </a:rPr>
              <a:t>sukcesních</a:t>
            </a:r>
            <a:r>
              <a:rPr lang="cs-CZ" dirty="0">
                <a:effectLst/>
                <a:ea typeface="Times New Roman" panose="02020603050405020304" pitchFamily="18" charset="0"/>
              </a:rPr>
              <a:t> stádií podaří kolonizovat iniciální stádium a vyčerpá živiny ještě než plně doroste.</a:t>
            </a: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náhodná kolonizace</a:t>
            </a:r>
            <a:endParaRPr lang="cs-CZ" sz="900" dirty="0">
              <a:effectLst/>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1415480" y="2348880"/>
            <a:ext cx="4896544" cy="3250082"/>
          </a:xfrm>
          <a:prstGeom prst="rect">
            <a:avLst/>
          </a:prstGeom>
        </p:spPr>
      </p:pic>
      <p:sp>
        <p:nvSpPr>
          <p:cNvPr id="6" name="Obdélník 5"/>
          <p:cNvSpPr/>
          <p:nvPr/>
        </p:nvSpPr>
        <p:spPr>
          <a:xfrm>
            <a:off x="263352" y="260648"/>
            <a:ext cx="2985626" cy="461665"/>
          </a:xfrm>
          <a:prstGeom prst="rect">
            <a:avLst/>
          </a:prstGeom>
        </p:spPr>
        <p:txBody>
          <a:bodyPr wrap="none">
            <a:spAutoFit/>
          </a:bodyPr>
          <a:lstStyle/>
          <a:p>
            <a:pPr marL="114300" lvl="0"/>
            <a:r>
              <a:rPr lang="cs-CZ" sz="2400" b="1" dirty="0">
                <a:solidFill>
                  <a:srgbClr val="70AD47">
                    <a:lumMod val="75000"/>
                  </a:srgbClr>
                </a:solidFill>
              </a:rPr>
              <a:t>Mechanismy sukcese</a:t>
            </a:r>
          </a:p>
        </p:txBody>
      </p:sp>
      <p:pic>
        <p:nvPicPr>
          <p:cNvPr id="3" name="Obrázek 2">
            <a:extLst>
              <a:ext uri="{FF2B5EF4-FFF2-40B4-BE49-F238E27FC236}">
                <a16:creationId xmlns:a16="http://schemas.microsoft.com/office/drawing/2014/main" id="{88C16B46-129F-4305-B394-57C132F4177B}"/>
              </a:ext>
            </a:extLst>
          </p:cNvPr>
          <p:cNvPicPr>
            <a:picLocks noChangeAspect="1"/>
          </p:cNvPicPr>
          <p:nvPr/>
        </p:nvPicPr>
        <p:blipFill>
          <a:blip r:embed="rId3"/>
          <a:stretch>
            <a:fillRect/>
          </a:stretch>
        </p:blipFill>
        <p:spPr>
          <a:xfrm>
            <a:off x="7176120" y="2132856"/>
            <a:ext cx="3312368" cy="4411700"/>
          </a:xfrm>
          <a:prstGeom prst="rect">
            <a:avLst/>
          </a:prstGeom>
        </p:spPr>
      </p:pic>
    </p:spTree>
    <p:extLst>
      <p:ext uri="{BB962C8B-B14F-4D97-AF65-F5344CB8AC3E}">
        <p14:creationId xmlns:p14="http://schemas.microsoft.com/office/powerpoint/2010/main" val="16420834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94AFF8E-3096-7C33-05C3-D6087CAAC2D3}"/>
              </a:ext>
            </a:extLst>
          </p:cNvPr>
          <p:cNvPicPr>
            <a:picLocks noChangeAspect="1"/>
          </p:cNvPicPr>
          <p:nvPr/>
        </p:nvPicPr>
        <p:blipFill>
          <a:blip r:embed="rId2"/>
          <a:stretch>
            <a:fillRect/>
          </a:stretch>
        </p:blipFill>
        <p:spPr>
          <a:xfrm>
            <a:off x="4012460" y="3236927"/>
            <a:ext cx="4074900" cy="2934296"/>
          </a:xfrm>
          <a:prstGeom prst="rect">
            <a:avLst/>
          </a:prstGeom>
        </p:spPr>
      </p:pic>
      <p:sp>
        <p:nvSpPr>
          <p:cNvPr id="2" name="Nadpis 1"/>
          <p:cNvSpPr>
            <a:spLocks noGrp="1"/>
          </p:cNvSpPr>
          <p:nvPr>
            <p:ph type="title"/>
          </p:nvPr>
        </p:nvSpPr>
        <p:spPr>
          <a:xfrm>
            <a:off x="803652" y="1123573"/>
            <a:ext cx="5128647" cy="1325563"/>
          </a:xfrm>
        </p:spPr>
        <p:txBody>
          <a:bodyPr>
            <a:normAutofit fontScale="90000"/>
          </a:bodyPr>
          <a:lstStyle/>
          <a:p>
            <a:r>
              <a:rPr lang="cs-CZ" sz="4000" b="1" dirty="0"/>
              <a:t>Modely mechanismů </a:t>
            </a:r>
            <a:br>
              <a:rPr lang="cs-CZ" sz="4000" b="1" dirty="0"/>
            </a:br>
            <a:r>
              <a:rPr lang="cs-CZ" sz="4000" b="1" dirty="0"/>
              <a:t>sukcese</a:t>
            </a:r>
            <a:br>
              <a:rPr lang="cs-CZ" sz="4000" b="1" dirty="0"/>
            </a:br>
            <a:r>
              <a:rPr lang="cs-CZ" sz="4000" b="1" dirty="0"/>
              <a:t/>
            </a:r>
            <a:br>
              <a:rPr lang="cs-CZ" sz="4000" b="1" dirty="0"/>
            </a:br>
            <a:r>
              <a:rPr lang="cs-CZ" sz="2700" b="1" dirty="0"/>
              <a:t>Facilitace</a:t>
            </a:r>
            <a:br>
              <a:rPr lang="cs-CZ" sz="2700" b="1" dirty="0"/>
            </a:br>
            <a:r>
              <a:rPr lang="cs-CZ" sz="2700" b="1" dirty="0"/>
              <a:t>Inhibice</a:t>
            </a:r>
            <a:br>
              <a:rPr lang="cs-CZ" sz="2700" b="1" dirty="0"/>
            </a:br>
            <a:r>
              <a:rPr lang="cs-CZ" sz="2700" b="1" dirty="0"/>
              <a:t>Tolerance</a:t>
            </a:r>
            <a:r>
              <a:rPr lang="cs-CZ" sz="4000" b="1" dirty="0"/>
              <a:t/>
            </a:r>
            <a:br>
              <a:rPr lang="cs-CZ" sz="4000" b="1" dirty="0"/>
            </a:br>
            <a:endParaRPr lang="cs-CZ" sz="4000" b="1" dirty="0"/>
          </a:p>
        </p:txBody>
      </p:sp>
      <p:pic>
        <p:nvPicPr>
          <p:cNvPr id="4" name="Zástupný symbol pro obsah 3"/>
          <p:cNvPicPr>
            <a:picLocks noGrp="1" noChangeAspect="1"/>
          </p:cNvPicPr>
          <p:nvPr>
            <p:ph idx="1"/>
          </p:nvPr>
        </p:nvPicPr>
        <p:blipFill>
          <a:blip r:embed="rId3"/>
          <a:stretch>
            <a:fillRect/>
          </a:stretch>
        </p:blipFill>
        <p:spPr>
          <a:xfrm>
            <a:off x="6690500" y="151808"/>
            <a:ext cx="5206726" cy="6450470"/>
          </a:xfrm>
          <a:prstGeom prst="rect">
            <a:avLst/>
          </a:prstGeom>
        </p:spPr>
      </p:pic>
      <p:pic>
        <p:nvPicPr>
          <p:cNvPr id="3" name="Zástupný symbol pro obsah 3">
            <a:extLst>
              <a:ext uri="{FF2B5EF4-FFF2-40B4-BE49-F238E27FC236}">
                <a16:creationId xmlns:a16="http://schemas.microsoft.com/office/drawing/2014/main" id="{2195503C-B3E9-FA5F-8EAF-CAF57FB1AAB0}"/>
              </a:ext>
            </a:extLst>
          </p:cNvPr>
          <p:cNvPicPr>
            <a:picLocks noChangeAspect="1"/>
          </p:cNvPicPr>
          <p:nvPr/>
        </p:nvPicPr>
        <p:blipFill>
          <a:blip r:embed="rId4"/>
          <a:stretch>
            <a:fillRect/>
          </a:stretch>
        </p:blipFill>
        <p:spPr>
          <a:xfrm>
            <a:off x="762955" y="3377043"/>
            <a:ext cx="3698963" cy="1496024"/>
          </a:xfrm>
          <a:prstGeom prst="rect">
            <a:avLst/>
          </a:prstGeom>
        </p:spPr>
      </p:pic>
      <p:pic>
        <p:nvPicPr>
          <p:cNvPr id="5" name="Obrázek 4">
            <a:extLst>
              <a:ext uri="{FF2B5EF4-FFF2-40B4-BE49-F238E27FC236}">
                <a16:creationId xmlns:a16="http://schemas.microsoft.com/office/drawing/2014/main" id="{7AF4949A-F817-E0F4-A8E9-E92A1DACF471}"/>
              </a:ext>
            </a:extLst>
          </p:cNvPr>
          <p:cNvPicPr>
            <a:picLocks noChangeAspect="1"/>
          </p:cNvPicPr>
          <p:nvPr/>
        </p:nvPicPr>
        <p:blipFill>
          <a:blip r:embed="rId5"/>
          <a:stretch>
            <a:fillRect/>
          </a:stretch>
        </p:blipFill>
        <p:spPr>
          <a:xfrm>
            <a:off x="350861" y="4733667"/>
            <a:ext cx="4395004" cy="2001520"/>
          </a:xfrm>
          <a:prstGeom prst="rect">
            <a:avLst/>
          </a:prstGeom>
        </p:spPr>
      </p:pic>
    </p:spTree>
    <p:extLst>
      <p:ext uri="{BB962C8B-B14F-4D97-AF65-F5344CB8AC3E}">
        <p14:creationId xmlns:p14="http://schemas.microsoft.com/office/powerpoint/2010/main" val="2122693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8018"/>
            <a:ext cx="12073135" cy="3477875"/>
          </a:xfrm>
          <a:prstGeom prst="rect">
            <a:avLst/>
          </a:prstGeom>
        </p:spPr>
        <p:txBody>
          <a:bodyPr wrap="square">
            <a:spAutoFit/>
          </a:bodyPr>
          <a:lstStyle/>
          <a:p>
            <a:pPr>
              <a:spcAft>
                <a:spcPts val="0"/>
              </a:spcAft>
            </a:pPr>
            <a:r>
              <a:rPr lang="cs-CZ" sz="2400" b="1" dirty="0">
                <a:solidFill>
                  <a:schemeClr val="accent6">
                    <a:lumMod val="75000"/>
                  </a:schemeClr>
                </a:solidFill>
              </a:rPr>
              <a:t>Strategie druhů v sukcesi</a:t>
            </a:r>
          </a:p>
          <a:p>
            <a:pPr>
              <a:spcAft>
                <a:spcPts val="0"/>
              </a:spcAft>
            </a:pPr>
            <a:endParaRPr lang="cs-CZ" sz="2400" b="1" dirty="0">
              <a:solidFill>
                <a:schemeClr val="accent6">
                  <a:lumMod val="75000"/>
                </a:schemeClr>
              </a:solidFill>
            </a:endParaRPr>
          </a:p>
          <a:p>
            <a:pPr>
              <a:spcAft>
                <a:spcPts val="0"/>
              </a:spcAft>
            </a:pPr>
            <a:r>
              <a:rPr lang="cs-CZ" dirty="0">
                <a:ea typeface="Times New Roman" panose="02020603050405020304" pitchFamily="18" charset="0"/>
              </a:rPr>
              <a:t>	Lze rozlišit 2 základní strategie druhů v sukcesi související s populační ekologií druhu:</a:t>
            </a:r>
          </a:p>
          <a:p>
            <a:pPr>
              <a:spcAft>
                <a:spcPts val="0"/>
              </a:spcAft>
            </a:pP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a typeface="Times New Roman" panose="02020603050405020304" pitchFamily="18" charset="0"/>
              </a:rPr>
              <a:t>r-strategie.</a:t>
            </a:r>
            <a:r>
              <a:rPr lang="cs-CZ" b="1" dirty="0">
                <a:ea typeface="Times New Roman" panose="02020603050405020304" pitchFamily="18" charset="0"/>
              </a:rPr>
              <a:t> </a:t>
            </a:r>
            <a:r>
              <a:rPr lang="cs-CZ" dirty="0">
                <a:ea typeface="Times New Roman" panose="02020603050405020304" pitchFamily="18" charset="0"/>
              </a:rPr>
              <a:t>Na dosud neobsazeném stanovišti se uplatní populace s vysokou hodnotou </a:t>
            </a:r>
            <a:r>
              <a:rPr lang="cs-CZ" b="1" dirty="0">
                <a:ea typeface="Times New Roman" panose="02020603050405020304" pitchFamily="18" charset="0"/>
              </a:rPr>
              <a:t>r</a:t>
            </a:r>
            <a:r>
              <a:rPr lang="cs-CZ" dirty="0">
                <a:ea typeface="Times New Roman" panose="02020603050405020304" pitchFamily="18" charset="0"/>
              </a:rPr>
              <a:t> (vnitřní rychlost růstu) v populační růstové rovnici – obsadí co nejrychleji volný prostor. Uplatňuje se v iniciálních stadiích sukcese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a typeface="Times New Roman" panose="02020603050405020304" pitchFamily="18" charset="0"/>
              </a:rPr>
              <a:t>K-strategie</a:t>
            </a:r>
            <a:r>
              <a:rPr lang="cs-CZ" dirty="0">
                <a:solidFill>
                  <a:srgbClr val="FF0000"/>
                </a:solidFill>
                <a:ea typeface="Times New Roman" panose="02020603050405020304" pitchFamily="18" charset="0"/>
              </a:rPr>
              <a:t>.</a:t>
            </a:r>
            <a:r>
              <a:rPr lang="cs-CZ" dirty="0">
                <a:ea typeface="Times New Roman" panose="02020603050405020304" pitchFamily="18" charset="0"/>
              </a:rPr>
              <a:t> Uplatňuje se v pokročilých stadiích sukcese. (K je horní asymptota růstové křivky, tzv. nosná kapacita prostředí). K-strategii mají populace selektované na „</a:t>
            </a:r>
            <a:r>
              <a:rPr lang="cs-CZ" dirty="0" err="1">
                <a:ea typeface="Times New Roman" panose="02020603050405020304" pitchFamily="18" charset="0"/>
              </a:rPr>
              <a:t>konkurenčnost</a:t>
            </a:r>
            <a:r>
              <a:rPr lang="cs-CZ" dirty="0">
                <a:ea typeface="Times New Roman" panose="02020603050405020304" pitchFamily="18" charset="0"/>
              </a:rPr>
              <a:t>“. Plně využívají nosné kapacity prostředí – jsou to vytrvalé rostliny s pomalou rychlostí růstu.</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 </a:t>
            </a:r>
            <a:endParaRPr lang="cs-CZ" sz="1000" dirty="0">
              <a:effectLst/>
              <a:ea typeface="Times New Roman" panose="02020603050405020304" pitchFamily="18" charset="0"/>
            </a:endParaRPr>
          </a:p>
          <a:p>
            <a:pPr marL="114300">
              <a:spcAft>
                <a:spcPts val="0"/>
              </a:spcAft>
            </a:pPr>
            <a:r>
              <a:rPr lang="cs-CZ" dirty="0">
                <a:ea typeface="Times New Roman" panose="02020603050405020304" pitchFamily="18" charset="0"/>
              </a:rPr>
              <a:t>Toto členění druhů není 100%, existují přechody, proto hovoříme o r-K kontinuu.</a:t>
            </a:r>
            <a:endParaRPr lang="cs-CZ" sz="1000" dirty="0">
              <a:effectLst/>
              <a:ea typeface="Times New Roman" panose="02020603050405020304" pitchFamily="18" charset="0"/>
            </a:endParaRPr>
          </a:p>
          <a:p>
            <a:pPr marL="114300">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sp>
        <p:nvSpPr>
          <p:cNvPr id="4" name="Šipka doprava 3"/>
          <p:cNvSpPr/>
          <p:nvPr/>
        </p:nvSpPr>
        <p:spPr>
          <a:xfrm>
            <a:off x="6023992" y="4581128"/>
            <a:ext cx="100811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2"/>
          <a:stretch>
            <a:fillRect/>
          </a:stretch>
        </p:blipFill>
        <p:spPr>
          <a:xfrm>
            <a:off x="7240802" y="3485894"/>
            <a:ext cx="4832333" cy="3219542"/>
          </a:xfrm>
          <a:prstGeom prst="rect">
            <a:avLst/>
          </a:prstGeom>
        </p:spPr>
      </p:pic>
      <p:pic>
        <p:nvPicPr>
          <p:cNvPr id="6" name="Obrázek 5" descr="Obsah obrázku exteriér, tráva, strom, rostlina&#10;&#10;Popis byl vytvořen automaticky">
            <a:extLst>
              <a:ext uri="{FF2B5EF4-FFF2-40B4-BE49-F238E27FC236}">
                <a16:creationId xmlns:a16="http://schemas.microsoft.com/office/drawing/2014/main" id="{B6E15B6F-AAED-4814-8B3A-9B3E23C75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99689" y="3993063"/>
            <a:ext cx="2784310" cy="2088232"/>
          </a:xfrm>
          <a:prstGeom prst="rect">
            <a:avLst/>
          </a:prstGeom>
        </p:spPr>
      </p:pic>
      <p:pic>
        <p:nvPicPr>
          <p:cNvPr id="7" name="Obrázek 6">
            <a:extLst>
              <a:ext uri="{FF2B5EF4-FFF2-40B4-BE49-F238E27FC236}">
                <a16:creationId xmlns:a16="http://schemas.microsoft.com/office/drawing/2014/main" id="{2CCC9B03-6C6E-4052-945F-0887E4FC1CF4}"/>
              </a:ext>
            </a:extLst>
          </p:cNvPr>
          <p:cNvPicPr>
            <a:picLocks noChangeAspect="1"/>
          </p:cNvPicPr>
          <p:nvPr/>
        </p:nvPicPr>
        <p:blipFill>
          <a:blip r:embed="rId4"/>
          <a:stretch>
            <a:fillRect/>
          </a:stretch>
        </p:blipFill>
        <p:spPr>
          <a:xfrm>
            <a:off x="191344" y="4005064"/>
            <a:ext cx="3384376" cy="2254840"/>
          </a:xfrm>
          <a:prstGeom prst="rect">
            <a:avLst/>
          </a:prstGeom>
        </p:spPr>
      </p:pic>
    </p:spTree>
    <p:extLst>
      <p:ext uri="{BB962C8B-B14F-4D97-AF65-F5344CB8AC3E}">
        <p14:creationId xmlns:p14="http://schemas.microsoft.com/office/powerpoint/2010/main" val="1636331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260648"/>
            <a:ext cx="11017224" cy="1785104"/>
          </a:xfrm>
          <a:prstGeom prst="rect">
            <a:avLst/>
          </a:prstGeom>
        </p:spPr>
        <p:txBody>
          <a:bodyPr wrap="square">
            <a:spAutoFit/>
          </a:bodyPr>
          <a:lstStyle/>
          <a:p>
            <a:pPr marL="114300">
              <a:spcAft>
                <a:spcPts val="0"/>
              </a:spcAft>
            </a:pPr>
            <a:r>
              <a:rPr lang="cs-CZ" sz="2000" b="1" dirty="0">
                <a:solidFill>
                  <a:srgbClr val="FF0000"/>
                </a:solidFill>
                <a:ea typeface="Times New Roman" panose="02020603050405020304" pitchFamily="18" charset="0"/>
              </a:rPr>
              <a:t>Vztah r-K kontinua ke Grimovým strategiím rostlin: </a:t>
            </a:r>
          </a:p>
          <a:p>
            <a:pPr marL="114300">
              <a:spcAft>
                <a:spcPts val="0"/>
              </a:spcAft>
            </a:pPr>
            <a:r>
              <a:rPr lang="cs-CZ" dirty="0">
                <a:ea typeface="Times New Roman" panose="02020603050405020304" pitchFamily="18" charset="0"/>
              </a:rPr>
              <a:t> </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R stratégové podle </a:t>
            </a:r>
            <a:r>
              <a:rPr lang="cs-CZ" dirty="0" err="1">
                <a:ea typeface="Times New Roman" panose="02020603050405020304" pitchFamily="18" charset="0"/>
              </a:rPr>
              <a:t>Grimea</a:t>
            </a:r>
            <a:r>
              <a:rPr lang="cs-CZ" dirty="0">
                <a:ea typeface="Times New Roman" panose="02020603050405020304" pitchFamily="18" charset="0"/>
              </a:rPr>
              <a:t> = r-stratégové v sukcesi</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C stratégové podle </a:t>
            </a:r>
            <a:r>
              <a:rPr lang="cs-CZ" dirty="0" err="1">
                <a:ea typeface="Times New Roman" panose="02020603050405020304" pitchFamily="18" charset="0"/>
              </a:rPr>
              <a:t>Grimea</a:t>
            </a:r>
            <a:r>
              <a:rPr lang="cs-CZ" dirty="0">
                <a:ea typeface="Times New Roman" panose="02020603050405020304" pitchFamily="18" charset="0"/>
              </a:rPr>
              <a:t> = </a:t>
            </a:r>
            <a:r>
              <a:rPr lang="cs-CZ" sz="1600" dirty="0">
                <a:ea typeface="Times New Roman" panose="02020603050405020304" pitchFamily="18" charset="0"/>
              </a:rPr>
              <a:t>nejčastěji </a:t>
            </a:r>
            <a:r>
              <a:rPr lang="cs-CZ" dirty="0">
                <a:ea typeface="Times New Roman" panose="02020603050405020304" pitchFamily="18" charset="0"/>
              </a:rPr>
              <a:t>K-stratégové v sukcesi</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S stratégové podle </a:t>
            </a:r>
            <a:r>
              <a:rPr lang="cs-CZ" dirty="0" err="1">
                <a:ea typeface="Times New Roman" panose="02020603050405020304" pitchFamily="18" charset="0"/>
              </a:rPr>
              <a:t>Grimea</a:t>
            </a:r>
            <a:r>
              <a:rPr lang="cs-CZ" dirty="0">
                <a:ea typeface="Times New Roman" panose="02020603050405020304" pitchFamily="18" charset="0"/>
              </a:rPr>
              <a:t> = K-stratégové v sukcesi</a:t>
            </a:r>
            <a:endParaRPr lang="cs-CZ" sz="1000" dirty="0">
              <a:ea typeface="Times New Roman" panose="02020603050405020304" pitchFamily="18" charset="0"/>
            </a:endParaRPr>
          </a:p>
          <a:p>
            <a:pPr>
              <a:spcAft>
                <a:spcPts val="0"/>
              </a:spcAft>
            </a:pPr>
            <a:r>
              <a:rPr lang="cs-CZ" dirty="0">
                <a:latin typeface="Times New Roman" panose="02020603050405020304" pitchFamily="18" charset="0"/>
                <a:ea typeface="Times New Roman" panose="02020603050405020304" pitchFamily="18" charset="0"/>
              </a:rPr>
              <a:t> </a:t>
            </a:r>
            <a:endParaRPr lang="cs-CZ" sz="1000" dirty="0">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191344" y="2420888"/>
            <a:ext cx="5400600" cy="4135675"/>
          </a:xfrm>
          <a:prstGeom prst="rect">
            <a:avLst/>
          </a:prstGeom>
        </p:spPr>
      </p:pic>
      <p:pic>
        <p:nvPicPr>
          <p:cNvPr id="5" name="Obrázek 4"/>
          <p:cNvPicPr>
            <a:picLocks noChangeAspect="1"/>
          </p:cNvPicPr>
          <p:nvPr/>
        </p:nvPicPr>
        <p:blipFill rotWithShape="1">
          <a:blip r:embed="rId3"/>
          <a:srcRect b="7951"/>
          <a:stretch/>
        </p:blipFill>
        <p:spPr>
          <a:xfrm>
            <a:off x="5735960" y="2492896"/>
            <a:ext cx="6156176" cy="4250015"/>
          </a:xfrm>
          <a:prstGeom prst="rect">
            <a:avLst/>
          </a:prstGeom>
        </p:spPr>
      </p:pic>
      <p:pic>
        <p:nvPicPr>
          <p:cNvPr id="3" name="Obrázek 2">
            <a:extLst>
              <a:ext uri="{FF2B5EF4-FFF2-40B4-BE49-F238E27FC236}">
                <a16:creationId xmlns:a16="http://schemas.microsoft.com/office/drawing/2014/main" id="{467A1D45-A0E7-433A-8A79-FBFF132AACF0}"/>
              </a:ext>
            </a:extLst>
          </p:cNvPr>
          <p:cNvPicPr>
            <a:picLocks noChangeAspect="1"/>
          </p:cNvPicPr>
          <p:nvPr/>
        </p:nvPicPr>
        <p:blipFill>
          <a:blip r:embed="rId4"/>
          <a:stretch>
            <a:fillRect/>
          </a:stretch>
        </p:blipFill>
        <p:spPr>
          <a:xfrm>
            <a:off x="7320136" y="116632"/>
            <a:ext cx="1619343" cy="2159124"/>
          </a:xfrm>
          <a:prstGeom prst="rect">
            <a:avLst/>
          </a:prstGeom>
        </p:spPr>
      </p:pic>
      <p:pic>
        <p:nvPicPr>
          <p:cNvPr id="6" name="Obrázek 5">
            <a:extLst>
              <a:ext uri="{FF2B5EF4-FFF2-40B4-BE49-F238E27FC236}">
                <a16:creationId xmlns:a16="http://schemas.microsoft.com/office/drawing/2014/main" id="{3883EA0A-998C-470E-893B-29B52E0B89C6}"/>
              </a:ext>
            </a:extLst>
          </p:cNvPr>
          <p:cNvPicPr>
            <a:picLocks noChangeAspect="1"/>
          </p:cNvPicPr>
          <p:nvPr/>
        </p:nvPicPr>
        <p:blipFill>
          <a:blip r:embed="rId5"/>
          <a:stretch>
            <a:fillRect/>
          </a:stretch>
        </p:blipFill>
        <p:spPr>
          <a:xfrm>
            <a:off x="9048328" y="103790"/>
            <a:ext cx="2808312" cy="2106234"/>
          </a:xfrm>
          <a:prstGeom prst="rect">
            <a:avLst/>
          </a:prstGeom>
        </p:spPr>
      </p:pic>
      <p:sp>
        <p:nvSpPr>
          <p:cNvPr id="7" name="TextovéPole 6">
            <a:extLst>
              <a:ext uri="{FF2B5EF4-FFF2-40B4-BE49-F238E27FC236}">
                <a16:creationId xmlns:a16="http://schemas.microsoft.com/office/drawing/2014/main" id="{2B4157E7-C5BC-4A7B-AD23-72E5CD04DC87}"/>
              </a:ext>
            </a:extLst>
          </p:cNvPr>
          <p:cNvSpPr txBox="1"/>
          <p:nvPr/>
        </p:nvSpPr>
        <p:spPr>
          <a:xfrm>
            <a:off x="9048328" y="116632"/>
            <a:ext cx="1224136" cy="369332"/>
          </a:xfrm>
          <a:prstGeom prst="rect">
            <a:avLst/>
          </a:prstGeom>
          <a:noFill/>
        </p:spPr>
        <p:txBody>
          <a:bodyPr wrap="square" rtlCol="0">
            <a:spAutoFit/>
          </a:bodyPr>
          <a:lstStyle/>
          <a:p>
            <a:r>
              <a:rPr lang="cs-CZ" dirty="0">
                <a:solidFill>
                  <a:srgbClr val="FFFF00"/>
                </a:solidFill>
              </a:rPr>
              <a:t>Phil Grime</a:t>
            </a:r>
          </a:p>
        </p:txBody>
      </p:sp>
    </p:spTree>
    <p:extLst>
      <p:ext uri="{BB962C8B-B14F-4D97-AF65-F5344CB8AC3E}">
        <p14:creationId xmlns:p14="http://schemas.microsoft.com/office/powerpoint/2010/main" val="2031372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81750"/>
          </a:xfrm>
        </p:spPr>
        <p:txBody>
          <a:bodyPr>
            <a:normAutofit/>
          </a:bodyPr>
          <a:lstStyle/>
          <a:p>
            <a:r>
              <a:rPr lang="cs-CZ" sz="4000" b="1" dirty="0"/>
              <a:t>Klimax</a:t>
            </a:r>
          </a:p>
        </p:txBody>
      </p:sp>
      <p:pic>
        <p:nvPicPr>
          <p:cNvPr id="4" name="Zástupný symbol pro obsah 3"/>
          <p:cNvPicPr>
            <a:picLocks noGrp="1" noChangeAspect="1"/>
          </p:cNvPicPr>
          <p:nvPr>
            <p:ph idx="1"/>
          </p:nvPr>
        </p:nvPicPr>
        <p:blipFill>
          <a:blip r:embed="rId2"/>
          <a:stretch>
            <a:fillRect/>
          </a:stretch>
        </p:blipFill>
        <p:spPr>
          <a:xfrm>
            <a:off x="113800" y="1216617"/>
            <a:ext cx="6611568" cy="4859607"/>
          </a:xfrm>
          <a:prstGeom prst="rect">
            <a:avLst/>
          </a:prstGeom>
        </p:spPr>
      </p:pic>
      <p:pic>
        <p:nvPicPr>
          <p:cNvPr id="5" name="Obrázek 4"/>
          <p:cNvPicPr>
            <a:picLocks noChangeAspect="1"/>
          </p:cNvPicPr>
          <p:nvPr/>
        </p:nvPicPr>
        <p:blipFill>
          <a:blip r:embed="rId3"/>
          <a:stretch>
            <a:fillRect/>
          </a:stretch>
        </p:blipFill>
        <p:spPr>
          <a:xfrm>
            <a:off x="6535795" y="1975805"/>
            <a:ext cx="5741679" cy="2634941"/>
          </a:xfrm>
          <a:prstGeom prst="rect">
            <a:avLst/>
          </a:prstGeom>
        </p:spPr>
      </p:pic>
    </p:spTree>
    <p:extLst>
      <p:ext uri="{BB962C8B-B14F-4D97-AF65-F5344CB8AC3E}">
        <p14:creationId xmlns:p14="http://schemas.microsoft.com/office/powerpoint/2010/main" val="3235273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680" y="5278"/>
            <a:ext cx="11285587" cy="2154436"/>
          </a:xfrm>
          <a:prstGeom prst="rect">
            <a:avLst/>
          </a:prstGeom>
        </p:spPr>
        <p:txBody>
          <a:bodyPr wrap="square">
            <a:spAutoFit/>
          </a:bodyPr>
          <a:lstStyle/>
          <a:p>
            <a:r>
              <a:rPr lang="cs-CZ" dirty="0">
                <a:ea typeface="Times New Roman" panose="02020603050405020304" pitchFamily="18" charset="0"/>
              </a:rPr>
              <a:t> </a:t>
            </a:r>
            <a:r>
              <a:rPr lang="cs-CZ" sz="2800" b="1" dirty="0">
                <a:solidFill>
                  <a:srgbClr val="002060"/>
                </a:solidFill>
              </a:rPr>
              <a:t>Klimax</a:t>
            </a:r>
          </a:p>
          <a:p>
            <a:pPr>
              <a:spcAft>
                <a:spcPts val="0"/>
              </a:spcAft>
            </a:pPr>
            <a:endParaRPr lang="cs-CZ" dirty="0">
              <a:ea typeface="Times New Roman" panose="02020603050405020304" pitchFamily="18" charset="0"/>
            </a:endParaRPr>
          </a:p>
          <a:p>
            <a:pPr>
              <a:spcAft>
                <a:spcPts val="0"/>
              </a:spcAft>
            </a:pPr>
            <a:r>
              <a:rPr lang="cs-CZ" dirty="0">
                <a:ea typeface="Times New Roman" panose="02020603050405020304" pitchFamily="18" charset="0"/>
              </a:rPr>
              <a:t>Sukcese směřuje od pionýrských společenstev k tzv. </a:t>
            </a:r>
            <a:r>
              <a:rPr lang="cs-CZ" b="1" dirty="0">
                <a:solidFill>
                  <a:srgbClr val="FF0000"/>
                </a:solidFill>
                <a:ea typeface="Times New Roman" panose="02020603050405020304" pitchFamily="18" charset="0"/>
              </a:rPr>
              <a:t>klimaxu</a:t>
            </a:r>
            <a:r>
              <a:rPr lang="cs-CZ" b="1" dirty="0">
                <a:ea typeface="Times New Roman" panose="02020603050405020304" pitchFamily="18" charset="0"/>
              </a:rPr>
              <a:t>.</a:t>
            </a:r>
            <a:r>
              <a:rPr lang="cs-CZ" sz="1000" dirty="0">
                <a:ea typeface="Times New Roman" panose="02020603050405020304" pitchFamily="18" charset="0"/>
              </a:rPr>
              <a:t> </a:t>
            </a:r>
            <a:r>
              <a:rPr lang="cs-CZ" dirty="0">
                <a:ea typeface="Times New Roman" panose="02020603050405020304" pitchFamily="18" charset="0"/>
              </a:rPr>
              <a:t>Klimax je stav, kdy je společenstvo již prakticky neměnné – případné </a:t>
            </a:r>
            <a:r>
              <a:rPr lang="cs-CZ" dirty="0" err="1">
                <a:ea typeface="Times New Roman" panose="02020603050405020304" pitchFamily="18" charset="0"/>
              </a:rPr>
              <a:t>sukcesní</a:t>
            </a:r>
            <a:r>
              <a:rPr lang="cs-CZ" dirty="0">
                <a:ea typeface="Times New Roman" panose="02020603050405020304" pitchFamily="18" charset="0"/>
              </a:rPr>
              <a:t> změny nejsme schopni po dlouhou dobu zaznamenat.</a:t>
            </a:r>
          </a:p>
          <a:p>
            <a:pPr>
              <a:spcAft>
                <a:spcPts val="0"/>
              </a:spcAft>
            </a:pPr>
            <a:endParaRPr lang="cs-CZ" sz="1000" dirty="0">
              <a:effectLst/>
              <a:ea typeface="Times New Roman" panose="02020603050405020304" pitchFamily="18" charset="0"/>
            </a:endParaRPr>
          </a:p>
          <a:p>
            <a:pPr indent="114300">
              <a:spcAft>
                <a:spcPts val="0"/>
              </a:spcAft>
            </a:pPr>
            <a:r>
              <a:rPr lang="cs-CZ" dirty="0">
                <a:ea typeface="Times New Roman" panose="02020603050405020304" pitchFamily="18" charset="0"/>
              </a:rPr>
              <a:t>	Takovýto stav může být podmíněn makroklimaticky (zonální biomy: tropický deštný les, opadavý les mírného pásma, tajga ….): </a:t>
            </a:r>
            <a:r>
              <a:rPr lang="cs-CZ" sz="2400" b="1" dirty="0">
                <a:solidFill>
                  <a:schemeClr val="accent6">
                    <a:lumMod val="50000"/>
                  </a:schemeClr>
                </a:solidFill>
                <a:ea typeface="Times New Roman" panose="02020603050405020304" pitchFamily="18" charset="0"/>
              </a:rPr>
              <a:t>klimatický klimax</a:t>
            </a:r>
            <a:endParaRPr lang="cs-CZ" sz="2400" dirty="0">
              <a:solidFill>
                <a:schemeClr val="accent6">
                  <a:lumMod val="50000"/>
                </a:schemeClr>
              </a:solidFill>
              <a:effectLst/>
              <a:ea typeface="Times New Roman" panose="02020603050405020304" pitchFamily="18" charset="0"/>
            </a:endParaRPr>
          </a:p>
        </p:txBody>
      </p:sp>
      <p:pic>
        <p:nvPicPr>
          <p:cNvPr id="6146" name="Picture 2" descr="MC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2" y="2852936"/>
            <a:ext cx="5668963"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3"/>
          <a:stretch>
            <a:fillRect/>
          </a:stretch>
        </p:blipFill>
        <p:spPr>
          <a:xfrm>
            <a:off x="6023992" y="2852936"/>
            <a:ext cx="5760245" cy="3840163"/>
          </a:xfrm>
          <a:prstGeom prst="rect">
            <a:avLst/>
          </a:prstGeom>
        </p:spPr>
      </p:pic>
      <p:sp>
        <p:nvSpPr>
          <p:cNvPr id="4" name="Obdélník 3"/>
          <p:cNvSpPr/>
          <p:nvPr/>
        </p:nvSpPr>
        <p:spPr>
          <a:xfrm>
            <a:off x="9154415" y="6309320"/>
            <a:ext cx="2629822" cy="276999"/>
          </a:xfrm>
          <a:prstGeom prst="rect">
            <a:avLst/>
          </a:prstGeom>
        </p:spPr>
        <p:txBody>
          <a:bodyPr wrap="none">
            <a:spAutoFit/>
          </a:bodyPr>
          <a:lstStyle/>
          <a:p>
            <a:r>
              <a:rPr lang="en-US" sz="1200" dirty="0">
                <a:solidFill>
                  <a:schemeClr val="accent4"/>
                </a:solidFill>
              </a:rPr>
              <a:t>Photo by Rhett A. Butler for </a:t>
            </a:r>
            <a:r>
              <a:rPr lang="en-US" sz="1200" dirty="0" err="1">
                <a:solidFill>
                  <a:schemeClr val="accent4"/>
                </a:solidFill>
              </a:rPr>
              <a:t>Mongabay</a:t>
            </a:r>
            <a:r>
              <a:rPr lang="en-US" sz="1200" dirty="0">
                <a:solidFill>
                  <a:schemeClr val="accent4"/>
                </a:solidFill>
              </a:rPr>
              <a:t>.</a:t>
            </a:r>
            <a:endParaRPr lang="cs-CZ" sz="1200" dirty="0">
              <a:solidFill>
                <a:schemeClr val="accent4"/>
              </a:solidFill>
            </a:endParaRPr>
          </a:p>
        </p:txBody>
      </p:sp>
    </p:spTree>
    <p:extLst>
      <p:ext uri="{BB962C8B-B14F-4D97-AF65-F5344CB8AC3E}">
        <p14:creationId xmlns:p14="http://schemas.microsoft.com/office/powerpoint/2010/main" val="28965253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684" y="3125059"/>
            <a:ext cx="5359524" cy="3573016"/>
          </a:xfrm>
          <a:prstGeom prst="rect">
            <a:avLst/>
          </a:prstGeom>
        </p:spPr>
      </p:pic>
      <p:pic>
        <p:nvPicPr>
          <p:cNvPr id="2" name="Picture 3" descr="MH05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332" y="1700808"/>
            <a:ext cx="3375589" cy="501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263352" y="116632"/>
            <a:ext cx="11697344" cy="738664"/>
          </a:xfrm>
          <a:prstGeom prst="rect">
            <a:avLst/>
          </a:prstGeom>
        </p:spPr>
        <p:txBody>
          <a:bodyPr wrap="square">
            <a:spAutoFit/>
          </a:bodyPr>
          <a:lstStyle/>
          <a:p>
            <a:pPr indent="114300">
              <a:spcAft>
                <a:spcPts val="0"/>
              </a:spcAft>
            </a:pPr>
            <a:r>
              <a:rPr lang="cs-CZ" dirty="0">
                <a:ea typeface="Times New Roman" panose="02020603050405020304" pitchFamily="18" charset="0"/>
              </a:rPr>
              <a:t>….. nebo může být podmíněn půdními vlastnostmi: </a:t>
            </a:r>
            <a:r>
              <a:rPr lang="cs-CZ" sz="2400" b="1" dirty="0">
                <a:solidFill>
                  <a:schemeClr val="accent6">
                    <a:lumMod val="50000"/>
                  </a:schemeClr>
                </a:solidFill>
                <a:ea typeface="Times New Roman" panose="02020603050405020304" pitchFamily="18" charset="0"/>
              </a:rPr>
              <a:t>edafický klimax</a:t>
            </a:r>
            <a:r>
              <a:rPr lang="cs-CZ" sz="2400" dirty="0">
                <a:solidFill>
                  <a:schemeClr val="accent6">
                    <a:lumMod val="50000"/>
                  </a:schemeClr>
                </a:solidFill>
                <a:ea typeface="Times New Roman" panose="02020603050405020304" pitchFamily="18" charset="0"/>
              </a:rPr>
              <a:t> </a:t>
            </a:r>
            <a:r>
              <a:rPr lang="cs-CZ" dirty="0">
                <a:ea typeface="Times New Roman" panose="02020603050405020304" pitchFamily="18" charset="0"/>
              </a:rPr>
              <a:t>(</a:t>
            </a:r>
            <a:r>
              <a:rPr lang="cs-CZ" dirty="0" err="1">
                <a:ea typeface="Times New Roman" panose="02020603050405020304" pitchFamily="18" charset="0"/>
              </a:rPr>
              <a:t>sukcesní</a:t>
            </a:r>
            <a:r>
              <a:rPr lang="cs-CZ" dirty="0">
                <a:ea typeface="Times New Roman" panose="02020603050405020304" pitchFamily="18" charset="0"/>
              </a:rPr>
              <a:t> stadium blokované nepříznivými půdními podmínkami).</a:t>
            </a:r>
            <a:endParaRPr lang="cs-CZ" sz="1000" dirty="0">
              <a:ea typeface="Times New Roman" panose="02020603050405020304" pitchFamily="18" charset="0"/>
            </a:endParaRPr>
          </a:p>
        </p:txBody>
      </p:sp>
      <p:pic>
        <p:nvPicPr>
          <p:cNvPr id="4" name="Obrázek 3"/>
          <p:cNvPicPr>
            <a:picLocks noChangeAspect="1"/>
          </p:cNvPicPr>
          <p:nvPr/>
        </p:nvPicPr>
        <p:blipFill>
          <a:blip r:embed="rId4"/>
          <a:stretch>
            <a:fillRect/>
          </a:stretch>
        </p:blipFill>
        <p:spPr>
          <a:xfrm>
            <a:off x="263352" y="1052736"/>
            <a:ext cx="4382655" cy="2921770"/>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920" y="1052736"/>
            <a:ext cx="2673825" cy="1782550"/>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300" y="4221088"/>
            <a:ext cx="2867260" cy="1911506"/>
          </a:xfrm>
          <a:prstGeom prst="rect">
            <a:avLst/>
          </a:prstGeom>
        </p:spPr>
      </p:pic>
    </p:spTree>
    <p:extLst>
      <p:ext uri="{BB962C8B-B14F-4D97-AF65-F5344CB8AC3E}">
        <p14:creationId xmlns:p14="http://schemas.microsoft.com/office/powerpoint/2010/main" val="3787941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0B890C-6D24-2790-4DB7-164B2047839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755DCC89-7EB1-6440-78C7-61F8C330F26A}"/>
              </a:ext>
            </a:extLst>
          </p:cNvPr>
          <p:cNvPicPr>
            <a:picLocks noGrp="1" noChangeAspect="1"/>
          </p:cNvPicPr>
          <p:nvPr>
            <p:ph idx="1"/>
          </p:nvPr>
        </p:nvPicPr>
        <p:blipFill>
          <a:blip r:embed="rId2"/>
          <a:stretch>
            <a:fillRect/>
          </a:stretch>
        </p:blipFill>
        <p:spPr>
          <a:xfrm>
            <a:off x="717024" y="558800"/>
            <a:ext cx="10757952" cy="6189657"/>
          </a:xfrm>
        </p:spPr>
      </p:pic>
    </p:spTree>
    <p:extLst>
      <p:ext uri="{BB962C8B-B14F-4D97-AF65-F5344CB8AC3E}">
        <p14:creationId xmlns:p14="http://schemas.microsoft.com/office/powerpoint/2010/main" val="9447261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1344" y="188640"/>
            <a:ext cx="8246040" cy="369332"/>
          </a:xfrm>
          <a:prstGeom prst="rect">
            <a:avLst/>
          </a:prstGeom>
        </p:spPr>
        <p:txBody>
          <a:bodyPr wrap="none">
            <a:spAutoFit/>
          </a:bodyPr>
          <a:lstStyle/>
          <a:p>
            <a:r>
              <a:rPr lang="cs-CZ" b="1" dirty="0" err="1"/>
              <a:t>Sukcesní</a:t>
            </a:r>
            <a:r>
              <a:rPr lang="cs-CZ" b="1" dirty="0"/>
              <a:t> stadium blokované antropogenně ale edafickým klimaxem nenazýváme !</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268760"/>
            <a:ext cx="7020780" cy="468052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2" y="523361"/>
            <a:ext cx="4648020" cy="309868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152" y="3645024"/>
            <a:ext cx="4680520" cy="3120347"/>
          </a:xfrm>
          <a:prstGeom prst="rect">
            <a:avLst/>
          </a:prstGeom>
        </p:spPr>
      </p:pic>
    </p:spTree>
    <p:extLst>
      <p:ext uri="{BB962C8B-B14F-4D97-AF65-F5344CB8AC3E}">
        <p14:creationId xmlns:p14="http://schemas.microsoft.com/office/powerpoint/2010/main" val="903839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61716" y="3356992"/>
            <a:ext cx="5026091" cy="3348633"/>
          </a:xfrm>
          <a:prstGeom prst="rect">
            <a:avLst/>
          </a:prstGeom>
        </p:spPr>
      </p:pic>
      <p:sp>
        <p:nvSpPr>
          <p:cNvPr id="3" name="TextovéPole 2"/>
          <p:cNvSpPr txBox="1"/>
          <p:nvPr/>
        </p:nvSpPr>
        <p:spPr>
          <a:xfrm>
            <a:off x="191344" y="116632"/>
            <a:ext cx="2736304" cy="461665"/>
          </a:xfrm>
          <a:prstGeom prst="rect">
            <a:avLst/>
          </a:prstGeom>
          <a:noFill/>
        </p:spPr>
        <p:txBody>
          <a:bodyPr wrap="square" rtlCol="0">
            <a:spAutoFit/>
          </a:bodyPr>
          <a:lstStyle/>
          <a:p>
            <a:r>
              <a:rPr lang="cs-CZ" sz="2400" b="1" dirty="0">
                <a:solidFill>
                  <a:srgbClr val="FF0000"/>
                </a:solidFill>
              </a:rPr>
              <a:t>Cyklická sukcese</a:t>
            </a:r>
          </a:p>
        </p:txBody>
      </p:sp>
      <p:sp>
        <p:nvSpPr>
          <p:cNvPr id="4" name="TextovéPole 3"/>
          <p:cNvSpPr txBox="1"/>
          <p:nvPr/>
        </p:nvSpPr>
        <p:spPr>
          <a:xfrm>
            <a:off x="10128448" y="3429000"/>
            <a:ext cx="1656184" cy="369332"/>
          </a:xfrm>
          <a:prstGeom prst="rect">
            <a:avLst/>
          </a:prstGeom>
          <a:noFill/>
        </p:spPr>
        <p:txBody>
          <a:bodyPr wrap="square" rtlCol="0">
            <a:spAutoFit/>
          </a:bodyPr>
          <a:lstStyle/>
          <a:p>
            <a:r>
              <a:rPr lang="cs-CZ" dirty="0"/>
              <a:t>www.ekolist.cz</a:t>
            </a:r>
          </a:p>
        </p:txBody>
      </p:sp>
      <p:pic>
        <p:nvPicPr>
          <p:cNvPr id="5" name="Obrázek 4"/>
          <p:cNvPicPr>
            <a:picLocks noChangeAspect="1"/>
          </p:cNvPicPr>
          <p:nvPr/>
        </p:nvPicPr>
        <p:blipFill>
          <a:blip r:embed="rId3"/>
          <a:stretch>
            <a:fillRect/>
          </a:stretch>
        </p:blipFill>
        <p:spPr>
          <a:xfrm>
            <a:off x="9334296" y="243614"/>
            <a:ext cx="2416044" cy="2863012"/>
          </a:xfrm>
          <a:prstGeom prst="rect">
            <a:avLst/>
          </a:prstGeom>
        </p:spPr>
      </p:pic>
      <p:pic>
        <p:nvPicPr>
          <p:cNvPr id="6" name="Obrázek 5"/>
          <p:cNvPicPr>
            <a:picLocks noChangeAspect="1"/>
          </p:cNvPicPr>
          <p:nvPr/>
        </p:nvPicPr>
        <p:blipFill rotWithShape="1">
          <a:blip r:embed="rId4"/>
          <a:srcRect l="43753" b="19551"/>
          <a:stretch/>
        </p:blipFill>
        <p:spPr>
          <a:xfrm>
            <a:off x="5947074" y="175280"/>
            <a:ext cx="2819854" cy="2999680"/>
          </a:xfrm>
          <a:prstGeom prst="rect">
            <a:avLst/>
          </a:prstGeom>
        </p:spPr>
      </p:pic>
      <p:pic>
        <p:nvPicPr>
          <p:cNvPr id="10" name="Obrázek 9"/>
          <p:cNvPicPr>
            <a:picLocks noChangeAspect="1"/>
          </p:cNvPicPr>
          <p:nvPr/>
        </p:nvPicPr>
        <p:blipFill>
          <a:blip r:embed="rId5"/>
          <a:stretch>
            <a:fillRect/>
          </a:stretch>
        </p:blipFill>
        <p:spPr>
          <a:xfrm>
            <a:off x="51124" y="3167863"/>
            <a:ext cx="6572250" cy="3476625"/>
          </a:xfrm>
          <a:prstGeom prst="rect">
            <a:avLst/>
          </a:prstGeom>
        </p:spPr>
      </p:pic>
      <p:sp>
        <p:nvSpPr>
          <p:cNvPr id="8" name="TextovéPole 7"/>
          <p:cNvSpPr txBox="1"/>
          <p:nvPr/>
        </p:nvSpPr>
        <p:spPr>
          <a:xfrm>
            <a:off x="58238" y="904652"/>
            <a:ext cx="5888836" cy="2308324"/>
          </a:xfrm>
          <a:prstGeom prst="rect">
            <a:avLst/>
          </a:prstGeom>
          <a:noFill/>
        </p:spPr>
        <p:txBody>
          <a:bodyPr wrap="square" rtlCol="0">
            <a:spAutoFit/>
          </a:bodyPr>
          <a:lstStyle/>
          <a:p>
            <a:pPr marL="285750" indent="-285750">
              <a:buFontTx/>
              <a:buChar char="-"/>
            </a:pPr>
            <a:r>
              <a:rPr lang="cs-CZ" dirty="0"/>
              <a:t>Řízená interakcemi mezi různými skupinami organismů</a:t>
            </a:r>
          </a:p>
          <a:p>
            <a:pPr marL="285750" indent="-285750">
              <a:buFontTx/>
              <a:buChar char="-"/>
            </a:pPr>
            <a:endParaRPr lang="cs-CZ" dirty="0"/>
          </a:p>
          <a:p>
            <a:pPr marL="285750" indent="-285750">
              <a:buFontTx/>
              <a:buChar char="-"/>
            </a:pPr>
            <a:r>
              <a:rPr lang="cs-CZ" dirty="0"/>
              <a:t>Řízená režimem disturbancí nebo populačními cykly </a:t>
            </a:r>
            <a:r>
              <a:rPr lang="cs-CZ" dirty="0" err="1"/>
              <a:t>herbivorů</a:t>
            </a:r>
            <a:r>
              <a:rPr lang="cs-CZ" dirty="0"/>
              <a:t> (rozpad tajgy)</a:t>
            </a:r>
          </a:p>
          <a:p>
            <a:pPr marL="285750" indent="-285750">
              <a:buFontTx/>
              <a:buChar char="-"/>
            </a:pPr>
            <a:endParaRPr lang="cs-CZ" dirty="0"/>
          </a:p>
          <a:p>
            <a:pPr marL="285750" indent="-285750">
              <a:buFontTx/>
              <a:buChar char="-"/>
            </a:pPr>
            <a:r>
              <a:rPr lang="cs-CZ" dirty="0"/>
              <a:t>Řízená interakcemi mezi vegetací a abiotickými podmínkami (např. hladina vody - cyklický vývoj olšin) </a:t>
            </a:r>
          </a:p>
          <a:p>
            <a:pPr marL="285750" indent="-285750">
              <a:buFontTx/>
              <a:buChar char="-"/>
            </a:pPr>
            <a:endParaRPr lang="cs-CZ" dirty="0"/>
          </a:p>
        </p:txBody>
      </p:sp>
    </p:spTree>
    <p:extLst>
      <p:ext uri="{BB962C8B-B14F-4D97-AF65-F5344CB8AC3E}">
        <p14:creationId xmlns:p14="http://schemas.microsoft.com/office/powerpoint/2010/main" val="29563810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7685868" cy="843743"/>
          </a:xfrm>
        </p:spPr>
        <p:txBody>
          <a:bodyPr>
            <a:normAutofit/>
          </a:bodyPr>
          <a:lstStyle/>
          <a:p>
            <a:r>
              <a:rPr lang="cs-CZ" sz="4000" b="1" dirty="0"/>
              <a:t>Periodicita</a:t>
            </a:r>
          </a:p>
        </p:txBody>
      </p:sp>
      <p:pic>
        <p:nvPicPr>
          <p:cNvPr id="4" name="Zástupný symbol pro obsah 3"/>
          <p:cNvPicPr>
            <a:picLocks noGrp="1" noChangeAspect="1"/>
          </p:cNvPicPr>
          <p:nvPr>
            <p:ph idx="1"/>
          </p:nvPr>
        </p:nvPicPr>
        <p:blipFill>
          <a:blip r:embed="rId2"/>
          <a:stretch>
            <a:fillRect/>
          </a:stretch>
        </p:blipFill>
        <p:spPr>
          <a:xfrm>
            <a:off x="379368" y="1797804"/>
            <a:ext cx="6032489" cy="4121002"/>
          </a:xfrm>
          <a:prstGeom prst="rect">
            <a:avLst/>
          </a:prstGeom>
        </p:spPr>
      </p:pic>
      <p:pic>
        <p:nvPicPr>
          <p:cNvPr id="5" name="Obrázek 4"/>
          <p:cNvPicPr>
            <a:picLocks noChangeAspect="1"/>
          </p:cNvPicPr>
          <p:nvPr/>
        </p:nvPicPr>
        <p:blipFill>
          <a:blip r:embed="rId3"/>
          <a:stretch>
            <a:fillRect/>
          </a:stretch>
        </p:blipFill>
        <p:spPr>
          <a:xfrm>
            <a:off x="6688487" y="1797804"/>
            <a:ext cx="5415570" cy="2377845"/>
          </a:xfrm>
          <a:prstGeom prst="rect">
            <a:avLst/>
          </a:prstGeom>
        </p:spPr>
      </p:pic>
    </p:spTree>
    <p:extLst>
      <p:ext uri="{BB962C8B-B14F-4D97-AF65-F5344CB8AC3E}">
        <p14:creationId xmlns:p14="http://schemas.microsoft.com/office/powerpoint/2010/main" val="31894606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580" y="116632"/>
            <a:ext cx="11987076" cy="6863417"/>
          </a:xfrm>
          <a:prstGeom prst="rect">
            <a:avLst/>
          </a:prstGeom>
        </p:spPr>
        <p:txBody>
          <a:bodyPr wrap="square">
            <a:spAutoFit/>
          </a:bodyPr>
          <a:lstStyle/>
          <a:p>
            <a:pPr>
              <a:spcAft>
                <a:spcPts val="0"/>
              </a:spcAft>
            </a:pPr>
            <a:r>
              <a:rPr lang="cs-CZ" b="1" dirty="0">
                <a:solidFill>
                  <a:srgbClr val="FF0000"/>
                </a:solidFill>
                <a:ea typeface="Times New Roman" panose="02020603050405020304" pitchFamily="18" charset="0"/>
              </a:rPr>
              <a:t>Teorie jednoho klimaxu</a:t>
            </a:r>
            <a:r>
              <a:rPr lang="cs-CZ" dirty="0">
                <a:solidFill>
                  <a:srgbClr val="FF0000"/>
                </a:solidFill>
                <a:ea typeface="Times New Roman" panose="02020603050405020304" pitchFamily="18" charset="0"/>
              </a:rPr>
              <a:t> </a:t>
            </a:r>
            <a:r>
              <a:rPr lang="cs-CZ" dirty="0">
                <a:ea typeface="Times New Roman" panose="02020603050405020304" pitchFamily="18" charset="0"/>
              </a:rPr>
              <a:t>předpokládá, že všechna společenstva v jednom území směřují k jednomu klimaxu. </a:t>
            </a:r>
            <a:endParaRPr lang="cs-CZ" sz="1000" dirty="0">
              <a:effectLst/>
              <a:ea typeface="Times New Roman" panose="02020603050405020304" pitchFamily="18" charset="0"/>
            </a:endParaRPr>
          </a:p>
          <a:p>
            <a:pPr>
              <a:spcAft>
                <a:spcPts val="0"/>
              </a:spcAft>
            </a:pPr>
            <a:endParaRPr lang="cs-CZ" b="1" dirty="0">
              <a:solidFill>
                <a:srgbClr val="FF0000"/>
              </a:solidFill>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Teorie mnoha klimaxů</a:t>
            </a:r>
            <a:r>
              <a:rPr lang="cs-CZ" dirty="0">
                <a:solidFill>
                  <a:srgbClr val="FF0000"/>
                </a:solidFill>
                <a:ea typeface="Times New Roman" panose="02020603050405020304" pitchFamily="18" charset="0"/>
              </a:rPr>
              <a:t> </a:t>
            </a:r>
            <a:r>
              <a:rPr lang="cs-CZ" dirty="0">
                <a:ea typeface="Times New Roman" panose="02020603050405020304" pitchFamily="18" charset="0"/>
              </a:rPr>
              <a:t>předpokládá, že jedna makroklimatická oblast může zahrnovat více klimaxů podmíněných edaficky, přístupností živin, vlhkostí, požáry, </a:t>
            </a:r>
            <a:r>
              <a:rPr lang="cs-CZ" dirty="0" err="1">
                <a:ea typeface="Times New Roman" panose="02020603050405020304" pitchFamily="18" charset="0"/>
              </a:rPr>
              <a:t>herbivory</a:t>
            </a:r>
            <a:r>
              <a:rPr lang="cs-CZ" dirty="0">
                <a:ea typeface="Times New Roman" panose="02020603050405020304" pitchFamily="18" charset="0"/>
              </a:rPr>
              <a:t> apod.</a:t>
            </a:r>
            <a:endParaRPr lang="cs-CZ" sz="1000" dirty="0">
              <a:effectLst/>
              <a:ea typeface="Times New Roman" panose="02020603050405020304" pitchFamily="18" charset="0"/>
            </a:endParaRPr>
          </a:p>
          <a:p>
            <a:pPr>
              <a:spcAft>
                <a:spcPts val="0"/>
              </a:spcAft>
            </a:pPr>
            <a:endParaRPr lang="cs-CZ" b="1" dirty="0">
              <a:solidFill>
                <a:srgbClr val="FF0000"/>
              </a:solidFill>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„Teorie žádného klimaxu“</a:t>
            </a:r>
            <a:r>
              <a:rPr lang="cs-CZ" dirty="0">
                <a:solidFill>
                  <a:srgbClr val="FF0000"/>
                </a:solidFill>
                <a:ea typeface="Times New Roman" panose="02020603050405020304" pitchFamily="18" charset="0"/>
              </a:rPr>
              <a:t> </a:t>
            </a:r>
            <a:r>
              <a:rPr lang="cs-CZ" dirty="0">
                <a:ea typeface="Times New Roman" panose="02020603050405020304" pitchFamily="18" charset="0"/>
              </a:rPr>
              <a:t>tvrdí, že klimax neexistuje, protože všechna společenstva se neustále vyvíjejí při </a:t>
            </a:r>
            <a:r>
              <a:rPr lang="cs-CZ" dirty="0" err="1">
                <a:ea typeface="Times New Roman" panose="02020603050405020304" pitchFamily="18" charset="0"/>
              </a:rPr>
              <a:t>fluktujícím</a:t>
            </a:r>
            <a:r>
              <a:rPr lang="cs-CZ" dirty="0">
                <a:ea typeface="Times New Roman" panose="02020603050405020304" pitchFamily="18" charset="0"/>
              </a:rPr>
              <a:t> klimatu (glaciál-interglaciál) a při neustálé činnosti geofyzikálních pochodů. Příklad: naše „klimaxové“ lesy.</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I relativně stabilní společenstva v sobě zahrnují plošky (</a:t>
            </a:r>
            <a:r>
              <a:rPr lang="cs-CZ" i="1" dirty="0" err="1">
                <a:ea typeface="Times New Roman" panose="02020603050405020304" pitchFamily="18" charset="0"/>
              </a:rPr>
              <a:t>patches</a:t>
            </a:r>
            <a:r>
              <a:rPr lang="cs-CZ" dirty="0">
                <a:ea typeface="Times New Roman" panose="02020603050405020304" pitchFamily="18" charset="0"/>
              </a:rPr>
              <a:t>) kde dochází k lokální disturbanci a k cyklickým změnám (např. tzv. </a:t>
            </a:r>
            <a:r>
              <a:rPr lang="cs-CZ" b="1" dirty="0">
                <a:ea typeface="Times New Roman" panose="02020603050405020304" pitchFamily="18" charset="0"/>
              </a:rPr>
              <a:t>gapy</a:t>
            </a:r>
            <a:r>
              <a:rPr lang="cs-CZ" dirty="0">
                <a:ea typeface="Times New Roman" panose="02020603050405020304" pitchFamily="18" charset="0"/>
              </a:rPr>
              <a:t> v „klimaxových“ lesích).</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r>
              <a:rPr lang="cs-CZ" b="1" u="sng" dirty="0">
                <a:ea typeface="Times New Roman" panose="02020603050405020304" pitchFamily="18" charset="0"/>
              </a:rPr>
              <a:t>Teoreticky</a:t>
            </a:r>
            <a:r>
              <a:rPr lang="cs-CZ" dirty="0">
                <a:ea typeface="Times New Roman" panose="02020603050405020304" pitchFamily="18" charset="0"/>
              </a:rPr>
              <a:t> by sukcese měla směřovat k rovnovážnému stavu, kdy je vyrovnaný poměr produkce k respiraci, velká a stabilní druhová bohatost, uzavřený koloběh živin, velká stabilita a </a:t>
            </a:r>
            <a:r>
              <a:rPr lang="cs-CZ" dirty="0" err="1">
                <a:ea typeface="Times New Roman" panose="02020603050405020304" pitchFamily="18" charset="0"/>
              </a:rPr>
              <a:t>homoestáze</a:t>
            </a:r>
            <a:r>
              <a:rPr lang="cs-CZ" dirty="0">
                <a:ea typeface="Times New Roman" panose="02020603050405020304" pitchFamily="18" charset="0"/>
              </a:rPr>
              <a:t> (vnitřní symbióza), složitá struktura, složité potravní řetězce a úzká specializace nik.</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6096000" y="2780928"/>
            <a:ext cx="4896544" cy="2754306"/>
          </a:xfrm>
          <a:prstGeom prst="rect">
            <a:avLst/>
          </a:prstGeom>
        </p:spPr>
      </p:pic>
      <p:pic>
        <p:nvPicPr>
          <p:cNvPr id="4" name="Obrázek 3"/>
          <p:cNvPicPr>
            <a:picLocks noChangeAspect="1"/>
          </p:cNvPicPr>
          <p:nvPr/>
        </p:nvPicPr>
        <p:blipFill>
          <a:blip r:embed="rId3"/>
          <a:stretch>
            <a:fillRect/>
          </a:stretch>
        </p:blipFill>
        <p:spPr>
          <a:xfrm>
            <a:off x="2135560" y="3166812"/>
            <a:ext cx="3528392" cy="2353437"/>
          </a:xfrm>
          <a:prstGeom prst="rect">
            <a:avLst/>
          </a:prstGeom>
        </p:spPr>
      </p:pic>
      <p:sp>
        <p:nvSpPr>
          <p:cNvPr id="5" name="Obdélník 4"/>
          <p:cNvSpPr/>
          <p:nvPr/>
        </p:nvSpPr>
        <p:spPr>
          <a:xfrm>
            <a:off x="2279576" y="5157192"/>
            <a:ext cx="2952328" cy="276999"/>
          </a:xfrm>
          <a:prstGeom prst="rect">
            <a:avLst/>
          </a:prstGeom>
        </p:spPr>
        <p:txBody>
          <a:bodyPr wrap="square">
            <a:spAutoFit/>
          </a:bodyPr>
          <a:lstStyle/>
          <a:p>
            <a:r>
              <a:rPr lang="cs-CZ" sz="1200" dirty="0" err="1">
                <a:solidFill>
                  <a:srgbClr val="FFFF00"/>
                </a:solidFill>
              </a:rPr>
              <a:t>Autor:Adam</a:t>
            </a:r>
            <a:r>
              <a:rPr lang="cs-CZ" sz="1200" dirty="0">
                <a:solidFill>
                  <a:srgbClr val="FFFF00"/>
                </a:solidFill>
              </a:rPr>
              <a:t> WAJRAK; IPTC </a:t>
            </a:r>
            <a:r>
              <a:rPr lang="cs-CZ" sz="1200" dirty="0" err="1">
                <a:solidFill>
                  <a:srgbClr val="FFFF00"/>
                </a:solidFill>
              </a:rPr>
              <a:t>Photo</a:t>
            </a:r>
            <a:r>
              <a:rPr lang="cs-CZ" sz="1200" dirty="0">
                <a:solidFill>
                  <a:srgbClr val="FFFF00"/>
                </a:solidFill>
              </a:rPr>
              <a:t> </a:t>
            </a:r>
            <a:r>
              <a:rPr lang="cs-CZ" sz="1200" dirty="0" err="1">
                <a:solidFill>
                  <a:srgbClr val="FFFF00"/>
                </a:solidFill>
              </a:rPr>
              <a:t>Metadata</a:t>
            </a:r>
            <a:endParaRPr lang="cs-CZ" sz="1200" dirty="0">
              <a:solidFill>
                <a:srgbClr val="FFFF00"/>
              </a:solidFill>
            </a:endParaRPr>
          </a:p>
        </p:txBody>
      </p:sp>
      <p:sp>
        <p:nvSpPr>
          <p:cNvPr id="6" name="Obdélník 5"/>
          <p:cNvSpPr/>
          <p:nvPr/>
        </p:nvSpPr>
        <p:spPr>
          <a:xfrm>
            <a:off x="9264352" y="5234384"/>
            <a:ext cx="1642053" cy="276999"/>
          </a:xfrm>
          <a:prstGeom prst="rect">
            <a:avLst/>
          </a:prstGeom>
        </p:spPr>
        <p:txBody>
          <a:bodyPr wrap="none">
            <a:spAutoFit/>
          </a:bodyPr>
          <a:lstStyle/>
          <a:p>
            <a:r>
              <a:rPr lang="cs-CZ" sz="1200" dirty="0"/>
              <a:t>Sydney </a:t>
            </a:r>
            <a:r>
              <a:rPr lang="cs-CZ" sz="1200" dirty="0" err="1"/>
              <a:t>Morning</a:t>
            </a:r>
            <a:r>
              <a:rPr lang="cs-CZ" sz="1200" dirty="0"/>
              <a:t> </a:t>
            </a:r>
            <a:r>
              <a:rPr lang="cs-CZ" sz="1200" dirty="0" err="1"/>
              <a:t>Herald</a:t>
            </a:r>
            <a:endParaRPr lang="cs-CZ" sz="1200" dirty="0"/>
          </a:p>
        </p:txBody>
      </p:sp>
    </p:spTree>
    <p:extLst>
      <p:ext uri="{BB962C8B-B14F-4D97-AF65-F5344CB8AC3E}">
        <p14:creationId xmlns:p14="http://schemas.microsoft.com/office/powerpoint/2010/main" val="16059422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31093" t="5243" r="29692" b="17058"/>
          <a:stretch/>
        </p:blipFill>
        <p:spPr>
          <a:xfrm>
            <a:off x="7819217" y="1175538"/>
            <a:ext cx="4324865" cy="5715000"/>
          </a:xfrm>
          <a:prstGeom prst="rect">
            <a:avLst/>
          </a:prstGeom>
        </p:spPr>
      </p:pic>
      <p:pic>
        <p:nvPicPr>
          <p:cNvPr id="2" name="Obrázek 1"/>
          <p:cNvPicPr>
            <a:picLocks noChangeAspect="1"/>
          </p:cNvPicPr>
          <p:nvPr/>
        </p:nvPicPr>
        <p:blipFill>
          <a:blip r:embed="rId3"/>
          <a:stretch>
            <a:fillRect/>
          </a:stretch>
        </p:blipFill>
        <p:spPr>
          <a:xfrm>
            <a:off x="3829050" y="1175538"/>
            <a:ext cx="4286250" cy="5715000"/>
          </a:xfrm>
          <a:prstGeom prst="rect">
            <a:avLst/>
          </a:prstGeom>
        </p:spPr>
      </p:pic>
      <p:pic>
        <p:nvPicPr>
          <p:cNvPr id="1026" name="Picture 2" descr="VÃ½sledek obrÃ¡zku pro niche architecture defi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5538"/>
            <a:ext cx="3829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9589509" y="6521206"/>
            <a:ext cx="2448747" cy="369332"/>
          </a:xfrm>
          <a:prstGeom prst="rect">
            <a:avLst/>
          </a:prstGeom>
        </p:spPr>
        <p:txBody>
          <a:bodyPr wrap="none">
            <a:spAutoFit/>
          </a:bodyPr>
          <a:lstStyle/>
          <a:p>
            <a:r>
              <a:rPr lang="cs-CZ" dirty="0"/>
              <a:t>ghanatalksbusiness.com</a:t>
            </a:r>
          </a:p>
        </p:txBody>
      </p:sp>
      <p:sp>
        <p:nvSpPr>
          <p:cNvPr id="7" name="Obdélník 6"/>
          <p:cNvSpPr/>
          <p:nvPr/>
        </p:nvSpPr>
        <p:spPr>
          <a:xfrm>
            <a:off x="5100185" y="6521206"/>
            <a:ext cx="1447897" cy="369332"/>
          </a:xfrm>
          <a:prstGeom prst="rect">
            <a:avLst/>
          </a:prstGeom>
        </p:spPr>
        <p:txBody>
          <a:bodyPr wrap="none">
            <a:spAutoFit/>
          </a:bodyPr>
          <a:lstStyle/>
          <a:p>
            <a:r>
              <a:rPr lang="cs-CZ" dirty="0"/>
              <a:t>wikipedia.org</a:t>
            </a:r>
          </a:p>
        </p:txBody>
      </p:sp>
      <p:sp>
        <p:nvSpPr>
          <p:cNvPr id="6" name="Obdélník 5"/>
          <p:cNvSpPr/>
          <p:nvPr/>
        </p:nvSpPr>
        <p:spPr>
          <a:xfrm>
            <a:off x="911424" y="6466075"/>
            <a:ext cx="2504083" cy="369332"/>
          </a:xfrm>
          <a:prstGeom prst="rect">
            <a:avLst/>
          </a:prstGeom>
        </p:spPr>
        <p:txBody>
          <a:bodyPr wrap="none">
            <a:spAutoFit/>
          </a:bodyPr>
          <a:lstStyle/>
          <a:p>
            <a:r>
              <a:rPr lang="cs-CZ" dirty="0">
                <a:solidFill>
                  <a:srgbClr val="FFFF00"/>
                </a:solidFill>
              </a:rPr>
              <a:t>www.britainexpress.com</a:t>
            </a:r>
          </a:p>
        </p:txBody>
      </p:sp>
      <p:sp>
        <p:nvSpPr>
          <p:cNvPr id="8" name="Obdélník 7"/>
          <p:cNvSpPr/>
          <p:nvPr/>
        </p:nvSpPr>
        <p:spPr>
          <a:xfrm>
            <a:off x="1627322" y="139879"/>
            <a:ext cx="8790445" cy="984885"/>
          </a:xfrm>
          <a:prstGeom prst="rect">
            <a:avLst/>
          </a:prstGeom>
        </p:spPr>
        <p:txBody>
          <a:bodyPr wrap="square">
            <a:spAutoFit/>
          </a:bodyPr>
          <a:lstStyle/>
          <a:p>
            <a:pPr marL="114300">
              <a:spcAft>
                <a:spcPts val="0"/>
              </a:spcAft>
            </a:pPr>
            <a:r>
              <a:rPr lang="cs-CZ" sz="4000" b="1" dirty="0">
                <a:solidFill>
                  <a:srgbClr val="FF0000"/>
                </a:solidFill>
                <a:ea typeface="Times New Roman" panose="02020603050405020304" pitchFamily="18" charset="0"/>
              </a:rPr>
              <a:t>Pojem nika (</a:t>
            </a:r>
            <a:r>
              <a:rPr lang="cs-CZ" sz="4000" b="1" dirty="0" err="1">
                <a:solidFill>
                  <a:srgbClr val="FF0000"/>
                </a:solidFill>
                <a:ea typeface="Times New Roman" panose="02020603050405020304" pitchFamily="18" charset="0"/>
              </a:rPr>
              <a:t>Niche</a:t>
            </a:r>
            <a:r>
              <a:rPr lang="cs-CZ" sz="4000" b="1" dirty="0">
                <a:solidFill>
                  <a:srgbClr val="FF0000"/>
                </a:solidFill>
                <a:ea typeface="Times New Roman" panose="02020603050405020304" pitchFamily="18" charset="0"/>
              </a:rPr>
              <a:t>) ve společenstvu</a:t>
            </a:r>
            <a:endParaRPr lang="cs-CZ" sz="4000" dirty="0">
              <a:solidFill>
                <a:srgbClr val="FF0000"/>
              </a:solidFill>
              <a:ea typeface="Times New Roman" panose="02020603050405020304" pitchFamily="18" charset="0"/>
            </a:endParaRPr>
          </a:p>
          <a:p>
            <a:pPr marL="114300">
              <a:spcAft>
                <a:spcPts val="0"/>
              </a:spcAft>
            </a:pPr>
            <a:r>
              <a:rPr lang="cs-CZ" dirty="0">
                <a:latin typeface="Times New Roman" panose="02020603050405020304" pitchFamily="18" charset="0"/>
                <a:ea typeface="Times New Roman" panose="02020603050405020304" pitchFamily="18" charset="0"/>
              </a:rPr>
              <a:t> </a:t>
            </a:r>
            <a:endParaRPr lang="cs-CZ" sz="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8688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4624"/>
            <a:ext cx="12192000" cy="2862322"/>
          </a:xfrm>
          <a:prstGeom prst="rect">
            <a:avLst/>
          </a:prstGeom>
        </p:spPr>
        <p:txBody>
          <a:bodyPr wrap="square">
            <a:spAutoFit/>
          </a:bodyPr>
          <a:lstStyle/>
          <a:p>
            <a:pPr marL="114300">
              <a:spcAft>
                <a:spcPts val="0"/>
              </a:spcAft>
            </a:pPr>
            <a:r>
              <a:rPr lang="cs-CZ" sz="2400" b="1" dirty="0">
                <a:solidFill>
                  <a:srgbClr val="FF0000"/>
                </a:solidFill>
                <a:effectLst/>
              </a:rPr>
              <a:t>Nika</a:t>
            </a: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Nika je místo druhu v prostředí. Je to jakýsi „výsek“ prostředí (část ekologických gradientů), který obývá jen jeden  druh. Lze vyjádřit i číselně jako rozmezí hodnot ekologických faktorů, při nichž se druh vyskytuje. Dva druhy s absolutně identickou nikou by se konkurenčně vyloučily.</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Nika </a:t>
            </a:r>
            <a:r>
              <a:rPr lang="cs-CZ" sz="2400" b="1" dirty="0">
                <a:solidFill>
                  <a:srgbClr val="00B050"/>
                </a:solidFill>
                <a:ea typeface="Times New Roman" panose="02020603050405020304" pitchFamily="18" charset="0"/>
              </a:rPr>
              <a:t>fundamentální</a:t>
            </a:r>
            <a:r>
              <a:rPr lang="cs-CZ" dirty="0">
                <a:solidFill>
                  <a:srgbClr val="00B050"/>
                </a:solidFill>
                <a:ea typeface="Times New Roman" panose="02020603050405020304" pitchFamily="18" charset="0"/>
              </a:rPr>
              <a:t> </a:t>
            </a:r>
            <a:r>
              <a:rPr lang="cs-CZ" dirty="0">
                <a:ea typeface="Times New Roman" panose="02020603050405020304" pitchFamily="18" charset="0"/>
              </a:rPr>
              <a:t>– zjištěna kultivací druhu v různých podmínkách (celkový potenciál druhu)</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Nika </a:t>
            </a:r>
            <a:r>
              <a:rPr lang="cs-CZ" sz="2400" b="1" dirty="0">
                <a:solidFill>
                  <a:srgbClr val="00B050"/>
                </a:solidFill>
                <a:ea typeface="Times New Roman" panose="02020603050405020304" pitchFamily="18" charset="0"/>
              </a:rPr>
              <a:t>realizovaná</a:t>
            </a:r>
            <a:r>
              <a:rPr lang="cs-CZ" dirty="0">
                <a:ea typeface="Times New Roman" panose="02020603050405020304" pitchFamily="18" charset="0"/>
              </a:rPr>
              <a:t>  - zjištěna ve společenstvech (v přítomnosti konkurentů a predátorů).</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73"/>
          <a:stretch/>
        </p:blipFill>
        <p:spPr bwMode="auto">
          <a:xfrm>
            <a:off x="3575720" y="2711442"/>
            <a:ext cx="4354388" cy="41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8112224" y="2814613"/>
            <a:ext cx="2523059" cy="3364078"/>
          </a:xfrm>
          <a:prstGeom prst="rect">
            <a:avLst/>
          </a:prstGeom>
        </p:spPr>
      </p:pic>
      <p:sp>
        <p:nvSpPr>
          <p:cNvPr id="5" name="TextovéPole 4"/>
          <p:cNvSpPr txBox="1"/>
          <p:nvPr/>
        </p:nvSpPr>
        <p:spPr>
          <a:xfrm>
            <a:off x="9734500" y="6532421"/>
            <a:ext cx="2457500" cy="307777"/>
          </a:xfrm>
          <a:prstGeom prst="rect">
            <a:avLst/>
          </a:prstGeom>
          <a:noFill/>
        </p:spPr>
        <p:txBody>
          <a:bodyPr wrap="square" rtlCol="0">
            <a:spAutoFit/>
          </a:bodyPr>
          <a:lstStyle/>
          <a:p>
            <a:r>
              <a:rPr lang="cs-CZ" sz="1400" dirty="0"/>
              <a:t>www.botanickafotogalerie.cz</a:t>
            </a:r>
          </a:p>
        </p:txBody>
      </p:sp>
      <p:pic>
        <p:nvPicPr>
          <p:cNvPr id="6" name="Obrázek 5"/>
          <p:cNvPicPr>
            <a:picLocks noChangeAspect="1"/>
          </p:cNvPicPr>
          <p:nvPr/>
        </p:nvPicPr>
        <p:blipFill>
          <a:blip r:embed="rId4"/>
          <a:stretch>
            <a:fillRect/>
          </a:stretch>
        </p:blipFill>
        <p:spPr>
          <a:xfrm>
            <a:off x="1116610" y="2803633"/>
            <a:ext cx="2025034" cy="3375057"/>
          </a:xfrm>
          <a:prstGeom prst="rect">
            <a:avLst/>
          </a:prstGeom>
        </p:spPr>
      </p:pic>
      <p:sp>
        <p:nvSpPr>
          <p:cNvPr id="7" name="TextovéPole 6"/>
          <p:cNvSpPr txBox="1"/>
          <p:nvPr/>
        </p:nvSpPr>
        <p:spPr>
          <a:xfrm>
            <a:off x="9250774" y="2860566"/>
            <a:ext cx="1399281" cy="307777"/>
          </a:xfrm>
          <a:prstGeom prst="rect">
            <a:avLst/>
          </a:prstGeom>
          <a:noFill/>
        </p:spPr>
        <p:txBody>
          <a:bodyPr wrap="square" rtlCol="0">
            <a:spAutoFit/>
          </a:bodyPr>
          <a:lstStyle/>
          <a:p>
            <a:r>
              <a:rPr lang="cs-CZ" sz="1400" i="1" dirty="0"/>
              <a:t>C. </a:t>
            </a:r>
            <a:r>
              <a:rPr lang="cs-CZ" sz="1400" i="1" dirty="0" err="1"/>
              <a:t>lepidocarpa</a:t>
            </a:r>
            <a:endParaRPr lang="cs-CZ" sz="1400" i="1" dirty="0"/>
          </a:p>
        </p:txBody>
      </p:sp>
      <p:sp>
        <p:nvSpPr>
          <p:cNvPr id="9" name="TextovéPole 8"/>
          <p:cNvSpPr txBox="1"/>
          <p:nvPr/>
        </p:nvSpPr>
        <p:spPr>
          <a:xfrm>
            <a:off x="1127448" y="2833191"/>
            <a:ext cx="1399281" cy="307777"/>
          </a:xfrm>
          <a:prstGeom prst="rect">
            <a:avLst/>
          </a:prstGeom>
          <a:noFill/>
        </p:spPr>
        <p:txBody>
          <a:bodyPr wrap="square" rtlCol="0">
            <a:spAutoFit/>
          </a:bodyPr>
          <a:lstStyle/>
          <a:p>
            <a:r>
              <a:rPr lang="cs-CZ" sz="1400" i="1" dirty="0"/>
              <a:t>C. </a:t>
            </a:r>
            <a:r>
              <a:rPr lang="cs-CZ" sz="1400" i="1" dirty="0" err="1"/>
              <a:t>demissa</a:t>
            </a:r>
            <a:endParaRPr lang="cs-CZ" sz="1400" i="1" dirty="0"/>
          </a:p>
        </p:txBody>
      </p:sp>
    </p:spTree>
    <p:extLst>
      <p:ext uri="{BB962C8B-B14F-4D97-AF65-F5344CB8AC3E}">
        <p14:creationId xmlns:p14="http://schemas.microsoft.com/office/powerpoint/2010/main" val="497585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DABFB8C0-7893-4929-ADC3-387DFF485425}"/>
              </a:ext>
            </a:extLst>
          </p:cNvPr>
          <p:cNvPicPr>
            <a:picLocks noChangeAspect="1"/>
          </p:cNvPicPr>
          <p:nvPr/>
        </p:nvPicPr>
        <p:blipFill>
          <a:blip r:embed="rId2"/>
          <a:stretch>
            <a:fillRect/>
          </a:stretch>
        </p:blipFill>
        <p:spPr>
          <a:xfrm>
            <a:off x="551384" y="332656"/>
            <a:ext cx="2654778" cy="1944216"/>
          </a:xfrm>
          <a:prstGeom prst="rect">
            <a:avLst/>
          </a:prstGeom>
        </p:spPr>
      </p:pic>
      <p:pic>
        <p:nvPicPr>
          <p:cNvPr id="12" name="Obrázek 11">
            <a:extLst>
              <a:ext uri="{FF2B5EF4-FFF2-40B4-BE49-F238E27FC236}">
                <a16:creationId xmlns:a16="http://schemas.microsoft.com/office/drawing/2014/main" id="{D20501D8-2635-478D-8CC6-A84948E7D0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816" y="3642814"/>
            <a:ext cx="2880320" cy="2902432"/>
          </a:xfrm>
          <a:prstGeom prst="rect">
            <a:avLst/>
          </a:prstGeom>
        </p:spPr>
      </p:pic>
      <p:pic>
        <p:nvPicPr>
          <p:cNvPr id="15" name="Obrázek 14">
            <a:extLst>
              <a:ext uri="{FF2B5EF4-FFF2-40B4-BE49-F238E27FC236}">
                <a16:creationId xmlns:a16="http://schemas.microsoft.com/office/drawing/2014/main" id="{E3435A34-E79B-40E9-9B1C-E014344E8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280" y="3395206"/>
            <a:ext cx="3312368" cy="3130188"/>
          </a:xfrm>
          <a:prstGeom prst="rect">
            <a:avLst/>
          </a:prstGeom>
        </p:spPr>
      </p:pic>
      <p:pic>
        <p:nvPicPr>
          <p:cNvPr id="16" name="Picture 2">
            <a:extLst>
              <a:ext uri="{FF2B5EF4-FFF2-40B4-BE49-F238E27FC236}">
                <a16:creationId xmlns:a16="http://schemas.microsoft.com/office/drawing/2014/main" id="{65D07039-037C-4659-A685-42B97C5933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73"/>
          <a:stretch/>
        </p:blipFill>
        <p:spPr bwMode="auto">
          <a:xfrm>
            <a:off x="263352" y="3812687"/>
            <a:ext cx="3168352" cy="301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5CF0FD1D-074A-42A0-AF70-7C1FAC60C8C7}"/>
              </a:ext>
            </a:extLst>
          </p:cNvPr>
          <p:cNvSpPr txBox="1"/>
          <p:nvPr/>
        </p:nvSpPr>
        <p:spPr>
          <a:xfrm>
            <a:off x="3431704" y="548680"/>
            <a:ext cx="7848872" cy="707886"/>
          </a:xfrm>
          <a:prstGeom prst="rect">
            <a:avLst/>
          </a:prstGeom>
          <a:solidFill>
            <a:schemeClr val="bg1">
              <a:alpha val="58000"/>
            </a:schemeClr>
          </a:solidFill>
        </p:spPr>
        <p:txBody>
          <a:bodyPr wrap="square" rtlCol="0">
            <a:spAutoFit/>
          </a:bodyPr>
          <a:lstStyle/>
          <a:p>
            <a:pPr algn="ctr"/>
            <a:r>
              <a:rPr lang="cs-CZ" sz="2000" dirty="0">
                <a:solidFill>
                  <a:srgbClr val="FF0000"/>
                </a:solidFill>
              </a:rPr>
              <a:t>Nika </a:t>
            </a:r>
            <a:r>
              <a:rPr lang="cs-CZ" sz="2000" dirty="0"/>
              <a:t>je mnohorozměrná, umíme ji graficky vyjádřit maximálně trojrozměrně, zbytek je na naší představivosti. </a:t>
            </a:r>
          </a:p>
        </p:txBody>
      </p:sp>
      <p:sp>
        <p:nvSpPr>
          <p:cNvPr id="18" name="TextovéPole 17">
            <a:extLst>
              <a:ext uri="{FF2B5EF4-FFF2-40B4-BE49-F238E27FC236}">
                <a16:creationId xmlns:a16="http://schemas.microsoft.com/office/drawing/2014/main" id="{69D15ED8-2533-44D6-BA62-F8FCBC565095}"/>
              </a:ext>
            </a:extLst>
          </p:cNvPr>
          <p:cNvSpPr txBox="1"/>
          <p:nvPr/>
        </p:nvSpPr>
        <p:spPr>
          <a:xfrm>
            <a:off x="623392" y="3140968"/>
            <a:ext cx="2592288" cy="369332"/>
          </a:xfrm>
          <a:prstGeom prst="rect">
            <a:avLst/>
          </a:prstGeom>
          <a:noFill/>
        </p:spPr>
        <p:txBody>
          <a:bodyPr wrap="square" rtlCol="0">
            <a:spAutoFit/>
          </a:bodyPr>
          <a:lstStyle/>
          <a:p>
            <a:r>
              <a:rPr lang="cs-CZ" dirty="0"/>
              <a:t>jednorozměrné vyjádření</a:t>
            </a:r>
          </a:p>
        </p:txBody>
      </p:sp>
      <p:sp>
        <p:nvSpPr>
          <p:cNvPr id="19" name="TextovéPole 18">
            <a:extLst>
              <a:ext uri="{FF2B5EF4-FFF2-40B4-BE49-F238E27FC236}">
                <a16:creationId xmlns:a16="http://schemas.microsoft.com/office/drawing/2014/main" id="{359B37F9-4CA5-4E40-8213-C9D96B926141}"/>
              </a:ext>
            </a:extLst>
          </p:cNvPr>
          <p:cNvSpPr txBox="1"/>
          <p:nvPr/>
        </p:nvSpPr>
        <p:spPr>
          <a:xfrm>
            <a:off x="4583832" y="3131676"/>
            <a:ext cx="2592288" cy="369332"/>
          </a:xfrm>
          <a:prstGeom prst="rect">
            <a:avLst/>
          </a:prstGeom>
          <a:noFill/>
        </p:spPr>
        <p:txBody>
          <a:bodyPr wrap="square" rtlCol="0">
            <a:spAutoFit/>
          </a:bodyPr>
          <a:lstStyle/>
          <a:p>
            <a:r>
              <a:rPr lang="cs-CZ" dirty="0"/>
              <a:t>dvourozměrné vyjádření</a:t>
            </a:r>
          </a:p>
        </p:txBody>
      </p:sp>
      <p:sp>
        <p:nvSpPr>
          <p:cNvPr id="20" name="TextovéPole 19">
            <a:extLst>
              <a:ext uri="{FF2B5EF4-FFF2-40B4-BE49-F238E27FC236}">
                <a16:creationId xmlns:a16="http://schemas.microsoft.com/office/drawing/2014/main" id="{30F8F21F-5513-4D4D-B6B0-7DA6F14C1611}"/>
              </a:ext>
            </a:extLst>
          </p:cNvPr>
          <p:cNvSpPr txBox="1"/>
          <p:nvPr/>
        </p:nvSpPr>
        <p:spPr>
          <a:xfrm>
            <a:off x="9048328" y="3131676"/>
            <a:ext cx="2592288" cy="369332"/>
          </a:xfrm>
          <a:prstGeom prst="rect">
            <a:avLst/>
          </a:prstGeom>
          <a:noFill/>
        </p:spPr>
        <p:txBody>
          <a:bodyPr wrap="square" rtlCol="0">
            <a:spAutoFit/>
          </a:bodyPr>
          <a:lstStyle/>
          <a:p>
            <a:r>
              <a:rPr lang="cs-CZ" dirty="0"/>
              <a:t>trojrozměrné vyjádření</a:t>
            </a:r>
          </a:p>
        </p:txBody>
      </p:sp>
      <p:sp>
        <p:nvSpPr>
          <p:cNvPr id="21" name="TextovéPole 20">
            <a:extLst>
              <a:ext uri="{FF2B5EF4-FFF2-40B4-BE49-F238E27FC236}">
                <a16:creationId xmlns:a16="http://schemas.microsoft.com/office/drawing/2014/main" id="{263C1A8E-AB01-46FE-AD61-88EF01F4E498}"/>
              </a:ext>
            </a:extLst>
          </p:cNvPr>
          <p:cNvSpPr txBox="1"/>
          <p:nvPr/>
        </p:nvSpPr>
        <p:spPr>
          <a:xfrm>
            <a:off x="10488488" y="6453336"/>
            <a:ext cx="1584176" cy="307777"/>
          </a:xfrm>
          <a:prstGeom prst="rect">
            <a:avLst/>
          </a:prstGeom>
          <a:noFill/>
        </p:spPr>
        <p:txBody>
          <a:bodyPr wrap="square" rtlCol="0">
            <a:spAutoFit/>
          </a:bodyPr>
          <a:lstStyle/>
          <a:p>
            <a:r>
              <a:rPr lang="cs-CZ" sz="1400" dirty="0" err="1"/>
              <a:t>Blonder</a:t>
            </a:r>
            <a:r>
              <a:rPr lang="cs-CZ" sz="1400" dirty="0"/>
              <a:t> B. (2014)</a:t>
            </a:r>
          </a:p>
        </p:txBody>
      </p:sp>
    </p:spTree>
    <p:extLst>
      <p:ext uri="{BB962C8B-B14F-4D97-AF65-F5344CB8AC3E}">
        <p14:creationId xmlns:p14="http://schemas.microsoft.com/office/powerpoint/2010/main" val="23384829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4B737AA-0FA2-441D-B364-2AF90E62DF21}"/>
              </a:ext>
            </a:extLst>
          </p:cNvPr>
          <p:cNvPicPr>
            <a:picLocks noChangeAspect="1"/>
          </p:cNvPicPr>
          <p:nvPr/>
        </p:nvPicPr>
        <p:blipFill>
          <a:blip r:embed="rId2"/>
          <a:stretch>
            <a:fillRect/>
          </a:stretch>
        </p:blipFill>
        <p:spPr>
          <a:xfrm>
            <a:off x="5591944" y="1268760"/>
            <a:ext cx="5760640" cy="3873919"/>
          </a:xfrm>
          <a:prstGeom prst="rect">
            <a:avLst/>
          </a:prstGeom>
        </p:spPr>
      </p:pic>
      <p:sp>
        <p:nvSpPr>
          <p:cNvPr id="4" name="TextovéPole 3">
            <a:extLst>
              <a:ext uri="{FF2B5EF4-FFF2-40B4-BE49-F238E27FC236}">
                <a16:creationId xmlns:a16="http://schemas.microsoft.com/office/drawing/2014/main" id="{8C741882-6C40-484E-90B2-B8BB7BA10075}"/>
              </a:ext>
            </a:extLst>
          </p:cNvPr>
          <p:cNvSpPr txBox="1"/>
          <p:nvPr/>
        </p:nvSpPr>
        <p:spPr>
          <a:xfrm>
            <a:off x="191344" y="332656"/>
            <a:ext cx="11593288" cy="369332"/>
          </a:xfrm>
          <a:prstGeom prst="rect">
            <a:avLst/>
          </a:prstGeom>
          <a:noFill/>
        </p:spPr>
        <p:txBody>
          <a:bodyPr wrap="square">
            <a:spAutoFit/>
          </a:bodyPr>
          <a:lstStyle/>
          <a:p>
            <a:r>
              <a:rPr lang="cs-CZ" sz="1800" dirty="0"/>
              <a:t>Matematicky ale můžeme modelovat ještě víc rozměrů niky. Například modely rozšíření druhů v geografickém modelování.</a:t>
            </a:r>
            <a:endParaRPr lang="cs-CZ" dirty="0"/>
          </a:p>
        </p:txBody>
      </p:sp>
      <p:pic>
        <p:nvPicPr>
          <p:cNvPr id="5" name="Obrázek 4">
            <a:extLst>
              <a:ext uri="{FF2B5EF4-FFF2-40B4-BE49-F238E27FC236}">
                <a16:creationId xmlns:a16="http://schemas.microsoft.com/office/drawing/2014/main" id="{EBD885F2-424A-4B4C-8838-F5441D9099FC}"/>
              </a:ext>
            </a:extLst>
          </p:cNvPr>
          <p:cNvPicPr>
            <a:picLocks noChangeAspect="1"/>
          </p:cNvPicPr>
          <p:nvPr/>
        </p:nvPicPr>
        <p:blipFill>
          <a:blip r:embed="rId3"/>
          <a:stretch>
            <a:fillRect/>
          </a:stretch>
        </p:blipFill>
        <p:spPr>
          <a:xfrm>
            <a:off x="839416" y="1628800"/>
            <a:ext cx="3779891" cy="3312046"/>
          </a:xfrm>
          <a:prstGeom prst="rect">
            <a:avLst/>
          </a:prstGeom>
        </p:spPr>
      </p:pic>
      <p:sp>
        <p:nvSpPr>
          <p:cNvPr id="7" name="TextovéPole 6">
            <a:extLst>
              <a:ext uri="{FF2B5EF4-FFF2-40B4-BE49-F238E27FC236}">
                <a16:creationId xmlns:a16="http://schemas.microsoft.com/office/drawing/2014/main" id="{3DF638E5-A5BA-4E86-A695-F511AA43A92E}"/>
              </a:ext>
            </a:extLst>
          </p:cNvPr>
          <p:cNvSpPr txBox="1"/>
          <p:nvPr/>
        </p:nvSpPr>
        <p:spPr>
          <a:xfrm>
            <a:off x="4007768" y="6309320"/>
            <a:ext cx="8256240" cy="369332"/>
          </a:xfrm>
          <a:prstGeom prst="rect">
            <a:avLst/>
          </a:prstGeom>
          <a:noFill/>
        </p:spPr>
        <p:txBody>
          <a:bodyPr wrap="square">
            <a:spAutoFit/>
          </a:bodyPr>
          <a:lstStyle/>
          <a:p>
            <a:r>
              <a:rPr lang="cs-CZ" dirty="0"/>
              <a:t>https://conservationbytes.com/2020/07/21/history-of-species-distribution-models/</a:t>
            </a:r>
          </a:p>
        </p:txBody>
      </p:sp>
    </p:spTree>
    <p:extLst>
      <p:ext uri="{BB962C8B-B14F-4D97-AF65-F5344CB8AC3E}">
        <p14:creationId xmlns:p14="http://schemas.microsoft.com/office/powerpoint/2010/main" val="16889893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52647"/>
            <a:ext cx="11737304" cy="1938992"/>
          </a:xfrm>
          <a:prstGeom prst="rect">
            <a:avLst/>
          </a:prstGeom>
        </p:spPr>
        <p:txBody>
          <a:bodyPr wrap="square">
            <a:spAutoFit/>
          </a:bodyPr>
          <a:lstStyle/>
          <a:p>
            <a:pPr marL="114300">
              <a:spcAft>
                <a:spcPts val="0"/>
              </a:spcAft>
            </a:pPr>
            <a:r>
              <a:rPr lang="cs-CZ" sz="3000" b="1" dirty="0">
                <a:solidFill>
                  <a:srgbClr val="FF0000"/>
                </a:solidFill>
                <a:effectLst/>
              </a:rPr>
              <a:t>Diferenciace nik ve společenstvu</a:t>
            </a: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Z teorií populační biologie vyplývá, že pokud by existovali 2 druhy se stejnou nikou, </a:t>
            </a:r>
            <a:r>
              <a:rPr lang="cs-CZ" dirty="0" err="1">
                <a:ea typeface="Times New Roman" panose="02020603050405020304" pitchFamily="18" charset="0"/>
              </a:rPr>
              <a:t>kompetičně</a:t>
            </a:r>
            <a:r>
              <a:rPr lang="cs-CZ" dirty="0">
                <a:ea typeface="Times New Roman" panose="02020603050405020304" pitchFamily="18" charset="0"/>
              </a:rPr>
              <a:t> se vyloučí. Aby mohly druhy spolu ve společenstvu koexistovat, musejí mít diferencované (diverzifikované) niky. Pro příbuzné druhy byly skutečně nalezeny rozdíly ve vlastnostech prostředí, které osídlují.</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sp>
        <p:nvSpPr>
          <p:cNvPr id="3" name="Rectangle 2"/>
          <p:cNvSpPr>
            <a:spLocks noChangeArrowheads="1"/>
          </p:cNvSpPr>
          <p:nvPr/>
        </p:nvSpPr>
        <p:spPr bwMode="auto">
          <a:xfrm>
            <a:off x="226585" y="2492896"/>
            <a:ext cx="633670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Teorie limitující podobnosti </a:t>
            </a:r>
            <a:r>
              <a:rPr kumimoji="0" lang="cs-CZ" altLang="cs-CZ" sz="18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říká, že existuje maximální možná míra podobnosti (ve využívání limitujících zdrojů) mezi druhy, která ještě umožňuje jejich koexistenci. Menší limitující podobnost – větší druhová diverzita ve společenstvech.</a:t>
            </a:r>
            <a:endParaRPr kumimoji="0" lang="cs-CZ" altLang="cs-CZ" sz="900"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cs typeface="Times New Roman" panose="02020603050405020304" pitchFamily="18"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0" y="1586887"/>
            <a:ext cx="5091185" cy="5082473"/>
          </a:xfrm>
          <a:prstGeom prst="rect">
            <a:avLst/>
          </a:prstGeom>
          <a:noFill/>
          <a:extLst>
            <a:ext uri="{909E8E84-426E-40DD-AFC4-6F175D3DCCD1}">
              <a14:hiddenFill xmlns:a14="http://schemas.microsoft.com/office/drawing/2010/main">
                <a:solidFill>
                  <a:srgbClr val="BBE0E3"/>
                </a:solidFill>
              </a14:hiddenFill>
            </a:ext>
          </a:extLst>
        </p:spPr>
      </p:pic>
      <p:pic>
        <p:nvPicPr>
          <p:cNvPr id="5" name="Obrázek 4"/>
          <p:cNvPicPr>
            <a:picLocks noChangeAspect="1"/>
          </p:cNvPicPr>
          <p:nvPr/>
        </p:nvPicPr>
        <p:blipFill>
          <a:blip r:embed="rId3"/>
          <a:stretch>
            <a:fillRect/>
          </a:stretch>
        </p:blipFill>
        <p:spPr>
          <a:xfrm>
            <a:off x="839416" y="4106893"/>
            <a:ext cx="1927672" cy="2658858"/>
          </a:xfrm>
          <a:prstGeom prst="rect">
            <a:avLst/>
          </a:prstGeom>
        </p:spPr>
      </p:pic>
      <p:pic>
        <p:nvPicPr>
          <p:cNvPr id="6" name="Obrázek 5"/>
          <p:cNvPicPr>
            <a:picLocks noChangeAspect="1"/>
          </p:cNvPicPr>
          <p:nvPr/>
        </p:nvPicPr>
        <p:blipFill>
          <a:blip r:embed="rId4"/>
          <a:stretch>
            <a:fillRect/>
          </a:stretch>
        </p:blipFill>
        <p:spPr>
          <a:xfrm>
            <a:off x="3036528" y="4125038"/>
            <a:ext cx="3499867" cy="2622567"/>
          </a:xfrm>
          <a:prstGeom prst="rect">
            <a:avLst/>
          </a:prstGeom>
        </p:spPr>
      </p:pic>
      <p:sp>
        <p:nvSpPr>
          <p:cNvPr id="7" name="TextovéPole 6"/>
          <p:cNvSpPr txBox="1"/>
          <p:nvPr/>
        </p:nvSpPr>
        <p:spPr>
          <a:xfrm>
            <a:off x="4799856" y="6381328"/>
            <a:ext cx="1584176" cy="369332"/>
          </a:xfrm>
          <a:prstGeom prst="rect">
            <a:avLst/>
          </a:prstGeom>
          <a:noFill/>
        </p:spPr>
        <p:txBody>
          <a:bodyPr wrap="square" rtlCol="0">
            <a:spAutoFit/>
          </a:bodyPr>
          <a:lstStyle/>
          <a:p>
            <a:r>
              <a:rPr lang="cs-CZ" dirty="0">
                <a:solidFill>
                  <a:srgbClr val="FFFF00"/>
                </a:solidFill>
              </a:rPr>
              <a:t>www.biolib.cz</a:t>
            </a:r>
          </a:p>
        </p:txBody>
      </p:sp>
    </p:spTree>
    <p:extLst>
      <p:ext uri="{BB962C8B-B14F-4D97-AF65-F5344CB8AC3E}">
        <p14:creationId xmlns:p14="http://schemas.microsoft.com/office/powerpoint/2010/main" val="5184155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7502" y="302838"/>
            <a:ext cx="11809312" cy="1200329"/>
          </a:xfrm>
          <a:prstGeom prst="rect">
            <a:avLst/>
          </a:prstGeom>
        </p:spPr>
        <p:txBody>
          <a:bodyPr wrap="square">
            <a:spAutoFit/>
          </a:bodyPr>
          <a:lstStyle/>
          <a:p>
            <a:pPr>
              <a:spcAft>
                <a:spcPts val="0"/>
              </a:spcAft>
            </a:pPr>
            <a:r>
              <a:rPr lang="cs-CZ" dirty="0">
                <a:ea typeface="Times New Roman" panose="02020603050405020304" pitchFamily="18" charset="0"/>
              </a:rPr>
              <a:t>Druhy ve společenstvu se liší v nárocích na kvalitu zdrojů, jejichž zdrojem je zejména fyzické abiotické prostředí (vlhko, teplo, voda, živiny, vzduch), liší se v toleranci k různým stresujícím faktorům prostředí (extrémní pH, extrémní vodní režim, extrémní teploty), liší se ale i prostorem odkud zdroje čerpají (</a:t>
            </a:r>
            <a:r>
              <a:rPr lang="cs-CZ" b="1" dirty="0">
                <a:solidFill>
                  <a:srgbClr val="FF0000"/>
                </a:solidFill>
                <a:ea typeface="Times New Roman" panose="02020603050405020304" pitchFamily="18" charset="0"/>
              </a:rPr>
              <a:t>prostorová nika</a:t>
            </a:r>
            <a:r>
              <a:rPr lang="cs-CZ" dirty="0">
                <a:solidFill>
                  <a:srgbClr val="FF0000"/>
                </a:solidFill>
                <a:ea typeface="Times New Roman" panose="02020603050405020304" pitchFamily="18" charset="0"/>
              </a:rPr>
              <a:t> </a:t>
            </a:r>
            <a:r>
              <a:rPr lang="cs-CZ" dirty="0">
                <a:ea typeface="Times New Roman" panose="02020603050405020304" pitchFamily="18" charset="0"/>
              </a:rPr>
              <a:t>– různé prokořenění, různé růstové formy) nebo dobou kdy zdroje čerpají (</a:t>
            </a:r>
            <a:r>
              <a:rPr lang="cs-CZ" b="1" dirty="0">
                <a:solidFill>
                  <a:srgbClr val="FF0000"/>
                </a:solidFill>
                <a:ea typeface="Times New Roman" panose="02020603050405020304" pitchFamily="18" charset="0"/>
              </a:rPr>
              <a:t>časová nika</a:t>
            </a:r>
            <a:r>
              <a:rPr lang="cs-CZ" dirty="0">
                <a:solidFill>
                  <a:srgbClr val="FF0000"/>
                </a:solidFill>
                <a:ea typeface="Times New Roman" panose="02020603050405020304" pitchFamily="18" charset="0"/>
              </a:rPr>
              <a:t> </a:t>
            </a:r>
            <a:r>
              <a:rPr lang="cs-CZ" dirty="0">
                <a:ea typeface="Times New Roman" panose="02020603050405020304" pitchFamily="18" charset="0"/>
              </a:rPr>
              <a:t>– geofyty v listnatém lese).</a:t>
            </a:r>
            <a:endParaRPr lang="cs-CZ" sz="1000" dirty="0">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6168008" y="2799509"/>
            <a:ext cx="5935602" cy="3806205"/>
          </a:xfrm>
          <a:prstGeom prst="rect">
            <a:avLst/>
          </a:prstGeom>
        </p:spPr>
      </p:pic>
      <p:sp>
        <p:nvSpPr>
          <p:cNvPr id="4" name="Obdélník 3"/>
          <p:cNvSpPr/>
          <p:nvPr/>
        </p:nvSpPr>
        <p:spPr>
          <a:xfrm>
            <a:off x="8832304" y="2204864"/>
            <a:ext cx="1333763" cy="369332"/>
          </a:xfrm>
          <a:prstGeom prst="rect">
            <a:avLst/>
          </a:prstGeom>
        </p:spPr>
        <p:txBody>
          <a:bodyPr wrap="none">
            <a:spAutoFit/>
          </a:bodyPr>
          <a:lstStyle/>
          <a:p>
            <a:r>
              <a:rPr lang="cs-CZ" b="1" dirty="0">
                <a:solidFill>
                  <a:srgbClr val="FF0000"/>
                </a:solidFill>
              </a:rPr>
              <a:t>časová nika </a:t>
            </a:r>
          </a:p>
        </p:txBody>
      </p:sp>
      <p:pic>
        <p:nvPicPr>
          <p:cNvPr id="5" name="Obrázek 4"/>
          <p:cNvPicPr>
            <a:picLocks noChangeAspect="1"/>
          </p:cNvPicPr>
          <p:nvPr/>
        </p:nvPicPr>
        <p:blipFill>
          <a:blip r:embed="rId3"/>
          <a:stretch>
            <a:fillRect/>
          </a:stretch>
        </p:blipFill>
        <p:spPr>
          <a:xfrm>
            <a:off x="695400" y="2799509"/>
            <a:ext cx="4968552" cy="3726414"/>
          </a:xfrm>
          <a:prstGeom prst="rect">
            <a:avLst/>
          </a:prstGeom>
        </p:spPr>
      </p:pic>
      <p:sp>
        <p:nvSpPr>
          <p:cNvPr id="7" name="Obdélník 6"/>
          <p:cNvSpPr/>
          <p:nvPr/>
        </p:nvSpPr>
        <p:spPr>
          <a:xfrm>
            <a:off x="2495600" y="2204864"/>
            <a:ext cx="1728615" cy="369332"/>
          </a:xfrm>
          <a:prstGeom prst="rect">
            <a:avLst/>
          </a:prstGeom>
        </p:spPr>
        <p:txBody>
          <a:bodyPr wrap="none">
            <a:spAutoFit/>
          </a:bodyPr>
          <a:lstStyle/>
          <a:p>
            <a:r>
              <a:rPr lang="cs-CZ" b="1" dirty="0">
                <a:solidFill>
                  <a:srgbClr val="FF0000"/>
                </a:solidFill>
              </a:rPr>
              <a:t>prostorová nika </a:t>
            </a:r>
          </a:p>
        </p:txBody>
      </p:sp>
      <p:sp>
        <p:nvSpPr>
          <p:cNvPr id="6" name="Obdélník 5"/>
          <p:cNvSpPr/>
          <p:nvPr/>
        </p:nvSpPr>
        <p:spPr>
          <a:xfrm>
            <a:off x="695400" y="6156591"/>
            <a:ext cx="1118383" cy="276999"/>
          </a:xfrm>
          <a:prstGeom prst="rect">
            <a:avLst/>
          </a:prstGeom>
        </p:spPr>
        <p:txBody>
          <a:bodyPr wrap="none">
            <a:spAutoFit/>
          </a:bodyPr>
          <a:lstStyle/>
          <a:p>
            <a:r>
              <a:rPr lang="cs-CZ" sz="1200" dirty="0">
                <a:solidFill>
                  <a:schemeClr val="bg1"/>
                </a:solidFill>
              </a:rPr>
              <a:t>@</a:t>
            </a:r>
            <a:r>
              <a:rPr lang="cs-CZ" sz="1200" dirty="0" err="1">
                <a:solidFill>
                  <a:schemeClr val="bg1"/>
                </a:solidFill>
              </a:rPr>
              <a:t>Texosporium</a:t>
            </a:r>
            <a:endParaRPr lang="cs-CZ" sz="1200" dirty="0">
              <a:solidFill>
                <a:schemeClr val="bg1"/>
              </a:solidFill>
            </a:endParaRPr>
          </a:p>
        </p:txBody>
      </p:sp>
    </p:spTree>
    <p:extLst>
      <p:ext uri="{BB962C8B-B14F-4D97-AF65-F5344CB8AC3E}">
        <p14:creationId xmlns:p14="http://schemas.microsoft.com/office/powerpoint/2010/main" val="3308861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72251E0C-EE33-5318-5C0C-2E70B1BBF42E}"/>
              </a:ext>
            </a:extLst>
          </p:cNvPr>
          <p:cNvPicPr>
            <a:picLocks noGrp="1" noChangeAspect="1"/>
          </p:cNvPicPr>
          <p:nvPr>
            <p:ph idx="1"/>
          </p:nvPr>
        </p:nvPicPr>
        <p:blipFill>
          <a:blip r:embed="rId2"/>
          <a:stretch>
            <a:fillRect/>
          </a:stretch>
        </p:blipFill>
        <p:spPr>
          <a:xfrm>
            <a:off x="4218942" y="439507"/>
            <a:ext cx="7780189" cy="4391831"/>
          </a:xfrm>
        </p:spPr>
      </p:pic>
      <p:sp>
        <p:nvSpPr>
          <p:cNvPr id="2" name="Nadpis 1">
            <a:extLst>
              <a:ext uri="{FF2B5EF4-FFF2-40B4-BE49-F238E27FC236}">
                <a16:creationId xmlns:a16="http://schemas.microsoft.com/office/drawing/2014/main" id="{370356DA-AA42-8046-E163-994EAF888676}"/>
              </a:ext>
            </a:extLst>
          </p:cNvPr>
          <p:cNvSpPr>
            <a:spLocks noGrp="1"/>
          </p:cNvSpPr>
          <p:nvPr>
            <p:ph type="title"/>
          </p:nvPr>
        </p:nvSpPr>
        <p:spPr>
          <a:xfrm>
            <a:off x="109784" y="1473248"/>
            <a:ext cx="10515600" cy="1325563"/>
          </a:xfrm>
        </p:spPr>
        <p:txBody>
          <a:bodyPr>
            <a:noAutofit/>
          </a:bodyPr>
          <a:lstStyle/>
          <a:p>
            <a:r>
              <a:rPr lang="cs-CZ" sz="3600" dirty="0"/>
              <a:t>Podobné ekologické </a:t>
            </a:r>
            <a:br>
              <a:rPr lang="cs-CZ" sz="3600" dirty="0"/>
            </a:br>
            <a:r>
              <a:rPr lang="cs-CZ" sz="3600" dirty="0"/>
              <a:t>podmínky </a:t>
            </a:r>
            <a:br>
              <a:rPr lang="cs-CZ" sz="3600" dirty="0"/>
            </a:br>
            <a:r>
              <a:rPr lang="cs-CZ" sz="3600" dirty="0"/>
              <a:t/>
            </a:r>
            <a:br>
              <a:rPr lang="cs-CZ" sz="3600" dirty="0"/>
            </a:br>
            <a:r>
              <a:rPr lang="cs-CZ" sz="3600" dirty="0"/>
              <a:t>Ekologické </a:t>
            </a:r>
            <a:r>
              <a:rPr lang="cs-CZ" sz="3600" dirty="0" err="1"/>
              <a:t>vikarianty</a:t>
            </a:r>
            <a:r>
              <a:rPr lang="cs-CZ" sz="3600" dirty="0"/>
              <a:t> =</a:t>
            </a:r>
            <a:br>
              <a:rPr lang="cs-CZ" sz="3600" dirty="0"/>
            </a:br>
            <a:r>
              <a:rPr lang="cs-CZ" sz="3600" dirty="0"/>
              <a:t/>
            </a:r>
            <a:br>
              <a:rPr lang="cs-CZ" sz="3600" dirty="0"/>
            </a:br>
            <a:r>
              <a:rPr lang="cs-CZ" sz="3600" dirty="0"/>
              <a:t>= ekologicky </a:t>
            </a:r>
            <a:r>
              <a:rPr lang="cs-CZ" sz="3600" dirty="0" err="1"/>
              <a:t>ekvivapeltní</a:t>
            </a:r>
            <a:r>
              <a:rPr lang="cs-CZ" sz="3600" dirty="0"/>
              <a:t> </a:t>
            </a:r>
            <a:br>
              <a:rPr lang="cs-CZ" sz="3600" dirty="0"/>
            </a:br>
            <a:r>
              <a:rPr lang="cs-CZ" sz="3600" dirty="0"/>
              <a:t>druhy</a:t>
            </a:r>
          </a:p>
        </p:txBody>
      </p:sp>
      <p:pic>
        <p:nvPicPr>
          <p:cNvPr id="7" name="Obrázek 6">
            <a:extLst>
              <a:ext uri="{FF2B5EF4-FFF2-40B4-BE49-F238E27FC236}">
                <a16:creationId xmlns:a16="http://schemas.microsoft.com/office/drawing/2014/main" id="{6CB68189-4B7D-81F7-D33F-5DB985C8EBB9}"/>
              </a:ext>
            </a:extLst>
          </p:cNvPr>
          <p:cNvPicPr>
            <a:picLocks noChangeAspect="1"/>
          </p:cNvPicPr>
          <p:nvPr/>
        </p:nvPicPr>
        <p:blipFill>
          <a:blip r:embed="rId3"/>
          <a:stretch>
            <a:fillRect/>
          </a:stretch>
        </p:blipFill>
        <p:spPr>
          <a:xfrm>
            <a:off x="4335999" y="4831338"/>
            <a:ext cx="6819857" cy="1957741"/>
          </a:xfrm>
          <a:prstGeom prst="rect">
            <a:avLst/>
          </a:prstGeom>
        </p:spPr>
      </p:pic>
    </p:spTree>
    <p:extLst>
      <p:ext uri="{BB962C8B-B14F-4D97-AF65-F5344CB8AC3E}">
        <p14:creationId xmlns:p14="http://schemas.microsoft.com/office/powerpoint/2010/main" val="18885742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5360" y="188640"/>
            <a:ext cx="11521280" cy="1754326"/>
          </a:xfrm>
          <a:prstGeom prst="rect">
            <a:avLst/>
          </a:prstGeom>
        </p:spPr>
        <p:txBody>
          <a:bodyPr wrap="square">
            <a:spAutoFit/>
          </a:bodyPr>
          <a:lstStyle/>
          <a:p>
            <a:pPr>
              <a:spcAft>
                <a:spcPts val="0"/>
              </a:spcAft>
            </a:pPr>
            <a:r>
              <a:rPr lang="cs-CZ" dirty="0">
                <a:ea typeface="Times New Roman" panose="02020603050405020304" pitchFamily="18" charset="0"/>
              </a:rPr>
              <a:t>Prostředím a speciální nikou pro živočichy mohou být např. rostliny – každý druh rostliny může představovat samostatnou niku – vysoká druhová bohatost hmyzu.</a:t>
            </a:r>
            <a:endParaRPr lang="cs-CZ"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dirty="0">
              <a:effectLst/>
              <a:ea typeface="Times New Roman" panose="02020603050405020304" pitchFamily="18" charset="0"/>
            </a:endParaRPr>
          </a:p>
          <a:p>
            <a:pPr>
              <a:spcAft>
                <a:spcPts val="0"/>
              </a:spcAft>
            </a:pPr>
            <a:r>
              <a:rPr lang="cs-CZ" dirty="0">
                <a:ea typeface="Times New Roman" panose="02020603050405020304" pitchFamily="18" charset="0"/>
              </a:rPr>
              <a:t>	Skupiny druhů, které využívají stejné zdroje prostředí podobným způsobem, a mají jasně (byť jednoduše) diverzifikované niky, se nazývají gilda (</a:t>
            </a:r>
            <a:r>
              <a:rPr lang="cs-CZ" b="1" dirty="0" err="1">
                <a:solidFill>
                  <a:srgbClr val="FF0000"/>
                </a:solidFill>
                <a:ea typeface="Times New Roman" panose="02020603050405020304" pitchFamily="18" charset="0"/>
              </a:rPr>
              <a:t>guild</a:t>
            </a:r>
            <a:r>
              <a:rPr lang="cs-CZ" dirty="0">
                <a:ea typeface="Times New Roman" panose="02020603050405020304" pitchFamily="18" charset="0"/>
              </a:rPr>
              <a:t>, cech). Jde například o společenstva opylovačů, kteří se liší délkou sosáku.</a:t>
            </a:r>
            <a:endParaRPr lang="cs-CZ" dirty="0">
              <a:effectLst/>
              <a:ea typeface="Times New Roman" panose="02020603050405020304" pitchFamily="18" charset="0"/>
            </a:endParaRPr>
          </a:p>
          <a:p>
            <a:pPr>
              <a:spcAft>
                <a:spcPts val="0"/>
              </a:spcAft>
            </a:pPr>
            <a:r>
              <a:rPr lang="cs-CZ" dirty="0">
                <a:latin typeface="Times New Roman" panose="02020603050405020304" pitchFamily="18" charset="0"/>
                <a:ea typeface="Times New Roman" panose="02020603050405020304" pitchFamily="18" charset="0"/>
              </a:rPr>
              <a:t> </a:t>
            </a:r>
            <a:endParaRPr lang="cs-CZ" sz="1000" dirty="0">
              <a:effectLst/>
              <a:latin typeface="Times New Roman" panose="02020603050405020304" pitchFamily="18" charset="0"/>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1919536" y="2060848"/>
            <a:ext cx="3672408" cy="4737610"/>
          </a:xfrm>
          <a:prstGeom prst="rect">
            <a:avLst/>
          </a:prstGeom>
        </p:spPr>
      </p:pic>
      <p:sp>
        <p:nvSpPr>
          <p:cNvPr id="7" name="Obdélník 6"/>
          <p:cNvSpPr/>
          <p:nvPr/>
        </p:nvSpPr>
        <p:spPr>
          <a:xfrm>
            <a:off x="6312024" y="6381328"/>
            <a:ext cx="2993127" cy="307777"/>
          </a:xfrm>
          <a:prstGeom prst="rect">
            <a:avLst/>
          </a:prstGeom>
        </p:spPr>
        <p:txBody>
          <a:bodyPr wrap="none">
            <a:spAutoFit/>
          </a:bodyPr>
          <a:lstStyle/>
          <a:p>
            <a:r>
              <a:rPr lang="cs-CZ" sz="1400" dirty="0"/>
              <a:t>http://rstb.royalsocietypublishing.org/</a:t>
            </a:r>
          </a:p>
        </p:txBody>
      </p:sp>
      <p:pic>
        <p:nvPicPr>
          <p:cNvPr id="3" name="Obrázek 2">
            <a:extLst>
              <a:ext uri="{FF2B5EF4-FFF2-40B4-BE49-F238E27FC236}">
                <a16:creationId xmlns:a16="http://schemas.microsoft.com/office/drawing/2014/main" id="{4996130B-FF63-4134-A5BB-C52022B21AED}"/>
              </a:ext>
            </a:extLst>
          </p:cNvPr>
          <p:cNvPicPr>
            <a:picLocks noChangeAspect="1"/>
          </p:cNvPicPr>
          <p:nvPr/>
        </p:nvPicPr>
        <p:blipFill rotWithShape="1">
          <a:blip r:embed="rId3"/>
          <a:srcRect t="16964"/>
          <a:stretch/>
        </p:blipFill>
        <p:spPr>
          <a:xfrm>
            <a:off x="5519935" y="2060848"/>
            <a:ext cx="6622799" cy="4124491"/>
          </a:xfrm>
          <a:prstGeom prst="rect">
            <a:avLst/>
          </a:prstGeom>
        </p:spPr>
      </p:pic>
    </p:spTree>
    <p:extLst>
      <p:ext uri="{BB962C8B-B14F-4D97-AF65-F5344CB8AC3E}">
        <p14:creationId xmlns:p14="http://schemas.microsoft.com/office/powerpoint/2010/main" val="17237276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12000656" cy="2108269"/>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Koncept alfa a beta n</a:t>
            </a:r>
            <a:r>
              <a:rPr lang="cs-CZ" sz="2500" b="1" dirty="0">
                <a:solidFill>
                  <a:srgbClr val="FF0000"/>
                </a:solidFill>
                <a:ea typeface="Times New Roman" panose="02020603050405020304" pitchFamily="18" charset="0"/>
              </a:rPr>
              <a:t>iky</a:t>
            </a:r>
            <a:endParaRPr lang="cs-CZ" sz="2500" dirty="0">
              <a:solidFill>
                <a:srgbClr val="FF0000"/>
              </a:solidFill>
              <a:effectLst/>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 </a:t>
            </a:r>
            <a:endParaRPr lang="cs-CZ" sz="1000" dirty="0">
              <a:solidFill>
                <a:srgbClr val="FF0000"/>
              </a:solidFill>
              <a:effectLst/>
              <a:ea typeface="Times New Roman" panose="02020603050405020304" pitchFamily="18" charset="0"/>
            </a:endParaRPr>
          </a:p>
          <a:p>
            <a:pPr>
              <a:spcAft>
                <a:spcPts val="0"/>
              </a:spcAft>
            </a:pPr>
            <a:r>
              <a:rPr lang="cs-CZ" b="1" dirty="0">
                <a:ea typeface="Times New Roman" panose="02020603050405020304" pitchFamily="18" charset="0"/>
              </a:rPr>
              <a:t>Alfa nika </a:t>
            </a:r>
            <a:r>
              <a:rPr lang="cs-CZ" dirty="0">
                <a:ea typeface="Times New Roman" panose="02020603050405020304" pitchFamily="18" charset="0"/>
              </a:rPr>
              <a:t>– vlastnosti druhu umožňující koexistenci (</a:t>
            </a:r>
            <a:r>
              <a:rPr lang="cs-CZ" dirty="0" err="1">
                <a:ea typeface="Times New Roman" panose="02020603050405020304" pitchFamily="18" charset="0"/>
              </a:rPr>
              <a:t>spoluvýskyt</a:t>
            </a:r>
            <a:r>
              <a:rPr lang="cs-CZ" dirty="0">
                <a:ea typeface="Times New Roman" panose="02020603050405020304" pitchFamily="18" charset="0"/>
              </a:rPr>
              <a:t>) v lokálních společenstvech</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Beta nika</a:t>
            </a:r>
            <a:r>
              <a:rPr lang="cs-CZ" dirty="0">
                <a:ea typeface="Times New Roman" panose="02020603050405020304" pitchFamily="18" charset="0"/>
              </a:rPr>
              <a:t> - vlastnosti druhu umožňující výskyt druhu na širokých ekologických  gradientech</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1600" dirty="0">
                <a:effectLst/>
                <a:ea typeface="Times New Roman" panose="02020603050405020304" pitchFamily="18" charset="0"/>
              </a:rPr>
              <a:t>Co vzniklo v evoluci dřív? Zdá se, že alfa nika.</a:t>
            </a:r>
            <a:endParaRPr lang="cs-CZ" sz="1000" dirty="0">
              <a:effectLst/>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332094" y="3284984"/>
            <a:ext cx="4790072" cy="3261414"/>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73"/>
          <a:stretch/>
        </p:blipFill>
        <p:spPr bwMode="auto">
          <a:xfrm>
            <a:off x="7536160" y="2770616"/>
            <a:ext cx="4138364" cy="39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p:nvPr/>
        </p:nvSpPr>
        <p:spPr>
          <a:xfrm>
            <a:off x="5753099" y="3717032"/>
            <a:ext cx="1152128" cy="1569660"/>
          </a:xfrm>
          <a:prstGeom prst="rect">
            <a:avLst/>
          </a:prstGeom>
          <a:noFill/>
        </p:spPr>
        <p:txBody>
          <a:bodyPr wrap="square" rtlCol="0">
            <a:spAutoFit/>
          </a:bodyPr>
          <a:lstStyle/>
          <a:p>
            <a:r>
              <a:rPr lang="cs-CZ" sz="9600" dirty="0">
                <a:solidFill>
                  <a:srgbClr val="00B050"/>
                </a:solidFill>
              </a:rPr>
              <a:t>X</a:t>
            </a:r>
          </a:p>
        </p:txBody>
      </p:sp>
      <p:sp>
        <p:nvSpPr>
          <p:cNvPr id="10" name="TextovéPole 9"/>
          <p:cNvSpPr txBox="1"/>
          <p:nvPr/>
        </p:nvSpPr>
        <p:spPr>
          <a:xfrm>
            <a:off x="2135560" y="2458100"/>
            <a:ext cx="1656184" cy="369332"/>
          </a:xfrm>
          <a:prstGeom prst="rect">
            <a:avLst/>
          </a:prstGeom>
          <a:noFill/>
        </p:spPr>
        <p:txBody>
          <a:bodyPr wrap="square" rtlCol="0">
            <a:spAutoFit/>
          </a:bodyPr>
          <a:lstStyle/>
          <a:p>
            <a:r>
              <a:rPr lang="cs-CZ" b="1" dirty="0">
                <a:solidFill>
                  <a:srgbClr val="00B050"/>
                </a:solidFill>
              </a:rPr>
              <a:t>alfa nika</a:t>
            </a:r>
          </a:p>
        </p:txBody>
      </p:sp>
      <p:sp>
        <p:nvSpPr>
          <p:cNvPr id="11" name="TextovéPole 10"/>
          <p:cNvSpPr txBox="1"/>
          <p:nvPr/>
        </p:nvSpPr>
        <p:spPr>
          <a:xfrm>
            <a:off x="8976320" y="2276872"/>
            <a:ext cx="1656184" cy="369332"/>
          </a:xfrm>
          <a:prstGeom prst="rect">
            <a:avLst/>
          </a:prstGeom>
          <a:noFill/>
        </p:spPr>
        <p:txBody>
          <a:bodyPr wrap="square" rtlCol="0">
            <a:spAutoFit/>
          </a:bodyPr>
          <a:lstStyle/>
          <a:p>
            <a:r>
              <a:rPr lang="cs-CZ" b="1" dirty="0">
                <a:solidFill>
                  <a:srgbClr val="00B050"/>
                </a:solidFill>
              </a:rPr>
              <a:t>beta nika</a:t>
            </a:r>
          </a:p>
        </p:txBody>
      </p:sp>
    </p:spTree>
    <p:extLst>
      <p:ext uri="{BB962C8B-B14F-4D97-AF65-F5344CB8AC3E}">
        <p14:creationId xmlns:p14="http://schemas.microsoft.com/office/powerpoint/2010/main" val="41310026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9336" y="116632"/>
            <a:ext cx="11881320" cy="303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eaLnBrk="0" fontAlgn="base" hangingPunct="0">
              <a:spcBef>
                <a:spcPct val="0"/>
              </a:spcBef>
              <a:spcAft>
                <a:spcPct val="0"/>
              </a:spcAft>
            </a:pPr>
            <a:r>
              <a:rPr lang="cs-CZ" altLang="cs-CZ" sz="2500" dirty="0">
                <a:solidFill>
                  <a:srgbClr val="FF0000"/>
                </a:solidFill>
                <a:latin typeface="Arial" panose="020B0604020202020204" pitchFamily="34" charset="0"/>
                <a:ea typeface="Times New Roman" panose="02020603050405020304" pitchFamily="18" charset="0"/>
              </a:rPr>
              <a:t>Alfa nika a </a:t>
            </a:r>
            <a:r>
              <a:rPr lang="cs-CZ" altLang="cs-CZ" sz="2500" dirty="0" err="1">
                <a:solidFill>
                  <a:srgbClr val="FF0000"/>
                </a:solidFill>
                <a:latin typeface="Arial" panose="020B0604020202020204" pitchFamily="34" charset="0"/>
                <a:ea typeface="Times New Roman" panose="02020603050405020304" pitchFamily="18" charset="0"/>
              </a:rPr>
              <a:t>Raunkiærův</a:t>
            </a:r>
            <a:r>
              <a:rPr lang="cs-CZ" altLang="cs-CZ" sz="2500" dirty="0">
                <a:solidFill>
                  <a:srgbClr val="FF0000"/>
                </a:solidFill>
                <a:latin typeface="Arial" panose="020B0604020202020204" pitchFamily="34" charset="0"/>
                <a:ea typeface="Times New Roman" panose="02020603050405020304" pitchFamily="18" charset="0"/>
              </a:rPr>
              <a:t> systém životních forem rostlin (1934)</a:t>
            </a:r>
          </a:p>
          <a:p>
            <a:pPr lvl="0" eaLnBrk="0" fontAlgn="base" hangingPunct="0">
              <a:spcBef>
                <a:spcPct val="0"/>
              </a:spcBef>
              <a:spcAft>
                <a:spcPct val="0"/>
              </a:spcAft>
            </a:pPr>
            <a:endParaRPr kumimoji="0" lang="cs-CZ" altLang="cs-CZ" sz="25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lvl="0" eaLnBrk="0" fontAlgn="base" hangingPunct="0">
              <a:spcBef>
                <a:spcPct val="0"/>
              </a:spcBef>
              <a:spcAft>
                <a:spcPct val="0"/>
              </a:spcAft>
            </a:pPr>
            <a:endPar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a:ln>
                  <a:noFill/>
                </a:ln>
                <a:solidFill>
                  <a:srgbClr val="0070C0"/>
                </a:solidFill>
                <a:effectLst/>
                <a:ea typeface="Times New Roman" panose="02020603050405020304" pitchFamily="18" charset="0"/>
              </a:rPr>
              <a:t>Fanerofyty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(1) --- obnovovací meristémy více než 30 cm nad zemí (stromy, keře)</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Chamaefyty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(2,3) --- mají obnovovací pupeny na prýtech a nad povrchem půdy do 30 cm, v nepříznivém období jsou chráněny obaly a sněhem. Nízké a plazivé keříčky.</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Hemikryptofyty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(4) --- přízemní rostliny, mají obnovovací pupeny těsně při povrchu půdy.</a:t>
            </a:r>
            <a:endParaRPr kumimoji="0" lang="cs-CZ" altLang="cs-CZ" b="0" i="0" u="none" strike="noStrike" cap="none" normalizeH="0" baseline="0" dirty="0">
              <a:ln>
                <a:noFill/>
              </a:ln>
              <a:solidFill>
                <a:schemeClr val="tx1"/>
              </a:solidFill>
              <a:effectLst/>
            </a:endParaRPr>
          </a:p>
          <a:p>
            <a:pPr lvl="0" eaLnBrk="0" fontAlgn="base" hangingPunct="0">
              <a:spcBef>
                <a:spcPct val="0"/>
              </a:spcBef>
              <a:spcAft>
                <a:spcPct val="0"/>
              </a:spcAft>
            </a:pPr>
            <a:r>
              <a:rPr lang="cs-CZ" altLang="cs-CZ" b="1" dirty="0">
                <a:solidFill>
                  <a:srgbClr val="0070C0"/>
                </a:solidFill>
                <a:ea typeface="Times New Roman" panose="02020603050405020304" pitchFamily="18" charset="0"/>
              </a:rPr>
              <a:t>Kryptofyty</a:t>
            </a:r>
            <a:r>
              <a:rPr lang="cs-CZ" altLang="cs-CZ" dirty="0">
                <a:ea typeface="Times New Roman" panose="02020603050405020304" pitchFamily="18" charset="0"/>
              </a:rPr>
              <a:t> (5 – 9): --- </a:t>
            </a:r>
            <a:r>
              <a:rPr kumimoji="0" lang="cs-CZ" altLang="cs-CZ" b="0" i="0" u="none" strike="noStrike" cap="none" normalizeH="0" baseline="0" dirty="0">
                <a:ln>
                  <a:noFill/>
                </a:ln>
                <a:solidFill>
                  <a:schemeClr val="tx1"/>
                </a:solidFill>
                <a:effectLst/>
                <a:ea typeface="Times New Roman" panose="02020603050405020304" pitchFamily="18" charset="0"/>
              </a:rPr>
              <a:t>obnovovací orgány pod povrchem (geofyty – v půdě, </a:t>
            </a:r>
            <a:r>
              <a:rPr kumimoji="0" lang="cs-CZ" altLang="cs-CZ" b="0" i="0" u="none" strike="noStrike" cap="none" normalizeH="0" baseline="0" dirty="0" err="1">
                <a:ln>
                  <a:noFill/>
                </a:ln>
                <a:solidFill>
                  <a:schemeClr val="tx1"/>
                </a:solidFill>
                <a:effectLst/>
                <a:ea typeface="Times New Roman" panose="02020603050405020304" pitchFamily="18" charset="0"/>
              </a:rPr>
              <a:t>helofyty</a:t>
            </a:r>
            <a:r>
              <a:rPr kumimoji="0" lang="cs-CZ" altLang="cs-CZ" b="0" i="0" u="none" strike="noStrike" cap="none" normalizeH="0" baseline="0" dirty="0">
                <a:ln>
                  <a:noFill/>
                </a:ln>
                <a:solidFill>
                  <a:schemeClr val="tx1"/>
                </a:solidFill>
                <a:effectLst/>
                <a:ea typeface="Times New Roman" panose="02020603050405020304" pitchFamily="18" charset="0"/>
              </a:rPr>
              <a:t> – v bahně, hydrofyty – pod vodou)</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Terofyty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 jednoletky, nepříznivé období přetrvávají v semenech nebo ve výtrusech.</a:t>
            </a:r>
            <a:endParaRPr lang="cs-CZ" altLang="cs-CZ" dirty="0"/>
          </a:p>
          <a:p>
            <a:pPr lvl="0" eaLnBrk="0" fontAlgn="base" hangingPunct="0">
              <a:spcBef>
                <a:spcPct val="0"/>
              </a:spcBef>
              <a:spcAft>
                <a:spcPct val="0"/>
              </a:spcAft>
            </a:pPr>
            <a:r>
              <a:rPr kumimoji="0" lang="cs-CZ" altLang="cs-CZ" b="1" i="0" u="none" strike="noStrike" cap="none" normalizeH="0" baseline="0" dirty="0">
                <a:ln>
                  <a:noFill/>
                </a:ln>
                <a:solidFill>
                  <a:srgbClr val="0070C0"/>
                </a:solidFill>
                <a:effectLst/>
              </a:rPr>
              <a:t>Epifyty</a:t>
            </a:r>
            <a:r>
              <a:rPr kumimoji="0" lang="cs-CZ" altLang="cs-CZ" b="0" i="0" u="none" strike="noStrike" cap="none" normalizeH="0" dirty="0">
                <a:ln>
                  <a:noFill/>
                </a:ln>
                <a:solidFill>
                  <a:srgbClr val="0070C0"/>
                </a:solidFill>
                <a:effectLst/>
              </a:rPr>
              <a:t> </a:t>
            </a:r>
            <a:r>
              <a:rPr lang="cs-CZ" altLang="cs-CZ" dirty="0">
                <a:ea typeface="Times New Roman" panose="02020603050405020304" pitchFamily="18" charset="0"/>
              </a:rPr>
              <a:t>--- rostoucí na jiných rostlinách</a:t>
            </a:r>
            <a:endParaRPr kumimoji="0" lang="cs-CZ" altLang="cs-CZ" b="0" i="0" u="none" strike="noStrike" cap="none" normalizeH="0" baseline="0" dirty="0">
              <a:ln>
                <a:noFill/>
              </a:ln>
              <a:solidFill>
                <a:schemeClr val="tx1"/>
              </a:solidFill>
              <a:effectLst/>
            </a:endParaRPr>
          </a:p>
        </p:txBody>
      </p:sp>
      <p:pic>
        <p:nvPicPr>
          <p:cNvPr id="3" name="Obrázek 2"/>
          <p:cNvPicPr>
            <a:picLocks noChangeAspect="1"/>
          </p:cNvPicPr>
          <p:nvPr/>
        </p:nvPicPr>
        <p:blipFill>
          <a:blip r:embed="rId2"/>
          <a:stretch>
            <a:fillRect/>
          </a:stretch>
        </p:blipFill>
        <p:spPr>
          <a:xfrm>
            <a:off x="3071664" y="3356992"/>
            <a:ext cx="6200949" cy="3382336"/>
          </a:xfrm>
          <a:prstGeom prst="rect">
            <a:avLst/>
          </a:prstGeom>
        </p:spPr>
      </p:pic>
    </p:spTree>
    <p:extLst>
      <p:ext uri="{BB962C8B-B14F-4D97-AF65-F5344CB8AC3E}">
        <p14:creationId xmlns:p14="http://schemas.microsoft.com/office/powerpoint/2010/main" val="29247356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9336" y="121785"/>
            <a:ext cx="72008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FF0000"/>
                </a:solidFill>
                <a:effectLst/>
                <a:ea typeface="Times New Roman" panose="02020603050405020304" pitchFamily="18" charset="0"/>
              </a:rPr>
              <a:t>Vliv </a:t>
            </a:r>
            <a:r>
              <a:rPr kumimoji="0" lang="cs-CZ" altLang="cs-CZ" sz="2400" b="1" i="0" u="none" strike="noStrike" cap="none" normalizeH="0" baseline="0" dirty="0" err="1">
                <a:ln>
                  <a:noFill/>
                </a:ln>
                <a:solidFill>
                  <a:srgbClr val="FF0000"/>
                </a:solidFill>
                <a:effectLst/>
                <a:ea typeface="Times New Roman" panose="02020603050405020304" pitchFamily="18" charset="0"/>
              </a:rPr>
              <a:t>kompetice</a:t>
            </a:r>
            <a:r>
              <a:rPr kumimoji="0" lang="cs-CZ" altLang="cs-CZ" sz="2400" b="1" i="0" u="none" strike="noStrike" cap="none" normalizeH="0" baseline="0" dirty="0">
                <a:ln>
                  <a:noFill/>
                </a:ln>
                <a:solidFill>
                  <a:srgbClr val="FF0000"/>
                </a:solidFill>
                <a:effectLst/>
                <a:ea typeface="Times New Roman" panose="02020603050405020304" pitchFamily="18" charset="0"/>
              </a:rPr>
              <a:t> na strukturu společenstva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ea typeface="Times New Roman" panose="02020603050405020304" pitchFamily="18" charset="0"/>
              </a:rPr>
              <a:t>	Konkurence (</a:t>
            </a:r>
            <a:r>
              <a:rPr kumimoji="0" lang="cs-CZ" altLang="cs-CZ" sz="1800" b="1" i="0" u="none" strike="noStrike" cap="none" normalizeH="0" baseline="0" dirty="0" err="1">
                <a:ln>
                  <a:noFill/>
                </a:ln>
                <a:solidFill>
                  <a:schemeClr val="tx1"/>
                </a:solidFill>
                <a:effectLst/>
                <a:ea typeface="Times New Roman" panose="02020603050405020304" pitchFamily="18" charset="0"/>
              </a:rPr>
              <a:t>kompetice</a:t>
            </a:r>
            <a:r>
              <a:rPr kumimoji="0" lang="cs-CZ" altLang="cs-CZ" sz="1800" b="0" i="0" u="none" strike="noStrike" cap="none" normalizeH="0" baseline="0" dirty="0">
                <a:ln>
                  <a:noFill/>
                </a:ln>
                <a:solidFill>
                  <a:schemeClr val="tx1"/>
                </a:solidFill>
                <a:effectLst/>
                <a:ea typeface="Times New Roman" panose="02020603050405020304" pitchFamily="18" charset="0"/>
              </a:rPr>
              <a:t>) se tedy projevuje v diferenciaci nik a tím i v diferenciaci morfologických a fyziologických vlastností druhů a jejich životních forem – vzniká charakteristická struktura společenstva.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ea typeface="Times New Roman" panose="02020603050405020304" pitchFamily="18" charset="0"/>
              </a:rPr>
              <a:t>	</a:t>
            </a:r>
            <a:endParaRPr kumimoji="0" lang="cs-CZ" altLang="cs-CZ" sz="9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cs-CZ" altLang="cs-CZ" sz="1800" b="1" i="0" u="none" strike="noStrike" cap="none" normalizeH="0" baseline="0" dirty="0">
                <a:ln>
                  <a:noFill/>
                </a:ln>
                <a:solidFill>
                  <a:srgbClr val="00B050"/>
                </a:solidFill>
                <a:effectLst/>
                <a:ea typeface="Times New Roman" panose="02020603050405020304" pitchFamily="18" charset="0"/>
              </a:rPr>
              <a:t>Dominantní druhy</a:t>
            </a:r>
            <a:r>
              <a:rPr kumimoji="0" lang="cs-CZ" altLang="cs-CZ" sz="1800" b="0" i="0" u="none" strike="noStrike" cap="none" normalizeH="0" baseline="0" dirty="0">
                <a:ln>
                  <a:noFill/>
                </a:ln>
                <a:solidFill>
                  <a:srgbClr val="00B050"/>
                </a:solidFill>
                <a:effectLst/>
                <a:ea typeface="Times New Roman" panose="02020603050405020304" pitchFamily="18" charset="0"/>
              </a:rPr>
              <a:t> </a:t>
            </a:r>
            <a:r>
              <a:rPr kumimoji="0" lang="cs-CZ" altLang="cs-CZ" sz="1800" b="0" i="0" u="none" strike="noStrike" cap="none" normalizeH="0" baseline="0" dirty="0">
                <a:ln>
                  <a:noFill/>
                </a:ln>
                <a:solidFill>
                  <a:schemeClr val="tx1"/>
                </a:solidFill>
                <a:effectLst/>
                <a:ea typeface="Times New Roman" panose="02020603050405020304" pitchFamily="18" charset="0"/>
              </a:rPr>
              <a:t>(C-stratégové) jsou druhy s největší biomasou (pokryvností) nebo abundancí ve společenstvu</a:t>
            </a:r>
            <a:r>
              <a:rPr lang="cs-CZ" altLang="cs-CZ" dirty="0">
                <a:ea typeface="Times New Roman" panose="02020603050405020304" pitchFamily="18" charset="0"/>
              </a:rPr>
              <a:t>. </a:t>
            </a:r>
          </a:p>
          <a:p>
            <a:pPr lvl="0" eaLnBrk="0" fontAlgn="base" hangingPunct="0">
              <a:spcBef>
                <a:spcPct val="0"/>
              </a:spcBef>
              <a:spcAft>
                <a:spcPct val="0"/>
              </a:spcAft>
            </a:pPr>
            <a:endParaRPr lang="cs-CZ" altLang="cs-CZ" dirty="0">
              <a:ea typeface="Times New Roman" panose="02020603050405020304" pitchFamily="18" charset="0"/>
            </a:endParaRPr>
          </a:p>
          <a:p>
            <a:pPr lvl="0" eaLnBrk="0" fontAlgn="base" hangingPunct="0">
              <a:spcBef>
                <a:spcPct val="0"/>
              </a:spcBef>
              <a:spcAft>
                <a:spcPct val="0"/>
              </a:spcAft>
            </a:pPr>
            <a:r>
              <a:rPr lang="cs-CZ" altLang="cs-CZ" b="1" dirty="0" err="1">
                <a:solidFill>
                  <a:srgbClr val="00B050"/>
                </a:solidFill>
                <a:ea typeface="Times New Roman" panose="02020603050405020304" pitchFamily="18" charset="0"/>
              </a:rPr>
              <a:t>Patrovitost</a:t>
            </a:r>
            <a:r>
              <a:rPr lang="cs-CZ" altLang="cs-CZ" dirty="0">
                <a:solidFill>
                  <a:srgbClr val="00B050"/>
                </a:solidFill>
                <a:ea typeface="Times New Roman" panose="02020603050405020304" pitchFamily="18" charset="0"/>
              </a:rPr>
              <a:t> </a:t>
            </a:r>
            <a:r>
              <a:rPr lang="cs-CZ" altLang="cs-CZ" dirty="0">
                <a:ea typeface="Times New Roman" panose="02020603050405020304" pitchFamily="18" charset="0"/>
              </a:rPr>
              <a:t>rostlinného společenstva je výsledkem </a:t>
            </a:r>
            <a:r>
              <a:rPr lang="cs-CZ" altLang="cs-CZ" dirty="0" err="1">
                <a:ea typeface="Times New Roman" panose="02020603050405020304" pitchFamily="18" charset="0"/>
              </a:rPr>
              <a:t>kompetice</a:t>
            </a:r>
            <a:r>
              <a:rPr lang="cs-CZ" altLang="cs-CZ" dirty="0">
                <a:ea typeface="Times New Roman" panose="02020603050405020304" pitchFamily="18" charset="0"/>
              </a:rPr>
              <a:t> o nadzemní zdroje (světlo, prostor …).</a:t>
            </a:r>
          </a:p>
          <a:p>
            <a:pPr lvl="0" eaLnBrk="0" fontAlgn="base" hangingPunct="0">
              <a:spcBef>
                <a:spcPct val="0"/>
              </a:spcBef>
              <a:spcAft>
                <a:spcPct val="0"/>
              </a:spcAft>
            </a:pPr>
            <a:endParaRPr lang="cs-CZ" altLang="cs-CZ" dirty="0">
              <a:ea typeface="Times New Roman" panose="02020603050405020304" pitchFamily="18" charset="0"/>
            </a:endParaRPr>
          </a:p>
          <a:p>
            <a:pPr lvl="0" eaLnBrk="0" fontAlgn="base" hangingPunct="0">
              <a:spcBef>
                <a:spcPct val="0"/>
              </a:spcBef>
              <a:spcAft>
                <a:spcPct val="0"/>
              </a:spcAft>
            </a:pPr>
            <a:r>
              <a:rPr lang="cs-CZ" altLang="cs-CZ" b="1" dirty="0">
                <a:solidFill>
                  <a:srgbClr val="00B050"/>
                </a:solidFill>
                <a:ea typeface="Times New Roman" panose="02020603050405020304" pitchFamily="18" charset="0"/>
              </a:rPr>
              <a:t>Rozmístění</a:t>
            </a:r>
            <a:r>
              <a:rPr lang="cs-CZ" altLang="cs-CZ" dirty="0">
                <a:solidFill>
                  <a:srgbClr val="00B050"/>
                </a:solidFill>
                <a:ea typeface="Times New Roman" panose="02020603050405020304" pitchFamily="18" charset="0"/>
              </a:rPr>
              <a:t> </a:t>
            </a:r>
            <a:r>
              <a:rPr lang="cs-CZ" altLang="cs-CZ" dirty="0">
                <a:ea typeface="Times New Roman" panose="02020603050405020304" pitchFamily="18" charset="0"/>
              </a:rPr>
              <a:t>jedinců ve společenstvu (</a:t>
            </a:r>
            <a:r>
              <a:rPr lang="cs-CZ" altLang="cs-CZ" dirty="0" err="1">
                <a:ea typeface="Times New Roman" panose="02020603050405020304" pitchFamily="18" charset="0"/>
              </a:rPr>
              <a:t>shlukovité</a:t>
            </a:r>
            <a:r>
              <a:rPr lang="cs-CZ" altLang="cs-CZ" dirty="0">
                <a:ea typeface="Times New Roman" panose="02020603050405020304" pitchFamily="18" charset="0"/>
              </a:rPr>
              <a:t>, pravidelné) je dáno </a:t>
            </a:r>
            <a:r>
              <a:rPr lang="cs-CZ" altLang="cs-CZ" dirty="0" err="1">
                <a:ea typeface="Times New Roman" panose="02020603050405020304" pitchFamily="18" charset="0"/>
              </a:rPr>
              <a:t>kompeticí</a:t>
            </a:r>
            <a:r>
              <a:rPr lang="cs-CZ" altLang="cs-CZ" dirty="0">
                <a:ea typeface="Times New Roman" panose="02020603050405020304" pitchFamily="18" charset="0"/>
              </a:rPr>
              <a:t> o půdní zdroje.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9217" name="Picture 1" descr="140-4057"/>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08168" y="120751"/>
            <a:ext cx="4477494" cy="67296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238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4555486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14590" y="2331175"/>
            <a:ext cx="8096573" cy="696509"/>
          </a:xfrm>
        </p:spPr>
        <p:txBody>
          <a:bodyPr>
            <a:normAutofit fontScale="90000"/>
          </a:bodyPr>
          <a:lstStyle/>
          <a:p>
            <a:pPr algn="ctr"/>
            <a:r>
              <a:rPr lang="cs-CZ" sz="4000" b="1" dirty="0"/>
              <a:t>Ještě jednou o biologické diverzitě ? </a:t>
            </a:r>
            <a:br>
              <a:rPr lang="cs-CZ" sz="4000" b="1" dirty="0"/>
            </a:br>
            <a:r>
              <a:rPr lang="cs-CZ" sz="4000" b="1" dirty="0"/>
              <a:t/>
            </a:r>
            <a:br>
              <a:rPr lang="cs-CZ" sz="4000" b="1" dirty="0"/>
            </a:br>
            <a:r>
              <a:rPr lang="cs-CZ" sz="4000" b="1" dirty="0"/>
              <a:t>Jak chápeme biologickou diverzitu ?</a:t>
            </a:r>
            <a:br>
              <a:rPr lang="cs-CZ" sz="4000" b="1" dirty="0"/>
            </a:br>
            <a:r>
              <a:rPr lang="cs-CZ" sz="4000" b="1" dirty="0"/>
              <a:t/>
            </a:r>
            <a:br>
              <a:rPr lang="cs-CZ" sz="4000" b="1" dirty="0"/>
            </a:br>
            <a:r>
              <a:rPr lang="cs-CZ" sz="4000" b="1" dirty="0"/>
              <a:t>Jak s ní v ekologii pracujeme ?</a:t>
            </a:r>
            <a:br>
              <a:rPr lang="cs-CZ" sz="4000" b="1" dirty="0"/>
            </a:br>
            <a:r>
              <a:rPr lang="cs-CZ" sz="4000" b="1" dirty="0"/>
              <a:t/>
            </a:r>
            <a:br>
              <a:rPr lang="cs-CZ" sz="4000" b="1" dirty="0"/>
            </a:br>
            <a:r>
              <a:rPr lang="cs-CZ" sz="4000" b="1" dirty="0"/>
              <a:t>Jak měříme biodiverzitu ?</a:t>
            </a:r>
          </a:p>
        </p:txBody>
      </p:sp>
    </p:spTree>
    <p:extLst>
      <p:ext uri="{BB962C8B-B14F-4D97-AF65-F5344CB8AC3E}">
        <p14:creationId xmlns:p14="http://schemas.microsoft.com/office/powerpoint/2010/main" val="8651844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56665"/>
          </a:xfrm>
        </p:spPr>
        <p:txBody>
          <a:bodyPr>
            <a:normAutofit/>
          </a:bodyPr>
          <a:lstStyle/>
          <a:p>
            <a:pPr algn="ctr"/>
            <a:r>
              <a:rPr lang="cs-CZ" sz="4000" b="1" dirty="0"/>
              <a:t>Biologická diverzita</a:t>
            </a:r>
          </a:p>
        </p:txBody>
      </p:sp>
      <p:pic>
        <p:nvPicPr>
          <p:cNvPr id="4" name="Zástupný symbol pro obsah 3"/>
          <p:cNvPicPr>
            <a:picLocks noGrp="1" noChangeAspect="1"/>
          </p:cNvPicPr>
          <p:nvPr>
            <p:ph idx="1"/>
          </p:nvPr>
        </p:nvPicPr>
        <p:blipFill>
          <a:blip r:embed="rId2"/>
          <a:stretch>
            <a:fillRect/>
          </a:stretch>
        </p:blipFill>
        <p:spPr>
          <a:xfrm>
            <a:off x="2400938" y="1527143"/>
            <a:ext cx="8517232" cy="3945764"/>
          </a:xfrm>
          <a:prstGeom prst="rect">
            <a:avLst/>
          </a:prstGeom>
        </p:spPr>
      </p:pic>
    </p:spTree>
    <p:extLst>
      <p:ext uri="{BB962C8B-B14F-4D97-AF65-F5344CB8AC3E}">
        <p14:creationId xmlns:p14="http://schemas.microsoft.com/office/powerpoint/2010/main" val="12668351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3352" y="105013"/>
            <a:ext cx="6096000" cy="4308872"/>
          </a:xfrm>
          <a:prstGeom prst="rect">
            <a:avLst/>
          </a:prstGeom>
        </p:spPr>
        <p:txBody>
          <a:bodyPr>
            <a:spAutoFit/>
          </a:bodyPr>
          <a:lstStyle/>
          <a:p>
            <a:pPr marL="114300">
              <a:spcAft>
                <a:spcPts val="0"/>
              </a:spcAft>
            </a:pPr>
            <a:r>
              <a:rPr lang="cs-CZ" sz="2400" b="1" dirty="0">
                <a:solidFill>
                  <a:srgbClr val="FF0000"/>
                </a:solidFill>
                <a:effectLst/>
              </a:rPr>
              <a:t>Diverzita a druhová bohatost</a:t>
            </a: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Druhová bohatost</a:t>
            </a:r>
            <a:r>
              <a:rPr lang="cs-CZ" dirty="0">
                <a:ea typeface="Times New Roman" panose="02020603050405020304" pitchFamily="18" charset="0"/>
              </a:rPr>
              <a:t> je počet druhů ve společenstvu</a:t>
            </a:r>
            <a:endParaRPr lang="cs-CZ" sz="1000" dirty="0">
              <a:effectLst/>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r>
              <a:rPr lang="cs-CZ" b="1" dirty="0">
                <a:solidFill>
                  <a:srgbClr val="00B050"/>
                </a:solidFill>
                <a:ea typeface="Times New Roman" panose="02020603050405020304" pitchFamily="18" charset="0"/>
              </a:rPr>
              <a:t>Indexy druhové diverzity</a:t>
            </a:r>
            <a:r>
              <a:rPr lang="cs-CZ" dirty="0">
                <a:solidFill>
                  <a:srgbClr val="00B050"/>
                </a:solidFill>
                <a:ea typeface="Times New Roman" panose="02020603050405020304" pitchFamily="18" charset="0"/>
              </a:rPr>
              <a:t> </a:t>
            </a:r>
            <a:r>
              <a:rPr lang="cs-CZ" dirty="0">
                <a:ea typeface="Times New Roman" panose="02020603050405020304" pitchFamily="18" charset="0"/>
              </a:rPr>
              <a:t>(</a:t>
            </a:r>
            <a:r>
              <a:rPr lang="cs-CZ" b="1" dirty="0" err="1">
                <a:ea typeface="Times New Roman" panose="02020603050405020304" pitchFamily="18" charset="0"/>
              </a:rPr>
              <a:t>Shannonův</a:t>
            </a:r>
            <a:r>
              <a:rPr lang="cs-CZ" b="1" dirty="0">
                <a:ea typeface="Times New Roman" panose="02020603050405020304" pitchFamily="18" charset="0"/>
              </a:rPr>
              <a:t> index, </a:t>
            </a:r>
            <a:r>
              <a:rPr lang="cs-CZ" b="1" dirty="0" err="1">
                <a:ea typeface="Times New Roman" panose="02020603050405020304" pitchFamily="18" charset="0"/>
              </a:rPr>
              <a:t>Simpsonův</a:t>
            </a:r>
            <a:r>
              <a:rPr lang="cs-CZ" b="1" dirty="0">
                <a:ea typeface="Times New Roman" panose="02020603050405020304" pitchFamily="18" charset="0"/>
              </a:rPr>
              <a:t> index, vyrovnanost = </a:t>
            </a:r>
            <a:r>
              <a:rPr lang="cs-CZ" b="1" dirty="0" err="1">
                <a:ea typeface="Times New Roman" panose="02020603050405020304" pitchFamily="18" charset="0"/>
              </a:rPr>
              <a:t>evenness</a:t>
            </a:r>
            <a:r>
              <a:rPr lang="cs-CZ" dirty="0">
                <a:ea typeface="Times New Roman" panose="02020603050405020304" pitchFamily="18" charset="0"/>
              </a:rPr>
              <a:t>) berou v úvahu i vyrovnanost v rozložení jedinců mezi druhy společenstva.</a:t>
            </a:r>
            <a:endParaRPr lang="cs-CZ" sz="1000" dirty="0">
              <a:effectLst/>
              <a:ea typeface="Times New Roman" panose="02020603050405020304" pitchFamily="18" charset="0"/>
            </a:endParaRPr>
          </a:p>
          <a:p>
            <a:pPr>
              <a:spcAft>
                <a:spcPts val="0"/>
              </a:spcAft>
            </a:pPr>
            <a:endParaRPr lang="cs-CZ" b="1" dirty="0"/>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2400" b="1" u="sng" dirty="0">
                <a:solidFill>
                  <a:srgbClr val="00B050"/>
                </a:solidFill>
                <a:ea typeface="Times New Roman" panose="02020603050405020304" pitchFamily="18" charset="0"/>
              </a:rPr>
              <a:t>Alfa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diverzita (druhová bohatost) určitého konkrétního biotopu (místa) – např. počet druhů ve fytocenologickém snímku. Jedná se o druhovou bohatost na malém prostorovém měřítku.</a:t>
            </a:r>
            <a:endParaRPr lang="cs-CZ" sz="1000" dirty="0">
              <a:effectLst/>
              <a:ea typeface="Times New Roman" panose="02020603050405020304" pitchFamily="18" charset="0"/>
            </a:endParaRPr>
          </a:p>
        </p:txBody>
      </p:sp>
      <p:pic>
        <p:nvPicPr>
          <p:cNvPr id="11266" name="Picture 2" descr="MC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167536"/>
            <a:ext cx="4309095" cy="6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2501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5830" y="141110"/>
            <a:ext cx="11854825" cy="1569660"/>
          </a:xfrm>
          <a:prstGeom prst="rect">
            <a:avLst/>
          </a:prstGeom>
        </p:spPr>
        <p:txBody>
          <a:bodyPr wrap="square">
            <a:spAutoFit/>
          </a:bodyPr>
          <a:lstStyle/>
          <a:p>
            <a:pPr>
              <a:spcAft>
                <a:spcPts val="0"/>
              </a:spcAft>
            </a:pPr>
            <a:r>
              <a:rPr lang="cs-CZ" dirty="0">
                <a:ea typeface="Times New Roman" panose="02020603050405020304" pitchFamily="18" charset="0"/>
              </a:rPr>
              <a:t>Pojem</a:t>
            </a:r>
            <a:r>
              <a:rPr lang="cs-CZ" b="1" dirty="0">
                <a:solidFill>
                  <a:srgbClr val="00B050"/>
                </a:solidFill>
                <a:ea typeface="Times New Roman" panose="02020603050405020304" pitchFamily="18" charset="0"/>
              </a:rPr>
              <a:t> </a:t>
            </a:r>
            <a:r>
              <a:rPr lang="cs-CZ" sz="2400" b="1" u="sng" dirty="0">
                <a:solidFill>
                  <a:srgbClr val="00B050"/>
                </a:solidFill>
                <a:ea typeface="Times New Roman" panose="02020603050405020304" pitchFamily="18" charset="0"/>
              </a:rPr>
              <a:t>beta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označuje diverzitu na větším prostorovém měřítku, buď </a:t>
            </a:r>
            <a:r>
              <a:rPr lang="cs-CZ" b="1" dirty="0">
                <a:solidFill>
                  <a:schemeClr val="accent6"/>
                </a:solidFill>
                <a:ea typeface="Times New Roman" panose="02020603050405020304" pitchFamily="18" charset="0"/>
              </a:rPr>
              <a:t>(a)</a:t>
            </a:r>
            <a:r>
              <a:rPr lang="cs-CZ" dirty="0">
                <a:ea typeface="Times New Roman" panose="02020603050405020304" pitchFamily="18" charset="0"/>
              </a:rPr>
              <a:t> změnu druhového složení mezi jednotlivými společenstvy (množství a vyhraněnost společenstev v určitém území), nebo </a:t>
            </a:r>
            <a:r>
              <a:rPr lang="cs-CZ" b="1" dirty="0">
                <a:solidFill>
                  <a:schemeClr val="accent6"/>
                </a:solidFill>
                <a:ea typeface="Times New Roman" panose="02020603050405020304" pitchFamily="18" charset="0"/>
              </a:rPr>
              <a:t>(b)</a:t>
            </a:r>
            <a:r>
              <a:rPr lang="cs-CZ" dirty="0">
                <a:ea typeface="Times New Roman" panose="02020603050405020304" pitchFamily="18" charset="0"/>
              </a:rPr>
              <a:t> počet druhů celkem zjištěných v určitém opakujícím se společenstvu na určitém území. Obecně se tedy jedná o druhovou bohatost na větším prostorovém měřítku.</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12290" name="Picture 2" descr="110-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645606"/>
            <a:ext cx="2736304" cy="411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19336" y="6164734"/>
            <a:ext cx="12072664" cy="738664"/>
          </a:xfrm>
          <a:prstGeom prst="rect">
            <a:avLst/>
          </a:prstGeom>
        </p:spPr>
        <p:txBody>
          <a:bodyPr wrap="square">
            <a:spAutoFit/>
          </a:bodyPr>
          <a:lstStyle/>
          <a:p>
            <a:pPr>
              <a:spcAft>
                <a:spcPts val="0"/>
              </a:spcAft>
            </a:pPr>
            <a:r>
              <a:rPr lang="cs-CZ" sz="2400" b="1" u="sng" dirty="0">
                <a:solidFill>
                  <a:srgbClr val="00B050"/>
                </a:solidFill>
                <a:ea typeface="Times New Roman" panose="02020603050405020304" pitchFamily="18" charset="0"/>
              </a:rPr>
              <a:t>Gama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celkový počet druhů v určitém území, například ve střední Evropě (když jde o jeden typ prostředí, používá se často pojem </a:t>
            </a:r>
            <a:r>
              <a:rPr lang="cs-CZ" b="1" dirty="0">
                <a:ea typeface="Times New Roman" panose="02020603050405020304" pitchFamily="18" charset="0"/>
              </a:rPr>
              <a:t>zásobník druhů</a:t>
            </a:r>
            <a:r>
              <a:rPr lang="cs-CZ" dirty="0">
                <a:ea typeface="Times New Roman" panose="02020603050405020304" pitchFamily="18" charset="0"/>
              </a:rPr>
              <a:t>; </a:t>
            </a:r>
            <a:r>
              <a:rPr lang="cs-CZ" i="1" dirty="0">
                <a:ea typeface="Times New Roman" panose="02020603050405020304" pitchFamily="18" charset="0"/>
              </a:rPr>
              <a:t>species pool</a:t>
            </a:r>
            <a:r>
              <a:rPr lang="cs-CZ" dirty="0">
                <a:ea typeface="Times New Roman" panose="02020603050405020304" pitchFamily="18" charset="0"/>
              </a:rPr>
              <a:t>), kombinuje alfa a beta diverzitu.</a:t>
            </a:r>
            <a:endParaRPr lang="cs-CZ" sz="1000" dirty="0">
              <a:effectLst/>
              <a:ea typeface="Times New Roman" panose="02020603050405020304" pitchFamily="18" charset="0"/>
            </a:endParaRPr>
          </a:p>
        </p:txBody>
      </p:sp>
      <p:pic>
        <p:nvPicPr>
          <p:cNvPr id="4" name="Obrázek 3"/>
          <p:cNvPicPr>
            <a:picLocks noChangeAspect="1"/>
          </p:cNvPicPr>
          <p:nvPr/>
        </p:nvPicPr>
        <p:blipFill>
          <a:blip r:embed="rId3"/>
          <a:stretch>
            <a:fillRect/>
          </a:stretch>
        </p:blipFill>
        <p:spPr>
          <a:xfrm>
            <a:off x="7320136" y="1455863"/>
            <a:ext cx="3265799" cy="4306548"/>
          </a:xfrm>
          <a:prstGeom prst="rect">
            <a:avLst/>
          </a:prstGeom>
        </p:spPr>
      </p:pic>
      <p:sp>
        <p:nvSpPr>
          <p:cNvPr id="5" name="Obdélník 4"/>
          <p:cNvSpPr/>
          <p:nvPr/>
        </p:nvSpPr>
        <p:spPr>
          <a:xfrm>
            <a:off x="6672064" y="5825073"/>
            <a:ext cx="4819074" cy="276999"/>
          </a:xfrm>
          <a:prstGeom prst="rect">
            <a:avLst/>
          </a:prstGeom>
        </p:spPr>
        <p:txBody>
          <a:bodyPr wrap="square">
            <a:spAutoFit/>
          </a:bodyPr>
          <a:lstStyle/>
          <a:p>
            <a:r>
              <a:rPr lang="cs-CZ" sz="1200" dirty="0"/>
              <a:t>https://www.sciencedirect.com/science/article/pii/S2287884X17300742</a:t>
            </a:r>
          </a:p>
        </p:txBody>
      </p:sp>
      <p:sp>
        <p:nvSpPr>
          <p:cNvPr id="6" name="TextovéPole 5"/>
          <p:cNvSpPr txBox="1"/>
          <p:nvPr/>
        </p:nvSpPr>
        <p:spPr>
          <a:xfrm>
            <a:off x="1703512" y="1455863"/>
            <a:ext cx="360040" cy="461665"/>
          </a:xfrm>
          <a:prstGeom prst="rect">
            <a:avLst/>
          </a:prstGeom>
          <a:noFill/>
        </p:spPr>
        <p:txBody>
          <a:bodyPr wrap="square" rtlCol="0">
            <a:spAutoFit/>
          </a:bodyPr>
          <a:lstStyle/>
          <a:p>
            <a:r>
              <a:rPr lang="cs-CZ" sz="2400" b="1" dirty="0">
                <a:solidFill>
                  <a:schemeClr val="accent6"/>
                </a:solidFill>
              </a:rPr>
              <a:t>a</a:t>
            </a:r>
          </a:p>
        </p:txBody>
      </p:sp>
      <p:sp>
        <p:nvSpPr>
          <p:cNvPr id="9" name="TextovéPole 8"/>
          <p:cNvSpPr txBox="1"/>
          <p:nvPr/>
        </p:nvSpPr>
        <p:spPr>
          <a:xfrm>
            <a:off x="6960096" y="1412776"/>
            <a:ext cx="360040" cy="461665"/>
          </a:xfrm>
          <a:prstGeom prst="rect">
            <a:avLst/>
          </a:prstGeom>
          <a:noFill/>
        </p:spPr>
        <p:txBody>
          <a:bodyPr wrap="square" rtlCol="0">
            <a:spAutoFit/>
          </a:bodyPr>
          <a:lstStyle/>
          <a:p>
            <a:r>
              <a:rPr lang="cs-CZ" sz="2400" b="1" dirty="0">
                <a:solidFill>
                  <a:schemeClr val="accent6"/>
                </a:solidFill>
              </a:rPr>
              <a:t>b</a:t>
            </a:r>
          </a:p>
        </p:txBody>
      </p:sp>
    </p:spTree>
    <p:extLst>
      <p:ext uri="{BB962C8B-B14F-4D97-AF65-F5344CB8AC3E}">
        <p14:creationId xmlns:p14="http://schemas.microsoft.com/office/powerpoint/2010/main" val="4764914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24" y="0"/>
            <a:ext cx="12072664" cy="3877985"/>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Počet druhů ve společenstvu závisí na:</a:t>
            </a:r>
            <a:endParaRPr lang="cs-CZ" sz="2400" dirty="0">
              <a:solidFill>
                <a:srgbClr val="FF0000"/>
              </a:solidFill>
              <a:effectLst/>
              <a:ea typeface="Times New Roman" panose="02020603050405020304" pitchFamily="18" charset="0"/>
            </a:endParaRPr>
          </a:p>
          <a:p>
            <a:pPr>
              <a:spcAft>
                <a:spcPts val="0"/>
              </a:spcAft>
            </a:pPr>
            <a:r>
              <a:rPr lang="cs-CZ" sz="2400" dirty="0">
                <a:solidFill>
                  <a:srgbClr val="FF0000"/>
                </a:solidFill>
                <a:ea typeface="Times New Roman" panose="02020603050405020304" pitchFamily="18" charset="0"/>
              </a:rPr>
              <a:t> </a:t>
            </a:r>
            <a:endParaRPr lang="cs-CZ" sz="2400" dirty="0">
              <a:solidFill>
                <a:srgbClr val="FF0000"/>
              </a:solidFill>
              <a:effectLst/>
              <a:ea typeface="Times New Roman" panose="02020603050405020304" pitchFamily="18" charset="0"/>
            </a:endParaRPr>
          </a:p>
          <a:p>
            <a:pPr marL="342900" indent="-342900">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velikosti zkoumané plochy </a:t>
            </a:r>
            <a:r>
              <a:rPr lang="cs-CZ" dirty="0">
                <a:ea typeface="Times New Roman" panose="02020603050405020304" pitchFamily="18" charset="0"/>
              </a:rPr>
              <a:t>(</a:t>
            </a:r>
            <a:r>
              <a:rPr lang="cs-CZ" i="1" dirty="0">
                <a:ea typeface="Times New Roman" panose="02020603050405020304" pitchFamily="18" charset="0"/>
              </a:rPr>
              <a:t>species-area </a:t>
            </a:r>
            <a:r>
              <a:rPr lang="cs-CZ" i="1" dirty="0" err="1">
                <a:ea typeface="Times New Roman" panose="02020603050405020304" pitchFamily="18" charset="0"/>
              </a:rPr>
              <a:t>curves</a:t>
            </a:r>
            <a:r>
              <a:rPr lang="cs-CZ" dirty="0">
                <a:ea typeface="Times New Roman" panose="02020603050405020304" pitchFamily="18" charset="0"/>
              </a:rPr>
              <a:t>) </a:t>
            </a:r>
            <a:endParaRPr lang="cs-CZ" sz="1000" dirty="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makroklimatu a evolučním stáří biotopu </a:t>
            </a:r>
            <a:r>
              <a:rPr lang="cs-CZ" dirty="0">
                <a:ea typeface="Times New Roman" panose="02020603050405020304" pitchFamily="18" charset="0"/>
              </a:rPr>
              <a:t>(extrémně vysoká diverzita v tropických deštných lesích, směrem k pólům se diverzita snižuje) – gradient zeměpisné šířky; souvisí i s produktivitou</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na historické četnosti biotopu v krajině a s tím související velikosti zásobníku druhů </a:t>
            </a:r>
            <a:r>
              <a:rPr lang="cs-CZ" dirty="0">
                <a:ea typeface="Times New Roman" panose="02020603050405020304" pitchFamily="18" charset="0"/>
              </a:rPr>
              <a:t>(</a:t>
            </a:r>
            <a:r>
              <a:rPr lang="cs-CZ" i="1" dirty="0">
                <a:ea typeface="Times New Roman" panose="02020603050405020304" pitchFamily="18" charset="0"/>
              </a:rPr>
              <a:t>species pool</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produktivitě stanoviště </a:t>
            </a:r>
            <a:r>
              <a:rPr lang="cs-CZ" dirty="0">
                <a:ea typeface="Times New Roman" panose="02020603050405020304" pitchFamily="18" charset="0"/>
              </a:rPr>
              <a:t>(viz příští přednáška) ve vztahu k typu živinové limitace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pH půdy (vody)</a:t>
            </a:r>
            <a:r>
              <a:rPr lang="cs-CZ" dirty="0">
                <a:ea typeface="Times New Roman" panose="02020603050405020304" pitchFamily="18" charset="0"/>
              </a:rPr>
              <a:t> – platí zejména na severní polokouli a souvisí s četností stanoviště během glaciálních cyklů</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heterogenitě společenstva </a:t>
            </a:r>
            <a:r>
              <a:rPr lang="cs-CZ" dirty="0">
                <a:ea typeface="Times New Roman" panose="02020603050405020304" pitchFamily="18" charset="0"/>
              </a:rPr>
              <a:t>(plošky s disturbancí, diverzita povrchu, vertikální struktura – živočichové): otázka škály</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err="1">
                <a:solidFill>
                  <a:srgbClr val="00B050"/>
                </a:solidFill>
                <a:ea typeface="Times New Roman" panose="02020603050405020304" pitchFamily="18" charset="0"/>
              </a:rPr>
              <a:t>sukcesním</a:t>
            </a:r>
            <a:r>
              <a:rPr lang="cs-CZ" b="1" dirty="0">
                <a:solidFill>
                  <a:srgbClr val="00B050"/>
                </a:solidFill>
                <a:ea typeface="Times New Roman" panose="02020603050405020304" pitchFamily="18" charset="0"/>
              </a:rPr>
              <a:t> stadiu a narušování </a:t>
            </a:r>
            <a:r>
              <a:rPr lang="cs-CZ" dirty="0">
                <a:ea typeface="Times New Roman" panose="02020603050405020304" pitchFamily="18" charset="0"/>
              </a:rPr>
              <a:t>(roste, v klimaxu pak klesá; </a:t>
            </a:r>
            <a:r>
              <a:rPr lang="cs-CZ" b="1" dirty="0">
                <a:ea typeface="Times New Roman" panose="02020603050405020304" pitchFamily="18" charset="0"/>
              </a:rPr>
              <a:t>hypotéza střední disturbance</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interakcích mezi druhy </a:t>
            </a:r>
            <a:r>
              <a:rPr lang="cs-CZ" dirty="0">
                <a:ea typeface="Times New Roman" panose="02020603050405020304" pitchFamily="18" charset="0"/>
              </a:rPr>
              <a:t>(</a:t>
            </a:r>
            <a:r>
              <a:rPr lang="cs-CZ" dirty="0" err="1">
                <a:ea typeface="Times New Roman" panose="02020603050405020304" pitchFamily="18" charset="0"/>
              </a:rPr>
              <a:t>kompetice</a:t>
            </a:r>
            <a:r>
              <a:rPr lang="cs-CZ" dirty="0">
                <a:ea typeface="Times New Roman" panose="02020603050405020304" pitchFamily="18" charset="0"/>
              </a:rPr>
              <a:t> versus facilitace)</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evolučních zvláštnostech </a:t>
            </a:r>
            <a:r>
              <a:rPr lang="cs-CZ" dirty="0">
                <a:ea typeface="Times New Roman" panose="02020603050405020304" pitchFamily="18" charset="0"/>
              </a:rPr>
              <a:t>(větší diverzifikace některých rodů, vývojová centra)</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migraci a extinkci / imigraci </a:t>
            </a:r>
            <a:r>
              <a:rPr lang="cs-CZ" dirty="0">
                <a:ea typeface="Times New Roman" panose="02020603050405020304" pitchFamily="18" charset="0"/>
              </a:rPr>
              <a:t>(teorie ostrovní biogeografie)</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8544272" y="3501008"/>
            <a:ext cx="3314700" cy="3000375"/>
          </a:xfrm>
          <a:prstGeom prst="rect">
            <a:avLst/>
          </a:prstGeom>
        </p:spPr>
      </p:pic>
      <p:sp>
        <p:nvSpPr>
          <p:cNvPr id="4" name="Obdélník 3"/>
          <p:cNvSpPr/>
          <p:nvPr/>
        </p:nvSpPr>
        <p:spPr>
          <a:xfrm>
            <a:off x="9112026" y="6501383"/>
            <a:ext cx="2711704" cy="307777"/>
          </a:xfrm>
          <a:prstGeom prst="rect">
            <a:avLst/>
          </a:prstGeom>
        </p:spPr>
        <p:txBody>
          <a:bodyPr wrap="none">
            <a:spAutoFit/>
          </a:bodyPr>
          <a:lstStyle/>
          <a:p>
            <a:r>
              <a:rPr lang="cs-CZ" sz="1400" dirty="0" err="1"/>
              <a:t>Peppler-Lisbach</a:t>
            </a:r>
            <a:r>
              <a:rPr lang="cs-CZ" sz="1400" dirty="0"/>
              <a:t> et </a:t>
            </a:r>
            <a:r>
              <a:rPr lang="cs-CZ" sz="1400" dirty="0" err="1"/>
              <a:t>Kleyer</a:t>
            </a:r>
            <a:r>
              <a:rPr lang="cs-CZ" sz="1400" dirty="0"/>
              <a:t> 2009 JVS</a:t>
            </a:r>
          </a:p>
        </p:txBody>
      </p:sp>
      <p:pic>
        <p:nvPicPr>
          <p:cNvPr id="10" name="Obrázek 9">
            <a:extLst>
              <a:ext uri="{FF2B5EF4-FFF2-40B4-BE49-F238E27FC236}">
                <a16:creationId xmlns:a16="http://schemas.microsoft.com/office/drawing/2014/main" id="{EF1A4A3F-B91A-47EF-9EA5-D0F8F5205A58}"/>
              </a:ext>
            </a:extLst>
          </p:cNvPr>
          <p:cNvPicPr>
            <a:picLocks noChangeAspect="1"/>
          </p:cNvPicPr>
          <p:nvPr/>
        </p:nvPicPr>
        <p:blipFill rotWithShape="1">
          <a:blip r:embed="rId3"/>
          <a:srcRect b="48758"/>
          <a:stretch/>
        </p:blipFill>
        <p:spPr>
          <a:xfrm>
            <a:off x="47328" y="4149080"/>
            <a:ext cx="3744416" cy="2609442"/>
          </a:xfrm>
          <a:prstGeom prst="rect">
            <a:avLst/>
          </a:prstGeom>
        </p:spPr>
      </p:pic>
      <p:pic>
        <p:nvPicPr>
          <p:cNvPr id="11" name="Obrázek 10">
            <a:extLst>
              <a:ext uri="{FF2B5EF4-FFF2-40B4-BE49-F238E27FC236}">
                <a16:creationId xmlns:a16="http://schemas.microsoft.com/office/drawing/2014/main" id="{BAC60B2E-EF56-4C98-8585-D3B82876C5FD}"/>
              </a:ext>
            </a:extLst>
          </p:cNvPr>
          <p:cNvPicPr>
            <a:picLocks noChangeAspect="1"/>
          </p:cNvPicPr>
          <p:nvPr/>
        </p:nvPicPr>
        <p:blipFill>
          <a:blip r:embed="rId4"/>
          <a:stretch>
            <a:fillRect/>
          </a:stretch>
        </p:blipFill>
        <p:spPr>
          <a:xfrm>
            <a:off x="4151784" y="4206883"/>
            <a:ext cx="4032448" cy="2229707"/>
          </a:xfrm>
          <a:prstGeom prst="rect">
            <a:avLst/>
          </a:prstGeom>
        </p:spPr>
      </p:pic>
    </p:spTree>
    <p:extLst>
      <p:ext uri="{BB962C8B-B14F-4D97-AF65-F5344CB8AC3E}">
        <p14:creationId xmlns:p14="http://schemas.microsoft.com/office/powerpoint/2010/main" val="5920939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0DFE49-CB2C-1AAB-E995-5967123DF5DE}"/>
              </a:ext>
            </a:extLst>
          </p:cNvPr>
          <p:cNvSpPr>
            <a:spLocks noGrp="1"/>
          </p:cNvSpPr>
          <p:nvPr>
            <p:ph type="title"/>
          </p:nvPr>
        </p:nvSpPr>
        <p:spPr>
          <a:xfrm>
            <a:off x="867733" y="410582"/>
            <a:ext cx="10491565" cy="967729"/>
          </a:xfrm>
        </p:spPr>
        <p:txBody>
          <a:bodyPr>
            <a:normAutofit fontScale="90000"/>
          </a:bodyPr>
          <a:lstStyle/>
          <a:p>
            <a:r>
              <a:rPr lang="cs-CZ" b="1" dirty="0"/>
              <a:t>Jaké měříme rozmanitost - diverzity společenstva </a:t>
            </a:r>
            <a:r>
              <a:rPr lang="cs-CZ" sz="4000" b="1" dirty="0"/>
              <a:t>?</a:t>
            </a:r>
          </a:p>
        </p:txBody>
      </p:sp>
      <p:pic>
        <p:nvPicPr>
          <p:cNvPr id="5" name="Zástupný obsah 4">
            <a:extLst>
              <a:ext uri="{FF2B5EF4-FFF2-40B4-BE49-F238E27FC236}">
                <a16:creationId xmlns:a16="http://schemas.microsoft.com/office/drawing/2014/main" id="{5A9580CC-C52B-2688-EA62-8DB64A66093E}"/>
              </a:ext>
            </a:extLst>
          </p:cNvPr>
          <p:cNvPicPr>
            <a:picLocks noGrp="1" noChangeAspect="1"/>
          </p:cNvPicPr>
          <p:nvPr>
            <p:ph idx="1"/>
          </p:nvPr>
        </p:nvPicPr>
        <p:blipFill>
          <a:blip r:embed="rId2"/>
          <a:stretch>
            <a:fillRect/>
          </a:stretch>
        </p:blipFill>
        <p:spPr>
          <a:xfrm>
            <a:off x="1442769" y="1712562"/>
            <a:ext cx="9903500" cy="3657599"/>
          </a:xfrm>
        </p:spPr>
      </p:pic>
    </p:spTree>
    <p:extLst>
      <p:ext uri="{BB962C8B-B14F-4D97-AF65-F5344CB8AC3E}">
        <p14:creationId xmlns:p14="http://schemas.microsoft.com/office/powerpoint/2010/main" val="1968389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66E90-1241-CABD-09B4-5450A19A6EB6}"/>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90843C69-B32B-C248-3F39-533054C72C24}"/>
              </a:ext>
            </a:extLst>
          </p:cNvPr>
          <p:cNvPicPr>
            <a:picLocks noGrp="1" noChangeAspect="1"/>
          </p:cNvPicPr>
          <p:nvPr>
            <p:ph idx="1"/>
          </p:nvPr>
        </p:nvPicPr>
        <p:blipFill>
          <a:blip r:embed="rId2"/>
          <a:stretch>
            <a:fillRect/>
          </a:stretch>
        </p:blipFill>
        <p:spPr>
          <a:xfrm>
            <a:off x="282301" y="512359"/>
            <a:ext cx="11850885" cy="5531980"/>
          </a:xfrm>
        </p:spPr>
      </p:pic>
    </p:spTree>
    <p:extLst>
      <p:ext uri="{BB962C8B-B14F-4D97-AF65-F5344CB8AC3E}">
        <p14:creationId xmlns:p14="http://schemas.microsoft.com/office/powerpoint/2010/main" val="24449517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110845" y="365125"/>
            <a:ext cx="7024332" cy="6242515"/>
          </a:xfrm>
          <a:prstGeom prst="rect">
            <a:avLst/>
          </a:prstGeom>
        </p:spPr>
      </p:pic>
    </p:spTree>
    <p:extLst>
      <p:ext uri="{BB962C8B-B14F-4D97-AF65-F5344CB8AC3E}">
        <p14:creationId xmlns:p14="http://schemas.microsoft.com/office/powerpoint/2010/main" val="5814073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479589" y="527900"/>
            <a:ext cx="11411070" cy="5354425"/>
          </a:xfrm>
          <a:prstGeom prst="rect">
            <a:avLst/>
          </a:prstGeom>
        </p:spPr>
      </p:pic>
    </p:spTree>
    <p:extLst>
      <p:ext uri="{BB962C8B-B14F-4D97-AF65-F5344CB8AC3E}">
        <p14:creationId xmlns:p14="http://schemas.microsoft.com/office/powerpoint/2010/main" val="12797434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71045"/>
          </a:xfrm>
        </p:spPr>
        <p:txBody>
          <a:bodyPr>
            <a:normAutofit/>
          </a:bodyPr>
          <a:lstStyle/>
          <a:p>
            <a:pPr algn="ctr"/>
            <a:r>
              <a:rPr lang="cs-CZ" sz="4000" b="1" dirty="0"/>
              <a:t>Indexy pro náhodné vzorkování</a:t>
            </a:r>
          </a:p>
        </p:txBody>
      </p:sp>
      <p:pic>
        <p:nvPicPr>
          <p:cNvPr id="4" name="Zástupný symbol pro obsah 3"/>
          <p:cNvPicPr>
            <a:picLocks noGrp="1" noChangeAspect="1"/>
          </p:cNvPicPr>
          <p:nvPr>
            <p:ph idx="1"/>
          </p:nvPr>
        </p:nvPicPr>
        <p:blipFill>
          <a:blip r:embed="rId2"/>
          <a:stretch>
            <a:fillRect/>
          </a:stretch>
        </p:blipFill>
        <p:spPr>
          <a:xfrm>
            <a:off x="537328" y="1336170"/>
            <a:ext cx="5467546" cy="3462779"/>
          </a:xfrm>
          <a:prstGeom prst="rect">
            <a:avLst/>
          </a:prstGeom>
        </p:spPr>
      </p:pic>
      <p:pic>
        <p:nvPicPr>
          <p:cNvPr id="5" name="Obrázek 4"/>
          <p:cNvPicPr>
            <a:picLocks noChangeAspect="1"/>
          </p:cNvPicPr>
          <p:nvPr/>
        </p:nvPicPr>
        <p:blipFill>
          <a:blip r:embed="rId3"/>
          <a:stretch>
            <a:fillRect/>
          </a:stretch>
        </p:blipFill>
        <p:spPr>
          <a:xfrm>
            <a:off x="7616857" y="1806298"/>
            <a:ext cx="3969667" cy="2338067"/>
          </a:xfrm>
          <a:prstGeom prst="rect">
            <a:avLst/>
          </a:prstGeom>
        </p:spPr>
      </p:pic>
      <p:pic>
        <p:nvPicPr>
          <p:cNvPr id="6" name="Obrázek 5"/>
          <p:cNvPicPr>
            <a:picLocks noChangeAspect="1"/>
          </p:cNvPicPr>
          <p:nvPr/>
        </p:nvPicPr>
        <p:blipFill>
          <a:blip r:embed="rId4"/>
          <a:stretch>
            <a:fillRect/>
          </a:stretch>
        </p:blipFill>
        <p:spPr>
          <a:xfrm>
            <a:off x="6070862" y="4906403"/>
            <a:ext cx="5604112" cy="1876606"/>
          </a:xfrm>
          <a:prstGeom prst="rect">
            <a:avLst/>
          </a:prstGeom>
        </p:spPr>
      </p:pic>
    </p:spTree>
    <p:extLst>
      <p:ext uri="{BB962C8B-B14F-4D97-AF65-F5344CB8AC3E}">
        <p14:creationId xmlns:p14="http://schemas.microsoft.com/office/powerpoint/2010/main" val="10787424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5518"/>
          </a:xfrm>
        </p:spPr>
        <p:txBody>
          <a:bodyPr>
            <a:normAutofit/>
          </a:bodyPr>
          <a:lstStyle/>
          <a:p>
            <a:pPr algn="ctr"/>
            <a:r>
              <a:rPr lang="cs-CZ" sz="4000" b="1" dirty="0"/>
              <a:t>Indexy pro nenáhodné vzorkování</a:t>
            </a:r>
          </a:p>
        </p:txBody>
      </p:sp>
      <p:pic>
        <p:nvPicPr>
          <p:cNvPr id="4" name="Zástupný symbol pro obsah 3"/>
          <p:cNvPicPr>
            <a:picLocks noGrp="1" noChangeAspect="1"/>
          </p:cNvPicPr>
          <p:nvPr>
            <p:ph idx="1"/>
          </p:nvPr>
        </p:nvPicPr>
        <p:blipFill>
          <a:blip r:embed="rId2"/>
          <a:stretch>
            <a:fillRect/>
          </a:stretch>
        </p:blipFill>
        <p:spPr>
          <a:xfrm>
            <a:off x="3634966" y="1554596"/>
            <a:ext cx="6292192" cy="5015886"/>
          </a:xfrm>
          <a:prstGeom prst="rect">
            <a:avLst/>
          </a:prstGeom>
        </p:spPr>
      </p:pic>
    </p:spTree>
    <p:extLst>
      <p:ext uri="{BB962C8B-B14F-4D97-AF65-F5344CB8AC3E}">
        <p14:creationId xmlns:p14="http://schemas.microsoft.com/office/powerpoint/2010/main" val="26987079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470581" y="480767"/>
            <a:ext cx="4991100" cy="914400"/>
          </a:xfrm>
          <a:prstGeom prst="rect">
            <a:avLst/>
          </a:prstGeom>
        </p:spPr>
      </p:pic>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3"/>
          <a:stretch>
            <a:fillRect/>
          </a:stretch>
        </p:blipFill>
        <p:spPr>
          <a:xfrm>
            <a:off x="425335" y="2059372"/>
            <a:ext cx="5572125" cy="3657600"/>
          </a:xfrm>
          <a:prstGeom prst="rect">
            <a:avLst/>
          </a:prstGeom>
        </p:spPr>
      </p:pic>
      <p:pic>
        <p:nvPicPr>
          <p:cNvPr id="6" name="Obrázek 5"/>
          <p:cNvPicPr>
            <a:picLocks noChangeAspect="1"/>
          </p:cNvPicPr>
          <p:nvPr/>
        </p:nvPicPr>
        <p:blipFill>
          <a:blip r:embed="rId4"/>
          <a:stretch>
            <a:fillRect/>
          </a:stretch>
        </p:blipFill>
        <p:spPr>
          <a:xfrm>
            <a:off x="6461681" y="2059372"/>
            <a:ext cx="5465066" cy="3125476"/>
          </a:xfrm>
          <a:prstGeom prst="rect">
            <a:avLst/>
          </a:prstGeom>
        </p:spPr>
      </p:pic>
    </p:spTree>
    <p:extLst>
      <p:ext uri="{BB962C8B-B14F-4D97-AF65-F5344CB8AC3E}">
        <p14:creationId xmlns:p14="http://schemas.microsoft.com/office/powerpoint/2010/main" val="7946393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45201"/>
          </a:xfrm>
        </p:spPr>
        <p:txBody>
          <a:bodyPr>
            <a:normAutofit/>
          </a:bodyPr>
          <a:lstStyle/>
          <a:p>
            <a:pPr algn="ctr"/>
            <a:r>
              <a:rPr lang="cs-CZ" sz="4000" b="1" dirty="0"/>
              <a:t>Q statistika</a:t>
            </a:r>
          </a:p>
        </p:txBody>
      </p:sp>
      <p:pic>
        <p:nvPicPr>
          <p:cNvPr id="4" name="Zástupný symbol pro obsah 3"/>
          <p:cNvPicPr>
            <a:picLocks noGrp="1" noChangeAspect="1"/>
          </p:cNvPicPr>
          <p:nvPr>
            <p:ph idx="1"/>
          </p:nvPr>
        </p:nvPicPr>
        <p:blipFill>
          <a:blip r:embed="rId2"/>
          <a:stretch>
            <a:fillRect/>
          </a:stretch>
        </p:blipFill>
        <p:spPr>
          <a:xfrm>
            <a:off x="838200" y="1910466"/>
            <a:ext cx="5752616" cy="4351338"/>
          </a:xfrm>
          <a:prstGeom prst="rect">
            <a:avLst/>
          </a:prstGeom>
        </p:spPr>
      </p:pic>
      <p:pic>
        <p:nvPicPr>
          <p:cNvPr id="5" name="Obrázek 4"/>
          <p:cNvPicPr>
            <a:picLocks noChangeAspect="1"/>
          </p:cNvPicPr>
          <p:nvPr/>
        </p:nvPicPr>
        <p:blipFill>
          <a:blip r:embed="rId3"/>
          <a:stretch>
            <a:fillRect/>
          </a:stretch>
        </p:blipFill>
        <p:spPr>
          <a:xfrm>
            <a:off x="6590816" y="3901567"/>
            <a:ext cx="5114925" cy="2505075"/>
          </a:xfrm>
          <a:prstGeom prst="rect">
            <a:avLst/>
          </a:prstGeom>
        </p:spPr>
      </p:pic>
    </p:spTree>
    <p:extLst>
      <p:ext uri="{BB962C8B-B14F-4D97-AF65-F5344CB8AC3E}">
        <p14:creationId xmlns:p14="http://schemas.microsoft.com/office/powerpoint/2010/main" val="32033120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64054"/>
          </a:xfrm>
        </p:spPr>
        <p:txBody>
          <a:bodyPr>
            <a:normAutofit/>
          </a:bodyPr>
          <a:lstStyle/>
          <a:p>
            <a:pPr algn="ctr"/>
            <a:r>
              <a:rPr lang="cs-CZ" sz="4000" b="1" dirty="0"/>
              <a:t>Q statistika</a:t>
            </a:r>
          </a:p>
        </p:txBody>
      </p:sp>
      <p:pic>
        <p:nvPicPr>
          <p:cNvPr id="4" name="Zástupný symbol pro obsah 3"/>
          <p:cNvPicPr>
            <a:picLocks noGrp="1" noChangeAspect="1"/>
          </p:cNvPicPr>
          <p:nvPr>
            <p:ph idx="1"/>
          </p:nvPr>
        </p:nvPicPr>
        <p:blipFill>
          <a:blip r:embed="rId2"/>
          <a:stretch>
            <a:fillRect/>
          </a:stretch>
        </p:blipFill>
        <p:spPr>
          <a:xfrm>
            <a:off x="1338508" y="2047196"/>
            <a:ext cx="3067050" cy="4191000"/>
          </a:xfrm>
          <a:prstGeom prst="rect">
            <a:avLst/>
          </a:prstGeom>
        </p:spPr>
      </p:pic>
      <p:pic>
        <p:nvPicPr>
          <p:cNvPr id="5" name="Obrázek 4"/>
          <p:cNvPicPr>
            <a:picLocks noChangeAspect="1"/>
          </p:cNvPicPr>
          <p:nvPr/>
        </p:nvPicPr>
        <p:blipFill>
          <a:blip r:embed="rId3"/>
          <a:stretch>
            <a:fillRect/>
          </a:stretch>
        </p:blipFill>
        <p:spPr>
          <a:xfrm>
            <a:off x="5051244" y="2209121"/>
            <a:ext cx="6086475" cy="3867150"/>
          </a:xfrm>
          <a:prstGeom prst="rect">
            <a:avLst/>
          </a:prstGeom>
        </p:spPr>
      </p:pic>
    </p:spTree>
    <p:extLst>
      <p:ext uri="{BB962C8B-B14F-4D97-AF65-F5344CB8AC3E}">
        <p14:creationId xmlns:p14="http://schemas.microsoft.com/office/powerpoint/2010/main" val="42158851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58322"/>
          </a:xfrm>
        </p:spPr>
        <p:txBody>
          <a:bodyPr>
            <a:normAutofit/>
          </a:bodyPr>
          <a:lstStyle/>
          <a:p>
            <a:pPr algn="ctr"/>
            <a:r>
              <a:rPr lang="cs-CZ" sz="4000" b="1" dirty="0"/>
              <a:t>Deterministické a stochastické modely</a:t>
            </a:r>
          </a:p>
        </p:txBody>
      </p:sp>
      <p:pic>
        <p:nvPicPr>
          <p:cNvPr id="4" name="Zástupný symbol pro obsah 3"/>
          <p:cNvPicPr>
            <a:picLocks noGrp="1" noChangeAspect="1"/>
          </p:cNvPicPr>
          <p:nvPr>
            <p:ph idx="1"/>
          </p:nvPr>
        </p:nvPicPr>
        <p:blipFill>
          <a:blip r:embed="rId2"/>
          <a:stretch>
            <a:fillRect/>
          </a:stretch>
        </p:blipFill>
        <p:spPr>
          <a:xfrm>
            <a:off x="186031" y="2097857"/>
            <a:ext cx="6276975" cy="3086100"/>
          </a:xfrm>
          <a:prstGeom prst="rect">
            <a:avLst/>
          </a:prstGeom>
        </p:spPr>
      </p:pic>
      <p:pic>
        <p:nvPicPr>
          <p:cNvPr id="5" name="Obrázek 4"/>
          <p:cNvPicPr>
            <a:picLocks noChangeAspect="1"/>
          </p:cNvPicPr>
          <p:nvPr/>
        </p:nvPicPr>
        <p:blipFill>
          <a:blip r:embed="rId3"/>
          <a:stretch>
            <a:fillRect/>
          </a:stretch>
        </p:blipFill>
        <p:spPr>
          <a:xfrm>
            <a:off x="6246327" y="2196445"/>
            <a:ext cx="5804271" cy="2888924"/>
          </a:xfrm>
          <a:prstGeom prst="rect">
            <a:avLst/>
          </a:prstGeom>
        </p:spPr>
      </p:pic>
    </p:spTree>
    <p:extLst>
      <p:ext uri="{BB962C8B-B14F-4D97-AF65-F5344CB8AC3E}">
        <p14:creationId xmlns:p14="http://schemas.microsoft.com/office/powerpoint/2010/main" val="25763540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8536" y="365126"/>
            <a:ext cx="12003464" cy="841506"/>
          </a:xfrm>
        </p:spPr>
        <p:txBody>
          <a:bodyPr>
            <a:normAutofit/>
          </a:bodyPr>
          <a:lstStyle/>
          <a:p>
            <a:r>
              <a:rPr lang="cs-CZ" sz="4000" b="1" dirty="0"/>
              <a:t>Rank abundance plot - řazení druhů podle četnosti</a:t>
            </a:r>
          </a:p>
        </p:txBody>
      </p:sp>
      <p:pic>
        <p:nvPicPr>
          <p:cNvPr id="4" name="Zástupný symbol pro obsah 3"/>
          <p:cNvPicPr>
            <a:picLocks noGrp="1" noChangeAspect="1"/>
          </p:cNvPicPr>
          <p:nvPr>
            <p:ph idx="1"/>
          </p:nvPr>
        </p:nvPicPr>
        <p:blipFill>
          <a:blip r:embed="rId2"/>
          <a:stretch>
            <a:fillRect/>
          </a:stretch>
        </p:blipFill>
        <p:spPr>
          <a:xfrm>
            <a:off x="508262" y="1555423"/>
            <a:ext cx="4783272" cy="4468206"/>
          </a:xfrm>
          <a:prstGeom prst="rect">
            <a:avLst/>
          </a:prstGeom>
        </p:spPr>
      </p:pic>
      <p:pic>
        <p:nvPicPr>
          <p:cNvPr id="5" name="Obrázek 4"/>
          <p:cNvPicPr>
            <a:picLocks noChangeAspect="1"/>
          </p:cNvPicPr>
          <p:nvPr/>
        </p:nvPicPr>
        <p:blipFill>
          <a:blip r:embed="rId3"/>
          <a:stretch>
            <a:fillRect/>
          </a:stretch>
        </p:blipFill>
        <p:spPr>
          <a:xfrm>
            <a:off x="5663398" y="1461155"/>
            <a:ext cx="6143030" cy="5156462"/>
          </a:xfrm>
          <a:prstGeom prst="rect">
            <a:avLst/>
          </a:prstGeom>
        </p:spPr>
      </p:pic>
    </p:spTree>
    <p:extLst>
      <p:ext uri="{BB962C8B-B14F-4D97-AF65-F5344CB8AC3E}">
        <p14:creationId xmlns:p14="http://schemas.microsoft.com/office/powerpoint/2010/main" val="36443244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16920"/>
          </a:xfrm>
        </p:spPr>
        <p:txBody>
          <a:bodyPr>
            <a:normAutofit/>
          </a:bodyPr>
          <a:lstStyle/>
          <a:p>
            <a:pPr algn="ctr"/>
            <a:r>
              <a:rPr lang="cs-CZ" sz="4000" b="1" dirty="0"/>
              <a:t>Abundance a kumulativní počet druhů</a:t>
            </a:r>
          </a:p>
        </p:txBody>
      </p:sp>
      <p:pic>
        <p:nvPicPr>
          <p:cNvPr id="4" name="Zástupný symbol pro obsah 3"/>
          <p:cNvPicPr>
            <a:picLocks noGrp="1" noChangeAspect="1"/>
          </p:cNvPicPr>
          <p:nvPr>
            <p:ph idx="1"/>
          </p:nvPr>
        </p:nvPicPr>
        <p:blipFill>
          <a:blip r:embed="rId2"/>
          <a:stretch>
            <a:fillRect/>
          </a:stretch>
        </p:blipFill>
        <p:spPr>
          <a:xfrm>
            <a:off x="328514" y="2045870"/>
            <a:ext cx="6067425" cy="3533775"/>
          </a:xfrm>
          <a:prstGeom prst="rect">
            <a:avLst/>
          </a:prstGeom>
        </p:spPr>
      </p:pic>
      <p:pic>
        <p:nvPicPr>
          <p:cNvPr id="5" name="Obrázek 4"/>
          <p:cNvPicPr>
            <a:picLocks noChangeAspect="1"/>
          </p:cNvPicPr>
          <p:nvPr/>
        </p:nvPicPr>
        <p:blipFill>
          <a:blip r:embed="rId3"/>
          <a:stretch>
            <a:fillRect/>
          </a:stretch>
        </p:blipFill>
        <p:spPr>
          <a:xfrm>
            <a:off x="6353853" y="2130459"/>
            <a:ext cx="5838147" cy="3119760"/>
          </a:xfrm>
          <a:prstGeom prst="rect">
            <a:avLst/>
          </a:prstGeom>
        </p:spPr>
      </p:pic>
    </p:spTree>
    <p:extLst>
      <p:ext uri="{BB962C8B-B14F-4D97-AF65-F5344CB8AC3E}">
        <p14:creationId xmlns:p14="http://schemas.microsoft.com/office/powerpoint/2010/main" val="4020198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670ECB-747B-AE2B-9427-E3E282B81CA4}"/>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524B25D2-A3A1-5A6D-4EE6-C05E81457A63}"/>
              </a:ext>
            </a:extLst>
          </p:cNvPr>
          <p:cNvPicPr>
            <a:picLocks noGrp="1" noChangeAspect="1"/>
          </p:cNvPicPr>
          <p:nvPr>
            <p:ph idx="1"/>
          </p:nvPr>
        </p:nvPicPr>
        <p:blipFill>
          <a:blip r:embed="rId2"/>
          <a:stretch>
            <a:fillRect/>
          </a:stretch>
        </p:blipFill>
        <p:spPr>
          <a:xfrm>
            <a:off x="-332741" y="201477"/>
            <a:ext cx="12524741" cy="5680129"/>
          </a:xfrm>
        </p:spPr>
      </p:pic>
    </p:spTree>
    <p:extLst>
      <p:ext uri="{BB962C8B-B14F-4D97-AF65-F5344CB8AC3E}">
        <p14:creationId xmlns:p14="http://schemas.microsoft.com/office/powerpoint/2010/main" val="28957367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a:stretch>
            <a:fillRect/>
          </a:stretch>
        </p:blipFill>
        <p:spPr>
          <a:xfrm>
            <a:off x="329674" y="365125"/>
            <a:ext cx="11388789" cy="6033155"/>
          </a:xfrm>
          <a:prstGeom prst="rect">
            <a:avLst/>
          </a:prstGeom>
        </p:spPr>
      </p:pic>
    </p:spTree>
    <p:extLst>
      <p:ext uri="{BB962C8B-B14F-4D97-AF65-F5344CB8AC3E}">
        <p14:creationId xmlns:p14="http://schemas.microsoft.com/office/powerpoint/2010/main" val="8491041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35774"/>
          </a:xfrm>
        </p:spPr>
        <p:txBody>
          <a:bodyPr>
            <a:normAutofit/>
          </a:bodyPr>
          <a:lstStyle/>
          <a:p>
            <a:pPr algn="ctr"/>
            <a:r>
              <a:rPr lang="cs-CZ" sz="4000" b="1" dirty="0"/>
              <a:t>Matematické modely</a:t>
            </a:r>
          </a:p>
        </p:txBody>
      </p:sp>
      <p:pic>
        <p:nvPicPr>
          <p:cNvPr id="4" name="Zástupný symbol pro obsah 3"/>
          <p:cNvPicPr>
            <a:picLocks noGrp="1" noChangeAspect="1"/>
          </p:cNvPicPr>
          <p:nvPr>
            <p:ph idx="1"/>
          </p:nvPr>
        </p:nvPicPr>
        <p:blipFill>
          <a:blip r:embed="rId2"/>
          <a:stretch>
            <a:fillRect/>
          </a:stretch>
        </p:blipFill>
        <p:spPr>
          <a:xfrm>
            <a:off x="119159" y="1916791"/>
            <a:ext cx="6448425" cy="2057400"/>
          </a:xfrm>
          <a:prstGeom prst="rect">
            <a:avLst/>
          </a:prstGeom>
        </p:spPr>
      </p:pic>
      <p:pic>
        <p:nvPicPr>
          <p:cNvPr id="5" name="Obrázek 4"/>
          <p:cNvPicPr>
            <a:picLocks noChangeAspect="1"/>
          </p:cNvPicPr>
          <p:nvPr/>
        </p:nvPicPr>
        <p:blipFill>
          <a:blip r:embed="rId3"/>
          <a:stretch>
            <a:fillRect/>
          </a:stretch>
        </p:blipFill>
        <p:spPr>
          <a:xfrm>
            <a:off x="6096000" y="1865263"/>
            <a:ext cx="5618047" cy="4217857"/>
          </a:xfrm>
          <a:prstGeom prst="rect">
            <a:avLst/>
          </a:prstGeom>
        </p:spPr>
      </p:pic>
    </p:spTree>
    <p:extLst>
      <p:ext uri="{BB962C8B-B14F-4D97-AF65-F5344CB8AC3E}">
        <p14:creationId xmlns:p14="http://schemas.microsoft.com/office/powerpoint/2010/main" val="23557184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05836"/>
          </a:xfrm>
        </p:spPr>
        <p:txBody>
          <a:bodyPr>
            <a:normAutofit fontScale="90000"/>
          </a:bodyPr>
          <a:lstStyle/>
          <a:p>
            <a:pPr algn="ctr"/>
            <a:r>
              <a:rPr lang="cs-CZ" sz="4000" b="1" dirty="0"/>
              <a:t>Modely orientované na niku</a:t>
            </a:r>
          </a:p>
        </p:txBody>
      </p:sp>
      <p:pic>
        <p:nvPicPr>
          <p:cNvPr id="4" name="Zástupný symbol pro obsah 3"/>
          <p:cNvPicPr>
            <a:picLocks noGrp="1" noChangeAspect="1"/>
          </p:cNvPicPr>
          <p:nvPr>
            <p:ph idx="1"/>
          </p:nvPr>
        </p:nvPicPr>
        <p:blipFill>
          <a:blip r:embed="rId2"/>
          <a:stretch>
            <a:fillRect/>
          </a:stretch>
        </p:blipFill>
        <p:spPr>
          <a:xfrm>
            <a:off x="3261675" y="1177591"/>
            <a:ext cx="5938885" cy="5849174"/>
          </a:xfrm>
          <a:prstGeom prst="rect">
            <a:avLst/>
          </a:prstGeom>
        </p:spPr>
      </p:pic>
    </p:spTree>
    <p:extLst>
      <p:ext uri="{BB962C8B-B14F-4D97-AF65-F5344CB8AC3E}">
        <p14:creationId xmlns:p14="http://schemas.microsoft.com/office/powerpoint/2010/main" val="10051910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E1A9A7E9-4FD6-F569-CAE8-5ACE5E20D205}"/>
              </a:ext>
            </a:extLst>
          </p:cNvPr>
          <p:cNvGrpSpPr>
            <a:grpSpLocks/>
          </p:cNvGrpSpPr>
          <p:nvPr/>
        </p:nvGrpSpPr>
        <p:grpSpPr bwMode="auto">
          <a:xfrm>
            <a:off x="4000501" y="1392238"/>
            <a:ext cx="2735263" cy="341312"/>
            <a:chOff x="1755" y="288"/>
            <a:chExt cx="1938" cy="252"/>
          </a:xfrm>
        </p:grpSpPr>
        <p:sp>
          <p:nvSpPr>
            <p:cNvPr id="85105" name="Rectangle 3">
              <a:extLst>
                <a:ext uri="{FF2B5EF4-FFF2-40B4-BE49-F238E27FC236}">
                  <a16:creationId xmlns:a16="http://schemas.microsoft.com/office/drawing/2014/main" id="{48509D53-AFB2-7C9B-3C02-D7A38D59CBAC}"/>
                </a:ext>
              </a:extLst>
            </p:cNvPr>
            <p:cNvSpPr>
              <a:spLocks noChangeArrowheads="1"/>
            </p:cNvSpPr>
            <p:nvPr/>
          </p:nvSpPr>
          <p:spPr bwMode="auto">
            <a:xfrm>
              <a:off x="1773" y="306"/>
              <a:ext cx="192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6" name="Rectangle 4">
              <a:extLst>
                <a:ext uri="{FF2B5EF4-FFF2-40B4-BE49-F238E27FC236}">
                  <a16:creationId xmlns:a16="http://schemas.microsoft.com/office/drawing/2014/main" id="{AF3640AA-8B1F-5C98-D0C0-29C358DEFCD7}"/>
                </a:ext>
              </a:extLst>
            </p:cNvPr>
            <p:cNvSpPr>
              <a:spLocks noChangeArrowheads="1"/>
            </p:cNvSpPr>
            <p:nvPr/>
          </p:nvSpPr>
          <p:spPr bwMode="auto">
            <a:xfrm>
              <a:off x="1755" y="288"/>
              <a:ext cx="1926" cy="240"/>
            </a:xfrm>
            <a:prstGeom prst="rect">
              <a:avLst/>
            </a:prstGeom>
            <a:solidFill>
              <a:srgbClr val="FFFFFF"/>
            </a:solidFill>
            <a:ln w="1905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4995" name="Rectangle 5">
            <a:extLst>
              <a:ext uri="{FF2B5EF4-FFF2-40B4-BE49-F238E27FC236}">
                <a16:creationId xmlns:a16="http://schemas.microsoft.com/office/drawing/2014/main" id="{8E76E39F-DCAE-DB20-08B2-11394C573BCE}"/>
              </a:ext>
            </a:extLst>
          </p:cNvPr>
          <p:cNvSpPr>
            <a:spLocks noChangeArrowheads="1"/>
          </p:cNvSpPr>
          <p:nvPr/>
        </p:nvSpPr>
        <p:spPr bwMode="auto">
          <a:xfrm>
            <a:off x="4068764" y="1400175"/>
            <a:ext cx="309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dirty="0">
                <a:solidFill>
                  <a:srgbClr val="000000"/>
                </a:solidFill>
                <a:latin typeface="Arial Black" panose="020B0A04020102020204" pitchFamily="34" charset="0"/>
              </a:rPr>
              <a:t>Component community</a:t>
            </a:r>
            <a:r>
              <a:rPr lang="en-GB" altLang="cs-CZ" dirty="0">
                <a:solidFill>
                  <a:srgbClr val="000000"/>
                </a:solidFill>
                <a:latin typeface="Arial Black" panose="020B0A04020102020204" pitchFamily="34" charset="0"/>
              </a:rPr>
              <a:t> </a:t>
            </a:r>
            <a:endParaRPr lang="en-GB" altLang="cs-CZ" sz="2400" dirty="0">
              <a:latin typeface="Times New Roman" panose="02020603050405020304" pitchFamily="18" charset="0"/>
            </a:endParaRPr>
          </a:p>
        </p:txBody>
      </p:sp>
      <p:grpSp>
        <p:nvGrpSpPr>
          <p:cNvPr id="84996" name="Group 6">
            <a:extLst>
              <a:ext uri="{FF2B5EF4-FFF2-40B4-BE49-F238E27FC236}">
                <a16:creationId xmlns:a16="http://schemas.microsoft.com/office/drawing/2014/main" id="{6AF2EE16-859A-4F9E-D140-7EFFCB67BE4C}"/>
              </a:ext>
            </a:extLst>
          </p:cNvPr>
          <p:cNvGrpSpPr>
            <a:grpSpLocks/>
          </p:cNvGrpSpPr>
          <p:nvPr/>
        </p:nvGrpSpPr>
        <p:grpSpPr bwMode="auto">
          <a:xfrm>
            <a:off x="4238625" y="2368550"/>
            <a:ext cx="2141538" cy="317500"/>
            <a:chOff x="1923" y="1008"/>
            <a:chExt cx="1518" cy="234"/>
          </a:xfrm>
        </p:grpSpPr>
        <p:sp>
          <p:nvSpPr>
            <p:cNvPr id="85103" name="Rectangle 7">
              <a:extLst>
                <a:ext uri="{FF2B5EF4-FFF2-40B4-BE49-F238E27FC236}">
                  <a16:creationId xmlns:a16="http://schemas.microsoft.com/office/drawing/2014/main" id="{7DA78611-2331-87A2-D0C1-A24AB016B4D5}"/>
                </a:ext>
              </a:extLst>
            </p:cNvPr>
            <p:cNvSpPr>
              <a:spLocks noChangeArrowheads="1"/>
            </p:cNvSpPr>
            <p:nvPr/>
          </p:nvSpPr>
          <p:spPr bwMode="auto">
            <a:xfrm>
              <a:off x="1941" y="1026"/>
              <a:ext cx="1500"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4" name="Rectangle 8">
              <a:extLst>
                <a:ext uri="{FF2B5EF4-FFF2-40B4-BE49-F238E27FC236}">
                  <a16:creationId xmlns:a16="http://schemas.microsoft.com/office/drawing/2014/main" id="{79588D3A-0D05-6EFD-AA31-8FEA8BDE25F8}"/>
                </a:ext>
              </a:extLst>
            </p:cNvPr>
            <p:cNvSpPr>
              <a:spLocks noChangeArrowheads="1"/>
            </p:cNvSpPr>
            <p:nvPr/>
          </p:nvSpPr>
          <p:spPr bwMode="auto">
            <a:xfrm>
              <a:off x="1923" y="1008"/>
              <a:ext cx="1506" cy="222"/>
            </a:xfrm>
            <a:prstGeom prst="rect">
              <a:avLst/>
            </a:prstGeom>
            <a:solidFill>
              <a:srgbClr val="FFFFFF"/>
            </a:solidFill>
            <a:ln w="1905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4997" name="Rectangle 9">
            <a:extLst>
              <a:ext uri="{FF2B5EF4-FFF2-40B4-BE49-F238E27FC236}">
                <a16:creationId xmlns:a16="http://schemas.microsoft.com/office/drawing/2014/main" id="{FB8AAC1A-A0AF-974D-7AE4-E019FD7FE6F2}"/>
              </a:ext>
            </a:extLst>
          </p:cNvPr>
          <p:cNvSpPr>
            <a:spLocks noChangeArrowheads="1"/>
          </p:cNvSpPr>
          <p:nvPr/>
        </p:nvSpPr>
        <p:spPr bwMode="auto">
          <a:xfrm>
            <a:off x="4678363" y="2392363"/>
            <a:ext cx="1372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Ectoparasites</a:t>
            </a:r>
            <a:endParaRPr lang="en-GB" altLang="cs-CZ" sz="2400">
              <a:latin typeface="Times New Roman" panose="02020603050405020304" pitchFamily="18" charset="0"/>
            </a:endParaRPr>
          </a:p>
        </p:txBody>
      </p:sp>
      <p:grpSp>
        <p:nvGrpSpPr>
          <p:cNvPr id="84998" name="Group 10">
            <a:extLst>
              <a:ext uri="{FF2B5EF4-FFF2-40B4-BE49-F238E27FC236}">
                <a16:creationId xmlns:a16="http://schemas.microsoft.com/office/drawing/2014/main" id="{8CD42766-0543-75C6-1860-C1FCBD697FAF}"/>
              </a:ext>
            </a:extLst>
          </p:cNvPr>
          <p:cNvGrpSpPr>
            <a:grpSpLocks/>
          </p:cNvGrpSpPr>
          <p:nvPr/>
        </p:nvGrpSpPr>
        <p:grpSpPr bwMode="auto">
          <a:xfrm>
            <a:off x="6303964" y="2027238"/>
            <a:ext cx="1906587" cy="315912"/>
            <a:chOff x="3387" y="756"/>
            <a:chExt cx="1350" cy="234"/>
          </a:xfrm>
        </p:grpSpPr>
        <p:sp>
          <p:nvSpPr>
            <p:cNvPr id="85101" name="Rectangle 11">
              <a:extLst>
                <a:ext uri="{FF2B5EF4-FFF2-40B4-BE49-F238E27FC236}">
                  <a16:creationId xmlns:a16="http://schemas.microsoft.com/office/drawing/2014/main" id="{1033939E-FAD1-0F45-650B-E9E3812AE6FB}"/>
                </a:ext>
              </a:extLst>
            </p:cNvPr>
            <p:cNvSpPr>
              <a:spLocks noChangeArrowheads="1"/>
            </p:cNvSpPr>
            <p:nvPr/>
          </p:nvSpPr>
          <p:spPr bwMode="auto">
            <a:xfrm>
              <a:off x="3405" y="774"/>
              <a:ext cx="1332"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2" name="Rectangle 12">
              <a:extLst>
                <a:ext uri="{FF2B5EF4-FFF2-40B4-BE49-F238E27FC236}">
                  <a16:creationId xmlns:a16="http://schemas.microsoft.com/office/drawing/2014/main" id="{65D52554-8DC4-AAA3-D3E8-91956773DC8B}"/>
                </a:ext>
              </a:extLst>
            </p:cNvPr>
            <p:cNvSpPr>
              <a:spLocks noChangeArrowheads="1"/>
            </p:cNvSpPr>
            <p:nvPr/>
          </p:nvSpPr>
          <p:spPr bwMode="auto">
            <a:xfrm>
              <a:off x="3387" y="756"/>
              <a:ext cx="1338" cy="22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4999" name="Rectangle 13">
            <a:extLst>
              <a:ext uri="{FF2B5EF4-FFF2-40B4-BE49-F238E27FC236}">
                <a16:creationId xmlns:a16="http://schemas.microsoft.com/office/drawing/2014/main" id="{899F222F-3507-D240-78C0-3C695BBA7D3E}"/>
              </a:ext>
            </a:extLst>
          </p:cNvPr>
          <p:cNvSpPr>
            <a:spLocks noChangeArrowheads="1"/>
          </p:cNvSpPr>
          <p:nvPr/>
        </p:nvSpPr>
        <p:spPr bwMode="auto">
          <a:xfrm>
            <a:off x="6608763" y="2051050"/>
            <a:ext cx="14121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Endoparasites</a:t>
            </a:r>
            <a:endParaRPr lang="en-GB" altLang="cs-CZ" sz="2400">
              <a:latin typeface="Times New Roman" panose="02020603050405020304" pitchFamily="18" charset="0"/>
            </a:endParaRPr>
          </a:p>
        </p:txBody>
      </p:sp>
      <p:grpSp>
        <p:nvGrpSpPr>
          <p:cNvPr id="85000" name="Group 14">
            <a:extLst>
              <a:ext uri="{FF2B5EF4-FFF2-40B4-BE49-F238E27FC236}">
                <a16:creationId xmlns:a16="http://schemas.microsoft.com/office/drawing/2014/main" id="{0D582CEF-B299-ED77-FA97-23EC316EB6EA}"/>
              </a:ext>
            </a:extLst>
          </p:cNvPr>
          <p:cNvGrpSpPr>
            <a:grpSpLocks/>
          </p:cNvGrpSpPr>
          <p:nvPr/>
        </p:nvGrpSpPr>
        <p:grpSpPr bwMode="auto">
          <a:xfrm>
            <a:off x="5254625" y="1774825"/>
            <a:ext cx="109538" cy="503238"/>
            <a:chOff x="2643" y="570"/>
            <a:chExt cx="78" cy="372"/>
          </a:xfrm>
        </p:grpSpPr>
        <p:sp>
          <p:nvSpPr>
            <p:cNvPr id="85099" name="Rectangle 15">
              <a:extLst>
                <a:ext uri="{FF2B5EF4-FFF2-40B4-BE49-F238E27FC236}">
                  <a16:creationId xmlns:a16="http://schemas.microsoft.com/office/drawing/2014/main" id="{A42A2206-79D8-8886-824A-AA9668D0D317}"/>
                </a:ext>
              </a:extLst>
            </p:cNvPr>
            <p:cNvSpPr>
              <a:spLocks noChangeArrowheads="1"/>
            </p:cNvSpPr>
            <p:nvPr/>
          </p:nvSpPr>
          <p:spPr bwMode="auto">
            <a:xfrm>
              <a:off x="2679" y="570"/>
              <a:ext cx="12" cy="372"/>
            </a:xfrm>
            <a:prstGeom prst="rect">
              <a:avLst/>
            </a:prstGeom>
            <a:solidFill>
              <a:srgbClr val="FF3300"/>
            </a:solidFill>
            <a:ln w="9525">
              <a:solidFill>
                <a:srgbClr val="FF33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0" name="Freeform 16">
              <a:extLst>
                <a:ext uri="{FF2B5EF4-FFF2-40B4-BE49-F238E27FC236}">
                  <a16:creationId xmlns:a16="http://schemas.microsoft.com/office/drawing/2014/main" id="{B46EAC29-49E7-F63B-CB90-2F640EA54C33}"/>
                </a:ext>
              </a:extLst>
            </p:cNvPr>
            <p:cNvSpPr>
              <a:spLocks/>
            </p:cNvSpPr>
            <p:nvPr/>
          </p:nvSpPr>
          <p:spPr bwMode="auto">
            <a:xfrm>
              <a:off x="2643" y="870"/>
              <a:ext cx="78" cy="72"/>
            </a:xfrm>
            <a:custGeom>
              <a:avLst/>
              <a:gdLst>
                <a:gd name="T0" fmla="*/ 0 w 78"/>
                <a:gd name="T1" fmla="*/ 0 h 72"/>
                <a:gd name="T2" fmla="*/ 42 w 78"/>
                <a:gd name="T3" fmla="*/ 72 h 72"/>
                <a:gd name="T4" fmla="*/ 78 w 78"/>
                <a:gd name="T5" fmla="*/ 0 h 72"/>
                <a:gd name="T6" fmla="*/ 0 60000 65536"/>
                <a:gd name="T7" fmla="*/ 0 60000 65536"/>
                <a:gd name="T8" fmla="*/ 0 60000 65536"/>
              </a:gdLst>
              <a:ahLst/>
              <a:cxnLst>
                <a:cxn ang="T6">
                  <a:pos x="T0" y="T1"/>
                </a:cxn>
                <a:cxn ang="T7">
                  <a:pos x="T2" y="T3"/>
                </a:cxn>
                <a:cxn ang="T8">
                  <a:pos x="T4" y="T5"/>
                </a:cxn>
              </a:cxnLst>
              <a:rect l="0" t="0" r="r" b="b"/>
              <a:pathLst>
                <a:path w="78" h="72">
                  <a:moveTo>
                    <a:pt x="0" y="0"/>
                  </a:moveTo>
                  <a:lnTo>
                    <a:pt x="42" y="72"/>
                  </a:lnTo>
                  <a:lnTo>
                    <a:pt x="78" y="0"/>
                  </a:lnTo>
                </a:path>
              </a:pathLst>
            </a:custGeom>
            <a:solidFill>
              <a:srgbClr val="FF3300"/>
            </a:solidFill>
            <a:ln w="19050">
              <a:solidFill>
                <a:srgbClr val="FF3300"/>
              </a:solidFill>
              <a:prstDash val="solid"/>
              <a:round/>
              <a:headEnd/>
              <a:tailEnd/>
            </a:ln>
          </p:spPr>
          <p:txBody>
            <a:bodyPr/>
            <a:lstStyle/>
            <a:p>
              <a:endParaRPr lang="cs-CZ"/>
            </a:p>
          </p:txBody>
        </p:sp>
      </p:grpSp>
      <p:grpSp>
        <p:nvGrpSpPr>
          <p:cNvPr id="85001" name="Group 17">
            <a:extLst>
              <a:ext uri="{FF2B5EF4-FFF2-40B4-BE49-F238E27FC236}">
                <a16:creationId xmlns:a16="http://schemas.microsoft.com/office/drawing/2014/main" id="{6808CAFA-F4A4-CA21-C636-5DDFCBD109A8}"/>
              </a:ext>
            </a:extLst>
          </p:cNvPr>
          <p:cNvGrpSpPr>
            <a:grpSpLocks/>
          </p:cNvGrpSpPr>
          <p:nvPr/>
        </p:nvGrpSpPr>
        <p:grpSpPr bwMode="auto">
          <a:xfrm>
            <a:off x="5321301" y="1758951"/>
            <a:ext cx="923925" cy="341313"/>
            <a:chOff x="2691" y="558"/>
            <a:chExt cx="654" cy="252"/>
          </a:xfrm>
        </p:grpSpPr>
        <p:sp>
          <p:nvSpPr>
            <p:cNvPr id="85089" name="Freeform 18">
              <a:extLst>
                <a:ext uri="{FF2B5EF4-FFF2-40B4-BE49-F238E27FC236}">
                  <a16:creationId xmlns:a16="http://schemas.microsoft.com/office/drawing/2014/main" id="{BE5E184F-0276-E2EF-C4FC-CC7A6692D085}"/>
                </a:ext>
              </a:extLst>
            </p:cNvPr>
            <p:cNvSpPr>
              <a:spLocks/>
            </p:cNvSpPr>
            <p:nvPr/>
          </p:nvSpPr>
          <p:spPr bwMode="auto">
            <a:xfrm>
              <a:off x="2691" y="558"/>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0" name="Freeform 19">
              <a:extLst>
                <a:ext uri="{FF2B5EF4-FFF2-40B4-BE49-F238E27FC236}">
                  <a16:creationId xmlns:a16="http://schemas.microsoft.com/office/drawing/2014/main" id="{D8E3959C-0608-443C-0886-32633C871E0A}"/>
                </a:ext>
              </a:extLst>
            </p:cNvPr>
            <p:cNvSpPr>
              <a:spLocks/>
            </p:cNvSpPr>
            <p:nvPr/>
          </p:nvSpPr>
          <p:spPr bwMode="auto">
            <a:xfrm>
              <a:off x="2769" y="588"/>
              <a:ext cx="48" cy="24"/>
            </a:xfrm>
            <a:custGeom>
              <a:avLst/>
              <a:gdLst>
                <a:gd name="T0" fmla="*/ 6 w 48"/>
                <a:gd name="T1" fmla="*/ 0 h 24"/>
                <a:gd name="T2" fmla="*/ 0 w 48"/>
                <a:gd name="T3" fmla="*/ 12 h 24"/>
                <a:gd name="T4" fmla="*/ 42 w 48"/>
                <a:gd name="T5" fmla="*/ 24 h 24"/>
                <a:gd name="T6" fmla="*/ 48 w 48"/>
                <a:gd name="T7" fmla="*/ 12 h 24"/>
                <a:gd name="T8" fmla="*/ 6 w 4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
                  <a:moveTo>
                    <a:pt x="6" y="0"/>
                  </a:moveTo>
                  <a:lnTo>
                    <a:pt x="0" y="12"/>
                  </a:lnTo>
                  <a:lnTo>
                    <a:pt x="42" y="24"/>
                  </a:lnTo>
                  <a:lnTo>
                    <a:pt x="48"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1" name="Freeform 20">
              <a:extLst>
                <a:ext uri="{FF2B5EF4-FFF2-40B4-BE49-F238E27FC236}">
                  <a16:creationId xmlns:a16="http://schemas.microsoft.com/office/drawing/2014/main" id="{E36E39DA-1266-337B-88FD-F367EBE129D7}"/>
                </a:ext>
              </a:extLst>
            </p:cNvPr>
            <p:cNvSpPr>
              <a:spLocks/>
            </p:cNvSpPr>
            <p:nvPr/>
          </p:nvSpPr>
          <p:spPr bwMode="auto">
            <a:xfrm>
              <a:off x="2847" y="618"/>
              <a:ext cx="48" cy="24"/>
            </a:xfrm>
            <a:custGeom>
              <a:avLst/>
              <a:gdLst>
                <a:gd name="T0" fmla="*/ 6 w 48"/>
                <a:gd name="T1" fmla="*/ 0 h 24"/>
                <a:gd name="T2" fmla="*/ 0 w 48"/>
                <a:gd name="T3" fmla="*/ 12 h 24"/>
                <a:gd name="T4" fmla="*/ 42 w 48"/>
                <a:gd name="T5" fmla="*/ 24 h 24"/>
                <a:gd name="T6" fmla="*/ 48 w 48"/>
                <a:gd name="T7" fmla="*/ 12 h 24"/>
                <a:gd name="T8" fmla="*/ 6 w 4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
                  <a:moveTo>
                    <a:pt x="6" y="0"/>
                  </a:moveTo>
                  <a:lnTo>
                    <a:pt x="0" y="12"/>
                  </a:lnTo>
                  <a:lnTo>
                    <a:pt x="42" y="24"/>
                  </a:lnTo>
                  <a:lnTo>
                    <a:pt x="48"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2" name="Freeform 21">
              <a:extLst>
                <a:ext uri="{FF2B5EF4-FFF2-40B4-BE49-F238E27FC236}">
                  <a16:creationId xmlns:a16="http://schemas.microsoft.com/office/drawing/2014/main" id="{5CCE7370-3D6F-8B13-EA26-2604443C73C8}"/>
                </a:ext>
              </a:extLst>
            </p:cNvPr>
            <p:cNvSpPr>
              <a:spLocks/>
            </p:cNvSpPr>
            <p:nvPr/>
          </p:nvSpPr>
          <p:spPr bwMode="auto">
            <a:xfrm>
              <a:off x="2925" y="642"/>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3" name="Freeform 22">
              <a:extLst>
                <a:ext uri="{FF2B5EF4-FFF2-40B4-BE49-F238E27FC236}">
                  <a16:creationId xmlns:a16="http://schemas.microsoft.com/office/drawing/2014/main" id="{E9D06166-6EF7-2797-B01F-CB7F0278C1E7}"/>
                </a:ext>
              </a:extLst>
            </p:cNvPr>
            <p:cNvSpPr>
              <a:spLocks/>
            </p:cNvSpPr>
            <p:nvPr/>
          </p:nvSpPr>
          <p:spPr bwMode="auto">
            <a:xfrm>
              <a:off x="3003" y="672"/>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4" name="Freeform 23">
              <a:extLst>
                <a:ext uri="{FF2B5EF4-FFF2-40B4-BE49-F238E27FC236}">
                  <a16:creationId xmlns:a16="http://schemas.microsoft.com/office/drawing/2014/main" id="{DBE5C1BB-E4DE-F77E-F34A-0F4C8E96A039}"/>
                </a:ext>
              </a:extLst>
            </p:cNvPr>
            <p:cNvSpPr>
              <a:spLocks/>
            </p:cNvSpPr>
            <p:nvPr/>
          </p:nvSpPr>
          <p:spPr bwMode="auto">
            <a:xfrm>
              <a:off x="3081" y="702"/>
              <a:ext cx="54" cy="24"/>
            </a:xfrm>
            <a:custGeom>
              <a:avLst/>
              <a:gdLst>
                <a:gd name="T0" fmla="*/ 6 w 54"/>
                <a:gd name="T1" fmla="*/ 0 h 24"/>
                <a:gd name="T2" fmla="*/ 0 w 54"/>
                <a:gd name="T3" fmla="*/ 12 h 24"/>
                <a:gd name="T4" fmla="*/ 48 w 54"/>
                <a:gd name="T5" fmla="*/ 24 h 24"/>
                <a:gd name="T6" fmla="*/ 54 w 54"/>
                <a:gd name="T7" fmla="*/ 12 h 24"/>
                <a:gd name="T8" fmla="*/ 6 w 54"/>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4">
                  <a:moveTo>
                    <a:pt x="6" y="0"/>
                  </a:moveTo>
                  <a:lnTo>
                    <a:pt x="0" y="12"/>
                  </a:lnTo>
                  <a:lnTo>
                    <a:pt x="48" y="24"/>
                  </a:lnTo>
                  <a:lnTo>
                    <a:pt x="54"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5" name="Freeform 24">
              <a:extLst>
                <a:ext uri="{FF2B5EF4-FFF2-40B4-BE49-F238E27FC236}">
                  <a16:creationId xmlns:a16="http://schemas.microsoft.com/office/drawing/2014/main" id="{3D5630C5-3A11-D42C-8B74-13751C854E42}"/>
                </a:ext>
              </a:extLst>
            </p:cNvPr>
            <p:cNvSpPr>
              <a:spLocks/>
            </p:cNvSpPr>
            <p:nvPr/>
          </p:nvSpPr>
          <p:spPr bwMode="auto">
            <a:xfrm>
              <a:off x="3165" y="732"/>
              <a:ext cx="48" cy="24"/>
            </a:xfrm>
            <a:custGeom>
              <a:avLst/>
              <a:gdLst>
                <a:gd name="T0" fmla="*/ 6 w 48"/>
                <a:gd name="T1" fmla="*/ 0 h 24"/>
                <a:gd name="T2" fmla="*/ 0 w 48"/>
                <a:gd name="T3" fmla="*/ 12 h 24"/>
                <a:gd name="T4" fmla="*/ 42 w 48"/>
                <a:gd name="T5" fmla="*/ 24 h 24"/>
                <a:gd name="T6" fmla="*/ 48 w 48"/>
                <a:gd name="T7" fmla="*/ 12 h 24"/>
                <a:gd name="T8" fmla="*/ 6 w 4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
                  <a:moveTo>
                    <a:pt x="6" y="0"/>
                  </a:moveTo>
                  <a:lnTo>
                    <a:pt x="0" y="12"/>
                  </a:lnTo>
                  <a:lnTo>
                    <a:pt x="42" y="24"/>
                  </a:lnTo>
                  <a:lnTo>
                    <a:pt x="48"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6" name="Freeform 25">
              <a:extLst>
                <a:ext uri="{FF2B5EF4-FFF2-40B4-BE49-F238E27FC236}">
                  <a16:creationId xmlns:a16="http://schemas.microsoft.com/office/drawing/2014/main" id="{BDB7AED3-2A21-905A-62A0-25AA1F9F3155}"/>
                </a:ext>
              </a:extLst>
            </p:cNvPr>
            <p:cNvSpPr>
              <a:spLocks/>
            </p:cNvSpPr>
            <p:nvPr/>
          </p:nvSpPr>
          <p:spPr bwMode="auto">
            <a:xfrm>
              <a:off x="3243" y="756"/>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7" name="Freeform 26">
              <a:extLst>
                <a:ext uri="{FF2B5EF4-FFF2-40B4-BE49-F238E27FC236}">
                  <a16:creationId xmlns:a16="http://schemas.microsoft.com/office/drawing/2014/main" id="{C7DAE5AD-7EC2-01BE-9314-9F2ECC09759C}"/>
                </a:ext>
              </a:extLst>
            </p:cNvPr>
            <p:cNvSpPr>
              <a:spLocks/>
            </p:cNvSpPr>
            <p:nvPr/>
          </p:nvSpPr>
          <p:spPr bwMode="auto">
            <a:xfrm>
              <a:off x="3321" y="786"/>
              <a:ext cx="24" cy="18"/>
            </a:xfrm>
            <a:custGeom>
              <a:avLst/>
              <a:gdLst>
                <a:gd name="T0" fmla="*/ 6 w 24"/>
                <a:gd name="T1" fmla="*/ 0 h 18"/>
                <a:gd name="T2" fmla="*/ 0 w 24"/>
                <a:gd name="T3" fmla="*/ 12 h 18"/>
                <a:gd name="T4" fmla="*/ 18 w 24"/>
                <a:gd name="T5" fmla="*/ 18 h 18"/>
                <a:gd name="T6" fmla="*/ 24 w 24"/>
                <a:gd name="T7" fmla="*/ 6 h 18"/>
                <a:gd name="T8" fmla="*/ 6 w 24"/>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6" y="0"/>
                  </a:moveTo>
                  <a:lnTo>
                    <a:pt x="0" y="12"/>
                  </a:lnTo>
                  <a:lnTo>
                    <a:pt x="18" y="18"/>
                  </a:lnTo>
                  <a:lnTo>
                    <a:pt x="24" y="6"/>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8" name="Freeform 27">
              <a:extLst>
                <a:ext uri="{FF2B5EF4-FFF2-40B4-BE49-F238E27FC236}">
                  <a16:creationId xmlns:a16="http://schemas.microsoft.com/office/drawing/2014/main" id="{8E1A8935-A7DD-24D7-4887-9710DFDABD22}"/>
                </a:ext>
              </a:extLst>
            </p:cNvPr>
            <p:cNvSpPr>
              <a:spLocks/>
            </p:cNvSpPr>
            <p:nvPr/>
          </p:nvSpPr>
          <p:spPr bwMode="auto">
            <a:xfrm>
              <a:off x="3255" y="738"/>
              <a:ext cx="84" cy="72"/>
            </a:xfrm>
            <a:custGeom>
              <a:avLst/>
              <a:gdLst>
                <a:gd name="T0" fmla="*/ 0 w 84"/>
                <a:gd name="T1" fmla="*/ 72 h 72"/>
                <a:gd name="T2" fmla="*/ 84 w 84"/>
                <a:gd name="T3" fmla="*/ 60 h 72"/>
                <a:gd name="T4" fmla="*/ 30 w 84"/>
                <a:gd name="T5" fmla="*/ 0 h 72"/>
                <a:gd name="T6" fmla="*/ 0 60000 65536"/>
                <a:gd name="T7" fmla="*/ 0 60000 65536"/>
                <a:gd name="T8" fmla="*/ 0 60000 65536"/>
              </a:gdLst>
              <a:ahLst/>
              <a:cxnLst>
                <a:cxn ang="T6">
                  <a:pos x="T0" y="T1"/>
                </a:cxn>
                <a:cxn ang="T7">
                  <a:pos x="T2" y="T3"/>
                </a:cxn>
                <a:cxn ang="T8">
                  <a:pos x="T4" y="T5"/>
                </a:cxn>
              </a:cxnLst>
              <a:rect l="0" t="0" r="r" b="b"/>
              <a:pathLst>
                <a:path w="84" h="72">
                  <a:moveTo>
                    <a:pt x="0" y="72"/>
                  </a:moveTo>
                  <a:lnTo>
                    <a:pt x="84" y="60"/>
                  </a:lnTo>
                  <a:lnTo>
                    <a:pt x="30" y="0"/>
                  </a:lnTo>
                </a:path>
              </a:pathLst>
            </a:custGeom>
            <a:solidFill>
              <a:srgbClr val="FF3300"/>
            </a:solidFill>
            <a:ln w="12700" cmpd="sng">
              <a:solidFill>
                <a:srgbClr val="FF3300"/>
              </a:solidFill>
              <a:prstDash val="solid"/>
              <a:round/>
              <a:headEnd/>
              <a:tailEnd/>
            </a:ln>
          </p:spPr>
          <p:txBody>
            <a:bodyPr/>
            <a:lstStyle/>
            <a:p>
              <a:endParaRPr lang="cs-CZ"/>
            </a:p>
          </p:txBody>
        </p:sp>
      </p:grpSp>
      <p:grpSp>
        <p:nvGrpSpPr>
          <p:cNvPr id="85002" name="Group 28">
            <a:extLst>
              <a:ext uri="{FF2B5EF4-FFF2-40B4-BE49-F238E27FC236}">
                <a16:creationId xmlns:a16="http://schemas.microsoft.com/office/drawing/2014/main" id="{9AC34757-5438-CCD1-E9FF-B16DF6303DA5}"/>
              </a:ext>
            </a:extLst>
          </p:cNvPr>
          <p:cNvGrpSpPr>
            <a:grpSpLocks/>
          </p:cNvGrpSpPr>
          <p:nvPr/>
        </p:nvGrpSpPr>
        <p:grpSpPr bwMode="auto">
          <a:xfrm>
            <a:off x="4271964" y="3457575"/>
            <a:ext cx="2143125" cy="342900"/>
            <a:chOff x="1947" y="1812"/>
            <a:chExt cx="1518" cy="252"/>
          </a:xfrm>
        </p:grpSpPr>
        <p:sp>
          <p:nvSpPr>
            <p:cNvPr id="85087" name="Rectangle 29">
              <a:extLst>
                <a:ext uri="{FF2B5EF4-FFF2-40B4-BE49-F238E27FC236}">
                  <a16:creationId xmlns:a16="http://schemas.microsoft.com/office/drawing/2014/main" id="{0906A8C5-816F-BF02-94A9-38600E151D6C}"/>
                </a:ext>
              </a:extLst>
            </p:cNvPr>
            <p:cNvSpPr>
              <a:spLocks noChangeArrowheads="1"/>
            </p:cNvSpPr>
            <p:nvPr/>
          </p:nvSpPr>
          <p:spPr bwMode="auto">
            <a:xfrm>
              <a:off x="1965" y="1830"/>
              <a:ext cx="150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88" name="Rectangle 30">
              <a:extLst>
                <a:ext uri="{FF2B5EF4-FFF2-40B4-BE49-F238E27FC236}">
                  <a16:creationId xmlns:a16="http://schemas.microsoft.com/office/drawing/2014/main" id="{CC9C1D78-0BA1-3160-22E6-EB9A36491DBB}"/>
                </a:ext>
              </a:extLst>
            </p:cNvPr>
            <p:cNvSpPr>
              <a:spLocks noChangeArrowheads="1"/>
            </p:cNvSpPr>
            <p:nvPr/>
          </p:nvSpPr>
          <p:spPr bwMode="auto">
            <a:xfrm>
              <a:off x="1947" y="1812"/>
              <a:ext cx="1506" cy="240"/>
            </a:xfrm>
            <a:prstGeom prst="rect">
              <a:avLst/>
            </a:prstGeom>
            <a:solidFill>
              <a:srgbClr val="FF9933"/>
            </a:solidFill>
            <a:ln w="1905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03" name="Rectangle 31">
            <a:extLst>
              <a:ext uri="{FF2B5EF4-FFF2-40B4-BE49-F238E27FC236}">
                <a16:creationId xmlns:a16="http://schemas.microsoft.com/office/drawing/2014/main" id="{7EC560E3-6363-39C7-9403-B7EAF32F71E4}"/>
              </a:ext>
            </a:extLst>
          </p:cNvPr>
          <p:cNvSpPr>
            <a:spLocks noChangeArrowheads="1"/>
          </p:cNvSpPr>
          <p:nvPr/>
        </p:nvSpPr>
        <p:spPr bwMode="auto">
          <a:xfrm>
            <a:off x="4314825" y="3467101"/>
            <a:ext cx="203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a:solidFill>
                  <a:srgbClr val="0000FF"/>
                </a:solidFill>
                <a:latin typeface="Arial Black" panose="020B0A04020102020204" pitchFamily="34" charset="0"/>
              </a:rPr>
              <a:t>M O N O G E N E A</a:t>
            </a:r>
            <a:endParaRPr lang="en-GB" altLang="cs-CZ" sz="2000">
              <a:latin typeface="Times New Roman" panose="02020603050405020304" pitchFamily="18" charset="0"/>
            </a:endParaRPr>
          </a:p>
        </p:txBody>
      </p:sp>
      <p:sp>
        <p:nvSpPr>
          <p:cNvPr id="85004" name="Rectangle 32">
            <a:extLst>
              <a:ext uri="{FF2B5EF4-FFF2-40B4-BE49-F238E27FC236}">
                <a16:creationId xmlns:a16="http://schemas.microsoft.com/office/drawing/2014/main" id="{CE05C21D-3C5D-2031-4A87-67BF8E5F0857}"/>
              </a:ext>
            </a:extLst>
          </p:cNvPr>
          <p:cNvSpPr>
            <a:spLocks noChangeArrowheads="1"/>
          </p:cNvSpPr>
          <p:nvPr/>
        </p:nvSpPr>
        <p:spPr bwMode="auto">
          <a:xfrm>
            <a:off x="4314825" y="3702050"/>
            <a:ext cx="2032000" cy="79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nvGrpSpPr>
          <p:cNvPr id="85005" name="Group 33">
            <a:extLst>
              <a:ext uri="{FF2B5EF4-FFF2-40B4-BE49-F238E27FC236}">
                <a16:creationId xmlns:a16="http://schemas.microsoft.com/office/drawing/2014/main" id="{9C812BB3-CC78-82DD-52A8-71A89C80D3BB}"/>
              </a:ext>
            </a:extLst>
          </p:cNvPr>
          <p:cNvGrpSpPr>
            <a:grpSpLocks/>
          </p:cNvGrpSpPr>
          <p:nvPr/>
        </p:nvGrpSpPr>
        <p:grpSpPr bwMode="auto">
          <a:xfrm>
            <a:off x="6524625" y="3092451"/>
            <a:ext cx="1906588" cy="309563"/>
            <a:chOff x="3543" y="1542"/>
            <a:chExt cx="1350" cy="228"/>
          </a:xfrm>
        </p:grpSpPr>
        <p:sp>
          <p:nvSpPr>
            <p:cNvPr id="85085" name="Rectangle 34">
              <a:extLst>
                <a:ext uri="{FF2B5EF4-FFF2-40B4-BE49-F238E27FC236}">
                  <a16:creationId xmlns:a16="http://schemas.microsoft.com/office/drawing/2014/main" id="{F74F14B4-9E0D-6D0A-9523-8B99710FEBD6}"/>
                </a:ext>
              </a:extLst>
            </p:cNvPr>
            <p:cNvSpPr>
              <a:spLocks noChangeArrowheads="1"/>
            </p:cNvSpPr>
            <p:nvPr/>
          </p:nvSpPr>
          <p:spPr bwMode="auto">
            <a:xfrm>
              <a:off x="3561" y="1560"/>
              <a:ext cx="1332" cy="2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86" name="Rectangle 35">
              <a:extLst>
                <a:ext uri="{FF2B5EF4-FFF2-40B4-BE49-F238E27FC236}">
                  <a16:creationId xmlns:a16="http://schemas.microsoft.com/office/drawing/2014/main" id="{8A882CDB-FA36-21CC-E4DC-B7CE954CD1F0}"/>
                </a:ext>
              </a:extLst>
            </p:cNvPr>
            <p:cNvSpPr>
              <a:spLocks noChangeArrowheads="1"/>
            </p:cNvSpPr>
            <p:nvPr/>
          </p:nvSpPr>
          <p:spPr bwMode="auto">
            <a:xfrm>
              <a:off x="3543" y="1542"/>
              <a:ext cx="1338" cy="216"/>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06" name="Rectangle 36">
            <a:extLst>
              <a:ext uri="{FF2B5EF4-FFF2-40B4-BE49-F238E27FC236}">
                <a16:creationId xmlns:a16="http://schemas.microsoft.com/office/drawing/2014/main" id="{7D7B0DF7-F9DF-5D58-BF34-29B3B41CEEC7}"/>
              </a:ext>
            </a:extLst>
          </p:cNvPr>
          <p:cNvSpPr>
            <a:spLocks noChangeArrowheads="1"/>
          </p:cNvSpPr>
          <p:nvPr/>
        </p:nvSpPr>
        <p:spPr bwMode="auto">
          <a:xfrm>
            <a:off x="6846888" y="3117850"/>
            <a:ext cx="13673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Other species</a:t>
            </a:r>
            <a:endParaRPr lang="en-GB" altLang="cs-CZ" sz="2400">
              <a:latin typeface="Times New Roman" panose="02020603050405020304" pitchFamily="18" charset="0"/>
            </a:endParaRPr>
          </a:p>
        </p:txBody>
      </p:sp>
      <p:grpSp>
        <p:nvGrpSpPr>
          <p:cNvPr id="85007" name="Group 37">
            <a:extLst>
              <a:ext uri="{FF2B5EF4-FFF2-40B4-BE49-F238E27FC236}">
                <a16:creationId xmlns:a16="http://schemas.microsoft.com/office/drawing/2014/main" id="{EC47893A-C606-33CC-41E3-EEAB02771D09}"/>
              </a:ext>
            </a:extLst>
          </p:cNvPr>
          <p:cNvGrpSpPr>
            <a:grpSpLocks/>
          </p:cNvGrpSpPr>
          <p:nvPr/>
        </p:nvGrpSpPr>
        <p:grpSpPr bwMode="auto">
          <a:xfrm>
            <a:off x="5245101" y="2678113"/>
            <a:ext cx="111125" cy="690562"/>
            <a:chOff x="2637" y="1236"/>
            <a:chExt cx="78" cy="510"/>
          </a:xfrm>
        </p:grpSpPr>
        <p:sp>
          <p:nvSpPr>
            <p:cNvPr id="85083" name="Rectangle 38">
              <a:extLst>
                <a:ext uri="{FF2B5EF4-FFF2-40B4-BE49-F238E27FC236}">
                  <a16:creationId xmlns:a16="http://schemas.microsoft.com/office/drawing/2014/main" id="{FC98D7E6-7B80-BD84-AF17-5BB4C9514BE4}"/>
                </a:ext>
              </a:extLst>
            </p:cNvPr>
            <p:cNvSpPr>
              <a:spLocks noChangeArrowheads="1"/>
            </p:cNvSpPr>
            <p:nvPr/>
          </p:nvSpPr>
          <p:spPr bwMode="auto">
            <a:xfrm>
              <a:off x="2673" y="1236"/>
              <a:ext cx="12" cy="510"/>
            </a:xfrm>
            <a:prstGeom prst="rect">
              <a:avLst/>
            </a:prstGeom>
            <a:solidFill>
              <a:srgbClr val="FF3300"/>
            </a:solidFill>
            <a:ln w="38100">
              <a:solidFill>
                <a:srgbClr val="FF33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84" name="Freeform 39">
              <a:extLst>
                <a:ext uri="{FF2B5EF4-FFF2-40B4-BE49-F238E27FC236}">
                  <a16:creationId xmlns:a16="http://schemas.microsoft.com/office/drawing/2014/main" id="{5EFF693D-2525-E645-E884-9ACFE30E0F3C}"/>
                </a:ext>
              </a:extLst>
            </p:cNvPr>
            <p:cNvSpPr>
              <a:spLocks/>
            </p:cNvSpPr>
            <p:nvPr/>
          </p:nvSpPr>
          <p:spPr bwMode="auto">
            <a:xfrm>
              <a:off x="2637" y="1674"/>
              <a:ext cx="78" cy="72"/>
            </a:xfrm>
            <a:custGeom>
              <a:avLst/>
              <a:gdLst>
                <a:gd name="T0" fmla="*/ 0 w 78"/>
                <a:gd name="T1" fmla="*/ 0 h 72"/>
                <a:gd name="T2" fmla="*/ 42 w 78"/>
                <a:gd name="T3" fmla="*/ 72 h 72"/>
                <a:gd name="T4" fmla="*/ 78 w 78"/>
                <a:gd name="T5" fmla="*/ 0 h 72"/>
                <a:gd name="T6" fmla="*/ 0 60000 65536"/>
                <a:gd name="T7" fmla="*/ 0 60000 65536"/>
                <a:gd name="T8" fmla="*/ 0 60000 65536"/>
              </a:gdLst>
              <a:ahLst/>
              <a:cxnLst>
                <a:cxn ang="T6">
                  <a:pos x="T0" y="T1"/>
                </a:cxn>
                <a:cxn ang="T7">
                  <a:pos x="T2" y="T3"/>
                </a:cxn>
                <a:cxn ang="T8">
                  <a:pos x="T4" y="T5"/>
                </a:cxn>
              </a:cxnLst>
              <a:rect l="0" t="0" r="r" b="b"/>
              <a:pathLst>
                <a:path w="78" h="72">
                  <a:moveTo>
                    <a:pt x="0" y="0"/>
                  </a:moveTo>
                  <a:lnTo>
                    <a:pt x="42" y="72"/>
                  </a:lnTo>
                  <a:lnTo>
                    <a:pt x="78" y="0"/>
                  </a:lnTo>
                </a:path>
              </a:pathLst>
            </a:custGeom>
            <a:solidFill>
              <a:srgbClr val="FF3300"/>
            </a:solidFill>
            <a:ln w="38100" cmpd="sng">
              <a:solidFill>
                <a:srgbClr val="FF3300"/>
              </a:solidFill>
              <a:prstDash val="solid"/>
              <a:round/>
              <a:headEnd/>
              <a:tailEnd/>
            </a:ln>
          </p:spPr>
          <p:txBody>
            <a:bodyPr/>
            <a:lstStyle/>
            <a:p>
              <a:endParaRPr lang="cs-CZ"/>
            </a:p>
          </p:txBody>
        </p:sp>
      </p:grpSp>
      <p:grpSp>
        <p:nvGrpSpPr>
          <p:cNvPr id="85008" name="Group 40">
            <a:extLst>
              <a:ext uri="{FF2B5EF4-FFF2-40B4-BE49-F238E27FC236}">
                <a16:creationId xmlns:a16="http://schemas.microsoft.com/office/drawing/2014/main" id="{FD79BE43-F72F-1C6D-832E-C768FB44D708}"/>
              </a:ext>
            </a:extLst>
          </p:cNvPr>
          <p:cNvGrpSpPr>
            <a:grpSpLocks/>
          </p:cNvGrpSpPr>
          <p:nvPr/>
        </p:nvGrpSpPr>
        <p:grpSpPr bwMode="auto">
          <a:xfrm>
            <a:off x="5305425" y="2668588"/>
            <a:ext cx="1176338" cy="455612"/>
            <a:chOff x="2679" y="1230"/>
            <a:chExt cx="834" cy="336"/>
          </a:xfrm>
        </p:grpSpPr>
        <p:sp>
          <p:nvSpPr>
            <p:cNvPr id="85071" name="Freeform 41">
              <a:extLst>
                <a:ext uri="{FF2B5EF4-FFF2-40B4-BE49-F238E27FC236}">
                  <a16:creationId xmlns:a16="http://schemas.microsoft.com/office/drawing/2014/main" id="{597A4EDC-2571-C365-6C21-462D9C869DF6}"/>
                </a:ext>
              </a:extLst>
            </p:cNvPr>
            <p:cNvSpPr>
              <a:spLocks/>
            </p:cNvSpPr>
            <p:nvPr/>
          </p:nvSpPr>
          <p:spPr bwMode="auto">
            <a:xfrm>
              <a:off x="2679" y="123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2" name="Freeform 42">
              <a:extLst>
                <a:ext uri="{FF2B5EF4-FFF2-40B4-BE49-F238E27FC236}">
                  <a16:creationId xmlns:a16="http://schemas.microsoft.com/office/drawing/2014/main" id="{71DDFA9C-ED20-A64F-119D-0B354BF8386B}"/>
                </a:ext>
              </a:extLst>
            </p:cNvPr>
            <p:cNvSpPr>
              <a:spLocks/>
            </p:cNvSpPr>
            <p:nvPr/>
          </p:nvSpPr>
          <p:spPr bwMode="auto">
            <a:xfrm>
              <a:off x="2757" y="126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3" name="Freeform 43">
              <a:extLst>
                <a:ext uri="{FF2B5EF4-FFF2-40B4-BE49-F238E27FC236}">
                  <a16:creationId xmlns:a16="http://schemas.microsoft.com/office/drawing/2014/main" id="{B29A3848-62B6-A8A9-9D9E-EF295D0653F3}"/>
                </a:ext>
              </a:extLst>
            </p:cNvPr>
            <p:cNvSpPr>
              <a:spLocks/>
            </p:cNvSpPr>
            <p:nvPr/>
          </p:nvSpPr>
          <p:spPr bwMode="auto">
            <a:xfrm>
              <a:off x="2835" y="129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4" name="Freeform 44">
              <a:extLst>
                <a:ext uri="{FF2B5EF4-FFF2-40B4-BE49-F238E27FC236}">
                  <a16:creationId xmlns:a16="http://schemas.microsoft.com/office/drawing/2014/main" id="{264F8583-1811-B6D7-5783-993588E04F88}"/>
                </a:ext>
              </a:extLst>
            </p:cNvPr>
            <p:cNvSpPr>
              <a:spLocks/>
            </p:cNvSpPr>
            <p:nvPr/>
          </p:nvSpPr>
          <p:spPr bwMode="auto">
            <a:xfrm>
              <a:off x="2913" y="132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5" name="Freeform 45">
              <a:extLst>
                <a:ext uri="{FF2B5EF4-FFF2-40B4-BE49-F238E27FC236}">
                  <a16:creationId xmlns:a16="http://schemas.microsoft.com/office/drawing/2014/main" id="{C21FB935-C0FD-16EA-E5DF-B638320A381D}"/>
                </a:ext>
              </a:extLst>
            </p:cNvPr>
            <p:cNvSpPr>
              <a:spLocks/>
            </p:cNvSpPr>
            <p:nvPr/>
          </p:nvSpPr>
          <p:spPr bwMode="auto">
            <a:xfrm>
              <a:off x="2991" y="135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6" name="Freeform 46">
              <a:extLst>
                <a:ext uri="{FF2B5EF4-FFF2-40B4-BE49-F238E27FC236}">
                  <a16:creationId xmlns:a16="http://schemas.microsoft.com/office/drawing/2014/main" id="{975DE8FA-971B-9B91-F8F0-03EB45299D0A}"/>
                </a:ext>
              </a:extLst>
            </p:cNvPr>
            <p:cNvSpPr>
              <a:spLocks/>
            </p:cNvSpPr>
            <p:nvPr/>
          </p:nvSpPr>
          <p:spPr bwMode="auto">
            <a:xfrm>
              <a:off x="3069" y="138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7" name="Freeform 47">
              <a:extLst>
                <a:ext uri="{FF2B5EF4-FFF2-40B4-BE49-F238E27FC236}">
                  <a16:creationId xmlns:a16="http://schemas.microsoft.com/office/drawing/2014/main" id="{56D6D5C5-7CA2-B1D4-33ED-9912CA50D9D7}"/>
                </a:ext>
              </a:extLst>
            </p:cNvPr>
            <p:cNvSpPr>
              <a:spLocks/>
            </p:cNvSpPr>
            <p:nvPr/>
          </p:nvSpPr>
          <p:spPr bwMode="auto">
            <a:xfrm>
              <a:off x="3147" y="141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8" name="Freeform 48">
              <a:extLst>
                <a:ext uri="{FF2B5EF4-FFF2-40B4-BE49-F238E27FC236}">
                  <a16:creationId xmlns:a16="http://schemas.microsoft.com/office/drawing/2014/main" id="{4D02836D-5A15-DAF0-E685-8F73536643B4}"/>
                </a:ext>
              </a:extLst>
            </p:cNvPr>
            <p:cNvSpPr>
              <a:spLocks/>
            </p:cNvSpPr>
            <p:nvPr/>
          </p:nvSpPr>
          <p:spPr bwMode="auto">
            <a:xfrm>
              <a:off x="3225" y="144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9" name="Freeform 49">
              <a:extLst>
                <a:ext uri="{FF2B5EF4-FFF2-40B4-BE49-F238E27FC236}">
                  <a16:creationId xmlns:a16="http://schemas.microsoft.com/office/drawing/2014/main" id="{B360AA67-8A03-CAEF-730B-C0B9C456B7C3}"/>
                </a:ext>
              </a:extLst>
            </p:cNvPr>
            <p:cNvSpPr>
              <a:spLocks/>
            </p:cNvSpPr>
            <p:nvPr/>
          </p:nvSpPr>
          <p:spPr bwMode="auto">
            <a:xfrm>
              <a:off x="3303" y="1470"/>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80" name="Freeform 50">
              <a:extLst>
                <a:ext uri="{FF2B5EF4-FFF2-40B4-BE49-F238E27FC236}">
                  <a16:creationId xmlns:a16="http://schemas.microsoft.com/office/drawing/2014/main" id="{85A838F8-3A97-AB48-9D66-A09F24EB3FA9}"/>
                </a:ext>
              </a:extLst>
            </p:cNvPr>
            <p:cNvSpPr>
              <a:spLocks/>
            </p:cNvSpPr>
            <p:nvPr/>
          </p:nvSpPr>
          <p:spPr bwMode="auto">
            <a:xfrm>
              <a:off x="3381" y="1500"/>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81" name="Freeform 51">
              <a:extLst>
                <a:ext uri="{FF2B5EF4-FFF2-40B4-BE49-F238E27FC236}">
                  <a16:creationId xmlns:a16="http://schemas.microsoft.com/office/drawing/2014/main" id="{ADDD7B3F-6591-4637-450E-44EA027CE222}"/>
                </a:ext>
              </a:extLst>
            </p:cNvPr>
            <p:cNvSpPr>
              <a:spLocks/>
            </p:cNvSpPr>
            <p:nvPr/>
          </p:nvSpPr>
          <p:spPr bwMode="auto">
            <a:xfrm>
              <a:off x="3459" y="1530"/>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82" name="Freeform 52">
              <a:extLst>
                <a:ext uri="{FF2B5EF4-FFF2-40B4-BE49-F238E27FC236}">
                  <a16:creationId xmlns:a16="http://schemas.microsoft.com/office/drawing/2014/main" id="{3DB9697C-CEF5-2A06-BFAA-CCB32FA5F1CD}"/>
                </a:ext>
              </a:extLst>
            </p:cNvPr>
            <p:cNvSpPr>
              <a:spLocks/>
            </p:cNvSpPr>
            <p:nvPr/>
          </p:nvSpPr>
          <p:spPr bwMode="auto">
            <a:xfrm>
              <a:off x="3423" y="1494"/>
              <a:ext cx="84" cy="72"/>
            </a:xfrm>
            <a:custGeom>
              <a:avLst/>
              <a:gdLst>
                <a:gd name="T0" fmla="*/ 0 w 84"/>
                <a:gd name="T1" fmla="*/ 72 h 72"/>
                <a:gd name="T2" fmla="*/ 84 w 84"/>
                <a:gd name="T3" fmla="*/ 60 h 72"/>
                <a:gd name="T4" fmla="*/ 30 w 84"/>
                <a:gd name="T5" fmla="*/ 0 h 72"/>
                <a:gd name="T6" fmla="*/ 0 60000 65536"/>
                <a:gd name="T7" fmla="*/ 0 60000 65536"/>
                <a:gd name="T8" fmla="*/ 0 60000 65536"/>
              </a:gdLst>
              <a:ahLst/>
              <a:cxnLst>
                <a:cxn ang="T6">
                  <a:pos x="T0" y="T1"/>
                </a:cxn>
                <a:cxn ang="T7">
                  <a:pos x="T2" y="T3"/>
                </a:cxn>
                <a:cxn ang="T8">
                  <a:pos x="T4" y="T5"/>
                </a:cxn>
              </a:cxnLst>
              <a:rect l="0" t="0" r="r" b="b"/>
              <a:pathLst>
                <a:path w="84" h="72">
                  <a:moveTo>
                    <a:pt x="0" y="72"/>
                  </a:moveTo>
                  <a:lnTo>
                    <a:pt x="84" y="60"/>
                  </a:lnTo>
                  <a:lnTo>
                    <a:pt x="30" y="0"/>
                  </a:lnTo>
                </a:path>
              </a:pathLst>
            </a:custGeom>
            <a:solidFill>
              <a:srgbClr val="FF3300"/>
            </a:solidFill>
            <a:ln w="12700" cmpd="sng">
              <a:solidFill>
                <a:srgbClr val="FF3300"/>
              </a:solidFill>
              <a:prstDash val="solid"/>
              <a:round/>
              <a:headEnd/>
              <a:tailEnd/>
            </a:ln>
          </p:spPr>
          <p:txBody>
            <a:bodyPr/>
            <a:lstStyle/>
            <a:p>
              <a:endParaRPr lang="cs-CZ"/>
            </a:p>
          </p:txBody>
        </p:sp>
      </p:grpSp>
      <p:grpSp>
        <p:nvGrpSpPr>
          <p:cNvPr id="85009" name="Group 53">
            <a:extLst>
              <a:ext uri="{FF2B5EF4-FFF2-40B4-BE49-F238E27FC236}">
                <a16:creationId xmlns:a16="http://schemas.microsoft.com/office/drawing/2014/main" id="{C6556DFE-76E0-9401-02A5-4F1ED5F9DC58}"/>
              </a:ext>
            </a:extLst>
          </p:cNvPr>
          <p:cNvGrpSpPr>
            <a:grpSpLocks/>
          </p:cNvGrpSpPr>
          <p:nvPr/>
        </p:nvGrpSpPr>
        <p:grpSpPr bwMode="auto">
          <a:xfrm>
            <a:off x="4660901" y="3840164"/>
            <a:ext cx="601663" cy="1196975"/>
            <a:chOff x="2223" y="2094"/>
            <a:chExt cx="426" cy="882"/>
          </a:xfrm>
        </p:grpSpPr>
        <p:sp>
          <p:nvSpPr>
            <p:cNvPr id="85069" name="Freeform 54">
              <a:extLst>
                <a:ext uri="{FF2B5EF4-FFF2-40B4-BE49-F238E27FC236}">
                  <a16:creationId xmlns:a16="http://schemas.microsoft.com/office/drawing/2014/main" id="{925D3F8C-C89F-2DC4-0FD0-E49455F22931}"/>
                </a:ext>
              </a:extLst>
            </p:cNvPr>
            <p:cNvSpPr>
              <a:spLocks/>
            </p:cNvSpPr>
            <p:nvPr/>
          </p:nvSpPr>
          <p:spPr bwMode="auto">
            <a:xfrm>
              <a:off x="2229" y="2094"/>
              <a:ext cx="420" cy="882"/>
            </a:xfrm>
            <a:custGeom>
              <a:avLst/>
              <a:gdLst>
                <a:gd name="T0" fmla="*/ 420 w 420"/>
                <a:gd name="T1" fmla="*/ 6 h 882"/>
                <a:gd name="T2" fmla="*/ 414 w 420"/>
                <a:gd name="T3" fmla="*/ 0 h 882"/>
                <a:gd name="T4" fmla="*/ 0 w 420"/>
                <a:gd name="T5" fmla="*/ 876 h 882"/>
                <a:gd name="T6" fmla="*/ 6 w 420"/>
                <a:gd name="T7" fmla="*/ 882 h 882"/>
                <a:gd name="T8" fmla="*/ 420 w 420"/>
                <a:gd name="T9" fmla="*/ 6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0" h="882">
                  <a:moveTo>
                    <a:pt x="420" y="6"/>
                  </a:moveTo>
                  <a:lnTo>
                    <a:pt x="414" y="0"/>
                  </a:lnTo>
                  <a:lnTo>
                    <a:pt x="0" y="876"/>
                  </a:lnTo>
                  <a:lnTo>
                    <a:pt x="6" y="882"/>
                  </a:lnTo>
                  <a:lnTo>
                    <a:pt x="420" y="6"/>
                  </a:lnTo>
                  <a:close/>
                </a:path>
              </a:pathLst>
            </a:custGeom>
            <a:solidFill>
              <a:srgbClr val="FF3300"/>
            </a:solidFill>
            <a:ln w="38100" cmpd="sng">
              <a:solidFill>
                <a:srgbClr val="FF3300"/>
              </a:solidFill>
              <a:round/>
              <a:headEnd/>
              <a:tailEnd/>
            </a:ln>
          </p:spPr>
          <p:txBody>
            <a:bodyPr/>
            <a:lstStyle/>
            <a:p>
              <a:endParaRPr lang="cs-CZ"/>
            </a:p>
          </p:txBody>
        </p:sp>
        <p:sp>
          <p:nvSpPr>
            <p:cNvPr id="85070" name="Freeform 55">
              <a:extLst>
                <a:ext uri="{FF2B5EF4-FFF2-40B4-BE49-F238E27FC236}">
                  <a16:creationId xmlns:a16="http://schemas.microsoft.com/office/drawing/2014/main" id="{271C59E2-CF11-D36A-BA98-3DC1C4C7DF53}"/>
                </a:ext>
              </a:extLst>
            </p:cNvPr>
            <p:cNvSpPr>
              <a:spLocks/>
            </p:cNvSpPr>
            <p:nvPr/>
          </p:nvSpPr>
          <p:spPr bwMode="auto">
            <a:xfrm>
              <a:off x="2223" y="2886"/>
              <a:ext cx="66" cy="84"/>
            </a:xfrm>
            <a:custGeom>
              <a:avLst/>
              <a:gdLst>
                <a:gd name="T0" fmla="*/ 0 w 66"/>
                <a:gd name="T1" fmla="*/ 0 h 84"/>
                <a:gd name="T2" fmla="*/ 6 w 66"/>
                <a:gd name="T3" fmla="*/ 84 h 84"/>
                <a:gd name="T4" fmla="*/ 66 w 66"/>
                <a:gd name="T5" fmla="*/ 36 h 84"/>
                <a:gd name="T6" fmla="*/ 0 60000 65536"/>
                <a:gd name="T7" fmla="*/ 0 60000 65536"/>
                <a:gd name="T8" fmla="*/ 0 60000 65536"/>
              </a:gdLst>
              <a:ahLst/>
              <a:cxnLst>
                <a:cxn ang="T6">
                  <a:pos x="T0" y="T1"/>
                </a:cxn>
                <a:cxn ang="T7">
                  <a:pos x="T2" y="T3"/>
                </a:cxn>
                <a:cxn ang="T8">
                  <a:pos x="T4" y="T5"/>
                </a:cxn>
              </a:cxnLst>
              <a:rect l="0" t="0" r="r" b="b"/>
              <a:pathLst>
                <a:path w="66" h="84">
                  <a:moveTo>
                    <a:pt x="0" y="0"/>
                  </a:moveTo>
                  <a:lnTo>
                    <a:pt x="6" y="84"/>
                  </a:lnTo>
                  <a:lnTo>
                    <a:pt x="66" y="36"/>
                  </a:lnTo>
                </a:path>
              </a:pathLst>
            </a:custGeom>
            <a:solidFill>
              <a:srgbClr val="FF3300"/>
            </a:solidFill>
            <a:ln w="38100" cmpd="sng">
              <a:solidFill>
                <a:srgbClr val="FF3300"/>
              </a:solidFill>
              <a:prstDash val="solid"/>
              <a:round/>
              <a:headEnd/>
              <a:tailEnd/>
            </a:ln>
          </p:spPr>
          <p:txBody>
            <a:bodyPr/>
            <a:lstStyle/>
            <a:p>
              <a:endParaRPr lang="cs-CZ"/>
            </a:p>
          </p:txBody>
        </p:sp>
      </p:grpSp>
      <p:grpSp>
        <p:nvGrpSpPr>
          <p:cNvPr id="85010" name="Group 56">
            <a:extLst>
              <a:ext uri="{FF2B5EF4-FFF2-40B4-BE49-F238E27FC236}">
                <a16:creationId xmlns:a16="http://schemas.microsoft.com/office/drawing/2014/main" id="{807FEB02-B636-ADE5-8A4E-79E325587A42}"/>
              </a:ext>
            </a:extLst>
          </p:cNvPr>
          <p:cNvGrpSpPr>
            <a:grpSpLocks/>
          </p:cNvGrpSpPr>
          <p:nvPr/>
        </p:nvGrpSpPr>
        <p:grpSpPr bwMode="auto">
          <a:xfrm>
            <a:off x="5254626" y="3832226"/>
            <a:ext cx="1160463" cy="627063"/>
            <a:chOff x="2643" y="2088"/>
            <a:chExt cx="822" cy="462"/>
          </a:xfrm>
        </p:grpSpPr>
        <p:sp>
          <p:nvSpPr>
            <p:cNvPr id="85067" name="Freeform 57">
              <a:extLst>
                <a:ext uri="{FF2B5EF4-FFF2-40B4-BE49-F238E27FC236}">
                  <a16:creationId xmlns:a16="http://schemas.microsoft.com/office/drawing/2014/main" id="{2BD4C6A3-34AD-37C4-32DF-07D2E2D1039B}"/>
                </a:ext>
              </a:extLst>
            </p:cNvPr>
            <p:cNvSpPr>
              <a:spLocks/>
            </p:cNvSpPr>
            <p:nvPr/>
          </p:nvSpPr>
          <p:spPr bwMode="auto">
            <a:xfrm>
              <a:off x="2643" y="2088"/>
              <a:ext cx="822" cy="462"/>
            </a:xfrm>
            <a:custGeom>
              <a:avLst/>
              <a:gdLst>
                <a:gd name="T0" fmla="*/ 6 w 822"/>
                <a:gd name="T1" fmla="*/ 0 h 462"/>
                <a:gd name="T2" fmla="*/ 0 w 822"/>
                <a:gd name="T3" fmla="*/ 12 h 462"/>
                <a:gd name="T4" fmla="*/ 816 w 822"/>
                <a:gd name="T5" fmla="*/ 462 h 462"/>
                <a:gd name="T6" fmla="*/ 822 w 822"/>
                <a:gd name="T7" fmla="*/ 450 h 462"/>
                <a:gd name="T8" fmla="*/ 6 w 822"/>
                <a:gd name="T9" fmla="*/ 0 h 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2" h="462">
                  <a:moveTo>
                    <a:pt x="6" y="0"/>
                  </a:moveTo>
                  <a:lnTo>
                    <a:pt x="0" y="12"/>
                  </a:lnTo>
                  <a:lnTo>
                    <a:pt x="816" y="462"/>
                  </a:lnTo>
                  <a:lnTo>
                    <a:pt x="822" y="450"/>
                  </a:lnTo>
                  <a:lnTo>
                    <a:pt x="6" y="0"/>
                  </a:lnTo>
                  <a:close/>
                </a:path>
              </a:pathLst>
            </a:custGeom>
            <a:solidFill>
              <a:srgbClr val="FF3300"/>
            </a:solidFill>
            <a:ln w="38100" cmpd="sng">
              <a:solidFill>
                <a:srgbClr val="FF3300"/>
              </a:solidFill>
              <a:round/>
              <a:headEnd/>
              <a:tailEnd/>
            </a:ln>
          </p:spPr>
          <p:txBody>
            <a:bodyPr/>
            <a:lstStyle/>
            <a:p>
              <a:endParaRPr lang="cs-CZ"/>
            </a:p>
          </p:txBody>
        </p:sp>
        <p:sp>
          <p:nvSpPr>
            <p:cNvPr id="85068" name="Freeform 58">
              <a:extLst>
                <a:ext uri="{FF2B5EF4-FFF2-40B4-BE49-F238E27FC236}">
                  <a16:creationId xmlns:a16="http://schemas.microsoft.com/office/drawing/2014/main" id="{0361CF20-FF31-79DA-7DB1-8B234FFA99A1}"/>
                </a:ext>
              </a:extLst>
            </p:cNvPr>
            <p:cNvSpPr>
              <a:spLocks/>
            </p:cNvSpPr>
            <p:nvPr/>
          </p:nvSpPr>
          <p:spPr bwMode="auto">
            <a:xfrm>
              <a:off x="3375" y="2478"/>
              <a:ext cx="84" cy="66"/>
            </a:xfrm>
            <a:custGeom>
              <a:avLst/>
              <a:gdLst>
                <a:gd name="T0" fmla="*/ 0 w 84"/>
                <a:gd name="T1" fmla="*/ 66 h 66"/>
                <a:gd name="T2" fmla="*/ 84 w 84"/>
                <a:gd name="T3" fmla="*/ 66 h 66"/>
                <a:gd name="T4" fmla="*/ 36 w 84"/>
                <a:gd name="T5" fmla="*/ 0 h 66"/>
                <a:gd name="T6" fmla="*/ 0 60000 65536"/>
                <a:gd name="T7" fmla="*/ 0 60000 65536"/>
                <a:gd name="T8" fmla="*/ 0 60000 65536"/>
              </a:gdLst>
              <a:ahLst/>
              <a:cxnLst>
                <a:cxn ang="T6">
                  <a:pos x="T0" y="T1"/>
                </a:cxn>
                <a:cxn ang="T7">
                  <a:pos x="T2" y="T3"/>
                </a:cxn>
                <a:cxn ang="T8">
                  <a:pos x="T4" y="T5"/>
                </a:cxn>
              </a:cxnLst>
              <a:rect l="0" t="0" r="r" b="b"/>
              <a:pathLst>
                <a:path w="84" h="66">
                  <a:moveTo>
                    <a:pt x="0" y="66"/>
                  </a:moveTo>
                  <a:lnTo>
                    <a:pt x="84" y="66"/>
                  </a:lnTo>
                  <a:lnTo>
                    <a:pt x="36" y="0"/>
                  </a:lnTo>
                </a:path>
              </a:pathLst>
            </a:custGeom>
            <a:solidFill>
              <a:srgbClr val="FF3300"/>
            </a:solidFill>
            <a:ln w="38100" cmpd="sng">
              <a:solidFill>
                <a:srgbClr val="FF3300"/>
              </a:solidFill>
              <a:prstDash val="solid"/>
              <a:round/>
              <a:headEnd/>
              <a:tailEnd/>
            </a:ln>
          </p:spPr>
          <p:txBody>
            <a:bodyPr/>
            <a:lstStyle/>
            <a:p>
              <a:endParaRPr lang="cs-CZ"/>
            </a:p>
          </p:txBody>
        </p:sp>
      </p:grpSp>
      <p:grpSp>
        <p:nvGrpSpPr>
          <p:cNvPr id="85011" name="Group 59">
            <a:extLst>
              <a:ext uri="{FF2B5EF4-FFF2-40B4-BE49-F238E27FC236}">
                <a16:creationId xmlns:a16="http://schemas.microsoft.com/office/drawing/2014/main" id="{15B00231-2157-D3CE-1EF9-E7DA0B2E1B8D}"/>
              </a:ext>
            </a:extLst>
          </p:cNvPr>
          <p:cNvGrpSpPr>
            <a:grpSpLocks/>
          </p:cNvGrpSpPr>
          <p:nvPr/>
        </p:nvGrpSpPr>
        <p:grpSpPr bwMode="auto">
          <a:xfrm>
            <a:off x="6469064" y="4295776"/>
            <a:ext cx="1660525" cy="276225"/>
            <a:chOff x="3483" y="2430"/>
            <a:chExt cx="1176" cy="204"/>
          </a:xfrm>
        </p:grpSpPr>
        <p:sp>
          <p:nvSpPr>
            <p:cNvPr id="85065" name="Rectangle 60">
              <a:extLst>
                <a:ext uri="{FF2B5EF4-FFF2-40B4-BE49-F238E27FC236}">
                  <a16:creationId xmlns:a16="http://schemas.microsoft.com/office/drawing/2014/main" id="{DD27C91B-454C-749F-7F88-47F42F9AAC57}"/>
                </a:ext>
              </a:extLst>
            </p:cNvPr>
            <p:cNvSpPr>
              <a:spLocks noChangeArrowheads="1"/>
            </p:cNvSpPr>
            <p:nvPr/>
          </p:nvSpPr>
          <p:spPr bwMode="auto">
            <a:xfrm>
              <a:off x="3501" y="2448"/>
              <a:ext cx="1158" cy="1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6" name="Rectangle 61">
              <a:extLst>
                <a:ext uri="{FF2B5EF4-FFF2-40B4-BE49-F238E27FC236}">
                  <a16:creationId xmlns:a16="http://schemas.microsoft.com/office/drawing/2014/main" id="{779F6885-8D8B-AE54-6527-9D6A53A7AE7D}"/>
                </a:ext>
              </a:extLst>
            </p:cNvPr>
            <p:cNvSpPr>
              <a:spLocks noChangeArrowheads="1"/>
            </p:cNvSpPr>
            <p:nvPr/>
          </p:nvSpPr>
          <p:spPr bwMode="auto">
            <a:xfrm>
              <a:off x="3483" y="2430"/>
              <a:ext cx="1164" cy="19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12" name="Rectangle 62">
            <a:extLst>
              <a:ext uri="{FF2B5EF4-FFF2-40B4-BE49-F238E27FC236}">
                <a16:creationId xmlns:a16="http://schemas.microsoft.com/office/drawing/2014/main" id="{29109025-D092-E426-65F8-6E8B0DCA5D7F}"/>
              </a:ext>
            </a:extLst>
          </p:cNvPr>
          <p:cNvSpPr>
            <a:spLocks noChangeArrowheads="1"/>
          </p:cNvSpPr>
          <p:nvPr/>
        </p:nvSpPr>
        <p:spPr bwMode="auto">
          <a:xfrm>
            <a:off x="7031039" y="4344988"/>
            <a:ext cx="5033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a:solidFill>
                  <a:srgbClr val="000000"/>
                </a:solidFill>
                <a:latin typeface="Arial Black" panose="020B0A04020102020204" pitchFamily="34" charset="0"/>
              </a:rPr>
              <a:t>GILLS</a:t>
            </a:r>
            <a:endParaRPr lang="en-GB" altLang="cs-CZ" sz="2400">
              <a:latin typeface="Times New Roman" panose="02020603050405020304" pitchFamily="18" charset="0"/>
            </a:endParaRPr>
          </a:p>
        </p:txBody>
      </p:sp>
      <p:sp>
        <p:nvSpPr>
          <p:cNvPr id="85013" name="Rectangle 63">
            <a:extLst>
              <a:ext uri="{FF2B5EF4-FFF2-40B4-BE49-F238E27FC236}">
                <a16:creationId xmlns:a16="http://schemas.microsoft.com/office/drawing/2014/main" id="{E3E82CD5-EF6E-AA4D-2A1D-FBDD3FB0DCDF}"/>
              </a:ext>
            </a:extLst>
          </p:cNvPr>
          <p:cNvSpPr>
            <a:spLocks noChangeArrowheads="1"/>
          </p:cNvSpPr>
          <p:nvPr/>
        </p:nvSpPr>
        <p:spPr bwMode="auto">
          <a:xfrm>
            <a:off x="7126288" y="3832226"/>
            <a:ext cx="1549400" cy="33337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14" name="Rectangle 64">
            <a:extLst>
              <a:ext uri="{FF2B5EF4-FFF2-40B4-BE49-F238E27FC236}">
                <a16:creationId xmlns:a16="http://schemas.microsoft.com/office/drawing/2014/main" id="{B377E33E-0EF1-306F-4734-C2C3A960D6F5}"/>
              </a:ext>
            </a:extLst>
          </p:cNvPr>
          <p:cNvSpPr>
            <a:spLocks noChangeArrowheads="1"/>
          </p:cNvSpPr>
          <p:nvPr/>
        </p:nvSpPr>
        <p:spPr bwMode="auto">
          <a:xfrm>
            <a:off x="7413625" y="3873500"/>
            <a:ext cx="1054776"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i="1">
                <a:solidFill>
                  <a:srgbClr val="000000"/>
                </a:solidFill>
                <a:latin typeface="Arial Black" panose="020B0A04020102020204" pitchFamily="34" charset="0"/>
              </a:rPr>
              <a:t>G U I L D S</a:t>
            </a:r>
            <a:endParaRPr lang="en-GB" altLang="cs-CZ" sz="2400">
              <a:latin typeface="Times New Roman" panose="02020603050405020304" pitchFamily="18" charset="0"/>
            </a:endParaRPr>
          </a:p>
        </p:txBody>
      </p:sp>
      <p:grpSp>
        <p:nvGrpSpPr>
          <p:cNvPr id="85015" name="Group 65">
            <a:extLst>
              <a:ext uri="{FF2B5EF4-FFF2-40B4-BE49-F238E27FC236}">
                <a16:creationId xmlns:a16="http://schemas.microsoft.com/office/drawing/2014/main" id="{8A6D7105-80DE-7FB0-764E-9E3347E46F3D}"/>
              </a:ext>
            </a:extLst>
          </p:cNvPr>
          <p:cNvGrpSpPr>
            <a:grpSpLocks/>
          </p:cNvGrpSpPr>
          <p:nvPr/>
        </p:nvGrpSpPr>
        <p:grpSpPr bwMode="auto">
          <a:xfrm>
            <a:off x="6583363" y="4540251"/>
            <a:ext cx="1617662" cy="276225"/>
            <a:chOff x="3585" y="2610"/>
            <a:chExt cx="1146" cy="204"/>
          </a:xfrm>
        </p:grpSpPr>
        <p:sp>
          <p:nvSpPr>
            <p:cNvPr id="85063" name="Rectangle 66">
              <a:extLst>
                <a:ext uri="{FF2B5EF4-FFF2-40B4-BE49-F238E27FC236}">
                  <a16:creationId xmlns:a16="http://schemas.microsoft.com/office/drawing/2014/main" id="{57411B0C-33B3-AC6B-456B-8F5EE557BF5D}"/>
                </a:ext>
              </a:extLst>
            </p:cNvPr>
            <p:cNvSpPr>
              <a:spLocks noChangeArrowheads="1"/>
            </p:cNvSpPr>
            <p:nvPr/>
          </p:nvSpPr>
          <p:spPr bwMode="auto">
            <a:xfrm>
              <a:off x="3603" y="2628"/>
              <a:ext cx="1128" cy="1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4" name="Rectangle 67">
              <a:extLst>
                <a:ext uri="{FF2B5EF4-FFF2-40B4-BE49-F238E27FC236}">
                  <a16:creationId xmlns:a16="http://schemas.microsoft.com/office/drawing/2014/main" id="{765ED0DC-0C97-024A-9DAE-F362C79ACFC6}"/>
                </a:ext>
              </a:extLst>
            </p:cNvPr>
            <p:cNvSpPr>
              <a:spLocks noChangeArrowheads="1"/>
            </p:cNvSpPr>
            <p:nvPr/>
          </p:nvSpPr>
          <p:spPr bwMode="auto">
            <a:xfrm>
              <a:off x="3585" y="2610"/>
              <a:ext cx="1134" cy="19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16" name="Rectangle 68">
            <a:extLst>
              <a:ext uri="{FF2B5EF4-FFF2-40B4-BE49-F238E27FC236}">
                <a16:creationId xmlns:a16="http://schemas.microsoft.com/office/drawing/2014/main" id="{F165BFC8-FF03-0829-72AC-1955938E0885}"/>
              </a:ext>
            </a:extLst>
          </p:cNvPr>
          <p:cNvSpPr>
            <a:spLocks noChangeArrowheads="1"/>
          </p:cNvSpPr>
          <p:nvPr/>
        </p:nvSpPr>
        <p:spPr bwMode="auto">
          <a:xfrm>
            <a:off x="6929439" y="4589463"/>
            <a:ext cx="1030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a:solidFill>
                  <a:srgbClr val="000000"/>
                </a:solidFill>
                <a:latin typeface="Arial Black" panose="020B0A04020102020204" pitchFamily="34" charset="0"/>
              </a:rPr>
              <a:t>FINS + SKIN</a:t>
            </a:r>
            <a:endParaRPr lang="en-GB" altLang="cs-CZ" sz="2400">
              <a:latin typeface="Times New Roman" panose="02020603050405020304" pitchFamily="18" charset="0"/>
            </a:endParaRPr>
          </a:p>
        </p:txBody>
      </p:sp>
      <p:grpSp>
        <p:nvGrpSpPr>
          <p:cNvPr id="85017" name="Group 69">
            <a:extLst>
              <a:ext uri="{FF2B5EF4-FFF2-40B4-BE49-F238E27FC236}">
                <a16:creationId xmlns:a16="http://schemas.microsoft.com/office/drawing/2014/main" id="{371970D1-F381-1E79-13F8-C4DDE1097A5C}"/>
              </a:ext>
            </a:extLst>
          </p:cNvPr>
          <p:cNvGrpSpPr>
            <a:grpSpLocks/>
          </p:cNvGrpSpPr>
          <p:nvPr/>
        </p:nvGrpSpPr>
        <p:grpSpPr bwMode="auto">
          <a:xfrm>
            <a:off x="5813426" y="5141913"/>
            <a:ext cx="1635125" cy="284162"/>
            <a:chOff x="3039" y="3054"/>
            <a:chExt cx="1158" cy="210"/>
          </a:xfrm>
        </p:grpSpPr>
        <p:sp>
          <p:nvSpPr>
            <p:cNvPr id="85061" name="Rectangle 70">
              <a:extLst>
                <a:ext uri="{FF2B5EF4-FFF2-40B4-BE49-F238E27FC236}">
                  <a16:creationId xmlns:a16="http://schemas.microsoft.com/office/drawing/2014/main" id="{60F7B3DB-D8CD-2B74-ADAA-BE499A0A856D}"/>
                </a:ext>
              </a:extLst>
            </p:cNvPr>
            <p:cNvSpPr>
              <a:spLocks noChangeArrowheads="1"/>
            </p:cNvSpPr>
            <p:nvPr/>
          </p:nvSpPr>
          <p:spPr bwMode="auto">
            <a:xfrm>
              <a:off x="3057" y="3072"/>
              <a:ext cx="1140"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2" name="Rectangle 71">
              <a:extLst>
                <a:ext uri="{FF2B5EF4-FFF2-40B4-BE49-F238E27FC236}">
                  <a16:creationId xmlns:a16="http://schemas.microsoft.com/office/drawing/2014/main" id="{A9FBE0FA-52C4-AE50-AC16-B3DDA4718804}"/>
                </a:ext>
              </a:extLst>
            </p:cNvPr>
            <p:cNvSpPr>
              <a:spLocks noChangeArrowheads="1"/>
            </p:cNvSpPr>
            <p:nvPr/>
          </p:nvSpPr>
          <p:spPr bwMode="auto">
            <a:xfrm>
              <a:off x="3039" y="3054"/>
              <a:ext cx="1146" cy="198"/>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18" name="Rectangle 72">
            <a:extLst>
              <a:ext uri="{FF2B5EF4-FFF2-40B4-BE49-F238E27FC236}">
                <a16:creationId xmlns:a16="http://schemas.microsoft.com/office/drawing/2014/main" id="{6C466D17-7B1C-5CC4-A087-087948D53A89}"/>
              </a:ext>
            </a:extLst>
          </p:cNvPr>
          <p:cNvSpPr>
            <a:spLocks noChangeArrowheads="1"/>
          </p:cNvSpPr>
          <p:nvPr/>
        </p:nvSpPr>
        <p:spPr bwMode="auto">
          <a:xfrm>
            <a:off x="6110288" y="5191125"/>
            <a:ext cx="11678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i="1">
                <a:solidFill>
                  <a:srgbClr val="000000"/>
                </a:solidFill>
                <a:latin typeface="Arial Black" panose="020B0A04020102020204" pitchFamily="34" charset="0"/>
              </a:rPr>
              <a:t>Gyrodactylus </a:t>
            </a:r>
            <a:endParaRPr lang="en-GB" altLang="cs-CZ" sz="2400">
              <a:latin typeface="Times New Roman" panose="02020603050405020304" pitchFamily="18" charset="0"/>
            </a:endParaRPr>
          </a:p>
        </p:txBody>
      </p:sp>
      <p:sp>
        <p:nvSpPr>
          <p:cNvPr id="85019" name="Rectangle 73">
            <a:extLst>
              <a:ext uri="{FF2B5EF4-FFF2-40B4-BE49-F238E27FC236}">
                <a16:creationId xmlns:a16="http://schemas.microsoft.com/office/drawing/2014/main" id="{822DC0C8-EFC3-2CC6-9290-81B51F4661C4}"/>
              </a:ext>
            </a:extLst>
          </p:cNvPr>
          <p:cNvSpPr>
            <a:spLocks noChangeArrowheads="1"/>
          </p:cNvSpPr>
          <p:nvPr/>
        </p:nvSpPr>
        <p:spPr bwMode="auto">
          <a:xfrm>
            <a:off x="6981825" y="6094413"/>
            <a:ext cx="1550988" cy="38100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20" name="Rectangle 74">
            <a:extLst>
              <a:ext uri="{FF2B5EF4-FFF2-40B4-BE49-F238E27FC236}">
                <a16:creationId xmlns:a16="http://schemas.microsoft.com/office/drawing/2014/main" id="{82BFC742-485E-382B-818C-0A20AF00ECB2}"/>
              </a:ext>
            </a:extLst>
          </p:cNvPr>
          <p:cNvSpPr>
            <a:spLocks noChangeArrowheads="1"/>
          </p:cNvSpPr>
          <p:nvPr/>
        </p:nvSpPr>
        <p:spPr bwMode="auto">
          <a:xfrm>
            <a:off x="7227888" y="6159500"/>
            <a:ext cx="1133324"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i="1">
                <a:solidFill>
                  <a:srgbClr val="000000"/>
                </a:solidFill>
                <a:latin typeface="Arial Black" panose="020B0A04020102020204" pitchFamily="34" charset="0"/>
              </a:rPr>
              <a:t>G E N E R A</a:t>
            </a:r>
            <a:endParaRPr lang="en-GB" altLang="cs-CZ" sz="2400">
              <a:latin typeface="Times New Roman" panose="02020603050405020304" pitchFamily="18" charset="0"/>
            </a:endParaRPr>
          </a:p>
        </p:txBody>
      </p:sp>
      <p:grpSp>
        <p:nvGrpSpPr>
          <p:cNvPr id="85021" name="Group 75">
            <a:extLst>
              <a:ext uri="{FF2B5EF4-FFF2-40B4-BE49-F238E27FC236}">
                <a16:creationId xmlns:a16="http://schemas.microsoft.com/office/drawing/2014/main" id="{1C9AA65E-8CDD-F764-D031-3573A251C1DA}"/>
              </a:ext>
            </a:extLst>
          </p:cNvPr>
          <p:cNvGrpSpPr>
            <a:grpSpLocks/>
          </p:cNvGrpSpPr>
          <p:nvPr/>
        </p:nvGrpSpPr>
        <p:grpSpPr bwMode="auto">
          <a:xfrm>
            <a:off x="6008688" y="5402263"/>
            <a:ext cx="1617662" cy="284162"/>
            <a:chOff x="3177" y="3246"/>
            <a:chExt cx="1146" cy="210"/>
          </a:xfrm>
        </p:grpSpPr>
        <p:sp>
          <p:nvSpPr>
            <p:cNvPr id="85059" name="Rectangle 76">
              <a:extLst>
                <a:ext uri="{FF2B5EF4-FFF2-40B4-BE49-F238E27FC236}">
                  <a16:creationId xmlns:a16="http://schemas.microsoft.com/office/drawing/2014/main" id="{9DF5633E-9CCF-04BB-6A78-C05E9915C552}"/>
                </a:ext>
              </a:extLst>
            </p:cNvPr>
            <p:cNvSpPr>
              <a:spLocks noChangeArrowheads="1"/>
            </p:cNvSpPr>
            <p:nvPr/>
          </p:nvSpPr>
          <p:spPr bwMode="auto">
            <a:xfrm>
              <a:off x="3195" y="3264"/>
              <a:ext cx="112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0" name="Rectangle 77">
              <a:extLst>
                <a:ext uri="{FF2B5EF4-FFF2-40B4-BE49-F238E27FC236}">
                  <a16:creationId xmlns:a16="http://schemas.microsoft.com/office/drawing/2014/main" id="{6D281A29-566C-DB22-962C-3C2A2D24ED8A}"/>
                </a:ext>
              </a:extLst>
            </p:cNvPr>
            <p:cNvSpPr>
              <a:spLocks noChangeArrowheads="1"/>
            </p:cNvSpPr>
            <p:nvPr/>
          </p:nvSpPr>
          <p:spPr bwMode="auto">
            <a:xfrm>
              <a:off x="3177" y="3246"/>
              <a:ext cx="1134" cy="198"/>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22" name="Rectangle 78">
            <a:extLst>
              <a:ext uri="{FF2B5EF4-FFF2-40B4-BE49-F238E27FC236}">
                <a16:creationId xmlns:a16="http://schemas.microsoft.com/office/drawing/2014/main" id="{541B2477-4FD0-A379-8B3B-8AFB6906D500}"/>
              </a:ext>
            </a:extLst>
          </p:cNvPr>
          <p:cNvSpPr>
            <a:spLocks noChangeArrowheads="1"/>
          </p:cNvSpPr>
          <p:nvPr/>
        </p:nvSpPr>
        <p:spPr bwMode="auto">
          <a:xfrm>
            <a:off x="6303964" y="5449888"/>
            <a:ext cx="11138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i="1">
                <a:solidFill>
                  <a:srgbClr val="000000"/>
                </a:solidFill>
                <a:latin typeface="Arial Black" panose="020B0A04020102020204" pitchFamily="34" charset="0"/>
              </a:rPr>
              <a:t>Dactylogyrus</a:t>
            </a:r>
            <a:endParaRPr lang="en-GB" altLang="cs-CZ" sz="2400">
              <a:latin typeface="Times New Roman" panose="02020603050405020304" pitchFamily="18" charset="0"/>
            </a:endParaRPr>
          </a:p>
        </p:txBody>
      </p:sp>
      <p:grpSp>
        <p:nvGrpSpPr>
          <p:cNvPr id="85023" name="Group 79">
            <a:extLst>
              <a:ext uri="{FF2B5EF4-FFF2-40B4-BE49-F238E27FC236}">
                <a16:creationId xmlns:a16="http://schemas.microsoft.com/office/drawing/2014/main" id="{BE21A656-C980-C72B-F63C-4B7D527F6BF9}"/>
              </a:ext>
            </a:extLst>
          </p:cNvPr>
          <p:cNvGrpSpPr>
            <a:grpSpLocks/>
          </p:cNvGrpSpPr>
          <p:nvPr/>
        </p:nvGrpSpPr>
        <p:grpSpPr bwMode="auto">
          <a:xfrm>
            <a:off x="6219825" y="5662613"/>
            <a:ext cx="1600200" cy="284162"/>
            <a:chOff x="3327" y="3438"/>
            <a:chExt cx="1134" cy="210"/>
          </a:xfrm>
        </p:grpSpPr>
        <p:sp>
          <p:nvSpPr>
            <p:cNvPr id="85057" name="Rectangle 80">
              <a:extLst>
                <a:ext uri="{FF2B5EF4-FFF2-40B4-BE49-F238E27FC236}">
                  <a16:creationId xmlns:a16="http://schemas.microsoft.com/office/drawing/2014/main" id="{1CD80ADA-A52F-03CF-1DA7-2EF697B33140}"/>
                </a:ext>
              </a:extLst>
            </p:cNvPr>
            <p:cNvSpPr>
              <a:spLocks noChangeArrowheads="1"/>
            </p:cNvSpPr>
            <p:nvPr/>
          </p:nvSpPr>
          <p:spPr bwMode="auto">
            <a:xfrm>
              <a:off x="3345" y="3456"/>
              <a:ext cx="1116"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58" name="Rectangle 81">
              <a:extLst>
                <a:ext uri="{FF2B5EF4-FFF2-40B4-BE49-F238E27FC236}">
                  <a16:creationId xmlns:a16="http://schemas.microsoft.com/office/drawing/2014/main" id="{6E584D05-A0DD-17CC-3C47-272AE3ED133E}"/>
                </a:ext>
              </a:extLst>
            </p:cNvPr>
            <p:cNvSpPr>
              <a:spLocks noChangeArrowheads="1"/>
            </p:cNvSpPr>
            <p:nvPr/>
          </p:nvSpPr>
          <p:spPr bwMode="auto">
            <a:xfrm>
              <a:off x="3327" y="3438"/>
              <a:ext cx="1122" cy="198"/>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24" name="Rectangle 82">
            <a:extLst>
              <a:ext uri="{FF2B5EF4-FFF2-40B4-BE49-F238E27FC236}">
                <a16:creationId xmlns:a16="http://schemas.microsoft.com/office/drawing/2014/main" id="{E3AA2066-D1E9-EF42-B2FB-535AFEEB25B6}"/>
              </a:ext>
            </a:extLst>
          </p:cNvPr>
          <p:cNvSpPr>
            <a:spLocks noChangeArrowheads="1"/>
          </p:cNvSpPr>
          <p:nvPr/>
        </p:nvSpPr>
        <p:spPr bwMode="auto">
          <a:xfrm>
            <a:off x="6467475" y="5711825"/>
            <a:ext cx="11889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i="1">
                <a:solidFill>
                  <a:srgbClr val="000000"/>
                </a:solidFill>
                <a:latin typeface="Arial Black" panose="020B0A04020102020204" pitchFamily="34" charset="0"/>
              </a:rPr>
              <a:t>Paradiplozoon</a:t>
            </a:r>
            <a:endParaRPr lang="en-GB" altLang="cs-CZ" sz="2400">
              <a:latin typeface="Times New Roman" panose="02020603050405020304" pitchFamily="18" charset="0"/>
            </a:endParaRPr>
          </a:p>
        </p:txBody>
      </p:sp>
      <p:grpSp>
        <p:nvGrpSpPr>
          <p:cNvPr id="85025" name="Group 83">
            <a:extLst>
              <a:ext uri="{FF2B5EF4-FFF2-40B4-BE49-F238E27FC236}">
                <a16:creationId xmlns:a16="http://schemas.microsoft.com/office/drawing/2014/main" id="{AF9D3442-29E2-BC6F-286F-32ACED1F1655}"/>
              </a:ext>
            </a:extLst>
          </p:cNvPr>
          <p:cNvGrpSpPr>
            <a:grpSpLocks/>
          </p:cNvGrpSpPr>
          <p:nvPr/>
        </p:nvGrpSpPr>
        <p:grpSpPr bwMode="auto">
          <a:xfrm>
            <a:off x="3517900" y="5126038"/>
            <a:ext cx="1651000" cy="292100"/>
            <a:chOff x="1413" y="3042"/>
            <a:chExt cx="1170" cy="216"/>
          </a:xfrm>
        </p:grpSpPr>
        <p:sp>
          <p:nvSpPr>
            <p:cNvPr id="85055" name="Rectangle 84">
              <a:extLst>
                <a:ext uri="{FF2B5EF4-FFF2-40B4-BE49-F238E27FC236}">
                  <a16:creationId xmlns:a16="http://schemas.microsoft.com/office/drawing/2014/main" id="{34808AB8-CA1F-7B91-8304-09AE84FB49A2}"/>
                </a:ext>
              </a:extLst>
            </p:cNvPr>
            <p:cNvSpPr>
              <a:spLocks noChangeArrowheads="1"/>
            </p:cNvSpPr>
            <p:nvPr/>
          </p:nvSpPr>
          <p:spPr bwMode="auto">
            <a:xfrm>
              <a:off x="1431" y="3060"/>
              <a:ext cx="1152" cy="1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56" name="Rectangle 85">
              <a:extLst>
                <a:ext uri="{FF2B5EF4-FFF2-40B4-BE49-F238E27FC236}">
                  <a16:creationId xmlns:a16="http://schemas.microsoft.com/office/drawing/2014/main" id="{4E839D31-BE91-9157-7747-3654BC69C546}"/>
                </a:ext>
              </a:extLst>
            </p:cNvPr>
            <p:cNvSpPr>
              <a:spLocks noChangeArrowheads="1"/>
            </p:cNvSpPr>
            <p:nvPr/>
          </p:nvSpPr>
          <p:spPr bwMode="auto">
            <a:xfrm>
              <a:off x="1413" y="3042"/>
              <a:ext cx="1158" cy="204"/>
            </a:xfrm>
            <a:prstGeom prst="rect">
              <a:avLst/>
            </a:prstGeom>
            <a:solidFill>
              <a:srgbClr val="FF9933"/>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26" name="Rectangle 86">
            <a:extLst>
              <a:ext uri="{FF2B5EF4-FFF2-40B4-BE49-F238E27FC236}">
                <a16:creationId xmlns:a16="http://schemas.microsoft.com/office/drawing/2014/main" id="{27D08EB2-4E4C-C30A-0C09-861B9C589E30}"/>
              </a:ext>
            </a:extLst>
          </p:cNvPr>
          <p:cNvSpPr>
            <a:spLocks noChangeArrowheads="1"/>
          </p:cNvSpPr>
          <p:nvPr/>
        </p:nvSpPr>
        <p:spPr bwMode="auto">
          <a:xfrm>
            <a:off x="3611563" y="5133976"/>
            <a:ext cx="14699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a:solidFill>
                  <a:srgbClr val="0000FF"/>
                </a:solidFill>
                <a:latin typeface="Arial Black" panose="020B0A04020102020204" pitchFamily="34" charset="0"/>
              </a:rPr>
              <a:t>GENERALIST</a:t>
            </a:r>
            <a:endParaRPr lang="en-GB" altLang="cs-CZ" sz="2400">
              <a:latin typeface="Times New Roman" panose="02020603050405020304" pitchFamily="18" charset="0"/>
            </a:endParaRPr>
          </a:p>
        </p:txBody>
      </p:sp>
      <p:sp>
        <p:nvSpPr>
          <p:cNvPr id="85027" name="Rectangle 87">
            <a:extLst>
              <a:ext uri="{FF2B5EF4-FFF2-40B4-BE49-F238E27FC236}">
                <a16:creationId xmlns:a16="http://schemas.microsoft.com/office/drawing/2014/main" id="{D1696D7C-477A-E7DF-E8D7-4A24C706AA90}"/>
              </a:ext>
            </a:extLst>
          </p:cNvPr>
          <p:cNvSpPr>
            <a:spLocks noChangeArrowheads="1"/>
          </p:cNvSpPr>
          <p:nvPr/>
        </p:nvSpPr>
        <p:spPr bwMode="auto">
          <a:xfrm>
            <a:off x="3729039" y="5907088"/>
            <a:ext cx="1652587" cy="46355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28" name="Rectangle 88">
            <a:extLst>
              <a:ext uri="{FF2B5EF4-FFF2-40B4-BE49-F238E27FC236}">
                <a16:creationId xmlns:a16="http://schemas.microsoft.com/office/drawing/2014/main" id="{0963D8E2-2067-1CAC-D83B-A43D5E0E49C4}"/>
              </a:ext>
            </a:extLst>
          </p:cNvPr>
          <p:cNvSpPr>
            <a:spLocks noChangeArrowheads="1"/>
          </p:cNvSpPr>
          <p:nvPr/>
        </p:nvSpPr>
        <p:spPr bwMode="auto">
          <a:xfrm>
            <a:off x="4246564" y="5915025"/>
            <a:ext cx="618759"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b="1" i="1">
                <a:solidFill>
                  <a:srgbClr val="000000"/>
                </a:solidFill>
                <a:latin typeface="Arial Black" panose="020B0A04020102020204" pitchFamily="34" charset="0"/>
              </a:rPr>
              <a:t>L I F E</a:t>
            </a:r>
            <a:endParaRPr lang="en-GB" altLang="cs-CZ" sz="2400">
              <a:latin typeface="Times New Roman" panose="02020603050405020304" pitchFamily="18" charset="0"/>
            </a:endParaRPr>
          </a:p>
        </p:txBody>
      </p:sp>
      <p:sp>
        <p:nvSpPr>
          <p:cNvPr id="85029" name="Rectangle 89">
            <a:extLst>
              <a:ext uri="{FF2B5EF4-FFF2-40B4-BE49-F238E27FC236}">
                <a16:creationId xmlns:a16="http://schemas.microsoft.com/office/drawing/2014/main" id="{21DE97B1-89A1-C494-1685-5BD7B9EEED85}"/>
              </a:ext>
            </a:extLst>
          </p:cNvPr>
          <p:cNvSpPr>
            <a:spLocks noChangeArrowheads="1"/>
          </p:cNvSpPr>
          <p:nvPr/>
        </p:nvSpPr>
        <p:spPr bwMode="auto">
          <a:xfrm>
            <a:off x="3814763" y="6159500"/>
            <a:ext cx="1502014"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b="1" i="1">
                <a:solidFill>
                  <a:srgbClr val="000000"/>
                </a:solidFill>
                <a:latin typeface="Arial Black" panose="020B0A04020102020204" pitchFamily="34" charset="0"/>
              </a:rPr>
              <a:t>S T R A T E G Y</a:t>
            </a:r>
            <a:endParaRPr lang="en-GB" altLang="cs-CZ" sz="2400">
              <a:latin typeface="Times New Roman" panose="02020603050405020304" pitchFamily="18" charset="0"/>
            </a:endParaRPr>
          </a:p>
        </p:txBody>
      </p:sp>
      <p:grpSp>
        <p:nvGrpSpPr>
          <p:cNvPr id="85030" name="Group 90">
            <a:extLst>
              <a:ext uri="{FF2B5EF4-FFF2-40B4-BE49-F238E27FC236}">
                <a16:creationId xmlns:a16="http://schemas.microsoft.com/office/drawing/2014/main" id="{3300290B-3B99-C6B3-F04A-0207709962D1}"/>
              </a:ext>
            </a:extLst>
          </p:cNvPr>
          <p:cNvGrpSpPr>
            <a:grpSpLocks/>
          </p:cNvGrpSpPr>
          <p:nvPr/>
        </p:nvGrpSpPr>
        <p:grpSpPr bwMode="auto">
          <a:xfrm>
            <a:off x="3738563" y="5410200"/>
            <a:ext cx="1600200" cy="293688"/>
            <a:chOff x="1569" y="3252"/>
            <a:chExt cx="1134" cy="216"/>
          </a:xfrm>
        </p:grpSpPr>
        <p:sp>
          <p:nvSpPr>
            <p:cNvPr id="85053" name="Rectangle 91">
              <a:extLst>
                <a:ext uri="{FF2B5EF4-FFF2-40B4-BE49-F238E27FC236}">
                  <a16:creationId xmlns:a16="http://schemas.microsoft.com/office/drawing/2014/main" id="{E6F55A3F-7F83-D85B-F0AD-BC96535FF4E1}"/>
                </a:ext>
              </a:extLst>
            </p:cNvPr>
            <p:cNvSpPr>
              <a:spLocks noChangeArrowheads="1"/>
            </p:cNvSpPr>
            <p:nvPr/>
          </p:nvSpPr>
          <p:spPr bwMode="auto">
            <a:xfrm>
              <a:off x="1587" y="3270"/>
              <a:ext cx="1116" cy="1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54" name="Rectangle 92">
              <a:extLst>
                <a:ext uri="{FF2B5EF4-FFF2-40B4-BE49-F238E27FC236}">
                  <a16:creationId xmlns:a16="http://schemas.microsoft.com/office/drawing/2014/main" id="{38A09792-4F2A-7F52-0AAD-29F853009FE1}"/>
                </a:ext>
              </a:extLst>
            </p:cNvPr>
            <p:cNvSpPr>
              <a:spLocks noChangeArrowheads="1"/>
            </p:cNvSpPr>
            <p:nvPr/>
          </p:nvSpPr>
          <p:spPr bwMode="auto">
            <a:xfrm>
              <a:off x="1569" y="3252"/>
              <a:ext cx="1122" cy="204"/>
            </a:xfrm>
            <a:prstGeom prst="rect">
              <a:avLst/>
            </a:prstGeom>
            <a:solidFill>
              <a:srgbClr val="FF9933"/>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31" name="Rectangle 93">
            <a:extLst>
              <a:ext uri="{FF2B5EF4-FFF2-40B4-BE49-F238E27FC236}">
                <a16:creationId xmlns:a16="http://schemas.microsoft.com/office/drawing/2014/main" id="{2AA95BD9-1AE8-B85A-440B-E777C0B38B56}"/>
              </a:ext>
            </a:extLst>
          </p:cNvPr>
          <p:cNvSpPr>
            <a:spLocks noChangeArrowheads="1"/>
          </p:cNvSpPr>
          <p:nvPr/>
        </p:nvSpPr>
        <p:spPr bwMode="auto">
          <a:xfrm>
            <a:off x="3789363" y="5419726"/>
            <a:ext cx="15020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a:solidFill>
                  <a:srgbClr val="0000FF"/>
                </a:solidFill>
                <a:latin typeface="Arial Black" panose="020B0A04020102020204" pitchFamily="34" charset="0"/>
              </a:rPr>
              <a:t>SPECIALISTS</a:t>
            </a:r>
            <a:endParaRPr lang="en-GB" altLang="cs-CZ" sz="2400">
              <a:latin typeface="Times New Roman" panose="02020603050405020304" pitchFamily="18" charset="0"/>
            </a:endParaRPr>
          </a:p>
        </p:txBody>
      </p:sp>
      <p:sp>
        <p:nvSpPr>
          <p:cNvPr id="85032" name="Rectangle 94">
            <a:extLst>
              <a:ext uri="{FF2B5EF4-FFF2-40B4-BE49-F238E27FC236}">
                <a16:creationId xmlns:a16="http://schemas.microsoft.com/office/drawing/2014/main" id="{FE0B4FC6-F595-EC76-F2F3-F4A5D13D4056}"/>
              </a:ext>
            </a:extLst>
          </p:cNvPr>
          <p:cNvSpPr>
            <a:spLocks noChangeArrowheads="1"/>
          </p:cNvSpPr>
          <p:nvPr/>
        </p:nvSpPr>
        <p:spPr bwMode="auto">
          <a:xfrm>
            <a:off x="3797300" y="1889126"/>
            <a:ext cx="660400" cy="27622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33" name="Rectangle 95">
            <a:extLst>
              <a:ext uri="{FF2B5EF4-FFF2-40B4-BE49-F238E27FC236}">
                <a16:creationId xmlns:a16="http://schemas.microsoft.com/office/drawing/2014/main" id="{CBA3537F-4F19-097C-A3BC-0F86E37E400B}"/>
              </a:ext>
            </a:extLst>
          </p:cNvPr>
          <p:cNvSpPr>
            <a:spLocks noChangeArrowheads="1"/>
          </p:cNvSpPr>
          <p:nvPr/>
        </p:nvSpPr>
        <p:spPr bwMode="auto">
          <a:xfrm>
            <a:off x="3890964" y="1895475"/>
            <a:ext cx="5786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STEP </a:t>
            </a:r>
            <a:endParaRPr lang="en-GB" altLang="cs-CZ" sz="2400">
              <a:latin typeface="Times New Roman" panose="02020603050405020304" pitchFamily="18" charset="0"/>
            </a:endParaRPr>
          </a:p>
        </p:txBody>
      </p:sp>
      <p:sp>
        <p:nvSpPr>
          <p:cNvPr id="85034" name="Rectangle 96">
            <a:extLst>
              <a:ext uri="{FF2B5EF4-FFF2-40B4-BE49-F238E27FC236}">
                <a16:creationId xmlns:a16="http://schemas.microsoft.com/office/drawing/2014/main" id="{A6D4F02E-9DA7-A27C-0DF2-2B1A64CD5930}"/>
              </a:ext>
            </a:extLst>
          </p:cNvPr>
          <p:cNvSpPr>
            <a:spLocks noChangeArrowheads="1"/>
          </p:cNvSpPr>
          <p:nvPr/>
        </p:nvSpPr>
        <p:spPr bwMode="auto">
          <a:xfrm>
            <a:off x="4076700" y="2139950"/>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1</a:t>
            </a:r>
            <a:endParaRPr lang="en-GB" altLang="cs-CZ" sz="2400">
              <a:latin typeface="Times New Roman" panose="02020603050405020304" pitchFamily="18" charset="0"/>
            </a:endParaRPr>
          </a:p>
        </p:txBody>
      </p:sp>
      <p:grpSp>
        <p:nvGrpSpPr>
          <p:cNvPr id="85035" name="Group 97">
            <a:extLst>
              <a:ext uri="{FF2B5EF4-FFF2-40B4-BE49-F238E27FC236}">
                <a16:creationId xmlns:a16="http://schemas.microsoft.com/office/drawing/2014/main" id="{4601C71A-3471-E958-5DE4-41376BDE22F4}"/>
              </a:ext>
            </a:extLst>
          </p:cNvPr>
          <p:cNvGrpSpPr>
            <a:grpSpLocks/>
          </p:cNvGrpSpPr>
          <p:nvPr/>
        </p:nvGrpSpPr>
        <p:grpSpPr bwMode="auto">
          <a:xfrm>
            <a:off x="5254625" y="3840164"/>
            <a:ext cx="693738" cy="1163637"/>
            <a:chOff x="2643" y="2094"/>
            <a:chExt cx="492" cy="858"/>
          </a:xfrm>
        </p:grpSpPr>
        <p:sp>
          <p:nvSpPr>
            <p:cNvPr id="85051" name="Freeform 98">
              <a:extLst>
                <a:ext uri="{FF2B5EF4-FFF2-40B4-BE49-F238E27FC236}">
                  <a16:creationId xmlns:a16="http://schemas.microsoft.com/office/drawing/2014/main" id="{716A4881-15E4-5EF0-C6FA-88F0A009CB2B}"/>
                </a:ext>
              </a:extLst>
            </p:cNvPr>
            <p:cNvSpPr>
              <a:spLocks/>
            </p:cNvSpPr>
            <p:nvPr/>
          </p:nvSpPr>
          <p:spPr bwMode="auto">
            <a:xfrm>
              <a:off x="2643" y="2094"/>
              <a:ext cx="492" cy="858"/>
            </a:xfrm>
            <a:custGeom>
              <a:avLst/>
              <a:gdLst>
                <a:gd name="T0" fmla="*/ 6 w 492"/>
                <a:gd name="T1" fmla="*/ 0 h 858"/>
                <a:gd name="T2" fmla="*/ 0 w 492"/>
                <a:gd name="T3" fmla="*/ 6 h 858"/>
                <a:gd name="T4" fmla="*/ 486 w 492"/>
                <a:gd name="T5" fmla="*/ 858 h 858"/>
                <a:gd name="T6" fmla="*/ 492 w 492"/>
                <a:gd name="T7" fmla="*/ 852 h 858"/>
                <a:gd name="T8" fmla="*/ 6 w 492"/>
                <a:gd name="T9" fmla="*/ 0 h 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2" h="858">
                  <a:moveTo>
                    <a:pt x="6" y="0"/>
                  </a:moveTo>
                  <a:lnTo>
                    <a:pt x="0" y="6"/>
                  </a:lnTo>
                  <a:lnTo>
                    <a:pt x="486" y="858"/>
                  </a:lnTo>
                  <a:lnTo>
                    <a:pt x="492" y="852"/>
                  </a:lnTo>
                  <a:lnTo>
                    <a:pt x="6" y="0"/>
                  </a:lnTo>
                  <a:close/>
                </a:path>
              </a:pathLst>
            </a:custGeom>
            <a:solidFill>
              <a:srgbClr val="FF3300"/>
            </a:solidFill>
            <a:ln w="57150" cmpd="sng">
              <a:solidFill>
                <a:srgbClr val="FF3300"/>
              </a:solidFill>
              <a:round/>
              <a:headEnd/>
              <a:tailEnd/>
            </a:ln>
          </p:spPr>
          <p:txBody>
            <a:bodyPr/>
            <a:lstStyle/>
            <a:p>
              <a:endParaRPr lang="cs-CZ"/>
            </a:p>
          </p:txBody>
        </p:sp>
        <p:sp>
          <p:nvSpPr>
            <p:cNvPr id="85052" name="Freeform 99">
              <a:extLst>
                <a:ext uri="{FF2B5EF4-FFF2-40B4-BE49-F238E27FC236}">
                  <a16:creationId xmlns:a16="http://schemas.microsoft.com/office/drawing/2014/main" id="{C92F901C-E677-F8D5-395B-8C11B0A021EC}"/>
                </a:ext>
              </a:extLst>
            </p:cNvPr>
            <p:cNvSpPr>
              <a:spLocks/>
            </p:cNvSpPr>
            <p:nvPr/>
          </p:nvSpPr>
          <p:spPr bwMode="auto">
            <a:xfrm>
              <a:off x="3057" y="2868"/>
              <a:ext cx="72" cy="78"/>
            </a:xfrm>
            <a:custGeom>
              <a:avLst/>
              <a:gdLst>
                <a:gd name="T0" fmla="*/ 0 w 72"/>
                <a:gd name="T1" fmla="*/ 36 h 78"/>
                <a:gd name="T2" fmla="*/ 72 w 72"/>
                <a:gd name="T3" fmla="*/ 78 h 78"/>
                <a:gd name="T4" fmla="*/ 66 w 72"/>
                <a:gd name="T5" fmla="*/ 0 h 78"/>
                <a:gd name="T6" fmla="*/ 0 60000 65536"/>
                <a:gd name="T7" fmla="*/ 0 60000 65536"/>
                <a:gd name="T8" fmla="*/ 0 60000 65536"/>
              </a:gdLst>
              <a:ahLst/>
              <a:cxnLst>
                <a:cxn ang="T6">
                  <a:pos x="T0" y="T1"/>
                </a:cxn>
                <a:cxn ang="T7">
                  <a:pos x="T2" y="T3"/>
                </a:cxn>
                <a:cxn ang="T8">
                  <a:pos x="T4" y="T5"/>
                </a:cxn>
              </a:cxnLst>
              <a:rect l="0" t="0" r="r" b="b"/>
              <a:pathLst>
                <a:path w="72" h="78">
                  <a:moveTo>
                    <a:pt x="0" y="36"/>
                  </a:moveTo>
                  <a:lnTo>
                    <a:pt x="72" y="78"/>
                  </a:lnTo>
                  <a:lnTo>
                    <a:pt x="66" y="0"/>
                  </a:lnTo>
                </a:path>
              </a:pathLst>
            </a:custGeom>
            <a:solidFill>
              <a:srgbClr val="FF3300"/>
            </a:solidFill>
            <a:ln w="57150" cmpd="sng">
              <a:solidFill>
                <a:srgbClr val="FF3300"/>
              </a:solidFill>
              <a:prstDash val="solid"/>
              <a:round/>
              <a:headEnd/>
              <a:tailEnd/>
            </a:ln>
          </p:spPr>
          <p:txBody>
            <a:bodyPr/>
            <a:lstStyle/>
            <a:p>
              <a:endParaRPr lang="cs-CZ"/>
            </a:p>
          </p:txBody>
        </p:sp>
      </p:grpSp>
      <p:sp>
        <p:nvSpPr>
          <p:cNvPr id="85036" name="Freeform 100">
            <a:extLst>
              <a:ext uri="{FF2B5EF4-FFF2-40B4-BE49-F238E27FC236}">
                <a16:creationId xmlns:a16="http://schemas.microsoft.com/office/drawing/2014/main" id="{C6BC45CF-A059-2DE6-0C38-65AE98851A6C}"/>
              </a:ext>
            </a:extLst>
          </p:cNvPr>
          <p:cNvSpPr>
            <a:spLocks/>
          </p:cNvSpPr>
          <p:nvPr/>
        </p:nvSpPr>
        <p:spPr bwMode="auto">
          <a:xfrm>
            <a:off x="4483101" y="1905001"/>
            <a:ext cx="119063" cy="276225"/>
          </a:xfrm>
          <a:custGeom>
            <a:avLst/>
            <a:gdLst>
              <a:gd name="T0" fmla="*/ 0 w 84"/>
              <a:gd name="T1" fmla="*/ 0 h 204"/>
              <a:gd name="T2" fmla="*/ 0 w 84"/>
              <a:gd name="T3" fmla="*/ 276225 h 204"/>
              <a:gd name="T4" fmla="*/ 119063 w 84"/>
              <a:gd name="T5" fmla="*/ 121864 h 204"/>
              <a:gd name="T6" fmla="*/ 0 w 84"/>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204">
                <a:moveTo>
                  <a:pt x="0" y="0"/>
                </a:moveTo>
                <a:lnTo>
                  <a:pt x="0" y="204"/>
                </a:lnTo>
                <a:lnTo>
                  <a:pt x="84" y="90"/>
                </a:lnTo>
                <a:lnTo>
                  <a:pt x="0" y="0"/>
                </a:lnTo>
                <a:close/>
              </a:path>
            </a:pathLst>
          </a:custGeom>
          <a:solidFill>
            <a:srgbClr val="FF3300"/>
          </a:solidFill>
          <a:ln w="9525">
            <a:solidFill>
              <a:srgbClr val="FF3300"/>
            </a:solidFill>
            <a:prstDash val="solid"/>
            <a:round/>
            <a:headEnd/>
            <a:tailEnd/>
          </a:ln>
        </p:spPr>
        <p:txBody>
          <a:bodyPr/>
          <a:lstStyle/>
          <a:p>
            <a:endParaRPr lang="cs-CZ"/>
          </a:p>
        </p:txBody>
      </p:sp>
      <p:sp>
        <p:nvSpPr>
          <p:cNvPr id="85037" name="Rectangle 101">
            <a:extLst>
              <a:ext uri="{FF2B5EF4-FFF2-40B4-BE49-F238E27FC236}">
                <a16:creationId xmlns:a16="http://schemas.microsoft.com/office/drawing/2014/main" id="{EBA2AD1E-BEC8-1A19-7C1F-6C8741D4DE1B}"/>
              </a:ext>
            </a:extLst>
          </p:cNvPr>
          <p:cNvSpPr>
            <a:spLocks noChangeArrowheads="1"/>
          </p:cNvSpPr>
          <p:nvPr/>
        </p:nvSpPr>
        <p:spPr bwMode="auto">
          <a:xfrm>
            <a:off x="3805239" y="2855913"/>
            <a:ext cx="661987" cy="277812"/>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38" name="Rectangle 102">
            <a:extLst>
              <a:ext uri="{FF2B5EF4-FFF2-40B4-BE49-F238E27FC236}">
                <a16:creationId xmlns:a16="http://schemas.microsoft.com/office/drawing/2014/main" id="{E4346B05-24B6-A92C-D108-E9030E354BA5}"/>
              </a:ext>
            </a:extLst>
          </p:cNvPr>
          <p:cNvSpPr>
            <a:spLocks noChangeArrowheads="1"/>
          </p:cNvSpPr>
          <p:nvPr/>
        </p:nvSpPr>
        <p:spPr bwMode="auto">
          <a:xfrm>
            <a:off x="3898901" y="2863850"/>
            <a:ext cx="578685"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STEP </a:t>
            </a:r>
            <a:endParaRPr lang="en-GB" altLang="cs-CZ" sz="2400">
              <a:latin typeface="Times New Roman" panose="02020603050405020304" pitchFamily="18" charset="0"/>
            </a:endParaRPr>
          </a:p>
        </p:txBody>
      </p:sp>
      <p:sp>
        <p:nvSpPr>
          <p:cNvPr id="85039" name="Rectangle 103">
            <a:extLst>
              <a:ext uri="{FF2B5EF4-FFF2-40B4-BE49-F238E27FC236}">
                <a16:creationId xmlns:a16="http://schemas.microsoft.com/office/drawing/2014/main" id="{034948F6-49BD-F773-E4AF-DA2651987613}"/>
              </a:ext>
            </a:extLst>
          </p:cNvPr>
          <p:cNvSpPr>
            <a:spLocks noChangeArrowheads="1"/>
          </p:cNvSpPr>
          <p:nvPr/>
        </p:nvSpPr>
        <p:spPr bwMode="auto">
          <a:xfrm>
            <a:off x="4084638" y="3106738"/>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2</a:t>
            </a:r>
            <a:endParaRPr lang="en-GB" altLang="cs-CZ" sz="2400">
              <a:latin typeface="Times New Roman" panose="02020603050405020304" pitchFamily="18" charset="0"/>
            </a:endParaRPr>
          </a:p>
        </p:txBody>
      </p:sp>
      <p:sp>
        <p:nvSpPr>
          <p:cNvPr id="85040" name="Freeform 104">
            <a:extLst>
              <a:ext uri="{FF2B5EF4-FFF2-40B4-BE49-F238E27FC236}">
                <a16:creationId xmlns:a16="http://schemas.microsoft.com/office/drawing/2014/main" id="{5DE94F29-3418-AD66-38AE-A9C05F1177AD}"/>
              </a:ext>
            </a:extLst>
          </p:cNvPr>
          <p:cNvSpPr>
            <a:spLocks/>
          </p:cNvSpPr>
          <p:nvPr/>
        </p:nvSpPr>
        <p:spPr bwMode="auto">
          <a:xfrm>
            <a:off x="4483101" y="2873376"/>
            <a:ext cx="119063" cy="276225"/>
          </a:xfrm>
          <a:custGeom>
            <a:avLst/>
            <a:gdLst>
              <a:gd name="T0" fmla="*/ 0 w 84"/>
              <a:gd name="T1" fmla="*/ 0 h 204"/>
              <a:gd name="T2" fmla="*/ 0 w 84"/>
              <a:gd name="T3" fmla="*/ 276225 h 204"/>
              <a:gd name="T4" fmla="*/ 119063 w 84"/>
              <a:gd name="T5" fmla="*/ 121864 h 204"/>
              <a:gd name="T6" fmla="*/ 0 w 84"/>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204">
                <a:moveTo>
                  <a:pt x="0" y="0"/>
                </a:moveTo>
                <a:lnTo>
                  <a:pt x="0" y="204"/>
                </a:lnTo>
                <a:lnTo>
                  <a:pt x="84" y="90"/>
                </a:lnTo>
                <a:lnTo>
                  <a:pt x="0" y="0"/>
                </a:lnTo>
                <a:close/>
              </a:path>
            </a:pathLst>
          </a:custGeom>
          <a:solidFill>
            <a:srgbClr val="FF3300"/>
          </a:solidFill>
          <a:ln w="9525">
            <a:solidFill>
              <a:srgbClr val="FF3300"/>
            </a:solidFill>
            <a:prstDash val="solid"/>
            <a:round/>
            <a:headEnd/>
            <a:tailEnd/>
          </a:ln>
        </p:spPr>
        <p:txBody>
          <a:bodyPr/>
          <a:lstStyle/>
          <a:p>
            <a:endParaRPr lang="cs-CZ"/>
          </a:p>
        </p:txBody>
      </p:sp>
      <p:sp>
        <p:nvSpPr>
          <p:cNvPr id="85041" name="Rectangle 105">
            <a:extLst>
              <a:ext uri="{FF2B5EF4-FFF2-40B4-BE49-F238E27FC236}">
                <a16:creationId xmlns:a16="http://schemas.microsoft.com/office/drawing/2014/main" id="{DE1CF16F-A305-7E68-E14B-3E8B6AA0433A}"/>
              </a:ext>
            </a:extLst>
          </p:cNvPr>
          <p:cNvSpPr>
            <a:spLocks noChangeArrowheads="1"/>
          </p:cNvSpPr>
          <p:nvPr/>
        </p:nvSpPr>
        <p:spPr bwMode="auto">
          <a:xfrm>
            <a:off x="3797300" y="4246563"/>
            <a:ext cx="660400" cy="2778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42" name="Rectangle 106">
            <a:extLst>
              <a:ext uri="{FF2B5EF4-FFF2-40B4-BE49-F238E27FC236}">
                <a16:creationId xmlns:a16="http://schemas.microsoft.com/office/drawing/2014/main" id="{33605F56-715C-836A-1950-5E37FB2CCB1C}"/>
              </a:ext>
            </a:extLst>
          </p:cNvPr>
          <p:cNvSpPr>
            <a:spLocks noChangeArrowheads="1"/>
          </p:cNvSpPr>
          <p:nvPr/>
        </p:nvSpPr>
        <p:spPr bwMode="auto">
          <a:xfrm>
            <a:off x="3890964" y="4254500"/>
            <a:ext cx="5786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STEP </a:t>
            </a:r>
            <a:endParaRPr lang="en-GB" altLang="cs-CZ" sz="2400">
              <a:latin typeface="Times New Roman" panose="02020603050405020304" pitchFamily="18" charset="0"/>
            </a:endParaRPr>
          </a:p>
        </p:txBody>
      </p:sp>
      <p:sp>
        <p:nvSpPr>
          <p:cNvPr id="85043" name="Rectangle 107">
            <a:extLst>
              <a:ext uri="{FF2B5EF4-FFF2-40B4-BE49-F238E27FC236}">
                <a16:creationId xmlns:a16="http://schemas.microsoft.com/office/drawing/2014/main" id="{1FF716F1-3403-A18A-2786-2BE41ECDD2DC}"/>
              </a:ext>
            </a:extLst>
          </p:cNvPr>
          <p:cNvSpPr>
            <a:spLocks noChangeArrowheads="1"/>
          </p:cNvSpPr>
          <p:nvPr/>
        </p:nvSpPr>
        <p:spPr bwMode="auto">
          <a:xfrm>
            <a:off x="4076700" y="4498975"/>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3</a:t>
            </a:r>
            <a:endParaRPr lang="en-GB" altLang="cs-CZ" sz="2400">
              <a:latin typeface="Times New Roman" panose="02020603050405020304" pitchFamily="18" charset="0"/>
            </a:endParaRPr>
          </a:p>
        </p:txBody>
      </p:sp>
      <p:sp>
        <p:nvSpPr>
          <p:cNvPr id="85044" name="Freeform 108">
            <a:extLst>
              <a:ext uri="{FF2B5EF4-FFF2-40B4-BE49-F238E27FC236}">
                <a16:creationId xmlns:a16="http://schemas.microsoft.com/office/drawing/2014/main" id="{E3DA7739-414D-03E1-5709-1E879C91B9E4}"/>
              </a:ext>
            </a:extLst>
          </p:cNvPr>
          <p:cNvSpPr>
            <a:spLocks/>
          </p:cNvSpPr>
          <p:nvPr/>
        </p:nvSpPr>
        <p:spPr bwMode="auto">
          <a:xfrm>
            <a:off x="4475163" y="4264026"/>
            <a:ext cx="119062" cy="276225"/>
          </a:xfrm>
          <a:custGeom>
            <a:avLst/>
            <a:gdLst>
              <a:gd name="T0" fmla="*/ 0 w 84"/>
              <a:gd name="T1" fmla="*/ 0 h 204"/>
              <a:gd name="T2" fmla="*/ 0 w 84"/>
              <a:gd name="T3" fmla="*/ 276225 h 204"/>
              <a:gd name="T4" fmla="*/ 119062 w 84"/>
              <a:gd name="T5" fmla="*/ 121864 h 204"/>
              <a:gd name="T6" fmla="*/ 0 w 84"/>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204">
                <a:moveTo>
                  <a:pt x="0" y="0"/>
                </a:moveTo>
                <a:lnTo>
                  <a:pt x="0" y="204"/>
                </a:lnTo>
                <a:lnTo>
                  <a:pt x="84" y="90"/>
                </a:lnTo>
                <a:lnTo>
                  <a:pt x="0" y="0"/>
                </a:lnTo>
                <a:close/>
              </a:path>
            </a:pathLst>
          </a:custGeom>
          <a:solidFill>
            <a:srgbClr val="FF3300"/>
          </a:solidFill>
          <a:ln w="9525">
            <a:solidFill>
              <a:srgbClr val="000000"/>
            </a:solidFill>
            <a:prstDash val="solid"/>
            <a:round/>
            <a:headEnd/>
            <a:tailEnd/>
          </a:ln>
        </p:spPr>
        <p:txBody>
          <a:bodyPr/>
          <a:lstStyle/>
          <a:p>
            <a:endParaRPr lang="cs-CZ"/>
          </a:p>
        </p:txBody>
      </p:sp>
      <p:pic>
        <p:nvPicPr>
          <p:cNvPr id="85045" name="Picture 109">
            <a:extLst>
              <a:ext uri="{FF2B5EF4-FFF2-40B4-BE49-F238E27FC236}">
                <a16:creationId xmlns:a16="http://schemas.microsoft.com/office/drawing/2014/main" id="{1421404E-5338-187B-A19E-7A58E3941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825" y="1354139"/>
            <a:ext cx="236378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47" name="Text Box 111">
            <a:extLst>
              <a:ext uri="{FF2B5EF4-FFF2-40B4-BE49-F238E27FC236}">
                <a16:creationId xmlns:a16="http://schemas.microsoft.com/office/drawing/2014/main" id="{28D7A074-A96C-D3FF-38AA-0326F5E8AC84}"/>
              </a:ext>
            </a:extLst>
          </p:cNvPr>
          <p:cNvSpPr txBox="1">
            <a:spLocks noChangeArrowheads="1"/>
          </p:cNvSpPr>
          <p:nvPr/>
        </p:nvSpPr>
        <p:spPr bwMode="auto">
          <a:xfrm>
            <a:off x="929014" y="257175"/>
            <a:ext cx="8584401" cy="5847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cs-CZ" altLang="cs-CZ" sz="3200" b="1" dirty="0" smtClean="0">
                <a:solidFill>
                  <a:schemeClr val="accent2"/>
                </a:solidFill>
              </a:rPr>
              <a:t>Příklad: Frakcionace </a:t>
            </a:r>
            <a:r>
              <a:rPr kumimoji="1" lang="cs-CZ" altLang="cs-CZ" sz="3200" b="1" dirty="0">
                <a:solidFill>
                  <a:schemeClr val="accent2"/>
                </a:solidFill>
              </a:rPr>
              <a:t>společenstva parazitů</a:t>
            </a:r>
          </a:p>
        </p:txBody>
      </p:sp>
      <p:sp>
        <p:nvSpPr>
          <p:cNvPr id="85048" name="Rectangle 112">
            <a:extLst>
              <a:ext uri="{FF2B5EF4-FFF2-40B4-BE49-F238E27FC236}">
                <a16:creationId xmlns:a16="http://schemas.microsoft.com/office/drawing/2014/main" id="{FD2801EF-CFE4-92A5-F535-09D64D4543F3}"/>
              </a:ext>
            </a:extLst>
          </p:cNvPr>
          <p:cNvSpPr>
            <a:spLocks noChangeArrowheads="1"/>
          </p:cNvSpPr>
          <p:nvPr/>
        </p:nvSpPr>
        <p:spPr bwMode="auto">
          <a:xfrm>
            <a:off x="30164" y="0"/>
            <a:ext cx="12161836" cy="6858000"/>
          </a:xfrm>
          <a:prstGeom prst="rect">
            <a:avLst/>
          </a:prstGeom>
          <a:noFill/>
          <a:ln w="381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pic>
        <p:nvPicPr>
          <p:cNvPr id="85050" name="Picture 114">
            <a:extLst>
              <a:ext uri="{FF2B5EF4-FFF2-40B4-BE49-F238E27FC236}">
                <a16:creationId xmlns:a16="http://schemas.microsoft.com/office/drawing/2014/main" id="{4D07D9A4-6090-18AB-166B-3BBE4358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131" y="5907088"/>
            <a:ext cx="6858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a:extLst>
              <a:ext uri="{FF2B5EF4-FFF2-40B4-BE49-F238E27FC236}">
                <a16:creationId xmlns:a16="http://schemas.microsoft.com/office/drawing/2014/main" id="{8C198362-9EFF-CA4C-B529-F10B87C49FCE}"/>
              </a:ext>
            </a:extLst>
          </p:cNvPr>
          <p:cNvGrpSpPr>
            <a:grpSpLocks/>
          </p:cNvGrpSpPr>
          <p:nvPr/>
        </p:nvGrpSpPr>
        <p:grpSpPr bwMode="auto">
          <a:xfrm>
            <a:off x="1524000" y="381000"/>
            <a:ext cx="9525000" cy="6332538"/>
            <a:chOff x="0" y="240"/>
            <a:chExt cx="6000" cy="3989"/>
          </a:xfrm>
        </p:grpSpPr>
        <p:sp>
          <p:nvSpPr>
            <p:cNvPr id="86023" name="Text Box 4">
              <a:extLst>
                <a:ext uri="{FF2B5EF4-FFF2-40B4-BE49-F238E27FC236}">
                  <a16:creationId xmlns:a16="http://schemas.microsoft.com/office/drawing/2014/main" id="{95AC7D7B-D130-A9B4-C644-D05530D2C120}"/>
                </a:ext>
              </a:extLst>
            </p:cNvPr>
            <p:cNvSpPr txBox="1">
              <a:spLocks noChangeArrowheads="1"/>
            </p:cNvSpPr>
            <p:nvPr/>
          </p:nvSpPr>
          <p:spPr bwMode="auto">
            <a:xfrm>
              <a:off x="181" y="1008"/>
              <a:ext cx="1488" cy="288"/>
            </a:xfrm>
            <a:prstGeom prst="rect">
              <a:avLst/>
            </a:prstGeom>
            <a:solidFill>
              <a:srgbClr val="00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t>MONOGENEA</a:t>
              </a:r>
            </a:p>
          </p:txBody>
        </p:sp>
        <p:sp>
          <p:nvSpPr>
            <p:cNvPr id="86024" name="Line 5">
              <a:extLst>
                <a:ext uri="{FF2B5EF4-FFF2-40B4-BE49-F238E27FC236}">
                  <a16:creationId xmlns:a16="http://schemas.microsoft.com/office/drawing/2014/main" id="{08520A19-269D-E54D-9F24-5832DF333D5B}"/>
                </a:ext>
              </a:extLst>
            </p:cNvPr>
            <p:cNvSpPr>
              <a:spLocks noChangeShapeType="1"/>
            </p:cNvSpPr>
            <p:nvPr/>
          </p:nvSpPr>
          <p:spPr bwMode="auto">
            <a:xfrm flipV="1">
              <a:off x="1008" y="1344"/>
              <a:ext cx="1104" cy="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25" name="Line 6">
              <a:extLst>
                <a:ext uri="{FF2B5EF4-FFF2-40B4-BE49-F238E27FC236}">
                  <a16:creationId xmlns:a16="http://schemas.microsoft.com/office/drawing/2014/main" id="{A078F3E7-7426-56DA-B309-6D5BA1F89C70}"/>
                </a:ext>
              </a:extLst>
            </p:cNvPr>
            <p:cNvSpPr>
              <a:spLocks noChangeShapeType="1"/>
            </p:cNvSpPr>
            <p:nvPr/>
          </p:nvSpPr>
          <p:spPr bwMode="auto">
            <a:xfrm>
              <a:off x="886" y="1355"/>
              <a:ext cx="1082" cy="6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26" name="Line 7">
              <a:extLst>
                <a:ext uri="{FF2B5EF4-FFF2-40B4-BE49-F238E27FC236}">
                  <a16:creationId xmlns:a16="http://schemas.microsoft.com/office/drawing/2014/main" id="{4DD083F4-8B59-DA0F-BD0A-49861195AEA4}"/>
                </a:ext>
              </a:extLst>
            </p:cNvPr>
            <p:cNvSpPr>
              <a:spLocks noChangeShapeType="1"/>
            </p:cNvSpPr>
            <p:nvPr/>
          </p:nvSpPr>
          <p:spPr bwMode="auto">
            <a:xfrm flipH="1">
              <a:off x="336" y="1355"/>
              <a:ext cx="432"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27" name="Text Box 8">
              <a:extLst>
                <a:ext uri="{FF2B5EF4-FFF2-40B4-BE49-F238E27FC236}">
                  <a16:creationId xmlns:a16="http://schemas.microsoft.com/office/drawing/2014/main" id="{5DD14992-B1C8-CCBB-8E5E-8879E2730F31}"/>
                </a:ext>
              </a:extLst>
            </p:cNvPr>
            <p:cNvSpPr txBox="1">
              <a:spLocks noChangeArrowheads="1"/>
            </p:cNvSpPr>
            <p:nvPr/>
          </p:nvSpPr>
          <p:spPr bwMode="auto">
            <a:xfrm>
              <a:off x="0" y="1835"/>
              <a:ext cx="912" cy="2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200" b="1" u="sng">
                  <a:solidFill>
                    <a:schemeClr val="bg1"/>
                  </a:solidFill>
                </a:rPr>
                <a:t>GENERA</a:t>
              </a:r>
              <a:endParaRPr kumimoji="1" lang="cs-CZ" altLang="cs-CZ" sz="2200" b="1">
                <a:solidFill>
                  <a:schemeClr val="bg1"/>
                </a:solidFill>
              </a:endParaRPr>
            </a:p>
          </p:txBody>
        </p:sp>
        <p:sp>
          <p:nvSpPr>
            <p:cNvPr id="86028" name="Text Box 9">
              <a:extLst>
                <a:ext uri="{FF2B5EF4-FFF2-40B4-BE49-F238E27FC236}">
                  <a16:creationId xmlns:a16="http://schemas.microsoft.com/office/drawing/2014/main" id="{256B832B-F4C1-C5B3-65D7-EFF10D5344D2}"/>
                </a:ext>
              </a:extLst>
            </p:cNvPr>
            <p:cNvSpPr txBox="1">
              <a:spLocks noChangeArrowheads="1"/>
            </p:cNvSpPr>
            <p:nvPr/>
          </p:nvSpPr>
          <p:spPr bwMode="auto">
            <a:xfrm>
              <a:off x="2016" y="1968"/>
              <a:ext cx="3744" cy="250"/>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000" b="1"/>
                <a:t>Life strategy (generalist vs. specialist): Q </a:t>
              </a:r>
            </a:p>
          </p:txBody>
        </p:sp>
        <p:sp>
          <p:nvSpPr>
            <p:cNvPr id="86029" name="Text Box 10">
              <a:extLst>
                <a:ext uri="{FF2B5EF4-FFF2-40B4-BE49-F238E27FC236}">
                  <a16:creationId xmlns:a16="http://schemas.microsoft.com/office/drawing/2014/main" id="{8D870BF4-F8AF-52FE-9708-192DCC238EB1}"/>
                </a:ext>
              </a:extLst>
            </p:cNvPr>
            <p:cNvSpPr txBox="1">
              <a:spLocks noChangeArrowheads="1"/>
            </p:cNvSpPr>
            <p:nvPr/>
          </p:nvSpPr>
          <p:spPr bwMode="auto">
            <a:xfrm>
              <a:off x="144" y="2075"/>
              <a:ext cx="1104"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Gyrodactylus</a:t>
              </a:r>
            </a:p>
          </p:txBody>
        </p:sp>
        <p:sp>
          <p:nvSpPr>
            <p:cNvPr id="86030" name="Text Box 11">
              <a:extLst>
                <a:ext uri="{FF2B5EF4-FFF2-40B4-BE49-F238E27FC236}">
                  <a16:creationId xmlns:a16="http://schemas.microsoft.com/office/drawing/2014/main" id="{F805AC4E-A484-3880-E388-5657AC7B963A}"/>
                </a:ext>
              </a:extLst>
            </p:cNvPr>
            <p:cNvSpPr txBox="1">
              <a:spLocks noChangeArrowheads="1"/>
            </p:cNvSpPr>
            <p:nvPr/>
          </p:nvSpPr>
          <p:spPr bwMode="auto">
            <a:xfrm>
              <a:off x="144" y="2276"/>
              <a:ext cx="1104"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Dactylogyrus</a:t>
              </a:r>
            </a:p>
          </p:txBody>
        </p:sp>
        <p:sp>
          <p:nvSpPr>
            <p:cNvPr id="86031" name="Text Box 12">
              <a:extLst>
                <a:ext uri="{FF2B5EF4-FFF2-40B4-BE49-F238E27FC236}">
                  <a16:creationId xmlns:a16="http://schemas.microsoft.com/office/drawing/2014/main" id="{37E0D5D3-0E2D-847B-BD9D-2D0B00D316D4}"/>
                </a:ext>
              </a:extLst>
            </p:cNvPr>
            <p:cNvSpPr txBox="1">
              <a:spLocks noChangeArrowheads="1"/>
            </p:cNvSpPr>
            <p:nvPr/>
          </p:nvSpPr>
          <p:spPr bwMode="auto">
            <a:xfrm>
              <a:off x="96" y="2507"/>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Paradiplozoon</a:t>
              </a:r>
            </a:p>
          </p:txBody>
        </p:sp>
        <p:sp>
          <p:nvSpPr>
            <p:cNvPr id="86032" name="Text Box 13">
              <a:extLst>
                <a:ext uri="{FF2B5EF4-FFF2-40B4-BE49-F238E27FC236}">
                  <a16:creationId xmlns:a16="http://schemas.microsoft.com/office/drawing/2014/main" id="{AF4FA742-D885-B689-F85A-0EFCA654B014}"/>
                </a:ext>
              </a:extLst>
            </p:cNvPr>
            <p:cNvSpPr txBox="1">
              <a:spLocks noChangeArrowheads="1"/>
            </p:cNvSpPr>
            <p:nvPr/>
          </p:nvSpPr>
          <p:spPr bwMode="auto">
            <a:xfrm>
              <a:off x="2160" y="1104"/>
              <a:ext cx="912" cy="2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200" b="1" u="sng">
                  <a:solidFill>
                    <a:schemeClr val="bg1"/>
                  </a:solidFill>
                </a:rPr>
                <a:t>GUILDS</a:t>
              </a:r>
              <a:endParaRPr kumimoji="1" lang="cs-CZ" altLang="cs-CZ" sz="2200" b="1">
                <a:solidFill>
                  <a:schemeClr val="bg1"/>
                </a:solidFill>
              </a:endParaRPr>
            </a:p>
          </p:txBody>
        </p:sp>
        <p:sp>
          <p:nvSpPr>
            <p:cNvPr id="86033" name="Text Box 14">
              <a:extLst>
                <a:ext uri="{FF2B5EF4-FFF2-40B4-BE49-F238E27FC236}">
                  <a16:creationId xmlns:a16="http://schemas.microsoft.com/office/drawing/2014/main" id="{AAD4A406-478E-E5D0-206D-258C256CB2F4}"/>
                </a:ext>
              </a:extLst>
            </p:cNvPr>
            <p:cNvSpPr txBox="1">
              <a:spLocks noChangeArrowheads="1"/>
            </p:cNvSpPr>
            <p:nvPr/>
          </p:nvSpPr>
          <p:spPr bwMode="auto">
            <a:xfrm>
              <a:off x="2208" y="1392"/>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Gills, Fins Skin</a:t>
              </a:r>
            </a:p>
          </p:txBody>
        </p:sp>
        <p:graphicFrame>
          <p:nvGraphicFramePr>
            <p:cNvPr id="86034" name="Object 15">
              <a:extLst>
                <a:ext uri="{FF2B5EF4-FFF2-40B4-BE49-F238E27FC236}">
                  <a16:creationId xmlns:a16="http://schemas.microsoft.com/office/drawing/2014/main" id="{1C06ED06-C45C-6699-AF13-AFACC9DC08A7}"/>
                </a:ext>
              </a:extLst>
            </p:cNvPr>
            <p:cNvGraphicFramePr>
              <a:graphicFrameLocks noChangeAspect="1"/>
            </p:cNvGraphicFramePr>
            <p:nvPr/>
          </p:nvGraphicFramePr>
          <p:xfrm>
            <a:off x="2160" y="2544"/>
            <a:ext cx="1578" cy="1685"/>
          </p:xfrm>
          <a:graphic>
            <a:graphicData uri="http://schemas.openxmlformats.org/presentationml/2006/ole">
              <mc:AlternateContent xmlns:mc="http://schemas.openxmlformats.org/markup-compatibility/2006">
                <mc:Choice xmlns:v="urn:schemas-microsoft-com:vml" Requires="v">
                  <p:oleObj spid="_x0000_s1030" name="STATISTICA Graph" r:id="rId4" imgW="2599897" imgH="3628778" progId="STATISTICAGraph">
                    <p:embed/>
                  </p:oleObj>
                </mc:Choice>
                <mc:Fallback>
                  <p:oleObj name="STATISTICA Graph" r:id="rId4" imgW="2599897" imgH="3628778" progId="STATISTICAGraph">
                    <p:embed/>
                    <p:pic>
                      <p:nvPicPr>
                        <p:cNvPr id="86034" name="Object 15">
                          <a:extLst>
                            <a:ext uri="{FF2B5EF4-FFF2-40B4-BE49-F238E27FC236}">
                              <a16:creationId xmlns:a16="http://schemas.microsoft.com/office/drawing/2014/main" id="{1C06ED06-C45C-6699-AF13-AFACC9DC0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0646"/>
                        <a:stretch>
                          <a:fillRect/>
                        </a:stretch>
                      </p:blipFill>
                      <p:spPr bwMode="auto">
                        <a:xfrm>
                          <a:off x="2160" y="2544"/>
                          <a:ext cx="1578" cy="168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5" name="Text Box 16">
              <a:extLst>
                <a:ext uri="{FF2B5EF4-FFF2-40B4-BE49-F238E27FC236}">
                  <a16:creationId xmlns:a16="http://schemas.microsoft.com/office/drawing/2014/main" id="{D3CAE37E-2C24-6CC7-D3EB-CEE382D1FC2F}"/>
                </a:ext>
              </a:extLst>
            </p:cNvPr>
            <p:cNvSpPr txBox="1">
              <a:spLocks noChangeArrowheads="1"/>
            </p:cNvSpPr>
            <p:nvPr/>
          </p:nvSpPr>
          <p:spPr bwMode="auto">
            <a:xfrm>
              <a:off x="3504" y="1237"/>
              <a:ext cx="1104" cy="288"/>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000000"/>
                  </a:solidFill>
                  <a:latin typeface="Times New Roman" panose="02020603050405020304" pitchFamily="18" charset="0"/>
                </a:rPr>
                <a:t>p = 0.785</a:t>
              </a:r>
            </a:p>
          </p:txBody>
        </p:sp>
        <p:sp>
          <p:nvSpPr>
            <p:cNvPr id="86036" name="Text Box 17">
              <a:extLst>
                <a:ext uri="{FF2B5EF4-FFF2-40B4-BE49-F238E27FC236}">
                  <a16:creationId xmlns:a16="http://schemas.microsoft.com/office/drawing/2014/main" id="{0B49A876-3649-59CE-65C4-D2C933E4B41E}"/>
                </a:ext>
              </a:extLst>
            </p:cNvPr>
            <p:cNvSpPr txBox="1">
              <a:spLocks noChangeArrowheads="1"/>
            </p:cNvSpPr>
            <p:nvPr/>
          </p:nvSpPr>
          <p:spPr bwMode="auto">
            <a:xfrm>
              <a:off x="144" y="2784"/>
              <a:ext cx="1104" cy="288"/>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000000"/>
                  </a:solidFill>
                  <a:latin typeface="Times New Roman" panose="02020603050405020304" pitchFamily="18" charset="0"/>
                </a:rPr>
                <a:t>p = 0.412</a:t>
              </a:r>
            </a:p>
          </p:txBody>
        </p:sp>
        <p:graphicFrame>
          <p:nvGraphicFramePr>
            <p:cNvPr id="86037" name="Object 18">
              <a:extLst>
                <a:ext uri="{FF2B5EF4-FFF2-40B4-BE49-F238E27FC236}">
                  <a16:creationId xmlns:a16="http://schemas.microsoft.com/office/drawing/2014/main" id="{C1713244-1AA0-CFFA-80C9-D77ACE65F7CD}"/>
                </a:ext>
              </a:extLst>
            </p:cNvPr>
            <p:cNvGraphicFramePr>
              <a:graphicFrameLocks noChangeAspect="1"/>
            </p:cNvGraphicFramePr>
            <p:nvPr/>
          </p:nvGraphicFramePr>
          <p:xfrm>
            <a:off x="4134" y="2544"/>
            <a:ext cx="1578" cy="1685"/>
          </p:xfrm>
          <a:graphic>
            <a:graphicData uri="http://schemas.openxmlformats.org/presentationml/2006/ole">
              <mc:AlternateContent xmlns:mc="http://schemas.openxmlformats.org/markup-compatibility/2006">
                <mc:Choice xmlns:v="urn:schemas-microsoft-com:vml" Requires="v">
                  <p:oleObj spid="_x0000_s1031" name="STATISTICA Graph" r:id="rId6" imgW="2599897" imgH="3628778" progId="STATISTICAGraph">
                    <p:embed/>
                  </p:oleObj>
                </mc:Choice>
                <mc:Fallback>
                  <p:oleObj name="STATISTICA Graph" r:id="rId6" imgW="2599897" imgH="3628778" progId="STATISTICAGraph">
                    <p:embed/>
                    <p:pic>
                      <p:nvPicPr>
                        <p:cNvPr id="86037" name="Object 18">
                          <a:extLst>
                            <a:ext uri="{FF2B5EF4-FFF2-40B4-BE49-F238E27FC236}">
                              <a16:creationId xmlns:a16="http://schemas.microsoft.com/office/drawing/2014/main" id="{C1713244-1AA0-CFFA-80C9-D77ACE65F7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0646"/>
                        <a:stretch>
                          <a:fillRect/>
                        </a:stretch>
                      </p:blipFill>
                      <p:spPr bwMode="auto">
                        <a:xfrm>
                          <a:off x="4134" y="2544"/>
                          <a:ext cx="1578" cy="168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8" name="Text Box 19">
              <a:extLst>
                <a:ext uri="{FF2B5EF4-FFF2-40B4-BE49-F238E27FC236}">
                  <a16:creationId xmlns:a16="http://schemas.microsoft.com/office/drawing/2014/main" id="{0408A838-9763-C73A-1F33-0F900B3D41E7}"/>
                </a:ext>
              </a:extLst>
            </p:cNvPr>
            <p:cNvSpPr txBox="1">
              <a:spLocks noChangeArrowheads="1"/>
            </p:cNvSpPr>
            <p:nvPr/>
          </p:nvSpPr>
          <p:spPr bwMode="auto">
            <a:xfrm>
              <a:off x="2160" y="2304"/>
              <a:ext cx="1584" cy="288"/>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990099"/>
                  </a:solidFill>
                  <a:latin typeface="Times New Roman" panose="02020603050405020304" pitchFamily="18" charset="0"/>
                </a:rPr>
                <a:t>Generalists</a:t>
              </a:r>
            </a:p>
          </p:txBody>
        </p:sp>
        <p:sp>
          <p:nvSpPr>
            <p:cNvPr id="86039" name="Text Box 20">
              <a:extLst>
                <a:ext uri="{FF2B5EF4-FFF2-40B4-BE49-F238E27FC236}">
                  <a16:creationId xmlns:a16="http://schemas.microsoft.com/office/drawing/2014/main" id="{37716D5C-A545-4275-5CD9-E5EF0467CF08}"/>
                </a:ext>
              </a:extLst>
            </p:cNvPr>
            <p:cNvSpPr txBox="1">
              <a:spLocks noChangeArrowheads="1"/>
            </p:cNvSpPr>
            <p:nvPr/>
          </p:nvSpPr>
          <p:spPr bwMode="auto">
            <a:xfrm>
              <a:off x="4128" y="2256"/>
              <a:ext cx="1584" cy="288"/>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990099"/>
                  </a:solidFill>
                  <a:latin typeface="Times New Roman" panose="02020603050405020304" pitchFamily="18" charset="0"/>
                </a:rPr>
                <a:t>Specialists</a:t>
              </a:r>
            </a:p>
          </p:txBody>
        </p:sp>
        <p:sp>
          <p:nvSpPr>
            <p:cNvPr id="86040" name="Line 21">
              <a:extLst>
                <a:ext uri="{FF2B5EF4-FFF2-40B4-BE49-F238E27FC236}">
                  <a16:creationId xmlns:a16="http://schemas.microsoft.com/office/drawing/2014/main" id="{8FD2F8E2-3015-7D1A-6A54-814479613A55}"/>
                </a:ext>
              </a:extLst>
            </p:cNvPr>
            <p:cNvSpPr>
              <a:spLocks noChangeShapeType="1"/>
            </p:cNvSpPr>
            <p:nvPr/>
          </p:nvSpPr>
          <p:spPr bwMode="auto">
            <a:xfrm>
              <a:off x="5088" y="3024"/>
              <a:ext cx="432" cy="43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41" name="Line 22">
              <a:extLst>
                <a:ext uri="{FF2B5EF4-FFF2-40B4-BE49-F238E27FC236}">
                  <a16:creationId xmlns:a16="http://schemas.microsoft.com/office/drawing/2014/main" id="{23998139-E624-35B6-D680-7E3352F34B16}"/>
                </a:ext>
              </a:extLst>
            </p:cNvPr>
            <p:cNvSpPr>
              <a:spLocks noChangeShapeType="1"/>
            </p:cNvSpPr>
            <p:nvPr/>
          </p:nvSpPr>
          <p:spPr bwMode="auto">
            <a:xfrm flipV="1">
              <a:off x="2448" y="2880"/>
              <a:ext cx="624" cy="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42" name="Text Box 23">
              <a:extLst>
                <a:ext uri="{FF2B5EF4-FFF2-40B4-BE49-F238E27FC236}">
                  <a16:creationId xmlns:a16="http://schemas.microsoft.com/office/drawing/2014/main" id="{27D54BC6-77D7-B997-8C9B-6E1EC249E2BB}"/>
                </a:ext>
              </a:extLst>
            </p:cNvPr>
            <p:cNvSpPr txBox="1">
              <a:spLocks noChangeArrowheads="1"/>
            </p:cNvSpPr>
            <p:nvPr/>
          </p:nvSpPr>
          <p:spPr bwMode="auto">
            <a:xfrm>
              <a:off x="2784" y="2592"/>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3300"/>
                  </a:solidFill>
                </a:rPr>
                <a:t>P &lt; 0.01</a:t>
              </a:r>
              <a:endParaRPr kumimoji="1" lang="cs-CZ" altLang="cs-CZ" b="1" i="1">
                <a:solidFill>
                  <a:schemeClr val="bg2"/>
                </a:solidFill>
              </a:endParaRPr>
            </a:p>
          </p:txBody>
        </p:sp>
        <p:sp>
          <p:nvSpPr>
            <p:cNvPr id="86043" name="Text Box 24">
              <a:extLst>
                <a:ext uri="{FF2B5EF4-FFF2-40B4-BE49-F238E27FC236}">
                  <a16:creationId xmlns:a16="http://schemas.microsoft.com/office/drawing/2014/main" id="{BE7F72B3-20DF-F084-CFED-31C7DF74F11F}"/>
                </a:ext>
              </a:extLst>
            </p:cNvPr>
            <p:cNvSpPr txBox="1">
              <a:spLocks noChangeArrowheads="1"/>
            </p:cNvSpPr>
            <p:nvPr/>
          </p:nvSpPr>
          <p:spPr bwMode="auto">
            <a:xfrm>
              <a:off x="4752" y="2544"/>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3300"/>
                  </a:solidFill>
                </a:rPr>
                <a:t>P &lt; 0.01</a:t>
              </a:r>
              <a:endParaRPr kumimoji="1" lang="cs-CZ" altLang="cs-CZ" b="1" i="1">
                <a:solidFill>
                  <a:schemeClr val="bg2"/>
                </a:solidFill>
              </a:endParaRPr>
            </a:p>
          </p:txBody>
        </p:sp>
      </p:grpSp>
      <p:pic>
        <p:nvPicPr>
          <p:cNvPr id="86021" name="Picture 27">
            <a:extLst>
              <a:ext uri="{FF2B5EF4-FFF2-40B4-BE49-F238E27FC236}">
                <a16:creationId xmlns:a16="http://schemas.microsoft.com/office/drawing/2014/main" id="{950CAA99-8B4F-A3B6-6EE1-682D175F7B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 y="6051551"/>
            <a:ext cx="685800"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2" name="Rectangle 3">
            <a:extLst>
              <a:ext uri="{FF2B5EF4-FFF2-40B4-BE49-F238E27FC236}">
                <a16:creationId xmlns:a16="http://schemas.microsoft.com/office/drawing/2014/main" id="{36FEE6C7-3046-B295-91E2-AD88C8642FA9}"/>
              </a:ext>
            </a:extLst>
          </p:cNvPr>
          <p:cNvSpPr>
            <a:spLocks noGrp="1" noChangeArrowheads="1"/>
          </p:cNvSpPr>
          <p:nvPr/>
        </p:nvSpPr>
        <p:spPr bwMode="auto">
          <a:xfrm>
            <a:off x="1828800" y="381000"/>
            <a:ext cx="85344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2800" b="1" dirty="0">
                <a:solidFill>
                  <a:schemeClr val="accent2"/>
                </a:solidFill>
              </a:rPr>
              <a:t>Příklad:  </a:t>
            </a:r>
            <a:r>
              <a:rPr lang="cs-CZ" altLang="cs-CZ" sz="2800" b="1" dirty="0" smtClean="0">
                <a:solidFill>
                  <a:schemeClr val="accent2"/>
                </a:solidFill>
              </a:rPr>
              <a:t>Srovnání </a:t>
            </a:r>
            <a:r>
              <a:rPr lang="cs-CZ" altLang="cs-CZ" sz="2800" b="1" dirty="0">
                <a:solidFill>
                  <a:schemeClr val="accent2"/>
                </a:solidFill>
              </a:rPr>
              <a:t>různě zatížených lokalit A – B</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73860"/>
          </a:xfrm>
        </p:spPr>
        <p:txBody>
          <a:bodyPr>
            <a:normAutofit fontScale="90000"/>
          </a:bodyPr>
          <a:lstStyle/>
          <a:p>
            <a:pPr algn="ctr"/>
            <a:r>
              <a:rPr lang="cs-CZ" sz="4000" b="1" dirty="0"/>
              <a:t>Matematické modely</a:t>
            </a:r>
          </a:p>
        </p:txBody>
      </p:sp>
      <p:pic>
        <p:nvPicPr>
          <p:cNvPr id="4" name="Zástupný symbol pro obsah 3"/>
          <p:cNvPicPr>
            <a:picLocks noGrp="1" noChangeAspect="1"/>
          </p:cNvPicPr>
          <p:nvPr>
            <p:ph idx="1"/>
          </p:nvPr>
        </p:nvPicPr>
        <p:blipFill>
          <a:blip r:embed="rId2"/>
          <a:stretch>
            <a:fillRect/>
          </a:stretch>
        </p:blipFill>
        <p:spPr>
          <a:xfrm>
            <a:off x="3105346" y="1027521"/>
            <a:ext cx="6718532" cy="1734531"/>
          </a:xfrm>
          <a:prstGeom prst="rect">
            <a:avLst/>
          </a:prstGeom>
        </p:spPr>
      </p:pic>
      <p:pic>
        <p:nvPicPr>
          <p:cNvPr id="5" name="Obrázek 4"/>
          <p:cNvPicPr>
            <a:picLocks noChangeAspect="1"/>
          </p:cNvPicPr>
          <p:nvPr/>
        </p:nvPicPr>
        <p:blipFill>
          <a:blip r:embed="rId3"/>
          <a:stretch>
            <a:fillRect/>
          </a:stretch>
        </p:blipFill>
        <p:spPr>
          <a:xfrm>
            <a:off x="838200" y="2856269"/>
            <a:ext cx="4589921" cy="3680680"/>
          </a:xfrm>
          <a:prstGeom prst="rect">
            <a:avLst/>
          </a:prstGeom>
        </p:spPr>
      </p:pic>
      <p:pic>
        <p:nvPicPr>
          <p:cNvPr id="6" name="Obrázek 5"/>
          <p:cNvPicPr>
            <a:picLocks noChangeAspect="1"/>
          </p:cNvPicPr>
          <p:nvPr/>
        </p:nvPicPr>
        <p:blipFill>
          <a:blip r:embed="rId4"/>
          <a:stretch>
            <a:fillRect/>
          </a:stretch>
        </p:blipFill>
        <p:spPr>
          <a:xfrm>
            <a:off x="5616951" y="3655783"/>
            <a:ext cx="6067425" cy="2638425"/>
          </a:xfrm>
          <a:prstGeom prst="rect">
            <a:avLst/>
          </a:prstGeom>
        </p:spPr>
      </p:pic>
    </p:spTree>
    <p:extLst>
      <p:ext uri="{BB962C8B-B14F-4D97-AF65-F5344CB8AC3E}">
        <p14:creationId xmlns:p14="http://schemas.microsoft.com/office/powerpoint/2010/main" val="1347228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41506"/>
          </a:xfrm>
        </p:spPr>
        <p:txBody>
          <a:bodyPr>
            <a:normAutofit/>
          </a:bodyPr>
          <a:lstStyle/>
          <a:p>
            <a:pPr algn="ctr"/>
            <a:r>
              <a:rPr lang="cs-CZ" sz="4000" b="1" dirty="0"/>
              <a:t>Asociační analýza</a:t>
            </a:r>
          </a:p>
        </p:txBody>
      </p:sp>
      <p:pic>
        <p:nvPicPr>
          <p:cNvPr id="4" name="Zástupný symbol pro obsah 3"/>
          <p:cNvPicPr>
            <a:picLocks noGrp="1" noChangeAspect="1"/>
          </p:cNvPicPr>
          <p:nvPr>
            <p:ph idx="1"/>
          </p:nvPr>
        </p:nvPicPr>
        <p:blipFill>
          <a:blip r:embed="rId2"/>
          <a:stretch>
            <a:fillRect/>
          </a:stretch>
        </p:blipFill>
        <p:spPr>
          <a:xfrm>
            <a:off x="134950" y="2133943"/>
            <a:ext cx="5879351" cy="2360927"/>
          </a:xfrm>
          <a:prstGeom prst="rect">
            <a:avLst/>
          </a:prstGeom>
        </p:spPr>
      </p:pic>
      <p:pic>
        <p:nvPicPr>
          <p:cNvPr id="5" name="Obrázek 4"/>
          <p:cNvPicPr>
            <a:picLocks noChangeAspect="1"/>
          </p:cNvPicPr>
          <p:nvPr/>
        </p:nvPicPr>
        <p:blipFill>
          <a:blip r:embed="rId3"/>
          <a:stretch>
            <a:fillRect/>
          </a:stretch>
        </p:blipFill>
        <p:spPr>
          <a:xfrm>
            <a:off x="6248400" y="2133943"/>
            <a:ext cx="5943600" cy="3438525"/>
          </a:xfrm>
          <a:prstGeom prst="rect">
            <a:avLst/>
          </a:prstGeom>
        </p:spPr>
      </p:pic>
    </p:spTree>
    <p:extLst>
      <p:ext uri="{BB962C8B-B14F-4D97-AF65-F5344CB8AC3E}">
        <p14:creationId xmlns:p14="http://schemas.microsoft.com/office/powerpoint/2010/main" val="24207797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F4D48D-B17C-B2D1-AB5A-9C83EB52CF2A}"/>
              </a:ext>
            </a:extLst>
          </p:cNvPr>
          <p:cNvSpPr>
            <a:spLocks noGrp="1"/>
          </p:cNvSpPr>
          <p:nvPr>
            <p:ph type="title"/>
          </p:nvPr>
        </p:nvSpPr>
        <p:spPr>
          <a:xfrm>
            <a:off x="838200" y="2282232"/>
            <a:ext cx="10515600" cy="1325563"/>
          </a:xfrm>
        </p:spPr>
        <p:txBody>
          <a:bodyPr>
            <a:normAutofit/>
          </a:bodyPr>
          <a:lstStyle/>
          <a:p>
            <a:pPr algn="ctr"/>
            <a:r>
              <a:rPr lang="cs-CZ" sz="4000" b="1" dirty="0"/>
              <a:t>Biodiverzita v čase a prostoru</a:t>
            </a:r>
          </a:p>
        </p:txBody>
      </p:sp>
    </p:spTree>
    <p:extLst>
      <p:ext uri="{BB962C8B-B14F-4D97-AF65-F5344CB8AC3E}">
        <p14:creationId xmlns:p14="http://schemas.microsoft.com/office/powerpoint/2010/main" val="23075097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8896" y="431115"/>
            <a:ext cx="4535078" cy="813226"/>
          </a:xfrm>
        </p:spPr>
        <p:txBody>
          <a:bodyPr>
            <a:normAutofit/>
          </a:bodyPr>
          <a:lstStyle/>
          <a:p>
            <a:pPr algn="ctr"/>
            <a:r>
              <a:rPr lang="cs-CZ" sz="4000" b="1" dirty="0"/>
              <a:t>Biodiverzita v čase</a:t>
            </a:r>
          </a:p>
        </p:txBody>
      </p:sp>
      <p:pic>
        <p:nvPicPr>
          <p:cNvPr id="4" name="Zástupný symbol pro obsah 3"/>
          <p:cNvPicPr>
            <a:picLocks noGrp="1" noChangeAspect="1"/>
          </p:cNvPicPr>
          <p:nvPr>
            <p:ph idx="1"/>
          </p:nvPr>
        </p:nvPicPr>
        <p:blipFill>
          <a:blip r:embed="rId2"/>
          <a:stretch>
            <a:fillRect/>
          </a:stretch>
        </p:blipFill>
        <p:spPr>
          <a:xfrm>
            <a:off x="756490" y="1244341"/>
            <a:ext cx="4267997" cy="5217928"/>
          </a:xfrm>
          <a:prstGeom prst="rect">
            <a:avLst/>
          </a:prstGeom>
        </p:spPr>
      </p:pic>
      <p:pic>
        <p:nvPicPr>
          <p:cNvPr id="5" name="Obrázek 4"/>
          <p:cNvPicPr>
            <a:picLocks noChangeAspect="1"/>
          </p:cNvPicPr>
          <p:nvPr/>
        </p:nvPicPr>
        <p:blipFill>
          <a:blip r:embed="rId3"/>
          <a:stretch>
            <a:fillRect/>
          </a:stretch>
        </p:blipFill>
        <p:spPr>
          <a:xfrm>
            <a:off x="6644685" y="146258"/>
            <a:ext cx="4733468" cy="6579961"/>
          </a:xfrm>
          <a:prstGeom prst="rect">
            <a:avLst/>
          </a:prstGeom>
        </p:spPr>
      </p:pic>
    </p:spTree>
    <p:extLst>
      <p:ext uri="{BB962C8B-B14F-4D97-AF65-F5344CB8AC3E}">
        <p14:creationId xmlns:p14="http://schemas.microsoft.com/office/powerpoint/2010/main" val="3323266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944" y="619646"/>
            <a:ext cx="5364637" cy="1077176"/>
          </a:xfrm>
        </p:spPr>
        <p:txBody>
          <a:bodyPr>
            <a:noAutofit/>
          </a:bodyPr>
          <a:lstStyle/>
          <a:p>
            <a:r>
              <a:rPr lang="cs-CZ" sz="4000" b="1" dirty="0"/>
              <a:t>Vybrané evoluční události </a:t>
            </a:r>
            <a:br>
              <a:rPr lang="cs-CZ" sz="4000" b="1" dirty="0"/>
            </a:br>
            <a:r>
              <a:rPr lang="cs-CZ" sz="4000" b="1" dirty="0"/>
              <a:t>během posledních </a:t>
            </a:r>
            <a:br>
              <a:rPr lang="cs-CZ" sz="4000" b="1" dirty="0"/>
            </a:br>
            <a:r>
              <a:rPr lang="cs-CZ" sz="4000" b="1" dirty="0"/>
              <a:t>600 miliónů let</a:t>
            </a:r>
          </a:p>
        </p:txBody>
      </p:sp>
      <p:pic>
        <p:nvPicPr>
          <p:cNvPr id="6" name="Zástupný symbol pro obsah 3"/>
          <p:cNvPicPr>
            <a:picLocks noChangeAspect="1"/>
          </p:cNvPicPr>
          <p:nvPr/>
        </p:nvPicPr>
        <p:blipFill>
          <a:blip r:embed="rId2"/>
          <a:stretch>
            <a:fillRect/>
          </a:stretch>
        </p:blipFill>
        <p:spPr>
          <a:xfrm>
            <a:off x="6579911" y="205339"/>
            <a:ext cx="5249206" cy="6487691"/>
          </a:xfrm>
          <a:prstGeom prst="rect">
            <a:avLst/>
          </a:prstGeom>
        </p:spPr>
      </p:pic>
      <p:pic>
        <p:nvPicPr>
          <p:cNvPr id="8" name="Zástupný symbol pro obsah 3"/>
          <p:cNvPicPr>
            <a:picLocks noGrp="1" noChangeAspect="1"/>
          </p:cNvPicPr>
          <p:nvPr>
            <p:ph idx="1"/>
          </p:nvPr>
        </p:nvPicPr>
        <p:blipFill>
          <a:blip r:embed="rId3"/>
          <a:stretch>
            <a:fillRect/>
          </a:stretch>
        </p:blipFill>
        <p:spPr>
          <a:xfrm>
            <a:off x="772212" y="1941922"/>
            <a:ext cx="3960044" cy="4751108"/>
          </a:xfrm>
          <a:prstGeom prst="rect">
            <a:avLst/>
          </a:prstGeom>
        </p:spPr>
      </p:pic>
    </p:spTree>
    <p:extLst>
      <p:ext uri="{BB962C8B-B14F-4D97-AF65-F5344CB8AC3E}">
        <p14:creationId xmlns:p14="http://schemas.microsoft.com/office/powerpoint/2010/main" val="39849026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2817</Words>
  <Application>Microsoft Office PowerPoint</Application>
  <PresentationFormat>Širokoúhlá obrazovka</PresentationFormat>
  <Paragraphs>428</Paragraphs>
  <Slides>117</Slides>
  <Notes>1</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117</vt:i4>
      </vt:variant>
    </vt:vector>
  </HeadingPairs>
  <TitlesOfParts>
    <vt:vector size="125" baseType="lpstr">
      <vt:lpstr>Arial</vt:lpstr>
      <vt:lpstr>Arial Black</vt:lpstr>
      <vt:lpstr>Calibri</vt:lpstr>
      <vt:lpstr>Calibri Light</vt:lpstr>
      <vt:lpstr>Symbol</vt:lpstr>
      <vt:lpstr>Times New Roman</vt:lpstr>
      <vt:lpstr>Motiv Office</vt:lpstr>
      <vt:lpstr>STATISTICA Graph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Podobné ekologické  podmínky   Ekologické vikarianty =  = ekologicky ekvivapeltní  druhy</vt:lpstr>
      <vt:lpstr>Prezentace aplikace PowerPoint</vt:lpstr>
      <vt:lpstr>Prezentace aplikace PowerPoint</vt:lpstr>
      <vt:lpstr>        Různý prostorový rozsah společenstev</vt:lpstr>
      <vt:lpstr>Prezentace aplikace PowerPoint</vt:lpstr>
      <vt:lpstr>Členění společenstev</vt:lpstr>
      <vt:lpstr>                    Stratifikace společenstev vertikální                                      horizontální</vt:lpstr>
      <vt:lpstr>                                      Stratifikace společenstev                      klasifikace habitatu                                           komponenty habitatu</vt:lpstr>
      <vt:lpstr>Vztahy mezi organismy ve společenstvu</vt:lpstr>
      <vt:lpstr>Vlastnosti Biocenóz</vt:lpstr>
      <vt:lpstr>Znaky četnostní - kvantitativní</vt:lpstr>
      <vt:lpstr>Křivky druhové četnosti</vt:lpstr>
      <vt:lpstr>Výpočet rarefakce</vt:lpstr>
      <vt:lpstr>Vztah mezi počtem druhů (S) a počtem jedinců každého druhu (n/S)</vt:lpstr>
      <vt:lpstr>Dominance</vt:lpstr>
      <vt:lpstr>Dominance </vt:lpstr>
      <vt:lpstr>Eltonovy pyramidy - pyramidy biomasy</vt:lpstr>
      <vt:lpstr>Produkce </vt:lpstr>
      <vt:lpstr>Znaky skladebné – strukturální </vt:lpstr>
      <vt:lpstr>Konstance </vt:lpstr>
      <vt:lpstr>Faunistická podobnost - identita</vt:lpstr>
      <vt:lpstr>Prezentace aplikace PowerPoint</vt:lpstr>
      <vt:lpstr>Elementy biodiverzity</vt:lpstr>
      <vt:lpstr>Různé úrovně diverzity</vt:lpstr>
      <vt:lpstr>Kategorie diverzity</vt:lpstr>
      <vt:lpstr>Biodiverzita v datech - dualistická koncepce biodiverzizy</vt:lpstr>
      <vt:lpstr>Analýza diverzity – α diverziza</vt:lpstr>
      <vt:lpstr>Vztahové znaky biocenóz  Fidelita </vt:lpstr>
      <vt:lpstr>Kategorie fidelity</vt:lpstr>
      <vt:lpstr>Vztahové znaky biocenóz Koordinace – cenologická afinita</vt:lpstr>
      <vt:lpstr>Prezentace aplikace PowerPoint</vt:lpstr>
      <vt:lpstr>Hranice společenstev </vt:lpstr>
      <vt:lpstr>Prezentace aplikace PowerPoint</vt:lpstr>
      <vt:lpstr>Prezentace aplikace PowerPoint</vt:lpstr>
      <vt:lpstr>Prezentace aplikace PowerPoint</vt:lpstr>
      <vt:lpstr>Prezentace aplikace PowerPoint</vt:lpstr>
      <vt:lpstr>Gradientová analýza</vt:lpstr>
      <vt:lpstr>Sukcese – změny  biodiverzity v reálném čase</vt:lpstr>
      <vt:lpstr>Prezentace aplikace PowerPoint</vt:lpstr>
      <vt:lpstr>Typy sukcese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Modely mechanismů  sukcese  Facilitace Inhibice Tolerance </vt:lpstr>
      <vt:lpstr>Prezentace aplikace PowerPoint</vt:lpstr>
      <vt:lpstr>Prezentace aplikace PowerPoint</vt:lpstr>
      <vt:lpstr>Klimax</vt:lpstr>
      <vt:lpstr>Prezentace aplikace PowerPoint</vt:lpstr>
      <vt:lpstr>Prezentace aplikace PowerPoint</vt:lpstr>
      <vt:lpstr>Prezentace aplikace PowerPoint</vt:lpstr>
      <vt:lpstr>Prezentace aplikace PowerPoint</vt:lpstr>
      <vt:lpstr>Periodicita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Ještě jednou o biologické diverzitě ?   Jak chápeme biologickou diverzitu ?  Jak s ní v ekologii pracujeme ?  Jak měříme biodiverzitu ?</vt:lpstr>
      <vt:lpstr>Biologická diverzita</vt:lpstr>
      <vt:lpstr>Prezentace aplikace PowerPoint</vt:lpstr>
      <vt:lpstr>Prezentace aplikace PowerPoint</vt:lpstr>
      <vt:lpstr>Prezentace aplikace PowerPoint</vt:lpstr>
      <vt:lpstr>Jaké měříme rozmanitost - diverzity společenstva ?</vt:lpstr>
      <vt:lpstr>Prezentace aplikace PowerPoint</vt:lpstr>
      <vt:lpstr>Prezentace aplikace PowerPoint</vt:lpstr>
      <vt:lpstr>Indexy pro náhodné vzorkování</vt:lpstr>
      <vt:lpstr>Indexy pro nenáhodné vzorkování</vt:lpstr>
      <vt:lpstr>Prezentace aplikace PowerPoint</vt:lpstr>
      <vt:lpstr>Q statistika</vt:lpstr>
      <vt:lpstr>Q statistika</vt:lpstr>
      <vt:lpstr>Deterministické a stochastické modely</vt:lpstr>
      <vt:lpstr>Rank abundance plot - řazení druhů podle četnosti</vt:lpstr>
      <vt:lpstr>Abundance a kumulativní počet druhů</vt:lpstr>
      <vt:lpstr>Prezentace aplikace PowerPoint</vt:lpstr>
      <vt:lpstr>Matematické modely</vt:lpstr>
      <vt:lpstr>Modely orientované na niku</vt:lpstr>
      <vt:lpstr>Prezentace aplikace PowerPoint</vt:lpstr>
      <vt:lpstr>Prezentace aplikace PowerPoint</vt:lpstr>
      <vt:lpstr>Matematické modely</vt:lpstr>
      <vt:lpstr>Asociační analýza</vt:lpstr>
      <vt:lpstr>Biodiverzita v čase a prostoru</vt:lpstr>
      <vt:lpstr>Biodiverzita v čase</vt:lpstr>
      <vt:lpstr>Vybrané evoluční události  během posledních  600 miliónů let</vt:lpstr>
      <vt:lpstr>Biodiverzita v čase</vt:lpstr>
      <vt:lpstr>Biodiverzita v prostoru</vt:lpstr>
      <vt:lpstr>Biodiverzita v prostoru</vt:lpstr>
      <vt:lpstr>Mac Arthurova a Wilsonova teorie  rovnovážného stavu</vt:lpstr>
      <vt:lpstr>Mac Arthurova a Wilsonova teorie  rovnovážného stavu</vt:lpstr>
      <vt:lpstr>Mac Arthurova a Wilsonova teorie  rovnovážného stavu</vt:lpstr>
      <vt:lpstr>Komplexita a stabilita společenstva</vt:lpstr>
      <vt:lpstr>Prezentace aplikace PowerPoint</vt:lpstr>
      <vt:lpstr>Biocenotické principy</vt:lpstr>
      <vt:lpstr>Gradienty biodiverzity</vt:lpstr>
      <vt:lpstr>Prezentace aplikace PowerPoint</vt:lpstr>
      <vt:lpstr>Prezentace aplikace PowerPoint</vt:lpstr>
      <vt:lpstr>  </vt:lpstr>
      <vt:lpstr>Binární koeficienty podobnosti</vt:lpstr>
      <vt:lpstr>Koeficienty podobnosti</vt:lpstr>
      <vt:lpstr>Koeficienty podobnosti</vt:lpstr>
      <vt:lpstr>Kvantitativní indexy podobnosti</vt:lpstr>
      <vt:lpstr>Kvantitativní indexy podobnosti</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37</cp:revision>
  <dcterms:created xsi:type="dcterms:W3CDTF">2022-11-03T09:49:02Z</dcterms:created>
  <dcterms:modified xsi:type="dcterms:W3CDTF">2022-12-07T04:58:18Z</dcterms:modified>
</cp:coreProperties>
</file>