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sldIdLst>
    <p:sldId id="256" r:id="rId2"/>
    <p:sldId id="257" r:id="rId3"/>
    <p:sldId id="300" r:id="rId4"/>
    <p:sldId id="258" r:id="rId5"/>
    <p:sldId id="259" r:id="rId6"/>
    <p:sldId id="301" r:id="rId7"/>
    <p:sldId id="302" r:id="rId8"/>
    <p:sldId id="274" r:id="rId9"/>
    <p:sldId id="275" r:id="rId10"/>
    <p:sldId id="276" r:id="rId11"/>
    <p:sldId id="283" r:id="rId12"/>
    <p:sldId id="266" r:id="rId13"/>
    <p:sldId id="267" r:id="rId14"/>
    <p:sldId id="285" r:id="rId15"/>
    <p:sldId id="289" r:id="rId16"/>
    <p:sldId id="290" r:id="rId17"/>
    <p:sldId id="291" r:id="rId18"/>
    <p:sldId id="303" r:id="rId19"/>
    <p:sldId id="292" r:id="rId20"/>
    <p:sldId id="293" r:id="rId21"/>
    <p:sldId id="304" r:id="rId22"/>
    <p:sldId id="305" r:id="rId23"/>
    <p:sldId id="294" r:id="rId24"/>
    <p:sldId id="295" r:id="rId25"/>
    <p:sldId id="286" r:id="rId26"/>
    <p:sldId id="268" r:id="rId27"/>
    <p:sldId id="297" r:id="rId28"/>
    <p:sldId id="269" r:id="rId29"/>
    <p:sldId id="270" r:id="rId30"/>
    <p:sldId id="271" r:id="rId31"/>
    <p:sldId id="306" r:id="rId32"/>
    <p:sldId id="307" r:id="rId33"/>
    <p:sldId id="308" r:id="rId34"/>
    <p:sldId id="309" r:id="rId35"/>
    <p:sldId id="310" r:id="rId36"/>
    <p:sldId id="311" r:id="rId37"/>
    <p:sldId id="299" r:id="rId38"/>
    <p:sldId id="277" r:id="rId39"/>
    <p:sldId id="278" r:id="rId40"/>
    <p:sldId id="272" r:id="rId41"/>
    <p:sldId id="287" r:id="rId42"/>
    <p:sldId id="312" r:id="rId43"/>
    <p:sldId id="313" r:id="rId44"/>
    <p:sldId id="314" r:id="rId45"/>
    <p:sldId id="315" r:id="rId46"/>
    <p:sldId id="316" r:id="rId47"/>
    <p:sldId id="288" r:id="rId48"/>
    <p:sldId id="284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EACCFC-88EC-4A38-BF70-59898D166B03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799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37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17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31520-00E2-4163-97ED-AAB5B4DA5E67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4" name="Grafický objekt 5">
            <a:extLst>
              <a:ext uri="{FF2B5EF4-FFF2-40B4-BE49-F238E27FC236}">
                <a16:creationId xmlns:a16="http://schemas.microsoft.com/office/drawing/2014/main" id="{21C0F3C2-DEFB-9347-A6E8-5F038B9AE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66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9B947-E9D4-4F88-B24C-DFA10B9CB0C8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DCB35D92-D29B-3146-9611-5C6D08A96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10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B31520-00E2-4163-97ED-AAB5B4DA5E67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95848A15-82B6-1647-9728-79B45EE59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799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3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17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- inverzní">
    <p:bg>
      <p:bgPr>
        <a:solidFill>
          <a:srgbClr val="5678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8B31520-00E2-4163-97ED-AAB5B4DA5E67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E894693-AB55-CE40-B5EE-588C4CDE2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799" cy="10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59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176">
          <p15:clr>
            <a:srgbClr val="FBAE40"/>
          </p15:clr>
        </p15:guide>
        <p15:guide id="3" orient="horz" pos="255">
          <p15:clr>
            <a:srgbClr val="FBAE40"/>
          </p15:clr>
        </p15:guide>
        <p15:guide id="4" pos="115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ozdělovník (alternativní) 2">
    <p:bg>
      <p:bgPr>
        <a:solidFill>
          <a:srgbClr val="5678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8B31520-00E2-4163-97ED-AAB5B4DA5E67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A83B4562-C922-6A4A-9A3E-35A073370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799" cy="10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31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17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 obrázkem">
    <p:bg>
      <p:bgPr>
        <a:solidFill>
          <a:srgbClr val="5678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36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>
          <p15:clr>
            <a:srgbClr val="FBAE40"/>
          </p15:clr>
        </p15:guide>
        <p15:guide id="2" orient="horz" pos="420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NI PHARM slide">
    <p:bg>
      <p:bgPr>
        <a:solidFill>
          <a:srgbClr val="5678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7401" y="2012012"/>
            <a:ext cx="5389198" cy="28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05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99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B5E5F-1941-4A84-8979-1257BA24E074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2C319657-BF08-2A47-A3B7-5BB84EA90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20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2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31520-00E2-4163-97ED-AAB5B4DA5E67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0DD525B-CA23-E543-BBB5-426C5704C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85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31520-00E2-4163-97ED-AAB5B4DA5E67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F9BE2421-CD5A-054F-BFEE-A015F4F2C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27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543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31520-00E2-4163-97ED-AAB5B4DA5E67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96452CBA-62E5-3444-88BA-0E1DFB32E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66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B31520-00E2-4163-97ED-AAB5B4DA5E67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81BC083B-6EA1-8042-852C-B90872B51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54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31520-00E2-4163-97ED-AAB5B4DA5E67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7" name="Grafický objekt 5">
            <a:extLst>
              <a:ext uri="{FF2B5EF4-FFF2-40B4-BE49-F238E27FC236}">
                <a16:creationId xmlns:a16="http://schemas.microsoft.com/office/drawing/2014/main" id="{7F0D5CFA-568C-F245-9B1D-9AFF54C50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51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31520-00E2-4163-97ED-AAB5B4DA5E67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77F44E55-AD30-E240-95E0-37159AB3C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22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3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56DA1-D589-4C70-8591-E0AA93CC4D53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279BB9ED-F547-3046-82DD-C7DD33105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1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48B31520-00E2-4163-97ED-AAB5B4DA5E67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301482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</p:sldLayoutIdLst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3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A8D9943-E64A-9E54-EFBD-1CADBA9F36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377" y="2757500"/>
            <a:ext cx="7696200" cy="20574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6000" b="1" dirty="0" err="1"/>
              <a:t>Antihypertensives</a:t>
            </a:r>
            <a:endParaRPr lang="en-GB" altLang="cs-CZ" sz="6000" b="1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3C735F6-2875-5C88-FC63-DC884C07C43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latin typeface="Arial" panose="020B0604020202020204" pitchFamily="34" charset="0"/>
              </a:rPr>
              <a:t>Tomáš Goněc			</a:t>
            </a:r>
            <a:r>
              <a:rPr lang="cs-CZ" altLang="cs-CZ">
                <a:latin typeface="Arial" panose="020B0604020202020204" pitchFamily="34" charset="0"/>
              </a:rPr>
              <a:t>	</a:t>
            </a:r>
            <a:endParaRPr lang="en-GB" alt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737D804F-21E8-27D1-BD55-01581DC524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Endothelin</a:t>
            </a:r>
            <a:r>
              <a:rPr lang="cs-CZ" altLang="cs-CZ" dirty="0"/>
              <a:t> </a:t>
            </a:r>
            <a:r>
              <a:rPr lang="cs-CZ" altLang="cs-CZ" dirty="0" err="1"/>
              <a:t>inhibitors</a:t>
            </a:r>
            <a:endParaRPr lang="cs-CZ" altLang="cs-CZ" dirty="0"/>
          </a:p>
        </p:txBody>
      </p:sp>
      <p:pic>
        <p:nvPicPr>
          <p:cNvPr id="12291" name="Picture 5" descr="Bosentan.svg">
            <a:extLst>
              <a:ext uri="{FF2B5EF4-FFF2-40B4-BE49-F238E27FC236}">
                <a16:creationId xmlns:a16="http://schemas.microsoft.com/office/drawing/2014/main" id="{DCC0522B-E7F8-7F30-4C1C-917D3172F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20688"/>
            <a:ext cx="4608512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ovéPole 1">
            <a:extLst>
              <a:ext uri="{FF2B5EF4-FFF2-40B4-BE49-F238E27FC236}">
                <a16:creationId xmlns:a16="http://schemas.microsoft.com/office/drawing/2014/main" id="{7784DBD7-CA8D-3797-CCEC-9AD40B20B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3140968"/>
            <a:ext cx="8351966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1" dirty="0" err="1">
                <a:latin typeface="+mn-lt"/>
              </a:rPr>
              <a:t>Bosentan</a:t>
            </a:r>
            <a:endParaRPr lang="en-US" altLang="cs-CZ" sz="2400" b="1" dirty="0">
              <a:latin typeface="+mn-lt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cs-CZ" sz="2400" dirty="0">
                <a:latin typeface="+mn-lt"/>
              </a:rPr>
              <a:t>competitive antagonist of endotelin-1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cs-CZ" sz="2400" dirty="0">
                <a:latin typeface="+mn-lt"/>
              </a:rPr>
              <a:t>endotelin-1 causes constriction of the pulmonary vessels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cs-CZ" sz="2400" dirty="0">
                <a:latin typeface="+mn-lt"/>
              </a:rPr>
              <a:t>therapy of pulmonary hypertension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cs-CZ" sz="2400" dirty="0">
                <a:latin typeface="+mn-lt"/>
              </a:rPr>
              <a:t>risk of hepatotoxicity – liver functions has to be monitored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20F9D5B2-188B-7D2C-0FA8-022C79125A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Ca</a:t>
            </a:r>
            <a:r>
              <a:rPr lang="cs-CZ" altLang="cs-CZ" baseline="30000"/>
              <a:t>2+</a:t>
            </a:r>
            <a:r>
              <a:rPr lang="cs-CZ" altLang="cs-CZ"/>
              <a:t>blockers</a:t>
            </a:r>
          </a:p>
        </p:txBody>
      </p:sp>
      <p:sp>
        <p:nvSpPr>
          <p:cNvPr id="13315" name="TextovéPole 1">
            <a:extLst>
              <a:ext uri="{FF2B5EF4-FFF2-40B4-BE49-F238E27FC236}">
                <a16:creationId xmlns:a16="http://schemas.microsoft.com/office/drawing/2014/main" id="{27C0B480-8B7F-A269-84EA-C04F21151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12776"/>
            <a:ext cx="3509294" cy="113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cs-CZ" sz="2400" dirty="0">
                <a:latin typeface="+mn-lt"/>
              </a:rPr>
              <a:t>dihydropyridines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cs-CZ" sz="2400" dirty="0">
                <a:latin typeface="+mn-lt"/>
              </a:rPr>
              <a:t>non-dihydropyridines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372F4F0-4348-EEED-E7D1-44012AE123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8736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/>
              <a:t>Ca</a:t>
            </a:r>
            <a:r>
              <a:rPr lang="cs-CZ" altLang="cs-CZ" baseline="30000" dirty="0"/>
              <a:t>2+</a:t>
            </a:r>
            <a:r>
              <a:rPr lang="cs-CZ" altLang="cs-CZ" dirty="0"/>
              <a:t>blockers</a:t>
            </a:r>
            <a:endParaRPr lang="en-GB" altLang="cs-CZ" dirty="0"/>
          </a:p>
        </p:txBody>
      </p:sp>
      <p:pic>
        <p:nvPicPr>
          <p:cNvPr id="14339" name="Picture 4">
            <a:extLst>
              <a:ext uri="{FF2B5EF4-FFF2-40B4-BE49-F238E27FC236}">
                <a16:creationId xmlns:a16="http://schemas.microsoft.com/office/drawing/2014/main" id="{B488442B-1A36-1600-8AA5-AEFD4D5C0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7272338" cy="579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2CD693F-BDC1-CFF7-34D9-75AA153611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/>
              <a:t>Ca</a:t>
            </a:r>
            <a:r>
              <a:rPr lang="cs-CZ" altLang="cs-CZ" baseline="30000"/>
              <a:t>2+</a:t>
            </a:r>
            <a:r>
              <a:rPr lang="cs-CZ" altLang="cs-CZ"/>
              <a:t>blockers</a:t>
            </a:r>
            <a:endParaRPr lang="en-GB" altLang="cs-CZ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6B34C63-E6B7-3E5F-5EC8-87EBBA4213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142976"/>
            <a:ext cx="8064900" cy="4950319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cs-CZ" sz="2400" b="1" dirty="0"/>
              <a:t>dihydropyridines</a:t>
            </a:r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cs-CZ" sz="2400" dirty="0"/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cs-CZ" sz="2400" dirty="0"/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cs-CZ" sz="2400" b="1" dirty="0">
                <a:solidFill>
                  <a:schemeClr val="tx2"/>
                </a:solidFill>
              </a:rPr>
              <a:t>R</a:t>
            </a:r>
            <a:r>
              <a:rPr lang="en-US" altLang="cs-CZ" sz="2400" b="1" baseline="30000" dirty="0">
                <a:solidFill>
                  <a:schemeClr val="tx2"/>
                </a:solidFill>
              </a:rPr>
              <a:t>2</a:t>
            </a:r>
            <a:r>
              <a:rPr lang="en-US" altLang="cs-CZ" sz="2400" b="1" dirty="0">
                <a:solidFill>
                  <a:schemeClr val="tx2"/>
                </a:solidFill>
              </a:rPr>
              <a:t>, R</a:t>
            </a:r>
            <a:r>
              <a:rPr lang="en-US" altLang="cs-CZ" sz="2400" b="1" baseline="30000" dirty="0">
                <a:solidFill>
                  <a:schemeClr val="tx2"/>
                </a:solidFill>
              </a:rPr>
              <a:t>6</a:t>
            </a:r>
            <a:r>
              <a:rPr lang="en-US" altLang="cs-CZ" sz="2400" b="1" dirty="0">
                <a:solidFill>
                  <a:schemeClr val="tx2"/>
                </a:solidFill>
              </a:rPr>
              <a:t>: </a:t>
            </a:r>
            <a:r>
              <a:rPr lang="en-US" altLang="cs-CZ" sz="2400" b="1" dirty="0"/>
              <a:t>CH</a:t>
            </a:r>
            <a:r>
              <a:rPr lang="en-US" altLang="cs-CZ" sz="2400" b="1" baseline="-25000" dirty="0"/>
              <a:t>3</a:t>
            </a:r>
            <a:r>
              <a:rPr lang="en-US" altLang="cs-CZ" sz="2400" dirty="0"/>
              <a:t>, </a:t>
            </a:r>
            <a:r>
              <a:rPr lang="en-US" altLang="cs-CZ" sz="2400" i="1" dirty="0"/>
              <a:t>CN, NH</a:t>
            </a:r>
            <a:r>
              <a:rPr lang="en-US" altLang="cs-CZ" sz="2400" i="1" baseline="-25000" dirty="0"/>
              <a:t>2</a:t>
            </a:r>
            <a:r>
              <a:rPr lang="en-US" altLang="cs-CZ" sz="2400" i="1" dirty="0"/>
              <a:t>, branched</a:t>
            </a:r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cs-CZ" sz="2400" b="1" dirty="0">
                <a:solidFill>
                  <a:schemeClr val="tx2"/>
                </a:solidFill>
              </a:rPr>
              <a:t>R</a:t>
            </a:r>
            <a:r>
              <a:rPr lang="en-US" altLang="cs-CZ" sz="2400" b="1" baseline="30000" dirty="0">
                <a:solidFill>
                  <a:schemeClr val="tx2"/>
                </a:solidFill>
              </a:rPr>
              <a:t>3</a:t>
            </a:r>
            <a:r>
              <a:rPr lang="en-US" altLang="cs-CZ" sz="2400" b="1" dirty="0">
                <a:solidFill>
                  <a:schemeClr val="tx2"/>
                </a:solidFill>
              </a:rPr>
              <a:t>, R</a:t>
            </a:r>
            <a:r>
              <a:rPr lang="en-US" altLang="cs-CZ" sz="2400" b="1" baseline="30000" dirty="0">
                <a:solidFill>
                  <a:schemeClr val="tx2"/>
                </a:solidFill>
              </a:rPr>
              <a:t>5</a:t>
            </a:r>
            <a:r>
              <a:rPr lang="en-US" altLang="cs-CZ" sz="2400" b="1" dirty="0">
                <a:solidFill>
                  <a:schemeClr val="tx2"/>
                </a:solidFill>
              </a:rPr>
              <a:t>: </a:t>
            </a:r>
            <a:r>
              <a:rPr lang="en-US" altLang="cs-CZ" sz="2400" b="1" dirty="0"/>
              <a:t>CH</a:t>
            </a:r>
            <a:r>
              <a:rPr lang="en-US" altLang="cs-CZ" sz="2400" b="1" baseline="-25000" dirty="0"/>
              <a:t>3</a:t>
            </a:r>
            <a:r>
              <a:rPr lang="en-US" altLang="cs-CZ" sz="2400" b="1" dirty="0"/>
              <a:t>, branched</a:t>
            </a:r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cs-CZ" sz="2400" i="1" dirty="0"/>
              <a:t>phosphate ester</a:t>
            </a:r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cs-CZ" sz="2400" b="1" dirty="0">
                <a:solidFill>
                  <a:schemeClr val="tx2"/>
                </a:solidFill>
              </a:rPr>
              <a:t>R</a:t>
            </a:r>
            <a:r>
              <a:rPr lang="en-US" altLang="cs-CZ" sz="2400" b="1" baseline="-25000" dirty="0">
                <a:solidFill>
                  <a:schemeClr val="tx2"/>
                </a:solidFill>
              </a:rPr>
              <a:t>4</a:t>
            </a:r>
            <a:r>
              <a:rPr lang="en-US" altLang="cs-CZ" sz="2400" b="1" dirty="0">
                <a:solidFill>
                  <a:schemeClr val="tx2"/>
                </a:solidFill>
              </a:rPr>
              <a:t>: </a:t>
            </a:r>
            <a:r>
              <a:rPr lang="en-US" altLang="cs-CZ" sz="2400" b="1" dirty="0"/>
              <a:t>Phenyl (2,3 - or 3- Cl / 2- or 3-NO</a:t>
            </a:r>
            <a:r>
              <a:rPr lang="en-US" altLang="cs-CZ" sz="2400" b="1" baseline="-25000" dirty="0"/>
              <a:t>2</a:t>
            </a:r>
            <a:r>
              <a:rPr lang="en-US" altLang="cs-CZ" sz="2400" b="1" dirty="0"/>
              <a:t>)</a:t>
            </a:r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cs-CZ" sz="2400" i="1" dirty="0"/>
              <a:t>oxadiazole</a:t>
            </a:r>
          </a:p>
        </p:txBody>
      </p:sp>
      <p:pic>
        <p:nvPicPr>
          <p:cNvPr id="15366" name="Picture 6">
            <a:extLst>
              <a:ext uri="{FF2B5EF4-FFF2-40B4-BE49-F238E27FC236}">
                <a16:creationId xmlns:a16="http://schemas.microsoft.com/office/drawing/2014/main" id="{E4232455-D3C0-E44C-13C0-B70E3844E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980728"/>
            <a:ext cx="390694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D830938C-D135-C298-6569-2D423D1ED1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Ca</a:t>
            </a:r>
            <a:r>
              <a:rPr lang="cs-CZ" altLang="cs-CZ" baseline="30000"/>
              <a:t>2+</a:t>
            </a:r>
            <a:r>
              <a:rPr lang="cs-CZ" altLang="cs-CZ"/>
              <a:t>blockers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B8B75A-8B50-CCEF-97C0-734FB250D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68" y="1359001"/>
            <a:ext cx="8064900" cy="4139998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now marketed more than 20 derivatives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/>
              <a:t>amlodipine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 err="1"/>
              <a:t>levamlodipine</a:t>
            </a:r>
            <a:r>
              <a:rPr lang="en-US" sz="2400" dirty="0"/>
              <a:t>: pure enantiomer of amlodipine, lower occurrence of edema adverse effect</a:t>
            </a:r>
          </a:p>
        </p:txBody>
      </p:sp>
      <p:pic>
        <p:nvPicPr>
          <p:cNvPr id="16388" name="Picture 2" descr="Levamlodipine.svg">
            <a:extLst>
              <a:ext uri="{FF2B5EF4-FFF2-40B4-BE49-F238E27FC236}">
                <a16:creationId xmlns:a16="http://schemas.microsoft.com/office/drawing/2014/main" id="{6EA149D8-E9A8-9377-BE01-C47466B4E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824" y="3864248"/>
            <a:ext cx="3822002" cy="22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579083F8-B4B2-4EF2-1048-F9A87F286A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Ca</a:t>
            </a:r>
            <a:r>
              <a:rPr lang="cs-CZ" altLang="cs-CZ" baseline="30000"/>
              <a:t>2+</a:t>
            </a:r>
            <a:r>
              <a:rPr lang="cs-CZ" altLang="cs-CZ"/>
              <a:t>blockers</a:t>
            </a: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D555197B-8160-7CB8-8243-915309F41D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cs-CZ" sz="2400" b="1" dirty="0" err="1"/>
              <a:t>Aranidipine</a:t>
            </a:r>
            <a:endParaRPr lang="en-US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cs-CZ" b="1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cs-CZ" b="1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cs-CZ" b="1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cs-CZ" sz="2400" b="1" dirty="0" err="1"/>
              <a:t>Azelnidipine</a:t>
            </a:r>
            <a:endParaRPr lang="en-US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cs-CZ" sz="2400" dirty="0"/>
              <a:t>both marketed in Japan</a:t>
            </a:r>
          </a:p>
        </p:txBody>
      </p:sp>
      <p:pic>
        <p:nvPicPr>
          <p:cNvPr id="17412" name="Picture 2" descr="Aranidipine.svg">
            <a:extLst>
              <a:ext uri="{FF2B5EF4-FFF2-40B4-BE49-F238E27FC236}">
                <a16:creationId xmlns:a16="http://schemas.microsoft.com/office/drawing/2014/main" id="{26F2DB29-F2F4-0EA1-3B1D-72038A9AF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651532"/>
            <a:ext cx="341630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Azelnidipine structure.svg">
            <a:extLst>
              <a:ext uri="{FF2B5EF4-FFF2-40B4-BE49-F238E27FC236}">
                <a16:creationId xmlns:a16="http://schemas.microsoft.com/office/drawing/2014/main" id="{6A703EDA-3B62-0EE3-868A-F9404F12C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72600"/>
            <a:ext cx="44831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B9BBFBE7-A6B3-1751-ED8E-9111BB8B39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Ca</a:t>
            </a:r>
            <a:r>
              <a:rPr lang="cs-CZ" altLang="cs-CZ" baseline="30000"/>
              <a:t>2+</a:t>
            </a:r>
            <a:r>
              <a:rPr lang="cs-CZ" altLang="cs-CZ"/>
              <a:t>blockers</a:t>
            </a:r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2E40BDCA-9A03-BD32-0360-96987DE276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 b="1" dirty="0" err="1"/>
              <a:t>Barnidipine</a:t>
            </a: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 b="1" dirty="0" err="1"/>
              <a:t>Benidipine</a:t>
            </a:r>
            <a:endParaRPr lang="cs-CZ" altLang="cs-CZ" sz="2400" b="1" dirty="0"/>
          </a:p>
        </p:txBody>
      </p:sp>
      <p:pic>
        <p:nvPicPr>
          <p:cNvPr id="18436" name="Picture 2" descr="Barnidipine structure.svg">
            <a:extLst>
              <a:ext uri="{FF2B5EF4-FFF2-40B4-BE49-F238E27FC236}">
                <a16:creationId xmlns:a16="http://schemas.microsoft.com/office/drawing/2014/main" id="{63AF1D23-AF3A-B7A5-47A6-C91CD4385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5" y="936625"/>
            <a:ext cx="410368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Benidipine structure.svg">
            <a:extLst>
              <a:ext uri="{FF2B5EF4-FFF2-40B4-BE49-F238E27FC236}">
                <a16:creationId xmlns:a16="http://schemas.microsoft.com/office/drawing/2014/main" id="{50D8FBAE-292D-DC68-D5E2-EECDB831F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018" y="3574188"/>
            <a:ext cx="4318000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F35DDA12-3675-6BC6-0620-F30BB52DBB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Ca</a:t>
            </a:r>
            <a:r>
              <a:rPr lang="cs-CZ" altLang="cs-CZ" baseline="30000"/>
              <a:t>2+</a:t>
            </a:r>
            <a:r>
              <a:rPr lang="cs-CZ" altLang="cs-CZ"/>
              <a:t>blockers</a:t>
            </a:r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40D69CCF-133B-E65F-163F-923E73FA4B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 b="1" dirty="0" err="1"/>
              <a:t>Cilnidipine</a:t>
            </a: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 b="1" dirty="0" err="1"/>
              <a:t>Clevidipine</a:t>
            </a:r>
            <a:endParaRPr lang="cs-CZ" altLang="cs-CZ" sz="2400" b="1" dirty="0"/>
          </a:p>
        </p:txBody>
      </p:sp>
      <p:pic>
        <p:nvPicPr>
          <p:cNvPr id="19460" name="Picture 2" descr="Cilnidipine.svg">
            <a:extLst>
              <a:ext uri="{FF2B5EF4-FFF2-40B4-BE49-F238E27FC236}">
                <a16:creationId xmlns:a16="http://schemas.microsoft.com/office/drawing/2014/main" id="{066D4E3E-EFBE-366C-B688-F52D67FFF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081" y="620688"/>
            <a:ext cx="488950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Clevidipine structure.svg">
            <a:extLst>
              <a:ext uri="{FF2B5EF4-FFF2-40B4-BE49-F238E27FC236}">
                <a16:creationId xmlns:a16="http://schemas.microsoft.com/office/drawing/2014/main" id="{C4A33A4B-A911-1B13-C525-0EDAF53E9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29000"/>
            <a:ext cx="410368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FB68A584-18A7-38B2-1C18-FF2D840E9E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Ca</a:t>
            </a:r>
            <a:r>
              <a:rPr lang="cs-CZ" altLang="cs-CZ" baseline="30000"/>
              <a:t>2+</a:t>
            </a:r>
            <a:r>
              <a:rPr lang="cs-CZ" altLang="cs-CZ"/>
              <a:t>blockers</a:t>
            </a: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935BD9FC-01C1-2D39-17BA-D083D8DBC9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cs-CZ" sz="2400" b="1" dirty="0"/>
              <a:t>Efonidipine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cs-CZ" sz="2400" dirty="0"/>
              <a:t>marketed in Japan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cs-CZ" sz="2400" b="1" dirty="0"/>
              <a:t>Felodipine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b="1" dirty="0"/>
          </a:p>
        </p:txBody>
      </p:sp>
      <p:pic>
        <p:nvPicPr>
          <p:cNvPr id="20484" name="Picture 2">
            <a:extLst>
              <a:ext uri="{FF2B5EF4-FFF2-40B4-BE49-F238E27FC236}">
                <a16:creationId xmlns:a16="http://schemas.microsoft.com/office/drawing/2014/main" id="{524172B1-3EAE-256E-991B-C5472F471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419" y="4077072"/>
            <a:ext cx="2951162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 descr="Efonidipine structure.svg">
            <a:extLst>
              <a:ext uri="{FF2B5EF4-FFF2-40B4-BE49-F238E27FC236}">
                <a16:creationId xmlns:a16="http://schemas.microsoft.com/office/drawing/2014/main" id="{4A1A0ADD-26A4-42D8-9095-5327FA732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160" y="1245173"/>
            <a:ext cx="4378325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016D4D8A-4B27-EC23-F546-DD5570D28B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Ca</a:t>
            </a:r>
            <a:r>
              <a:rPr lang="cs-CZ" altLang="cs-CZ" baseline="30000"/>
              <a:t>2+</a:t>
            </a:r>
            <a:r>
              <a:rPr lang="cs-CZ" altLang="cs-CZ"/>
              <a:t>blockers</a:t>
            </a:r>
          </a:p>
        </p:txBody>
      </p:sp>
      <p:sp>
        <p:nvSpPr>
          <p:cNvPr id="21507" name="Zástupný symbol pro obsah 2">
            <a:extLst>
              <a:ext uri="{FF2B5EF4-FFF2-40B4-BE49-F238E27FC236}">
                <a16:creationId xmlns:a16="http://schemas.microsoft.com/office/drawing/2014/main" id="{D1BE2BD1-44BB-B679-4891-5EF5A2202C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 b="1" dirty="0" err="1"/>
              <a:t>Isradipine</a:t>
            </a: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 b="1" dirty="0" err="1"/>
              <a:t>Lacidipine</a:t>
            </a:r>
            <a:endParaRPr lang="cs-CZ" altLang="cs-CZ" sz="2400" b="1" dirty="0"/>
          </a:p>
        </p:txBody>
      </p:sp>
      <p:pic>
        <p:nvPicPr>
          <p:cNvPr id="21508" name="Picture 4" descr="Lacidipine structure.svg">
            <a:extLst>
              <a:ext uri="{FF2B5EF4-FFF2-40B4-BE49-F238E27FC236}">
                <a16:creationId xmlns:a16="http://schemas.microsoft.com/office/drawing/2014/main" id="{712F5E0D-3EAC-B338-C8E2-E928EEF27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62001"/>
            <a:ext cx="3471862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>
            <a:extLst>
              <a:ext uri="{FF2B5EF4-FFF2-40B4-BE49-F238E27FC236}">
                <a16:creationId xmlns:a16="http://schemas.microsoft.com/office/drawing/2014/main" id="{69EA30EA-A19A-B4E3-2341-4C0BC2322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399" y="1171576"/>
            <a:ext cx="360045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9CB93EF-959B-85F4-B103-9605958E9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/>
              <a:t>Hypertension</a:t>
            </a:r>
            <a:endParaRPr lang="en-GB" altLang="cs-CZ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478E65F-2593-A6B7-AEC5-66167785F6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1078" y="1466078"/>
            <a:ext cx="8064900" cy="413999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cs-CZ" sz="2400" dirty="0"/>
              <a:t>chronical blood pressure </a:t>
            </a:r>
            <a:r>
              <a:rPr lang="en-US" altLang="cs-CZ" sz="2400" dirty="0">
                <a:cs typeface="Times New Roman" panose="02020603050405020304" pitchFamily="18" charset="0"/>
              </a:rPr>
              <a:t>&gt;135/85 mmHg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cs-CZ" sz="2400" dirty="0">
                <a:cs typeface="Times New Roman" panose="02020603050405020304" pitchFamily="18" charset="0"/>
              </a:rPr>
              <a:t>most common cardiovascular disease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cs-CZ" sz="2400" dirty="0">
                <a:cs typeface="Times New Roman" panose="02020603050405020304" pitchFamily="18" charset="0"/>
              </a:rPr>
              <a:t>untreated = major risk of coronary artery disease, heart failure, stroke, renal failure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cs-CZ" sz="2400" dirty="0">
                <a:cs typeface="Times New Roman" panose="02020603050405020304" pitchFamily="18" charset="0"/>
              </a:rPr>
              <a:t>long-time untreated hypertension: left ventricle hypertrophy, retinopathy, angina pectoris, lung, liver, renal failure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9EC65DC6-67F7-445A-8494-CBFBCFD37D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Ca</a:t>
            </a:r>
            <a:r>
              <a:rPr lang="cs-CZ" altLang="cs-CZ" baseline="30000"/>
              <a:t>2+</a:t>
            </a:r>
            <a:r>
              <a:rPr lang="cs-CZ" altLang="cs-CZ"/>
              <a:t>blockers</a:t>
            </a:r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092C0BC0-DD44-3E9F-F884-DAFBDD2A82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 b="1" dirty="0" err="1"/>
              <a:t>Lercanidipine</a:t>
            </a: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 b="1" dirty="0" err="1"/>
              <a:t>Manidipine</a:t>
            </a:r>
            <a:endParaRPr lang="cs-CZ" altLang="cs-CZ" sz="2400" b="1" dirty="0"/>
          </a:p>
        </p:txBody>
      </p:sp>
      <p:pic>
        <p:nvPicPr>
          <p:cNvPr id="22532" name="Picture 2" descr="Lercanidipine.svg">
            <a:extLst>
              <a:ext uri="{FF2B5EF4-FFF2-40B4-BE49-F238E27FC236}">
                <a16:creationId xmlns:a16="http://schemas.microsoft.com/office/drawing/2014/main" id="{C1095D86-A9E0-AEB2-33D3-D0DB7A23E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45788"/>
            <a:ext cx="4537075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 descr="Manidipine.svg">
            <a:extLst>
              <a:ext uri="{FF2B5EF4-FFF2-40B4-BE49-F238E27FC236}">
                <a16:creationId xmlns:a16="http://schemas.microsoft.com/office/drawing/2014/main" id="{15E01C89-FD14-2E6B-E5A7-5253C4C72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111" y="3664675"/>
            <a:ext cx="4589463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059306B6-D7A8-25E9-4A45-D4A6C298FD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Ca</a:t>
            </a:r>
            <a:r>
              <a:rPr lang="cs-CZ" altLang="cs-CZ" baseline="30000"/>
              <a:t>2+</a:t>
            </a:r>
            <a:r>
              <a:rPr lang="cs-CZ" altLang="cs-CZ"/>
              <a:t>blockers</a:t>
            </a:r>
          </a:p>
        </p:txBody>
      </p:sp>
      <p:sp>
        <p:nvSpPr>
          <p:cNvPr id="23555" name="Zástupný symbol pro obsah 2">
            <a:extLst>
              <a:ext uri="{FF2B5EF4-FFF2-40B4-BE49-F238E27FC236}">
                <a16:creationId xmlns:a16="http://schemas.microsoft.com/office/drawing/2014/main" id="{92660711-A21B-5AED-AD49-978DA23394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 b="1" dirty="0" err="1"/>
              <a:t>Nicardipine</a:t>
            </a: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 b="1" dirty="0" err="1"/>
              <a:t>Nifedipine</a:t>
            </a:r>
            <a:endParaRPr lang="cs-CZ" altLang="cs-CZ" sz="2400" b="1" dirty="0"/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1A948135-75D8-21D4-9C20-FE03458C2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26000"/>
            <a:ext cx="43307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>
            <a:extLst>
              <a:ext uri="{FF2B5EF4-FFF2-40B4-BE49-F238E27FC236}">
                <a16:creationId xmlns:a16="http://schemas.microsoft.com/office/drawing/2014/main" id="{50DD2B85-CBCF-4D96-4807-BA493B4DA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62001"/>
            <a:ext cx="2681288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06A9A8DE-11EB-84AF-5272-6486DBDBC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Ca</a:t>
            </a:r>
            <a:r>
              <a:rPr lang="cs-CZ" altLang="cs-CZ" baseline="30000"/>
              <a:t>2+</a:t>
            </a:r>
            <a:r>
              <a:rPr lang="cs-CZ" altLang="cs-CZ"/>
              <a:t>blockers</a:t>
            </a:r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822EEF5E-5592-2440-1FCA-A99DBABA34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 b="1" dirty="0" err="1"/>
              <a:t>Nilvadipine</a:t>
            </a: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 b="1" dirty="0" err="1"/>
              <a:t>Nimodipine</a:t>
            </a: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b="1" dirty="0"/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602B9FB1-E497-C4A8-D5C0-ED3A5CA49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53442"/>
            <a:ext cx="3600400" cy="248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Nilvadipine structure.svg">
            <a:extLst>
              <a:ext uri="{FF2B5EF4-FFF2-40B4-BE49-F238E27FC236}">
                <a16:creationId xmlns:a16="http://schemas.microsoft.com/office/drawing/2014/main" id="{CE1C489A-6555-A5BD-6BDB-D6BF3C1AB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12283"/>
            <a:ext cx="30130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7B9C5062-3263-CDB1-A0CE-956B210EB3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Ca</a:t>
            </a:r>
            <a:r>
              <a:rPr lang="cs-CZ" altLang="cs-CZ" baseline="30000"/>
              <a:t>2+</a:t>
            </a:r>
            <a:r>
              <a:rPr lang="cs-CZ" altLang="cs-CZ"/>
              <a:t>blockers</a:t>
            </a:r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A2876AE5-1906-CBA3-271F-05BEAEA497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 b="1" dirty="0" err="1"/>
              <a:t>Nisoldipine</a:t>
            </a: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 b="1" dirty="0" err="1"/>
              <a:t>Nitrendipine</a:t>
            </a:r>
            <a:endParaRPr lang="cs-CZ" altLang="cs-CZ" sz="2400" b="1" dirty="0"/>
          </a:p>
        </p:txBody>
      </p:sp>
      <p:pic>
        <p:nvPicPr>
          <p:cNvPr id="25605" name="Picture 4" descr="Nitrendipine.svg">
            <a:extLst>
              <a:ext uri="{FF2B5EF4-FFF2-40B4-BE49-F238E27FC236}">
                <a16:creationId xmlns:a16="http://schemas.microsoft.com/office/drawing/2014/main" id="{767F245B-ABC9-6B2F-6EA4-4737A8362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186" y="3704149"/>
            <a:ext cx="3026898" cy="274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Skeletal formula of nisoldipine">
            <a:extLst>
              <a:ext uri="{FF2B5EF4-FFF2-40B4-BE49-F238E27FC236}">
                <a16:creationId xmlns:a16="http://schemas.microsoft.com/office/drawing/2014/main" id="{713289B5-E987-20E2-3C8B-617F9715F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9650"/>
            <a:ext cx="3240088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1A3D79EB-43ED-BCD8-08D9-E2B19A5B15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Ca</a:t>
            </a:r>
            <a:r>
              <a:rPr lang="cs-CZ" altLang="cs-CZ" baseline="30000"/>
              <a:t>2+</a:t>
            </a:r>
            <a:r>
              <a:rPr lang="cs-CZ" altLang="cs-CZ"/>
              <a:t>blockers</a:t>
            </a:r>
          </a:p>
        </p:txBody>
      </p:sp>
      <p:sp>
        <p:nvSpPr>
          <p:cNvPr id="26627" name="Zástupný symbol pro obsah 2">
            <a:extLst>
              <a:ext uri="{FF2B5EF4-FFF2-40B4-BE49-F238E27FC236}">
                <a16:creationId xmlns:a16="http://schemas.microsoft.com/office/drawing/2014/main" id="{018973B1-F364-1924-FCD7-0D9B219D0F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400" b="1" dirty="0" err="1"/>
              <a:t>Pranidipine</a:t>
            </a:r>
            <a:endParaRPr lang="cs-CZ" altLang="cs-CZ" sz="2400" b="1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b="1" dirty="0"/>
          </a:p>
        </p:txBody>
      </p:sp>
      <p:pic>
        <p:nvPicPr>
          <p:cNvPr id="26628" name="Picture 2" descr="Pranidipine structure.svg">
            <a:extLst>
              <a:ext uri="{FF2B5EF4-FFF2-40B4-BE49-F238E27FC236}">
                <a16:creationId xmlns:a16="http://schemas.microsoft.com/office/drawing/2014/main" id="{2ADE6366-3178-BB40-9A70-B0CED850C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92002"/>
            <a:ext cx="40132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44AE696D-1A05-10D5-9E6C-3FB881E7C6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Ca</a:t>
            </a:r>
            <a:r>
              <a:rPr lang="cs-CZ" altLang="cs-CZ" baseline="30000"/>
              <a:t>2+</a:t>
            </a:r>
            <a:r>
              <a:rPr lang="cs-CZ" altLang="cs-CZ"/>
              <a:t>blockers</a:t>
            </a:r>
          </a:p>
        </p:txBody>
      </p:sp>
      <p:sp>
        <p:nvSpPr>
          <p:cNvPr id="27651" name="Zástupný symbol pro obsah 2">
            <a:extLst>
              <a:ext uri="{FF2B5EF4-FFF2-40B4-BE49-F238E27FC236}">
                <a16:creationId xmlns:a16="http://schemas.microsoft.com/office/drawing/2014/main" id="{A550CA1B-3272-8308-4CAB-BA70ED9055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4000" indent="0">
              <a:lnSpc>
                <a:spcPct val="150000"/>
              </a:lnSpc>
              <a:buNone/>
            </a:pPr>
            <a:r>
              <a:rPr lang="en-US" altLang="cs-CZ" sz="2400" b="1" dirty="0"/>
              <a:t>non-dihydropyridines: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cs-CZ" sz="2400" dirty="0"/>
              <a:t>verapamil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cs-CZ" sz="2400" dirty="0"/>
              <a:t>diltiazem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FD3A3B08-0219-F38F-303C-2F83F1C31F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556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/>
              <a:t>RAA system</a:t>
            </a:r>
            <a:endParaRPr lang="en-GB" altLang="cs-CZ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687DD0E6-442E-0FC5-0991-4F1DEF79017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8800"/>
            <a:ext cx="8229600" cy="430212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/>
              <a:t> </a:t>
            </a:r>
          </a:p>
        </p:txBody>
      </p:sp>
      <p:pic>
        <p:nvPicPr>
          <p:cNvPr id="28676" name="Picture 6" descr="https://upload.wikimedia.org/wikipedia/commons/thumb/a/a2/Renin-angiotensin-aldosterone_system.png/1024px-Renin-angiotensin-aldosterone_system.png">
            <a:extLst>
              <a:ext uri="{FF2B5EF4-FFF2-40B4-BE49-F238E27FC236}">
                <a16:creationId xmlns:a16="http://schemas.microsoft.com/office/drawing/2014/main" id="{1392C3FF-70B6-2EA5-2B8E-54EF2A3D0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877094"/>
            <a:ext cx="9144000" cy="510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349A90B1-1196-C923-77DA-03B90D0BF4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/>
              <a:t>RAA </a:t>
            </a:r>
            <a:r>
              <a:rPr lang="cs-CZ" altLang="cs-CZ" dirty="0" err="1"/>
              <a:t>system</a:t>
            </a:r>
            <a:r>
              <a:rPr lang="cs-CZ" altLang="cs-CZ" dirty="0"/>
              <a:t> </a:t>
            </a:r>
            <a:r>
              <a:rPr lang="cs-CZ" altLang="cs-CZ" dirty="0" err="1"/>
              <a:t>biochemistry</a:t>
            </a:r>
            <a:endParaRPr lang="en-GB" altLang="cs-CZ" dirty="0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3613A163-3578-1A9E-14DA-AEA7C605564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8800"/>
            <a:ext cx="8229600" cy="430212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/>
              <a:t> </a:t>
            </a:r>
          </a:p>
        </p:txBody>
      </p:sp>
      <p:pic>
        <p:nvPicPr>
          <p:cNvPr id="29704" name="Picture 8" descr="Renin–Angiotensin–Aldosterone System | SpringerLink">
            <a:extLst>
              <a:ext uri="{FF2B5EF4-FFF2-40B4-BE49-F238E27FC236}">
                <a16:creationId xmlns:a16="http://schemas.microsoft.com/office/drawing/2014/main" id="{BAF176E0-BA92-CFF4-290E-0F56F8E7F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1775"/>
            <a:ext cx="6696743" cy="486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0307A8A1-BD8F-C61D-557D-BAFF2979A2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pPr eaLnBrk="1" hangingPunct="1"/>
            <a:r>
              <a:rPr lang="cs-CZ" altLang="cs-CZ" dirty="0"/>
              <a:t>ACE </a:t>
            </a:r>
            <a:r>
              <a:rPr lang="cs-CZ" altLang="cs-CZ" dirty="0" err="1"/>
              <a:t>inhibitors</a:t>
            </a:r>
            <a:r>
              <a:rPr lang="cs-CZ" altLang="cs-CZ" dirty="0"/>
              <a:t> – </a:t>
            </a:r>
            <a:r>
              <a:rPr lang="cs-CZ" altLang="cs-CZ" dirty="0" err="1"/>
              <a:t>mechanism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action</a:t>
            </a:r>
            <a:endParaRPr lang="en-GB" altLang="cs-CZ" dirty="0"/>
          </a:p>
        </p:txBody>
      </p:sp>
      <p:pic>
        <p:nvPicPr>
          <p:cNvPr id="30726" name="Picture 6" descr="ACE inhibitors">
            <a:extLst>
              <a:ext uri="{FF2B5EF4-FFF2-40B4-BE49-F238E27FC236}">
                <a16:creationId xmlns:a16="http://schemas.microsoft.com/office/drawing/2014/main" id="{FA661591-3ADE-D1A6-3536-407CAC6EB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1705" y="1335331"/>
            <a:ext cx="5984631" cy="4802669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DC4F12D-EA7F-D229-9783-5900926E81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pPr eaLnBrk="1" hangingPunct="1"/>
            <a:r>
              <a:rPr lang="cs-CZ" altLang="cs-CZ" dirty="0"/>
              <a:t>ACE </a:t>
            </a:r>
            <a:r>
              <a:rPr lang="cs-CZ" altLang="cs-CZ" dirty="0" err="1"/>
              <a:t>inhibitors</a:t>
            </a:r>
            <a:r>
              <a:rPr lang="cs-CZ" altLang="cs-CZ" dirty="0"/>
              <a:t>: </a:t>
            </a:r>
            <a:r>
              <a:rPr lang="cs-CZ" altLang="cs-CZ" dirty="0" err="1"/>
              <a:t>general</a:t>
            </a:r>
            <a:r>
              <a:rPr lang="cs-CZ" altLang="cs-CZ" dirty="0"/>
              <a:t> </a:t>
            </a:r>
            <a:r>
              <a:rPr lang="cs-CZ" altLang="cs-CZ" dirty="0" err="1"/>
              <a:t>structure</a:t>
            </a:r>
            <a:endParaRPr lang="en-GB" altLang="cs-CZ" dirty="0"/>
          </a:p>
        </p:txBody>
      </p:sp>
      <p:pic>
        <p:nvPicPr>
          <p:cNvPr id="31747" name="Picture 5">
            <a:extLst>
              <a:ext uri="{FF2B5EF4-FFF2-40B4-BE49-F238E27FC236}">
                <a16:creationId xmlns:a16="http://schemas.microsoft.com/office/drawing/2014/main" id="{8DB65A82-02CA-2870-DA10-343372771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000" y="2925266"/>
            <a:ext cx="8064900" cy="167347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2F3270A-670E-CAF2-DE14-05BE009431C4}"/>
              </a:ext>
            </a:extLst>
          </p:cNvPr>
          <p:cNvSpPr txBox="1"/>
          <p:nvPr/>
        </p:nvSpPr>
        <p:spPr>
          <a:xfrm>
            <a:off x="4490309" y="4797152"/>
            <a:ext cx="4620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sulfhydryl, carboxyl, </a:t>
            </a:r>
            <a:r>
              <a:rPr lang="en-US" dirty="0" err="1">
                <a:latin typeface="+mn-lt"/>
              </a:rPr>
              <a:t>phosphinyl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5E98548-BE78-647D-10CD-26854E3F4B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cs-CZ" dirty="0"/>
              <a:t>Hypertensive crisis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49151E4-65FD-C77B-F851-F687BF66BA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9112" y="1476375"/>
            <a:ext cx="8064900" cy="413999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cs-CZ" sz="2400" dirty="0"/>
              <a:t>acute blood pressure </a:t>
            </a:r>
            <a:r>
              <a:rPr lang="en-US" altLang="cs-CZ" sz="2400" dirty="0">
                <a:cs typeface="Times New Roman" panose="02020603050405020304" pitchFamily="18" charset="0"/>
              </a:rPr>
              <a:t>&gt;180/120 mmHg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cs-CZ" sz="2400" dirty="0">
                <a:cs typeface="Times New Roman" panose="02020603050405020304" pitchFamily="18" charset="0"/>
              </a:rPr>
              <a:t>may damage vessels, cause heart attack or stroke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33EAD85-1BED-5F4D-4C6A-C0C5C50A7E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/>
              <a:t>ACE </a:t>
            </a:r>
            <a:r>
              <a:rPr lang="cs-CZ" altLang="cs-CZ" dirty="0" err="1"/>
              <a:t>inhibitors</a:t>
            </a:r>
            <a:r>
              <a:rPr lang="cs-CZ" altLang="cs-CZ" dirty="0"/>
              <a:t> </a:t>
            </a:r>
            <a:br>
              <a:rPr lang="cs-CZ" altLang="cs-CZ" dirty="0"/>
            </a:br>
            <a:endParaRPr lang="en-GB" alt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92D2855-7B6A-D614-BE0F-D62D2BF3BF56}"/>
              </a:ext>
            </a:extLst>
          </p:cNvPr>
          <p:cNvSpPr txBox="1"/>
          <p:nvPr/>
        </p:nvSpPr>
        <p:spPr>
          <a:xfrm>
            <a:off x="395536" y="1356732"/>
            <a:ext cx="784810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cs-CZ" sz="2400" b="1" dirty="0">
                <a:latin typeface="+mn-lt"/>
              </a:rPr>
              <a:t>Captopril – </a:t>
            </a:r>
            <a:r>
              <a:rPr lang="en-US" altLang="cs-CZ" sz="2400" dirty="0">
                <a:latin typeface="+mn-lt"/>
              </a:rPr>
              <a:t>2x a day</a:t>
            </a:r>
          </a:p>
          <a:p>
            <a:pPr eaLnBrk="1" hangingPunct="1"/>
            <a:endParaRPr lang="en-US" altLang="cs-CZ" sz="2400" b="1" dirty="0">
              <a:latin typeface="+mn-lt"/>
            </a:endParaRPr>
          </a:p>
          <a:p>
            <a:pPr eaLnBrk="1" hangingPunct="1"/>
            <a:endParaRPr lang="en-US" altLang="cs-CZ" sz="2400" b="1" dirty="0">
              <a:latin typeface="+mn-lt"/>
            </a:endParaRPr>
          </a:p>
          <a:p>
            <a:pPr eaLnBrk="1" hangingPunct="1"/>
            <a:endParaRPr lang="en-US" altLang="cs-CZ" sz="2400" b="1" dirty="0">
              <a:latin typeface="+mn-lt"/>
            </a:endParaRPr>
          </a:p>
          <a:p>
            <a:pPr eaLnBrk="1" hangingPunct="1"/>
            <a:endParaRPr lang="en-US" altLang="cs-CZ" sz="2400" b="1" dirty="0">
              <a:latin typeface="+mn-lt"/>
            </a:endParaRPr>
          </a:p>
          <a:p>
            <a:pPr eaLnBrk="1" hangingPunct="1"/>
            <a:r>
              <a:rPr lang="en-US" altLang="cs-CZ" sz="2400" b="1" dirty="0">
                <a:latin typeface="+mn-lt"/>
              </a:rPr>
              <a:t>Zofenopril</a:t>
            </a:r>
          </a:p>
          <a:p>
            <a:pPr eaLnBrk="1" hangingPunct="1"/>
            <a:r>
              <a:rPr lang="en-US" altLang="cs-CZ" dirty="0">
                <a:latin typeface="+mn-lt"/>
              </a:rPr>
              <a:t>prodrug metabolized to active </a:t>
            </a:r>
            <a:r>
              <a:rPr lang="en-US" altLang="cs-CZ" b="1" dirty="0" err="1">
                <a:latin typeface="+mn-lt"/>
              </a:rPr>
              <a:t>zofenoprilate</a:t>
            </a:r>
            <a:endParaRPr lang="en-US" altLang="cs-CZ" sz="2400" b="1" dirty="0">
              <a:latin typeface="+mn-lt"/>
            </a:endParaRPr>
          </a:p>
        </p:txBody>
      </p:sp>
      <p:pic>
        <p:nvPicPr>
          <p:cNvPr id="32773" name="Picture 5">
            <a:extLst>
              <a:ext uri="{FF2B5EF4-FFF2-40B4-BE49-F238E27FC236}">
                <a16:creationId xmlns:a16="http://schemas.microsoft.com/office/drawing/2014/main" id="{5E8A4403-359F-C0ED-21D0-38B2E725F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84784"/>
            <a:ext cx="2448272" cy="133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5" name="Picture 7">
            <a:extLst>
              <a:ext uri="{FF2B5EF4-FFF2-40B4-BE49-F238E27FC236}">
                <a16:creationId xmlns:a16="http://schemas.microsoft.com/office/drawing/2014/main" id="{EA40FEB5-AE6F-71B8-A8E0-B5D65EBF5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62440"/>
            <a:ext cx="4320480" cy="191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9" name="Picture 11">
            <a:extLst>
              <a:ext uri="{FF2B5EF4-FFF2-40B4-BE49-F238E27FC236}">
                <a16:creationId xmlns:a16="http://schemas.microsoft.com/office/drawing/2014/main" id="{E735AC31-8D0C-8080-6DFD-5F9E72296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579" y="3750270"/>
            <a:ext cx="2328781" cy="26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33EAD85-1BED-5F4D-4C6A-C0C5C50A7E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/>
              <a:t>ACE </a:t>
            </a:r>
            <a:r>
              <a:rPr lang="cs-CZ" altLang="cs-CZ" dirty="0" err="1"/>
              <a:t>inhibitors</a:t>
            </a:r>
            <a:r>
              <a:rPr lang="cs-CZ" altLang="cs-CZ" dirty="0"/>
              <a:t> </a:t>
            </a:r>
            <a:br>
              <a:rPr lang="cs-CZ" altLang="cs-CZ" dirty="0"/>
            </a:br>
            <a:endParaRPr lang="en-GB" alt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92D2855-7B6A-D614-BE0F-D62D2BF3BF56}"/>
              </a:ext>
            </a:extLst>
          </p:cNvPr>
          <p:cNvSpPr txBox="1"/>
          <p:nvPr/>
        </p:nvSpPr>
        <p:spPr>
          <a:xfrm>
            <a:off x="395536" y="1356732"/>
            <a:ext cx="784810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b="1" dirty="0" err="1">
                <a:latin typeface="+mn-lt"/>
              </a:rPr>
              <a:t>Enalapril</a:t>
            </a:r>
            <a:endParaRPr lang="cs-CZ" altLang="cs-CZ" b="1" dirty="0">
              <a:latin typeface="+mn-lt"/>
            </a:endParaRPr>
          </a:p>
          <a:p>
            <a:pPr eaLnBrk="1" hangingPunct="1"/>
            <a:r>
              <a:rPr lang="cs-CZ" altLang="cs-CZ" sz="2400" dirty="0">
                <a:latin typeface="+mn-lt"/>
              </a:rPr>
              <a:t>ester </a:t>
            </a:r>
            <a:r>
              <a:rPr lang="cs-CZ" altLang="cs-CZ" sz="2400" dirty="0" err="1">
                <a:latin typeface="+mn-lt"/>
              </a:rPr>
              <a:t>prodrug</a:t>
            </a:r>
            <a:endParaRPr lang="cs-CZ" altLang="cs-CZ" sz="2400" dirty="0">
              <a:latin typeface="+mn-lt"/>
            </a:endParaRPr>
          </a:p>
          <a:p>
            <a:pPr eaLnBrk="1" hangingPunct="1"/>
            <a:endParaRPr lang="cs-CZ" altLang="cs-CZ" b="1" dirty="0">
              <a:latin typeface="+mn-lt"/>
            </a:endParaRPr>
          </a:p>
          <a:p>
            <a:pPr eaLnBrk="1" hangingPunct="1"/>
            <a:endParaRPr lang="cs-CZ" altLang="cs-CZ" sz="2400" b="1" dirty="0">
              <a:latin typeface="+mn-lt"/>
            </a:endParaRPr>
          </a:p>
          <a:p>
            <a:pPr eaLnBrk="1" hangingPunct="1"/>
            <a:endParaRPr lang="cs-CZ" altLang="cs-CZ" b="1" dirty="0">
              <a:latin typeface="+mn-lt"/>
            </a:endParaRPr>
          </a:p>
          <a:p>
            <a:pPr eaLnBrk="1" hangingPunct="1"/>
            <a:endParaRPr lang="cs-CZ" altLang="cs-CZ" sz="2400" b="1" dirty="0">
              <a:latin typeface="+mn-lt"/>
            </a:endParaRPr>
          </a:p>
          <a:p>
            <a:pPr eaLnBrk="1" hangingPunct="1"/>
            <a:endParaRPr lang="cs-CZ" altLang="cs-CZ" b="1" dirty="0">
              <a:latin typeface="+mn-lt"/>
            </a:endParaRPr>
          </a:p>
          <a:p>
            <a:pPr eaLnBrk="1" hangingPunct="1"/>
            <a:endParaRPr lang="cs-CZ" altLang="cs-CZ" sz="2400" b="1" dirty="0">
              <a:latin typeface="+mn-lt"/>
            </a:endParaRPr>
          </a:p>
          <a:p>
            <a:pPr eaLnBrk="1" hangingPunct="1"/>
            <a:r>
              <a:rPr lang="cs-CZ" altLang="cs-CZ" b="1" dirty="0" err="1">
                <a:latin typeface="+mn-lt"/>
              </a:rPr>
              <a:t>Ramipril</a:t>
            </a:r>
            <a:endParaRPr lang="cs-CZ" altLang="cs-CZ" b="1" dirty="0">
              <a:latin typeface="+mn-lt"/>
            </a:endParaRPr>
          </a:p>
          <a:p>
            <a:r>
              <a:rPr lang="cs-CZ" altLang="cs-CZ" sz="2400" dirty="0">
                <a:latin typeface="+mn-lt"/>
              </a:rPr>
              <a:t>ester </a:t>
            </a:r>
            <a:r>
              <a:rPr lang="cs-CZ" altLang="cs-CZ" sz="2400" dirty="0" err="1">
                <a:latin typeface="+mn-lt"/>
              </a:rPr>
              <a:t>prodrug</a:t>
            </a:r>
            <a:endParaRPr lang="cs-CZ" altLang="cs-CZ" sz="2400" dirty="0">
              <a:latin typeface="+mn-lt"/>
            </a:endParaRPr>
          </a:p>
          <a:p>
            <a:pPr eaLnBrk="1" hangingPunct="1"/>
            <a:endParaRPr lang="cs-CZ" altLang="cs-CZ" sz="2400" dirty="0">
              <a:latin typeface="+mn-lt"/>
            </a:endParaRPr>
          </a:p>
        </p:txBody>
      </p:sp>
      <p:pic>
        <p:nvPicPr>
          <p:cNvPr id="55298" name="Picture 2">
            <a:extLst>
              <a:ext uri="{FF2B5EF4-FFF2-40B4-BE49-F238E27FC236}">
                <a16:creationId xmlns:a16="http://schemas.microsoft.com/office/drawing/2014/main" id="{46BCAEE6-4F17-D3D2-901A-0FBAB9FBB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406" y="1016534"/>
            <a:ext cx="3367187" cy="252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4">
            <a:extLst>
              <a:ext uri="{FF2B5EF4-FFF2-40B4-BE49-F238E27FC236}">
                <a16:creationId xmlns:a16="http://schemas.microsoft.com/office/drawing/2014/main" id="{28FEF0F4-ED94-8726-6EBF-FAFD3D9DB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405" y="4005064"/>
            <a:ext cx="3409809" cy="252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8270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33EAD85-1BED-5F4D-4C6A-C0C5C50A7E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/>
              <a:t>ACE </a:t>
            </a:r>
            <a:r>
              <a:rPr lang="cs-CZ" altLang="cs-CZ" dirty="0" err="1"/>
              <a:t>inhibitors</a:t>
            </a:r>
            <a:r>
              <a:rPr lang="cs-CZ" altLang="cs-CZ" dirty="0"/>
              <a:t> </a:t>
            </a:r>
            <a:br>
              <a:rPr lang="cs-CZ" altLang="cs-CZ" dirty="0"/>
            </a:br>
            <a:endParaRPr lang="en-GB" alt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92D2855-7B6A-D614-BE0F-D62D2BF3BF56}"/>
              </a:ext>
            </a:extLst>
          </p:cNvPr>
          <p:cNvSpPr txBox="1"/>
          <p:nvPr/>
        </p:nvSpPr>
        <p:spPr>
          <a:xfrm>
            <a:off x="395536" y="1356732"/>
            <a:ext cx="784810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b="1" dirty="0" err="1">
                <a:latin typeface="+mn-lt"/>
              </a:rPr>
              <a:t>Quinapril</a:t>
            </a:r>
            <a:endParaRPr lang="cs-CZ" altLang="cs-CZ" b="1" dirty="0">
              <a:latin typeface="+mn-lt"/>
            </a:endParaRPr>
          </a:p>
          <a:p>
            <a:pPr eaLnBrk="1" hangingPunct="1"/>
            <a:r>
              <a:rPr lang="cs-CZ" altLang="cs-CZ" sz="2400" dirty="0">
                <a:latin typeface="+mn-lt"/>
              </a:rPr>
              <a:t>ester </a:t>
            </a:r>
            <a:r>
              <a:rPr lang="cs-CZ" altLang="cs-CZ" sz="2400" dirty="0" err="1">
                <a:latin typeface="+mn-lt"/>
              </a:rPr>
              <a:t>prodrug</a:t>
            </a:r>
            <a:endParaRPr lang="cs-CZ" altLang="cs-CZ" sz="2400" dirty="0">
              <a:latin typeface="+mn-lt"/>
            </a:endParaRPr>
          </a:p>
          <a:p>
            <a:pPr eaLnBrk="1" hangingPunct="1"/>
            <a:endParaRPr lang="cs-CZ" altLang="cs-CZ" b="1" dirty="0">
              <a:latin typeface="+mn-lt"/>
            </a:endParaRPr>
          </a:p>
          <a:p>
            <a:pPr eaLnBrk="1" hangingPunct="1"/>
            <a:endParaRPr lang="cs-CZ" altLang="cs-CZ" sz="2400" b="1" dirty="0">
              <a:latin typeface="+mn-lt"/>
            </a:endParaRPr>
          </a:p>
          <a:p>
            <a:pPr eaLnBrk="1" hangingPunct="1"/>
            <a:endParaRPr lang="cs-CZ" altLang="cs-CZ" b="1" dirty="0">
              <a:latin typeface="+mn-lt"/>
            </a:endParaRPr>
          </a:p>
          <a:p>
            <a:pPr eaLnBrk="1" hangingPunct="1"/>
            <a:endParaRPr lang="cs-CZ" altLang="cs-CZ" sz="2400" b="1" dirty="0">
              <a:latin typeface="+mn-lt"/>
            </a:endParaRPr>
          </a:p>
          <a:p>
            <a:pPr eaLnBrk="1" hangingPunct="1"/>
            <a:endParaRPr lang="cs-CZ" altLang="cs-CZ" b="1" dirty="0">
              <a:latin typeface="+mn-lt"/>
            </a:endParaRPr>
          </a:p>
          <a:p>
            <a:pPr eaLnBrk="1" hangingPunct="1"/>
            <a:endParaRPr lang="cs-CZ" altLang="cs-CZ" sz="2400" b="1" dirty="0">
              <a:latin typeface="+mn-lt"/>
            </a:endParaRPr>
          </a:p>
          <a:p>
            <a:pPr eaLnBrk="1" hangingPunct="1"/>
            <a:r>
              <a:rPr lang="cs-CZ" altLang="cs-CZ" b="1" dirty="0" err="1">
                <a:latin typeface="+mn-lt"/>
              </a:rPr>
              <a:t>Perindopril</a:t>
            </a:r>
            <a:endParaRPr lang="cs-CZ" altLang="cs-CZ" b="1" dirty="0">
              <a:latin typeface="+mn-lt"/>
            </a:endParaRPr>
          </a:p>
          <a:p>
            <a:r>
              <a:rPr lang="cs-CZ" altLang="cs-CZ" sz="2400" dirty="0">
                <a:latin typeface="+mn-lt"/>
              </a:rPr>
              <a:t>ester </a:t>
            </a:r>
            <a:r>
              <a:rPr lang="cs-CZ" altLang="cs-CZ" sz="2400" dirty="0" err="1">
                <a:latin typeface="+mn-lt"/>
              </a:rPr>
              <a:t>prodrug</a:t>
            </a:r>
            <a:endParaRPr lang="cs-CZ" altLang="cs-CZ" sz="2400" dirty="0">
              <a:latin typeface="+mn-lt"/>
            </a:endParaRPr>
          </a:p>
          <a:p>
            <a:pPr eaLnBrk="1" hangingPunct="1"/>
            <a:endParaRPr lang="cs-CZ" altLang="cs-CZ" sz="2400" dirty="0">
              <a:latin typeface="+mn-lt"/>
            </a:endParaRPr>
          </a:p>
        </p:txBody>
      </p:sp>
      <p:pic>
        <p:nvPicPr>
          <p:cNvPr id="56322" name="Picture 2">
            <a:extLst>
              <a:ext uri="{FF2B5EF4-FFF2-40B4-BE49-F238E27FC236}">
                <a16:creationId xmlns:a16="http://schemas.microsoft.com/office/drawing/2014/main" id="{3A406606-5AD0-EF4F-B2DB-7AB54FFE4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260" y="1232308"/>
            <a:ext cx="3267479" cy="236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4" name="Picture 4">
            <a:extLst>
              <a:ext uri="{FF2B5EF4-FFF2-40B4-BE49-F238E27FC236}">
                <a16:creationId xmlns:a16="http://schemas.microsoft.com/office/drawing/2014/main" id="{CA28AEF5-568E-EAA7-88AE-C030A68E2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828" y="4281895"/>
            <a:ext cx="3970344" cy="202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4770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33EAD85-1BED-5F4D-4C6A-C0C5C50A7E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/>
              <a:t>ACE </a:t>
            </a:r>
            <a:r>
              <a:rPr lang="cs-CZ" altLang="cs-CZ" dirty="0" err="1"/>
              <a:t>inhibitors</a:t>
            </a:r>
            <a:r>
              <a:rPr lang="cs-CZ" altLang="cs-CZ" dirty="0"/>
              <a:t> </a:t>
            </a:r>
            <a:br>
              <a:rPr lang="cs-CZ" altLang="cs-CZ" dirty="0"/>
            </a:br>
            <a:endParaRPr lang="en-GB" alt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92D2855-7B6A-D614-BE0F-D62D2BF3BF56}"/>
              </a:ext>
            </a:extLst>
          </p:cNvPr>
          <p:cNvSpPr txBox="1"/>
          <p:nvPr/>
        </p:nvSpPr>
        <p:spPr>
          <a:xfrm>
            <a:off x="395536" y="1356732"/>
            <a:ext cx="784810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cs-CZ" b="1" dirty="0">
                <a:latin typeface="+mn-lt"/>
              </a:rPr>
              <a:t>Lisinopril</a:t>
            </a:r>
          </a:p>
          <a:p>
            <a:pPr eaLnBrk="1" hangingPunct="1"/>
            <a:r>
              <a:rPr lang="en-US" altLang="cs-CZ" dirty="0">
                <a:latin typeface="+mn-lt"/>
              </a:rPr>
              <a:t>active compound</a:t>
            </a:r>
            <a:endParaRPr lang="en-US" altLang="cs-CZ" sz="2400" dirty="0">
              <a:latin typeface="+mn-lt"/>
            </a:endParaRPr>
          </a:p>
          <a:p>
            <a:pPr eaLnBrk="1" hangingPunct="1"/>
            <a:endParaRPr lang="en-US" altLang="cs-CZ" b="1" dirty="0">
              <a:latin typeface="+mn-lt"/>
            </a:endParaRPr>
          </a:p>
          <a:p>
            <a:pPr eaLnBrk="1" hangingPunct="1"/>
            <a:endParaRPr lang="en-US" altLang="cs-CZ" sz="2400" b="1" dirty="0">
              <a:latin typeface="+mn-lt"/>
            </a:endParaRPr>
          </a:p>
          <a:p>
            <a:pPr eaLnBrk="1" hangingPunct="1"/>
            <a:endParaRPr lang="en-US" altLang="cs-CZ" b="1" dirty="0">
              <a:latin typeface="+mn-lt"/>
            </a:endParaRPr>
          </a:p>
          <a:p>
            <a:pPr eaLnBrk="1" hangingPunct="1"/>
            <a:endParaRPr lang="en-US" altLang="cs-CZ" sz="2400" b="1" dirty="0">
              <a:latin typeface="+mn-lt"/>
            </a:endParaRPr>
          </a:p>
          <a:p>
            <a:pPr eaLnBrk="1" hangingPunct="1"/>
            <a:endParaRPr lang="en-US" altLang="cs-CZ" b="1" dirty="0">
              <a:latin typeface="+mn-lt"/>
            </a:endParaRPr>
          </a:p>
          <a:p>
            <a:pPr eaLnBrk="1" hangingPunct="1"/>
            <a:endParaRPr lang="en-US" altLang="cs-CZ" sz="2400" b="1" dirty="0">
              <a:latin typeface="+mn-lt"/>
            </a:endParaRPr>
          </a:p>
          <a:p>
            <a:pPr eaLnBrk="1" hangingPunct="1"/>
            <a:r>
              <a:rPr lang="en-US" altLang="cs-CZ" b="1" dirty="0">
                <a:latin typeface="+mn-lt"/>
              </a:rPr>
              <a:t>Benazepril</a:t>
            </a:r>
          </a:p>
          <a:p>
            <a:r>
              <a:rPr lang="en-US" altLang="cs-CZ" sz="2400" dirty="0">
                <a:latin typeface="+mn-lt"/>
              </a:rPr>
              <a:t>ester prodrug</a:t>
            </a:r>
          </a:p>
          <a:p>
            <a:pPr eaLnBrk="1" hangingPunct="1"/>
            <a:endParaRPr lang="cs-CZ" altLang="cs-CZ" sz="2400" dirty="0">
              <a:latin typeface="+mn-lt"/>
            </a:endParaRPr>
          </a:p>
        </p:txBody>
      </p:sp>
      <p:pic>
        <p:nvPicPr>
          <p:cNvPr id="57346" name="Picture 2" descr="Structural formula of lisinopril">
            <a:extLst>
              <a:ext uri="{FF2B5EF4-FFF2-40B4-BE49-F238E27FC236}">
                <a16:creationId xmlns:a16="http://schemas.microsoft.com/office/drawing/2014/main" id="{F09D3580-5B54-D1BA-3190-B20F3C28E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16147"/>
            <a:ext cx="288032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>
            <a:extLst>
              <a:ext uri="{FF2B5EF4-FFF2-40B4-BE49-F238E27FC236}">
                <a16:creationId xmlns:a16="http://schemas.microsoft.com/office/drawing/2014/main" id="{BC70C95B-E55C-0AE5-FA62-04574A032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720" y="4109657"/>
            <a:ext cx="3390647" cy="248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1249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33EAD85-1BED-5F4D-4C6A-C0C5C50A7E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/>
              <a:t>ACE </a:t>
            </a:r>
            <a:r>
              <a:rPr lang="cs-CZ" altLang="cs-CZ" dirty="0" err="1"/>
              <a:t>inhibitors</a:t>
            </a:r>
            <a:r>
              <a:rPr lang="cs-CZ" altLang="cs-CZ" dirty="0"/>
              <a:t> </a:t>
            </a:r>
            <a:br>
              <a:rPr lang="cs-CZ" altLang="cs-CZ" dirty="0"/>
            </a:br>
            <a:endParaRPr lang="en-GB" alt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92D2855-7B6A-D614-BE0F-D62D2BF3BF56}"/>
              </a:ext>
            </a:extLst>
          </p:cNvPr>
          <p:cNvSpPr txBox="1"/>
          <p:nvPr/>
        </p:nvSpPr>
        <p:spPr>
          <a:xfrm>
            <a:off x="395536" y="1356732"/>
            <a:ext cx="784810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b="1" dirty="0" err="1">
                <a:latin typeface="+mn-lt"/>
              </a:rPr>
              <a:t>Imidapril</a:t>
            </a:r>
            <a:endParaRPr lang="cs-CZ" altLang="cs-CZ" b="1" dirty="0">
              <a:latin typeface="+mn-lt"/>
            </a:endParaRPr>
          </a:p>
          <a:p>
            <a:pPr eaLnBrk="1" hangingPunct="1"/>
            <a:r>
              <a:rPr lang="cs-CZ" altLang="cs-CZ" sz="2400" dirty="0">
                <a:latin typeface="+mn-lt"/>
              </a:rPr>
              <a:t>ester </a:t>
            </a:r>
            <a:r>
              <a:rPr lang="cs-CZ" altLang="cs-CZ" sz="2400" dirty="0" err="1">
                <a:latin typeface="+mn-lt"/>
              </a:rPr>
              <a:t>prodrug</a:t>
            </a:r>
            <a:endParaRPr lang="cs-CZ" altLang="cs-CZ" sz="2400" dirty="0">
              <a:latin typeface="+mn-lt"/>
            </a:endParaRPr>
          </a:p>
          <a:p>
            <a:pPr eaLnBrk="1" hangingPunct="1"/>
            <a:endParaRPr lang="cs-CZ" altLang="cs-CZ" b="1" dirty="0">
              <a:latin typeface="+mn-lt"/>
            </a:endParaRPr>
          </a:p>
          <a:p>
            <a:pPr eaLnBrk="1" hangingPunct="1"/>
            <a:endParaRPr lang="cs-CZ" altLang="cs-CZ" sz="2400" b="1" dirty="0">
              <a:latin typeface="+mn-lt"/>
            </a:endParaRPr>
          </a:p>
          <a:p>
            <a:pPr eaLnBrk="1" hangingPunct="1"/>
            <a:endParaRPr lang="cs-CZ" altLang="cs-CZ" b="1" dirty="0">
              <a:latin typeface="+mn-lt"/>
            </a:endParaRPr>
          </a:p>
          <a:p>
            <a:pPr eaLnBrk="1" hangingPunct="1"/>
            <a:endParaRPr lang="cs-CZ" altLang="cs-CZ" sz="2400" b="1" dirty="0">
              <a:latin typeface="+mn-lt"/>
            </a:endParaRPr>
          </a:p>
          <a:p>
            <a:pPr eaLnBrk="1" hangingPunct="1"/>
            <a:endParaRPr lang="cs-CZ" altLang="cs-CZ" b="1" dirty="0">
              <a:latin typeface="+mn-lt"/>
            </a:endParaRPr>
          </a:p>
          <a:p>
            <a:pPr eaLnBrk="1" hangingPunct="1"/>
            <a:endParaRPr lang="cs-CZ" altLang="cs-CZ" sz="2400" b="1" dirty="0">
              <a:latin typeface="+mn-lt"/>
            </a:endParaRPr>
          </a:p>
          <a:p>
            <a:pPr eaLnBrk="1" hangingPunct="1"/>
            <a:r>
              <a:rPr lang="cs-CZ" altLang="cs-CZ" b="1" dirty="0" err="1">
                <a:latin typeface="+mn-lt"/>
              </a:rPr>
              <a:t>Trandolapril</a:t>
            </a:r>
            <a:endParaRPr lang="cs-CZ" altLang="cs-CZ" b="1" dirty="0">
              <a:latin typeface="+mn-lt"/>
            </a:endParaRPr>
          </a:p>
          <a:p>
            <a:r>
              <a:rPr lang="cs-CZ" altLang="cs-CZ" sz="2400" dirty="0">
                <a:latin typeface="+mn-lt"/>
              </a:rPr>
              <a:t>ester </a:t>
            </a:r>
            <a:r>
              <a:rPr lang="cs-CZ" altLang="cs-CZ" sz="2400" dirty="0" err="1">
                <a:latin typeface="+mn-lt"/>
              </a:rPr>
              <a:t>prodrug</a:t>
            </a:r>
            <a:endParaRPr lang="cs-CZ" altLang="cs-CZ" sz="2400" dirty="0">
              <a:latin typeface="+mn-lt"/>
            </a:endParaRPr>
          </a:p>
          <a:p>
            <a:pPr eaLnBrk="1" hangingPunct="1"/>
            <a:endParaRPr lang="cs-CZ" altLang="cs-CZ" sz="2400" dirty="0">
              <a:latin typeface="+mn-lt"/>
            </a:endParaRPr>
          </a:p>
        </p:txBody>
      </p:sp>
      <p:pic>
        <p:nvPicPr>
          <p:cNvPr id="58370" name="Picture 2">
            <a:extLst>
              <a:ext uri="{FF2B5EF4-FFF2-40B4-BE49-F238E27FC236}">
                <a16:creationId xmlns:a16="http://schemas.microsoft.com/office/drawing/2014/main" id="{82FCE43C-F9D6-808E-6632-4A88C9440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378" y="1110956"/>
            <a:ext cx="3193243" cy="240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4">
            <a:extLst>
              <a:ext uri="{FF2B5EF4-FFF2-40B4-BE49-F238E27FC236}">
                <a16:creationId xmlns:a16="http://schemas.microsoft.com/office/drawing/2014/main" id="{80D0E490-B679-5764-86DC-2854D4750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24" y="3932202"/>
            <a:ext cx="3388152" cy="251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3029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33EAD85-1BED-5F4D-4C6A-C0C5C50A7E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/>
              <a:t>ACE </a:t>
            </a:r>
            <a:r>
              <a:rPr lang="cs-CZ" altLang="cs-CZ" dirty="0" err="1"/>
              <a:t>inhibitors</a:t>
            </a:r>
            <a:r>
              <a:rPr lang="cs-CZ" altLang="cs-CZ" dirty="0"/>
              <a:t> </a:t>
            </a:r>
            <a:br>
              <a:rPr lang="cs-CZ" altLang="cs-CZ" dirty="0"/>
            </a:br>
            <a:endParaRPr lang="en-GB" alt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92D2855-7B6A-D614-BE0F-D62D2BF3BF56}"/>
              </a:ext>
            </a:extLst>
          </p:cNvPr>
          <p:cNvSpPr txBox="1"/>
          <p:nvPr/>
        </p:nvSpPr>
        <p:spPr>
          <a:xfrm>
            <a:off x="395536" y="1356732"/>
            <a:ext cx="784810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b="1" dirty="0" err="1">
                <a:latin typeface="+mn-lt"/>
              </a:rPr>
              <a:t>Cilazapril</a:t>
            </a:r>
            <a:endParaRPr lang="cs-CZ" altLang="cs-CZ" b="1" dirty="0">
              <a:latin typeface="+mn-lt"/>
            </a:endParaRPr>
          </a:p>
          <a:p>
            <a:pPr eaLnBrk="1" hangingPunct="1"/>
            <a:r>
              <a:rPr lang="cs-CZ" altLang="cs-CZ" sz="2400" dirty="0">
                <a:latin typeface="+mn-lt"/>
              </a:rPr>
              <a:t>ester </a:t>
            </a:r>
            <a:r>
              <a:rPr lang="cs-CZ" altLang="cs-CZ" sz="2400" dirty="0" err="1">
                <a:latin typeface="+mn-lt"/>
              </a:rPr>
              <a:t>prodrug</a:t>
            </a:r>
            <a:endParaRPr lang="cs-CZ" altLang="cs-CZ" sz="2400" dirty="0">
              <a:latin typeface="+mn-lt"/>
            </a:endParaRPr>
          </a:p>
          <a:p>
            <a:pPr eaLnBrk="1" hangingPunct="1"/>
            <a:endParaRPr lang="cs-CZ" altLang="cs-CZ" b="1" dirty="0">
              <a:latin typeface="+mn-lt"/>
            </a:endParaRPr>
          </a:p>
          <a:p>
            <a:pPr eaLnBrk="1" hangingPunct="1"/>
            <a:endParaRPr lang="cs-CZ" altLang="cs-CZ" sz="2400" b="1" dirty="0">
              <a:latin typeface="+mn-lt"/>
            </a:endParaRPr>
          </a:p>
          <a:p>
            <a:pPr eaLnBrk="1" hangingPunct="1"/>
            <a:endParaRPr lang="cs-CZ" altLang="cs-CZ" b="1" dirty="0">
              <a:latin typeface="+mn-lt"/>
            </a:endParaRPr>
          </a:p>
          <a:p>
            <a:pPr eaLnBrk="1" hangingPunct="1"/>
            <a:endParaRPr lang="cs-CZ" altLang="cs-CZ" sz="2400" b="1" dirty="0">
              <a:latin typeface="+mn-lt"/>
            </a:endParaRPr>
          </a:p>
          <a:p>
            <a:pPr eaLnBrk="1" hangingPunct="1"/>
            <a:endParaRPr lang="cs-CZ" altLang="cs-CZ" b="1" dirty="0">
              <a:latin typeface="+mn-lt"/>
            </a:endParaRPr>
          </a:p>
          <a:p>
            <a:pPr eaLnBrk="1" hangingPunct="1"/>
            <a:endParaRPr lang="cs-CZ" altLang="cs-CZ" sz="2400" b="1" dirty="0">
              <a:latin typeface="+mn-lt"/>
            </a:endParaRPr>
          </a:p>
          <a:p>
            <a:pPr eaLnBrk="1" hangingPunct="1"/>
            <a:r>
              <a:rPr lang="cs-CZ" altLang="cs-CZ" b="1" dirty="0" err="1">
                <a:latin typeface="+mn-lt"/>
              </a:rPr>
              <a:t>Moexipril</a:t>
            </a:r>
            <a:endParaRPr lang="cs-CZ" altLang="cs-CZ" b="1" dirty="0">
              <a:latin typeface="+mn-lt"/>
            </a:endParaRPr>
          </a:p>
          <a:p>
            <a:r>
              <a:rPr lang="cs-CZ" altLang="cs-CZ" sz="2400" dirty="0">
                <a:latin typeface="+mn-lt"/>
              </a:rPr>
              <a:t>ester </a:t>
            </a:r>
            <a:r>
              <a:rPr lang="cs-CZ" altLang="cs-CZ" sz="2400" dirty="0" err="1">
                <a:latin typeface="+mn-lt"/>
              </a:rPr>
              <a:t>prodrug</a:t>
            </a:r>
            <a:endParaRPr lang="cs-CZ" altLang="cs-CZ" sz="2400" dirty="0">
              <a:latin typeface="+mn-lt"/>
            </a:endParaRPr>
          </a:p>
          <a:p>
            <a:pPr eaLnBrk="1" hangingPunct="1"/>
            <a:endParaRPr lang="cs-CZ" altLang="cs-CZ" sz="2400" dirty="0">
              <a:latin typeface="+mn-lt"/>
            </a:endParaRPr>
          </a:p>
        </p:txBody>
      </p:sp>
      <p:pic>
        <p:nvPicPr>
          <p:cNvPr id="59394" name="Picture 2" descr="Kekulé, stereo, skeletal formula of cilazapril ((1S,9S)-9-[(2S)-2-yl]amin,-1-carbox)">
            <a:extLst>
              <a:ext uri="{FF2B5EF4-FFF2-40B4-BE49-F238E27FC236}">
                <a16:creationId xmlns:a16="http://schemas.microsoft.com/office/drawing/2014/main" id="{32CEC5B9-2464-364F-E45A-12D33B32D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907" y="1337053"/>
            <a:ext cx="3132185" cy="252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>
            <a:extLst>
              <a:ext uri="{FF2B5EF4-FFF2-40B4-BE49-F238E27FC236}">
                <a16:creationId xmlns:a16="http://schemas.microsoft.com/office/drawing/2014/main" id="{D5E9DCB3-4AAA-83B0-9530-48723E368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22564"/>
            <a:ext cx="3909412" cy="255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3809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33EAD85-1BED-5F4D-4C6A-C0C5C50A7E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/>
              <a:t>ACE </a:t>
            </a:r>
            <a:r>
              <a:rPr lang="cs-CZ" altLang="cs-CZ" dirty="0" err="1"/>
              <a:t>inhibitors</a:t>
            </a:r>
            <a:r>
              <a:rPr lang="cs-CZ" altLang="cs-CZ" dirty="0"/>
              <a:t> </a:t>
            </a:r>
            <a:br>
              <a:rPr lang="cs-CZ" altLang="cs-CZ" dirty="0"/>
            </a:br>
            <a:endParaRPr lang="en-GB" alt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92D2855-7B6A-D614-BE0F-D62D2BF3BF56}"/>
              </a:ext>
            </a:extLst>
          </p:cNvPr>
          <p:cNvSpPr txBox="1"/>
          <p:nvPr/>
        </p:nvSpPr>
        <p:spPr>
          <a:xfrm>
            <a:off x="395536" y="1356732"/>
            <a:ext cx="784810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b="1" dirty="0" err="1">
                <a:latin typeface="+mn-lt"/>
              </a:rPr>
              <a:t>Spirapril</a:t>
            </a:r>
            <a:endParaRPr lang="cs-CZ" altLang="cs-CZ" b="1" dirty="0">
              <a:latin typeface="+mn-lt"/>
            </a:endParaRPr>
          </a:p>
          <a:p>
            <a:pPr eaLnBrk="1" hangingPunct="1"/>
            <a:r>
              <a:rPr lang="cs-CZ" altLang="cs-CZ" sz="2400" dirty="0">
                <a:latin typeface="+mn-lt"/>
              </a:rPr>
              <a:t>ester </a:t>
            </a:r>
            <a:r>
              <a:rPr lang="cs-CZ" altLang="cs-CZ" sz="2400" dirty="0" err="1">
                <a:latin typeface="+mn-lt"/>
              </a:rPr>
              <a:t>prodrug</a:t>
            </a:r>
            <a:endParaRPr lang="cs-CZ" altLang="cs-CZ" sz="2400" dirty="0">
              <a:latin typeface="+mn-lt"/>
            </a:endParaRPr>
          </a:p>
          <a:p>
            <a:pPr eaLnBrk="1" hangingPunct="1"/>
            <a:endParaRPr lang="cs-CZ" altLang="cs-CZ" b="1" dirty="0">
              <a:latin typeface="+mn-lt"/>
            </a:endParaRPr>
          </a:p>
          <a:p>
            <a:pPr eaLnBrk="1" hangingPunct="1"/>
            <a:endParaRPr lang="cs-CZ" altLang="cs-CZ" sz="2400" b="1" dirty="0">
              <a:latin typeface="+mn-lt"/>
            </a:endParaRPr>
          </a:p>
          <a:p>
            <a:pPr eaLnBrk="1" hangingPunct="1"/>
            <a:endParaRPr lang="cs-CZ" altLang="cs-CZ" b="1" dirty="0">
              <a:latin typeface="+mn-lt"/>
            </a:endParaRPr>
          </a:p>
          <a:p>
            <a:pPr eaLnBrk="1" hangingPunct="1"/>
            <a:endParaRPr lang="cs-CZ" altLang="cs-CZ" sz="2400" b="1" dirty="0">
              <a:latin typeface="+mn-lt"/>
            </a:endParaRPr>
          </a:p>
          <a:p>
            <a:pPr eaLnBrk="1" hangingPunct="1"/>
            <a:endParaRPr lang="cs-CZ" altLang="cs-CZ" b="1" dirty="0">
              <a:latin typeface="+mn-lt"/>
            </a:endParaRPr>
          </a:p>
          <a:p>
            <a:pPr eaLnBrk="1" hangingPunct="1"/>
            <a:endParaRPr lang="cs-CZ" altLang="cs-CZ" sz="2400" b="1" dirty="0">
              <a:latin typeface="+mn-lt"/>
            </a:endParaRPr>
          </a:p>
          <a:p>
            <a:pPr eaLnBrk="1" hangingPunct="1"/>
            <a:endParaRPr lang="cs-CZ" altLang="cs-CZ" sz="2400" dirty="0">
              <a:latin typeface="+mn-lt"/>
            </a:endParaRPr>
          </a:p>
        </p:txBody>
      </p:sp>
      <p:pic>
        <p:nvPicPr>
          <p:cNvPr id="60418" name="Picture 2">
            <a:extLst>
              <a:ext uri="{FF2B5EF4-FFF2-40B4-BE49-F238E27FC236}">
                <a16:creationId xmlns:a16="http://schemas.microsoft.com/office/drawing/2014/main" id="{133BF012-9283-0EE5-E0DF-612DEB949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4" y="1342595"/>
            <a:ext cx="3528392" cy="257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1542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C9EFE5D3-6CF6-973B-7B4C-5DEEF3A51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/>
              <a:t>ACE inhibitors</a:t>
            </a:r>
            <a:br>
              <a:rPr lang="cs-CZ" altLang="cs-CZ"/>
            </a:br>
            <a:endParaRPr lang="en-GB" altLang="cs-CZ"/>
          </a:p>
        </p:txBody>
      </p:sp>
      <p:sp>
        <p:nvSpPr>
          <p:cNvPr id="35843" name="TextovéPole 1">
            <a:extLst>
              <a:ext uri="{FF2B5EF4-FFF2-40B4-BE49-F238E27FC236}">
                <a16:creationId xmlns:a16="http://schemas.microsoft.com/office/drawing/2014/main" id="{29FE460E-3EDB-E582-3100-2EFC2496E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373485"/>
            <a:ext cx="448231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b="1" dirty="0" err="1">
                <a:latin typeface="+mn-lt"/>
              </a:rPr>
              <a:t>Fosinopril</a:t>
            </a:r>
            <a:endParaRPr lang="en-US" altLang="cs-CZ" b="1" dirty="0">
              <a:latin typeface="+mn-lt"/>
            </a:endParaRPr>
          </a:p>
          <a:p>
            <a:pPr eaLnBrk="1" hangingPunct="1"/>
            <a:r>
              <a:rPr lang="en-US" altLang="cs-CZ" dirty="0">
                <a:latin typeface="+mn-lt"/>
              </a:rPr>
              <a:t>double ester prodrug</a:t>
            </a:r>
          </a:p>
          <a:p>
            <a:pPr eaLnBrk="1" hangingPunct="1"/>
            <a:r>
              <a:rPr lang="en-US" altLang="cs-CZ" dirty="0">
                <a:latin typeface="+mn-lt"/>
              </a:rPr>
              <a:t>congestive heart failure therapy</a:t>
            </a:r>
          </a:p>
          <a:p>
            <a:pPr eaLnBrk="1" hangingPunct="1"/>
            <a:r>
              <a:rPr lang="en-US" altLang="cs-CZ" dirty="0">
                <a:latin typeface="+mn-lt"/>
              </a:rPr>
              <a:t>patients with kidney disfunction</a:t>
            </a:r>
          </a:p>
        </p:txBody>
      </p:sp>
      <p:pic>
        <p:nvPicPr>
          <p:cNvPr id="35844" name="Picture 2" descr="Fosinopril structure.svg">
            <a:extLst>
              <a:ext uri="{FF2B5EF4-FFF2-40B4-BE49-F238E27FC236}">
                <a16:creationId xmlns:a16="http://schemas.microsoft.com/office/drawing/2014/main" id="{ADD62C17-E3F9-DF3E-F465-3824FC93A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3266547"/>
            <a:ext cx="4482317" cy="322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>
            <a:extLst>
              <a:ext uri="{FF2B5EF4-FFF2-40B4-BE49-F238E27FC236}">
                <a16:creationId xmlns:a16="http://schemas.microsoft.com/office/drawing/2014/main" id="{8BB3986B-870E-3E57-A0DB-FB067B0357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Captopril synthesis</a:t>
            </a:r>
          </a:p>
        </p:txBody>
      </p:sp>
      <p:pic>
        <p:nvPicPr>
          <p:cNvPr id="36867" name="Picture 2">
            <a:extLst>
              <a:ext uri="{FF2B5EF4-FFF2-40B4-BE49-F238E27FC236}">
                <a16:creationId xmlns:a16="http://schemas.microsoft.com/office/drawing/2014/main" id="{F5D49B36-3F44-CF36-C682-CB8954D27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5" y="1842319"/>
            <a:ext cx="808672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>
            <a:extLst>
              <a:ext uri="{FF2B5EF4-FFF2-40B4-BE49-F238E27FC236}">
                <a16:creationId xmlns:a16="http://schemas.microsoft.com/office/drawing/2014/main" id="{4ADA24B6-000E-3560-9FE3-C85588101E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Enalapril synthesis</a:t>
            </a:r>
          </a:p>
        </p:txBody>
      </p:sp>
      <p:pic>
        <p:nvPicPr>
          <p:cNvPr id="37891" name="Picture 2">
            <a:extLst>
              <a:ext uri="{FF2B5EF4-FFF2-40B4-BE49-F238E27FC236}">
                <a16:creationId xmlns:a16="http://schemas.microsoft.com/office/drawing/2014/main" id="{E89FF7C3-2563-119B-ACBF-F5CCB0158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00237"/>
            <a:ext cx="650557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569555F-683A-35F1-1DE1-301177B7B3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Hypertension</a:t>
            </a:r>
            <a:r>
              <a:rPr lang="cs-CZ" altLang="cs-CZ" dirty="0"/>
              <a:t> – </a:t>
            </a:r>
            <a:r>
              <a:rPr lang="cs-CZ" altLang="cs-CZ" dirty="0" err="1"/>
              <a:t>drug</a:t>
            </a:r>
            <a:r>
              <a:rPr lang="cs-CZ" altLang="cs-CZ" dirty="0"/>
              <a:t> </a:t>
            </a:r>
            <a:r>
              <a:rPr lang="cs-CZ" altLang="cs-CZ" dirty="0" err="1"/>
              <a:t>therapy</a:t>
            </a:r>
            <a:endParaRPr lang="en-GB" altLang="cs-CZ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0564BC7-21B0-A4BC-EFB8-10028C2EB5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052737"/>
            <a:ext cx="8229600" cy="561662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cs-CZ" sz="2400" dirty="0"/>
              <a:t>Diuretics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cs-CZ" sz="2400" dirty="0"/>
              <a:t>Ca</a:t>
            </a:r>
            <a:r>
              <a:rPr lang="en-US" altLang="cs-CZ" sz="2400" baseline="30000" dirty="0"/>
              <a:t>2+</a:t>
            </a:r>
            <a:r>
              <a:rPr lang="en-US" altLang="cs-CZ" sz="2400" dirty="0"/>
              <a:t> channel blockers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cs-CZ" sz="2400" dirty="0"/>
              <a:t>ACE inhibitors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cs-CZ" sz="2400" dirty="0"/>
              <a:t>Angiotensin II receptor antagonists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cs-CZ" sz="2400" dirty="0"/>
              <a:t>Betablockers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cs-CZ" sz="2400" dirty="0"/>
              <a:t>Vasodilators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cs-CZ" sz="2400" dirty="0"/>
              <a:t>Renin inhibitors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cs-CZ" sz="2400" dirty="0"/>
              <a:t>Aldosterone receptor antagonists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cs-CZ" sz="2400" dirty="0"/>
              <a:t>α</a:t>
            </a:r>
            <a:r>
              <a:rPr lang="en-US" altLang="cs-CZ" sz="2400" baseline="-25000" dirty="0"/>
              <a:t>2</a:t>
            </a:r>
            <a:r>
              <a:rPr lang="en-US" altLang="cs-CZ" sz="2400" dirty="0"/>
              <a:t> – adrenergic receptor antagonists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cs-CZ" sz="2400" dirty="0"/>
              <a:t>Endothelium receptor blockers</a:t>
            </a:r>
          </a:p>
          <a:p>
            <a:pPr marL="54000" indent="0" eaLnBrk="1" hangingPunct="1"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CDAC4AA2-75C6-129A-AD3D-DBFDE1DF5F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/>
              <a:t>Angiotensin II inhibitors</a:t>
            </a:r>
            <a:endParaRPr lang="en-GB" altLang="cs-CZ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CEF7900F-7243-BDF4-D7A5-AF0F41D74F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4000" indent="0" eaLnBrk="1" hangingPunct="1">
              <a:buNone/>
            </a:pPr>
            <a:r>
              <a:rPr lang="cs-CZ" altLang="cs-CZ" dirty="0"/>
              <a:t> </a:t>
            </a:r>
            <a:r>
              <a:rPr lang="cs-CZ" altLang="cs-CZ" sz="2400" dirty="0" err="1"/>
              <a:t>Losartan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binding</a:t>
            </a:r>
            <a:endParaRPr lang="cs-CZ" altLang="cs-CZ" sz="2400" dirty="0"/>
          </a:p>
        </p:txBody>
      </p:sp>
      <p:pic>
        <p:nvPicPr>
          <p:cNvPr id="38918" name="Picture 6">
            <a:extLst>
              <a:ext uri="{FF2B5EF4-FFF2-40B4-BE49-F238E27FC236}">
                <a16:creationId xmlns:a16="http://schemas.microsoft.com/office/drawing/2014/main" id="{E1029F34-1FC0-9FCC-36CF-60AFE4359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64904"/>
            <a:ext cx="46005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E07AA66A-79FA-63DC-CB56-5E36B36B66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/>
              <a:t>Angiotensin II inhibitors</a:t>
            </a:r>
            <a:endParaRPr lang="en-GB" altLang="cs-CZ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37AE00E-883C-68BC-52EC-FF3E2D70D0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196752"/>
            <a:ext cx="8064900" cy="4139998"/>
          </a:xfrm>
        </p:spPr>
        <p:txBody>
          <a:bodyPr/>
          <a:lstStyle/>
          <a:p>
            <a:pPr marL="54000" indent="0" eaLnBrk="1" hangingPunct="1">
              <a:buNone/>
              <a:defRPr/>
            </a:pPr>
            <a:r>
              <a:rPr lang="en-US" altLang="cs-CZ" sz="2400" b="1" dirty="0" err="1"/>
              <a:t>Azilsartan</a:t>
            </a:r>
            <a:r>
              <a:rPr lang="en-US" altLang="cs-CZ" sz="2400" b="1" dirty="0"/>
              <a:t>, </a:t>
            </a:r>
            <a:r>
              <a:rPr lang="en-US" altLang="cs-CZ" sz="2400" b="1" dirty="0" err="1"/>
              <a:t>azilsartan</a:t>
            </a:r>
            <a:r>
              <a:rPr lang="en-US" altLang="cs-CZ" sz="2400" b="1" dirty="0"/>
              <a:t> </a:t>
            </a:r>
            <a:r>
              <a:rPr lang="en-US" altLang="cs-CZ" sz="2400" b="1" dirty="0" err="1"/>
              <a:t>medoxomil</a:t>
            </a:r>
            <a:endParaRPr lang="en-US" altLang="cs-CZ" sz="2400" b="1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cs-CZ" sz="2400" b="1" dirty="0"/>
              <a:t> </a:t>
            </a:r>
            <a:r>
              <a:rPr lang="en-US" altLang="cs-CZ" sz="2400" dirty="0"/>
              <a:t>since 2011</a:t>
            </a:r>
            <a:endParaRPr lang="en-US" altLang="cs-CZ" sz="2400" b="1" dirty="0"/>
          </a:p>
          <a:p>
            <a:pPr eaLnBrk="1" hangingPunct="1">
              <a:defRPr/>
            </a:pPr>
            <a:endParaRPr lang="cs-CZ" altLang="cs-CZ" sz="2400" b="1" dirty="0"/>
          </a:p>
          <a:p>
            <a:pPr marL="54000" indent="0" eaLnBrk="1" hangingPunct="1">
              <a:buNone/>
              <a:defRPr/>
            </a:pPr>
            <a:endParaRPr lang="cs-CZ" altLang="cs-CZ" sz="2400" b="1" dirty="0"/>
          </a:p>
          <a:p>
            <a:pPr marL="54000" indent="0" eaLnBrk="1" hangingPunct="1">
              <a:buNone/>
              <a:defRPr/>
            </a:pPr>
            <a:endParaRPr lang="cs-CZ" altLang="cs-CZ" sz="2400" b="1" dirty="0"/>
          </a:p>
          <a:p>
            <a:pPr marL="54000" indent="0" eaLnBrk="1" hangingPunct="1">
              <a:buNone/>
              <a:defRPr/>
            </a:pPr>
            <a:endParaRPr lang="cs-CZ" altLang="cs-CZ" sz="2400" b="1" dirty="0"/>
          </a:p>
          <a:p>
            <a:pPr marL="54000" indent="0" eaLnBrk="1" hangingPunct="1">
              <a:buNone/>
              <a:defRPr/>
            </a:pPr>
            <a:endParaRPr lang="cs-CZ" altLang="cs-CZ" sz="2400" b="1" dirty="0"/>
          </a:p>
          <a:p>
            <a:pPr marL="54000" indent="0" eaLnBrk="1" hangingPunct="1">
              <a:buNone/>
              <a:defRPr/>
            </a:pPr>
            <a:endParaRPr lang="en-US" altLang="cs-CZ" sz="2400" b="1" dirty="0"/>
          </a:p>
        </p:txBody>
      </p:sp>
      <p:pic>
        <p:nvPicPr>
          <p:cNvPr id="40967" name="Picture 7">
            <a:extLst>
              <a:ext uri="{FF2B5EF4-FFF2-40B4-BE49-F238E27FC236}">
                <a16:creationId xmlns:a16="http://schemas.microsoft.com/office/drawing/2014/main" id="{A17052F6-6295-3411-9320-2E7413DE9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996952"/>
            <a:ext cx="2999948" cy="213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9" name="Picture 9">
            <a:extLst>
              <a:ext uri="{FF2B5EF4-FFF2-40B4-BE49-F238E27FC236}">
                <a16:creationId xmlns:a16="http://schemas.microsoft.com/office/drawing/2014/main" id="{A76CF511-9B79-DF97-06E8-DC264763C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51998"/>
            <a:ext cx="3115342" cy="304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E07AA66A-79FA-63DC-CB56-5E36B36B66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/>
              <a:t>Angiotensin II inhibitors</a:t>
            </a:r>
            <a:endParaRPr lang="en-GB" altLang="cs-CZ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37AE00E-883C-68BC-52EC-FF3E2D70D0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196752"/>
            <a:ext cx="8064900" cy="4139998"/>
          </a:xfrm>
        </p:spPr>
        <p:txBody>
          <a:bodyPr/>
          <a:lstStyle/>
          <a:p>
            <a:pPr marL="54000" indent="0" eaLnBrk="1" hangingPunct="1">
              <a:buNone/>
              <a:defRPr/>
            </a:pPr>
            <a:r>
              <a:rPr lang="cs-CZ" altLang="cs-CZ" sz="2400" b="1" dirty="0" err="1"/>
              <a:t>Candesartan</a:t>
            </a:r>
            <a:r>
              <a:rPr lang="cs-CZ" altLang="cs-CZ" sz="2400" b="1" dirty="0"/>
              <a:t>, </a:t>
            </a:r>
            <a:r>
              <a:rPr lang="cs-CZ" altLang="cs-CZ" sz="2400" b="1" dirty="0" err="1"/>
              <a:t>candesartan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cilexetil</a:t>
            </a:r>
            <a:endParaRPr lang="cs-CZ" altLang="cs-CZ" sz="2400" b="1" dirty="0"/>
          </a:p>
          <a:p>
            <a:pPr marL="54000" indent="0" eaLnBrk="1" hangingPunct="1">
              <a:buNone/>
              <a:defRPr/>
            </a:pPr>
            <a:endParaRPr lang="cs-CZ" altLang="cs-CZ" sz="2400" b="1" dirty="0"/>
          </a:p>
          <a:p>
            <a:pPr eaLnBrk="1" hangingPunct="1">
              <a:defRPr/>
            </a:pPr>
            <a:endParaRPr lang="cs-CZ" altLang="cs-CZ" sz="2400" b="1" dirty="0"/>
          </a:p>
          <a:p>
            <a:pPr marL="54000" indent="0" eaLnBrk="1" hangingPunct="1">
              <a:buNone/>
              <a:defRPr/>
            </a:pPr>
            <a:endParaRPr lang="cs-CZ" altLang="cs-CZ" sz="2400" b="1" dirty="0"/>
          </a:p>
          <a:p>
            <a:pPr marL="54000" indent="0" eaLnBrk="1" hangingPunct="1">
              <a:buNone/>
              <a:defRPr/>
            </a:pPr>
            <a:endParaRPr lang="cs-CZ" altLang="cs-CZ" sz="2400" b="1" dirty="0"/>
          </a:p>
          <a:p>
            <a:pPr marL="54000" indent="0" eaLnBrk="1" hangingPunct="1">
              <a:buNone/>
              <a:defRPr/>
            </a:pPr>
            <a:endParaRPr lang="cs-CZ" altLang="cs-CZ" sz="2400" b="1" dirty="0"/>
          </a:p>
          <a:p>
            <a:pPr marL="54000" indent="0" eaLnBrk="1" hangingPunct="1">
              <a:buNone/>
              <a:defRPr/>
            </a:pPr>
            <a:endParaRPr lang="cs-CZ" altLang="cs-CZ" sz="2400" b="1" dirty="0"/>
          </a:p>
          <a:p>
            <a:pPr marL="54000" indent="0" eaLnBrk="1" hangingPunct="1">
              <a:buNone/>
              <a:defRPr/>
            </a:pPr>
            <a:endParaRPr lang="en-US" altLang="cs-CZ" sz="2400" b="1" dirty="0"/>
          </a:p>
        </p:txBody>
      </p:sp>
      <p:pic>
        <p:nvPicPr>
          <p:cNvPr id="61442" name="Picture 2">
            <a:extLst>
              <a:ext uri="{FF2B5EF4-FFF2-40B4-BE49-F238E27FC236}">
                <a16:creationId xmlns:a16="http://schemas.microsoft.com/office/drawing/2014/main" id="{9C4FBE15-76C8-B77A-3088-AB2EF823B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87" y="2292924"/>
            <a:ext cx="2953101" cy="220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>
            <a:extLst>
              <a:ext uri="{FF2B5EF4-FFF2-40B4-BE49-F238E27FC236}">
                <a16:creationId xmlns:a16="http://schemas.microsoft.com/office/drawing/2014/main" id="{8D1E81E1-4145-8B86-2D1A-13B4572AD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94397"/>
            <a:ext cx="3528392" cy="289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2365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E07AA66A-79FA-63DC-CB56-5E36B36B66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/>
              <a:t>Angiotensin II inhibitors</a:t>
            </a:r>
            <a:endParaRPr lang="en-GB" altLang="cs-CZ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37AE00E-883C-68BC-52EC-FF3E2D70D0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196752"/>
            <a:ext cx="8064900" cy="4139998"/>
          </a:xfrm>
        </p:spPr>
        <p:txBody>
          <a:bodyPr/>
          <a:lstStyle/>
          <a:p>
            <a:pPr marL="54000" indent="0" eaLnBrk="1" hangingPunct="1">
              <a:buNone/>
              <a:defRPr/>
            </a:pPr>
            <a:r>
              <a:rPr lang="cs-CZ" altLang="cs-CZ" sz="2400" b="1" dirty="0" err="1"/>
              <a:t>Eprosartan</a:t>
            </a:r>
            <a:endParaRPr lang="cs-CZ" altLang="cs-CZ" sz="2400" b="1" dirty="0"/>
          </a:p>
          <a:p>
            <a:pPr marL="54000" indent="0" eaLnBrk="1" hangingPunct="1">
              <a:buNone/>
              <a:defRPr/>
            </a:pPr>
            <a:endParaRPr lang="cs-CZ" altLang="cs-CZ" sz="2400" b="1" dirty="0"/>
          </a:p>
          <a:p>
            <a:pPr eaLnBrk="1" hangingPunct="1">
              <a:defRPr/>
            </a:pPr>
            <a:endParaRPr lang="cs-CZ" altLang="cs-CZ" sz="2400" b="1" dirty="0"/>
          </a:p>
          <a:p>
            <a:pPr marL="54000" indent="0" eaLnBrk="1" hangingPunct="1">
              <a:buNone/>
              <a:defRPr/>
            </a:pPr>
            <a:endParaRPr lang="cs-CZ" altLang="cs-CZ" sz="2400" b="1" dirty="0"/>
          </a:p>
          <a:p>
            <a:pPr marL="54000" indent="0" eaLnBrk="1" hangingPunct="1">
              <a:buNone/>
              <a:defRPr/>
            </a:pPr>
            <a:endParaRPr lang="cs-CZ" altLang="cs-CZ" sz="2400" b="1" dirty="0"/>
          </a:p>
          <a:p>
            <a:pPr marL="54000" indent="0" eaLnBrk="1" hangingPunct="1">
              <a:buNone/>
              <a:defRPr/>
            </a:pPr>
            <a:endParaRPr lang="cs-CZ" altLang="cs-CZ" sz="2400" b="1" dirty="0"/>
          </a:p>
          <a:p>
            <a:pPr marL="54000" indent="0" eaLnBrk="1" hangingPunct="1">
              <a:buNone/>
              <a:defRPr/>
            </a:pPr>
            <a:endParaRPr lang="cs-CZ" altLang="cs-CZ" sz="2400" b="1" dirty="0"/>
          </a:p>
          <a:p>
            <a:pPr marL="54000" indent="0" eaLnBrk="1" hangingPunct="1">
              <a:buNone/>
              <a:defRPr/>
            </a:pPr>
            <a:r>
              <a:rPr lang="cs-CZ" altLang="cs-CZ" sz="2400" b="1" dirty="0" err="1"/>
              <a:t>Losartan</a:t>
            </a:r>
            <a:endParaRPr lang="cs-CZ" altLang="cs-CZ" sz="2400" b="1" dirty="0"/>
          </a:p>
          <a:p>
            <a:pPr marL="54000" indent="0" eaLnBrk="1" hangingPunct="1">
              <a:buNone/>
              <a:defRPr/>
            </a:pPr>
            <a:endParaRPr lang="en-US" altLang="cs-CZ" sz="2400" b="1" dirty="0"/>
          </a:p>
        </p:txBody>
      </p:sp>
      <p:pic>
        <p:nvPicPr>
          <p:cNvPr id="62466" name="Picture 2">
            <a:extLst>
              <a:ext uri="{FF2B5EF4-FFF2-40B4-BE49-F238E27FC236}">
                <a16:creationId xmlns:a16="http://schemas.microsoft.com/office/drawing/2014/main" id="{4CB1BE31-4CB7-2998-0DF1-BC308F4F1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80727"/>
            <a:ext cx="2520281" cy="270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8" name="Picture 4" descr="Skeletal formula">
            <a:extLst>
              <a:ext uri="{FF2B5EF4-FFF2-40B4-BE49-F238E27FC236}">
                <a16:creationId xmlns:a16="http://schemas.microsoft.com/office/drawing/2014/main" id="{0AE4A41C-5E80-FCC7-E18B-C298B6AE7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000" y="3970514"/>
            <a:ext cx="3268900" cy="241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1174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E07AA66A-79FA-63DC-CB56-5E36B36B66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/>
              <a:t>Angiotensin II inhibitors</a:t>
            </a:r>
            <a:endParaRPr lang="en-GB" altLang="cs-CZ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37AE00E-883C-68BC-52EC-FF3E2D70D0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196752"/>
            <a:ext cx="8064900" cy="4139998"/>
          </a:xfrm>
        </p:spPr>
        <p:txBody>
          <a:bodyPr/>
          <a:lstStyle/>
          <a:p>
            <a:pPr marL="54000" indent="0" eaLnBrk="1" hangingPunct="1">
              <a:buNone/>
              <a:defRPr/>
            </a:pPr>
            <a:r>
              <a:rPr lang="cs-CZ" altLang="cs-CZ" sz="2400" b="1" dirty="0" err="1"/>
              <a:t>Irbesartan</a:t>
            </a:r>
            <a:endParaRPr lang="cs-CZ" altLang="cs-CZ" sz="2400" b="1" dirty="0"/>
          </a:p>
          <a:p>
            <a:pPr marL="54000" indent="0" eaLnBrk="1" hangingPunct="1">
              <a:buNone/>
              <a:defRPr/>
            </a:pPr>
            <a:endParaRPr lang="cs-CZ" altLang="cs-CZ" sz="2400" b="1" dirty="0"/>
          </a:p>
          <a:p>
            <a:pPr eaLnBrk="1" hangingPunct="1">
              <a:defRPr/>
            </a:pPr>
            <a:endParaRPr lang="cs-CZ" altLang="cs-CZ" sz="2400" b="1" dirty="0"/>
          </a:p>
          <a:p>
            <a:pPr marL="54000" indent="0" eaLnBrk="1" hangingPunct="1">
              <a:buNone/>
              <a:defRPr/>
            </a:pPr>
            <a:endParaRPr lang="cs-CZ" altLang="cs-CZ" sz="2400" b="1" dirty="0"/>
          </a:p>
          <a:p>
            <a:pPr marL="54000" indent="0" eaLnBrk="1" hangingPunct="1">
              <a:buNone/>
              <a:defRPr/>
            </a:pPr>
            <a:endParaRPr lang="cs-CZ" altLang="cs-CZ" sz="2400" b="1" dirty="0"/>
          </a:p>
          <a:p>
            <a:pPr marL="54000" indent="0" eaLnBrk="1" hangingPunct="1">
              <a:buNone/>
              <a:defRPr/>
            </a:pPr>
            <a:endParaRPr lang="cs-CZ" altLang="cs-CZ" sz="2400" b="1" dirty="0"/>
          </a:p>
          <a:p>
            <a:pPr marL="54000" indent="0" eaLnBrk="1" hangingPunct="1">
              <a:buNone/>
              <a:defRPr/>
            </a:pPr>
            <a:endParaRPr lang="cs-CZ" altLang="cs-CZ" sz="2400" b="1" dirty="0"/>
          </a:p>
          <a:p>
            <a:pPr marL="54000" indent="0" eaLnBrk="1" hangingPunct="1">
              <a:buNone/>
              <a:defRPr/>
            </a:pPr>
            <a:r>
              <a:rPr lang="cs-CZ" altLang="cs-CZ" sz="2400" b="1" dirty="0" err="1"/>
              <a:t>Valsartan</a:t>
            </a:r>
            <a:endParaRPr lang="cs-CZ" altLang="cs-CZ" sz="2400" b="1" dirty="0"/>
          </a:p>
          <a:p>
            <a:pPr marL="54000" indent="0" eaLnBrk="1" hangingPunct="1">
              <a:buNone/>
              <a:defRPr/>
            </a:pPr>
            <a:endParaRPr lang="en-US" altLang="cs-CZ" sz="2400" b="1" dirty="0"/>
          </a:p>
        </p:txBody>
      </p:sp>
      <p:pic>
        <p:nvPicPr>
          <p:cNvPr id="63490" name="Picture 2">
            <a:extLst>
              <a:ext uri="{FF2B5EF4-FFF2-40B4-BE49-F238E27FC236}">
                <a16:creationId xmlns:a16="http://schemas.microsoft.com/office/drawing/2014/main" id="{A9C5DCE8-525E-12E2-8DBF-7F5875CC9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50861"/>
            <a:ext cx="3563888" cy="237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4">
            <a:extLst>
              <a:ext uri="{FF2B5EF4-FFF2-40B4-BE49-F238E27FC236}">
                <a16:creationId xmlns:a16="http://schemas.microsoft.com/office/drawing/2014/main" id="{AAB3F8EE-ACF5-2AC2-1E31-0F0D8DA1F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674" y="3647424"/>
            <a:ext cx="3491880" cy="255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2506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E07AA66A-79FA-63DC-CB56-5E36B36B66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/>
              <a:t>Angiotensin II inhibitors</a:t>
            </a:r>
            <a:endParaRPr lang="en-GB" altLang="cs-CZ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37AE00E-883C-68BC-52EC-FF3E2D70D0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196752"/>
            <a:ext cx="8064900" cy="4139998"/>
          </a:xfrm>
        </p:spPr>
        <p:txBody>
          <a:bodyPr/>
          <a:lstStyle/>
          <a:p>
            <a:pPr marL="54000" indent="0" eaLnBrk="1" hangingPunct="1">
              <a:buNone/>
              <a:defRPr/>
            </a:pPr>
            <a:r>
              <a:rPr lang="cs-CZ" altLang="cs-CZ" sz="2400" b="1" dirty="0" err="1"/>
              <a:t>Olmesartan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medoxomil</a:t>
            </a:r>
            <a:endParaRPr lang="cs-CZ" altLang="cs-CZ" sz="2400" b="1" dirty="0"/>
          </a:p>
          <a:p>
            <a:pPr marL="54000" indent="0" eaLnBrk="1" hangingPunct="1">
              <a:buNone/>
              <a:defRPr/>
            </a:pPr>
            <a:r>
              <a:rPr lang="cs-CZ" altLang="cs-CZ" sz="2400" dirty="0" err="1"/>
              <a:t>prodrug</a:t>
            </a:r>
            <a:endParaRPr lang="cs-CZ" altLang="cs-CZ" sz="2400" dirty="0"/>
          </a:p>
          <a:p>
            <a:pPr eaLnBrk="1" hangingPunct="1">
              <a:defRPr/>
            </a:pPr>
            <a:endParaRPr lang="cs-CZ" altLang="cs-CZ" sz="2400" b="1" dirty="0"/>
          </a:p>
          <a:p>
            <a:pPr marL="54000" indent="0" eaLnBrk="1" hangingPunct="1">
              <a:buNone/>
              <a:defRPr/>
            </a:pPr>
            <a:endParaRPr lang="cs-CZ" altLang="cs-CZ" sz="2400" b="1" dirty="0"/>
          </a:p>
          <a:p>
            <a:pPr marL="54000" indent="0" eaLnBrk="1" hangingPunct="1">
              <a:buNone/>
              <a:defRPr/>
            </a:pPr>
            <a:endParaRPr lang="cs-CZ" altLang="cs-CZ" sz="2400" b="1" dirty="0"/>
          </a:p>
          <a:p>
            <a:pPr marL="54000" indent="0" eaLnBrk="1" hangingPunct="1">
              <a:buNone/>
              <a:defRPr/>
            </a:pPr>
            <a:endParaRPr lang="cs-CZ" altLang="cs-CZ" sz="2400" b="1" dirty="0"/>
          </a:p>
          <a:p>
            <a:pPr marL="54000" indent="0" eaLnBrk="1" hangingPunct="1">
              <a:buNone/>
              <a:defRPr/>
            </a:pPr>
            <a:endParaRPr lang="cs-CZ" altLang="cs-CZ" sz="2400" b="1" dirty="0"/>
          </a:p>
          <a:p>
            <a:pPr marL="54000" indent="0" eaLnBrk="1" hangingPunct="1">
              <a:buNone/>
              <a:defRPr/>
            </a:pPr>
            <a:endParaRPr lang="cs-CZ" altLang="cs-CZ" sz="2400" b="1" dirty="0"/>
          </a:p>
          <a:p>
            <a:pPr marL="54000" indent="0" eaLnBrk="1" hangingPunct="1">
              <a:buNone/>
              <a:defRPr/>
            </a:pPr>
            <a:endParaRPr lang="en-US" altLang="cs-CZ" sz="2400" b="1" dirty="0"/>
          </a:p>
        </p:txBody>
      </p:sp>
      <p:pic>
        <p:nvPicPr>
          <p:cNvPr id="64514" name="Picture 2">
            <a:extLst>
              <a:ext uri="{FF2B5EF4-FFF2-40B4-BE49-F238E27FC236}">
                <a16:creationId xmlns:a16="http://schemas.microsoft.com/office/drawing/2014/main" id="{51A5B993-746B-5D55-1237-2D4F7DB12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0666"/>
            <a:ext cx="5356125" cy="320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5241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E07AA66A-79FA-63DC-CB56-5E36B36B66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/>
              <a:t>Angiotensin II inhibitors</a:t>
            </a:r>
            <a:endParaRPr lang="en-GB" altLang="cs-CZ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37AE00E-883C-68BC-52EC-FF3E2D70D0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196752"/>
            <a:ext cx="8064900" cy="4139998"/>
          </a:xfrm>
        </p:spPr>
        <p:txBody>
          <a:bodyPr/>
          <a:lstStyle/>
          <a:p>
            <a:pPr marL="54000" indent="0" eaLnBrk="1" hangingPunct="1">
              <a:buNone/>
              <a:defRPr/>
            </a:pPr>
            <a:r>
              <a:rPr lang="cs-CZ" altLang="cs-CZ" sz="2400" b="1" dirty="0" err="1"/>
              <a:t>Telmisartan</a:t>
            </a:r>
            <a:endParaRPr lang="cs-CZ" altLang="cs-CZ" sz="2400" dirty="0"/>
          </a:p>
          <a:p>
            <a:pPr eaLnBrk="1" hangingPunct="1">
              <a:defRPr/>
            </a:pPr>
            <a:endParaRPr lang="cs-CZ" altLang="cs-CZ" sz="2400" b="1" dirty="0"/>
          </a:p>
          <a:p>
            <a:pPr marL="54000" indent="0" eaLnBrk="1" hangingPunct="1">
              <a:buNone/>
              <a:defRPr/>
            </a:pPr>
            <a:endParaRPr lang="cs-CZ" altLang="cs-CZ" sz="2400" b="1" dirty="0"/>
          </a:p>
          <a:p>
            <a:pPr marL="54000" indent="0" eaLnBrk="1" hangingPunct="1">
              <a:buNone/>
              <a:defRPr/>
            </a:pPr>
            <a:endParaRPr lang="cs-CZ" altLang="cs-CZ" sz="2400" b="1" dirty="0"/>
          </a:p>
          <a:p>
            <a:pPr marL="54000" indent="0" eaLnBrk="1" hangingPunct="1">
              <a:buNone/>
              <a:defRPr/>
            </a:pPr>
            <a:endParaRPr lang="cs-CZ" altLang="cs-CZ" sz="2400" b="1" dirty="0"/>
          </a:p>
          <a:p>
            <a:pPr marL="54000" indent="0" eaLnBrk="1" hangingPunct="1">
              <a:buNone/>
              <a:defRPr/>
            </a:pPr>
            <a:endParaRPr lang="cs-CZ" altLang="cs-CZ" sz="2400" b="1" dirty="0"/>
          </a:p>
          <a:p>
            <a:pPr marL="54000" indent="0" eaLnBrk="1" hangingPunct="1">
              <a:buNone/>
              <a:defRPr/>
            </a:pPr>
            <a:endParaRPr lang="cs-CZ" altLang="cs-CZ" sz="2400" b="1" dirty="0"/>
          </a:p>
          <a:p>
            <a:pPr marL="54000" indent="0" eaLnBrk="1" hangingPunct="1">
              <a:buNone/>
              <a:defRPr/>
            </a:pPr>
            <a:endParaRPr lang="en-US" altLang="cs-CZ" sz="2400" b="1" dirty="0"/>
          </a:p>
        </p:txBody>
      </p:sp>
      <p:pic>
        <p:nvPicPr>
          <p:cNvPr id="65538" name="Picture 2">
            <a:extLst>
              <a:ext uri="{FF2B5EF4-FFF2-40B4-BE49-F238E27FC236}">
                <a16:creationId xmlns:a16="http://schemas.microsoft.com/office/drawing/2014/main" id="{A7A057CA-CF15-1947-9691-A30C1A872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39752"/>
            <a:ext cx="4950296" cy="225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2004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65B72AB4-EEED-5B9B-0A91-7D0B5C30F5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/>
              <a:t>Angiotensin II inhibitors</a:t>
            </a:r>
            <a:endParaRPr lang="en-GB" altLang="cs-CZ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327E2DC-9C31-F3F7-A978-9FABC20353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4675" y="1133074"/>
            <a:ext cx="8064900" cy="4139998"/>
          </a:xfrm>
        </p:spPr>
        <p:txBody>
          <a:bodyPr/>
          <a:lstStyle/>
          <a:p>
            <a:pPr marL="54000" indent="0" eaLnBrk="1" hangingPunct="1">
              <a:lnSpc>
                <a:spcPct val="150000"/>
              </a:lnSpc>
              <a:buNone/>
              <a:defRPr/>
            </a:pPr>
            <a:r>
              <a:rPr lang="cs-CZ" altLang="cs-CZ" sz="2400" b="1" dirty="0" err="1"/>
              <a:t>Fimasartan</a:t>
            </a:r>
            <a:endParaRPr lang="en-US" altLang="cs-CZ" sz="2400" b="1" dirty="0"/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cs-CZ" sz="2400" dirty="0"/>
              <a:t>Since 2011 South Korea</a:t>
            </a:r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cs-CZ" sz="2400" dirty="0"/>
              <a:t>Now + Russia, India</a:t>
            </a:r>
          </a:p>
          <a:p>
            <a:pPr marL="54000" indent="0" eaLnBrk="1" hangingPunct="1">
              <a:buNone/>
              <a:defRPr/>
            </a:pPr>
            <a:endParaRPr lang="cs-CZ" altLang="cs-CZ" b="1" dirty="0"/>
          </a:p>
          <a:p>
            <a:pPr eaLnBrk="1" hangingPunct="1">
              <a:defRPr/>
            </a:pPr>
            <a:endParaRPr lang="cs-CZ" altLang="cs-CZ" b="1" dirty="0"/>
          </a:p>
          <a:p>
            <a:pPr eaLnBrk="1" hangingPunct="1">
              <a:defRPr/>
            </a:pPr>
            <a:endParaRPr lang="cs-CZ" altLang="cs-CZ" b="1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altLang="cs-CZ" b="1" dirty="0"/>
          </a:p>
        </p:txBody>
      </p:sp>
      <p:pic>
        <p:nvPicPr>
          <p:cNvPr id="41988" name="Picture 2" descr="Fimasartan skeletal.svg">
            <a:extLst>
              <a:ext uri="{FF2B5EF4-FFF2-40B4-BE49-F238E27FC236}">
                <a16:creationId xmlns:a16="http://schemas.microsoft.com/office/drawing/2014/main" id="{F54A58D0-B7E8-95E3-EE61-A1B00696A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33074"/>
            <a:ext cx="4069333" cy="491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>
            <a:extLst>
              <a:ext uri="{FF2B5EF4-FFF2-40B4-BE49-F238E27FC236}">
                <a16:creationId xmlns:a16="http://schemas.microsoft.com/office/drawing/2014/main" id="{3FCB95AC-A955-0C2B-86D1-BF05CCBE42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cs-CZ" altLang="cs-CZ"/>
              <a:t>Renin inhibitor</a:t>
            </a:r>
          </a:p>
        </p:txBody>
      </p:sp>
      <p:sp>
        <p:nvSpPr>
          <p:cNvPr id="43012" name="TextovéPole 1">
            <a:extLst>
              <a:ext uri="{FF2B5EF4-FFF2-40B4-BE49-F238E27FC236}">
                <a16:creationId xmlns:a16="http://schemas.microsoft.com/office/drawing/2014/main" id="{66AB7001-D367-DC50-98FF-67A502F77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090" y="976313"/>
            <a:ext cx="8061822" cy="168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1" dirty="0" err="1">
                <a:latin typeface="+mn-lt"/>
              </a:rPr>
              <a:t>Aliskiren</a:t>
            </a:r>
            <a:endParaRPr lang="en-US" altLang="cs-CZ" sz="2400" b="1" dirty="0">
              <a:latin typeface="+mn-lt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dirty="0">
                <a:latin typeface="+mn-lt"/>
              </a:rPr>
              <a:t>used alone or in combination with Ca blockers or diuretics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dirty="0">
                <a:latin typeface="+mn-lt"/>
              </a:rPr>
              <a:t>since 2006</a:t>
            </a:r>
          </a:p>
        </p:txBody>
      </p:sp>
      <p:pic>
        <p:nvPicPr>
          <p:cNvPr id="43016" name="Picture 8" descr="Aliskiren">
            <a:extLst>
              <a:ext uri="{FF2B5EF4-FFF2-40B4-BE49-F238E27FC236}">
                <a16:creationId xmlns:a16="http://schemas.microsoft.com/office/drawing/2014/main" id="{8592BAB5-F0C2-CB7C-4A6C-18BAE64EF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91235"/>
            <a:ext cx="6840760" cy="360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F313DD4-8C31-09BD-C9AE-8F65D736B8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Hypertension</a:t>
            </a:r>
            <a:r>
              <a:rPr lang="cs-CZ" altLang="cs-CZ" dirty="0"/>
              <a:t> – </a:t>
            </a:r>
            <a:r>
              <a:rPr lang="cs-CZ" altLang="cs-CZ" dirty="0" err="1"/>
              <a:t>drug</a:t>
            </a:r>
            <a:r>
              <a:rPr lang="cs-CZ" altLang="cs-CZ" dirty="0"/>
              <a:t> </a:t>
            </a:r>
            <a:r>
              <a:rPr lang="cs-CZ" altLang="cs-CZ" dirty="0" err="1"/>
              <a:t>therapy</a:t>
            </a:r>
            <a:endParaRPr lang="el-GR" altLang="cs-CZ" dirty="0">
              <a:cs typeface="Times New Roman" panose="02020603050405020304" pitchFamily="18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1F8C84E-117B-A403-38E8-9ED85FD41A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550" y="1476375"/>
            <a:ext cx="8064900" cy="4139998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en-US" altLang="cs-CZ" sz="2400" b="1" dirty="0"/>
              <a:t>Topics of other lectures: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cs-CZ" sz="2400" dirty="0"/>
              <a:t>Diuretics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cs-CZ" sz="2400" dirty="0"/>
              <a:t>Aldosterone receptor antagonists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cs-CZ" sz="2400" dirty="0"/>
              <a:t>Betablockers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cs-CZ" sz="2400" dirty="0"/>
              <a:t>α</a:t>
            </a:r>
            <a:r>
              <a:rPr lang="en-US" altLang="cs-CZ" sz="2400" baseline="-25000" dirty="0"/>
              <a:t>2</a:t>
            </a:r>
            <a:r>
              <a:rPr lang="en-US" altLang="cs-CZ" sz="2400" dirty="0"/>
              <a:t> – adrenergic receptor antagonists</a:t>
            </a:r>
          </a:p>
          <a:p>
            <a:pPr eaLnBrk="1" hangingPunct="1"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EF684A0-5582-3416-43C1-C8DA332444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Hypertension</a:t>
            </a:r>
            <a:r>
              <a:rPr lang="cs-CZ" altLang="cs-CZ" dirty="0"/>
              <a:t> – </a:t>
            </a:r>
            <a:r>
              <a:rPr lang="cs-CZ" altLang="cs-CZ" dirty="0" err="1"/>
              <a:t>drug</a:t>
            </a:r>
            <a:r>
              <a:rPr lang="cs-CZ" altLang="cs-CZ" dirty="0"/>
              <a:t> </a:t>
            </a:r>
            <a:r>
              <a:rPr lang="cs-CZ" altLang="cs-CZ" dirty="0" err="1"/>
              <a:t>therapy</a:t>
            </a:r>
            <a:endParaRPr lang="el-GR" altLang="cs-CZ" dirty="0">
              <a:cs typeface="Times New Roman" panose="02020603050405020304" pitchFamily="18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89E24BA-3A2B-7C06-F4C5-FEFED059D8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556792"/>
            <a:ext cx="8229600" cy="430212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cs-CZ" sz="2400" b="1" dirty="0"/>
              <a:t>Type of medication due to: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cs-CZ" sz="2400" dirty="0"/>
              <a:t>age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cs-CZ" sz="2400" dirty="0"/>
              <a:t>ethnicity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cs-CZ" sz="2400" dirty="0"/>
              <a:t>medical condition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en-US" altLang="cs-CZ" sz="2400" dirty="0"/>
              <a:t>combination of two compounds with different mechanism of action brings synergic effect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en-US" altLang="cs-CZ" sz="2400" dirty="0"/>
              <a:t>often fixed combination (two substances in one pill)</a:t>
            </a:r>
          </a:p>
          <a:p>
            <a:pPr eaLnBrk="1" hangingPunct="1"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AD2EE23-34B1-2598-6A5C-5DDC03C5BD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/>
              <a:t>Hypertension – drug therapy</a:t>
            </a:r>
            <a:endParaRPr lang="el-GR" altLang="cs-CZ">
              <a:cs typeface="Times New Roman" panose="02020603050405020304" pitchFamily="18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C969D94-1E23-556B-ED44-164C6F37FA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476375"/>
            <a:ext cx="8229600" cy="430212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cs-CZ" sz="2400" b="1" dirty="0"/>
              <a:t>First choice: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cs-CZ" sz="2400" dirty="0"/>
              <a:t>thiazide type diuretics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cs-CZ" sz="2400" dirty="0"/>
              <a:t>calcium channel blockers</a:t>
            </a:r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cs-CZ" sz="2400" dirty="0"/>
              <a:t>	- over 55 years, </a:t>
            </a:r>
            <a:r>
              <a:rPr lang="en-US" altLang="cs-CZ" sz="2400" dirty="0" err="1"/>
              <a:t>Afro-caribbean</a:t>
            </a:r>
            <a:r>
              <a:rPr lang="en-US" altLang="cs-CZ" sz="2400" dirty="0"/>
              <a:t> ethnicity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cs-CZ" sz="2400" dirty="0"/>
              <a:t>ACE inhibitors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cs-CZ" sz="2400" dirty="0"/>
              <a:t>Angiotensin II antagonists</a:t>
            </a:r>
          </a:p>
          <a:p>
            <a:pPr marL="54000" indent="0" eaLnBrk="1" hangingPunct="1">
              <a:lnSpc>
                <a:spcPct val="150000"/>
              </a:lnSpc>
              <a:buNone/>
              <a:defRPr/>
            </a:pPr>
            <a:r>
              <a:rPr lang="en-US" altLang="cs-CZ" sz="2400" dirty="0"/>
              <a:t>	- younger, other ethnicity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8FC813E3-6B08-0FE3-A5B7-FB7F58EE7C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Vasodilators</a:t>
            </a:r>
          </a:p>
        </p:txBody>
      </p:sp>
      <p:sp>
        <p:nvSpPr>
          <p:cNvPr id="10243" name="TextovéPole 1">
            <a:extLst>
              <a:ext uri="{FF2B5EF4-FFF2-40B4-BE49-F238E27FC236}">
                <a16:creationId xmlns:a16="http://schemas.microsoft.com/office/drawing/2014/main" id="{5A501E98-F820-5EFB-3C88-CD7A281DF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12" y="3068960"/>
            <a:ext cx="6918882" cy="279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1" dirty="0">
                <a:latin typeface="+mn-lt"/>
              </a:rPr>
              <a:t>Sodium Nitroprusside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cs-CZ" sz="2400" dirty="0">
                <a:latin typeface="+mn-lt"/>
              </a:rPr>
              <a:t>releasing NO – rapid peripheral vasodilatation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cs-CZ" sz="2400" dirty="0">
                <a:latin typeface="+mn-lt"/>
              </a:rPr>
              <a:t>short acting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cs-CZ" sz="2400" dirty="0">
                <a:latin typeface="+mn-lt"/>
              </a:rPr>
              <a:t>used in emergencies (malignant hypertension,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cs-CZ" sz="2400" dirty="0">
                <a:latin typeface="+mn-lt"/>
              </a:rPr>
              <a:t>aortic dissection)</a:t>
            </a:r>
          </a:p>
        </p:txBody>
      </p:sp>
      <p:sp>
        <p:nvSpPr>
          <p:cNvPr id="10244" name="TextovéPole 2">
            <a:extLst>
              <a:ext uri="{FF2B5EF4-FFF2-40B4-BE49-F238E27FC236}">
                <a16:creationId xmlns:a16="http://schemas.microsoft.com/office/drawing/2014/main" id="{1A1999EB-1A25-724B-0EBE-BF10F3B37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1959630"/>
            <a:ext cx="28696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latin typeface="+mn-lt"/>
              </a:rPr>
              <a:t>Na</a:t>
            </a:r>
            <a:r>
              <a:rPr lang="cs-CZ" altLang="cs-CZ" sz="2800" b="1" baseline="-25000" dirty="0">
                <a:latin typeface="+mn-lt"/>
              </a:rPr>
              <a:t>2</a:t>
            </a:r>
            <a:r>
              <a:rPr lang="cs-CZ" altLang="cs-CZ" sz="2800" b="1" dirty="0">
                <a:latin typeface="+mn-lt"/>
              </a:rPr>
              <a:t>[</a:t>
            </a:r>
            <a:r>
              <a:rPr lang="cs-CZ" altLang="cs-CZ" sz="2800" b="1" dirty="0" err="1">
                <a:latin typeface="+mn-lt"/>
              </a:rPr>
              <a:t>Fe</a:t>
            </a:r>
            <a:r>
              <a:rPr lang="cs-CZ" altLang="cs-CZ" sz="2800" b="1" dirty="0">
                <a:latin typeface="+mn-lt"/>
              </a:rPr>
              <a:t>(CN)</a:t>
            </a:r>
            <a:r>
              <a:rPr lang="cs-CZ" altLang="cs-CZ" sz="2800" b="1" baseline="-25000" dirty="0">
                <a:latin typeface="+mn-lt"/>
              </a:rPr>
              <a:t>5</a:t>
            </a:r>
            <a:r>
              <a:rPr lang="cs-CZ" altLang="cs-CZ" sz="2800" b="1" dirty="0">
                <a:latin typeface="+mn-lt"/>
              </a:rPr>
              <a:t>NO]</a:t>
            </a:r>
          </a:p>
        </p:txBody>
      </p:sp>
      <p:pic>
        <p:nvPicPr>
          <p:cNvPr id="10245" name="Picture 5" descr="Sodium-nitroprusside-2D.png">
            <a:extLst>
              <a:ext uri="{FF2B5EF4-FFF2-40B4-BE49-F238E27FC236}">
                <a16:creationId xmlns:a16="http://schemas.microsoft.com/office/drawing/2014/main" id="{ADE193F8-6322-4EB3-FCA7-70065BE1C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06525"/>
            <a:ext cx="3070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9574322D-12F1-D55A-A32B-7A8294CF34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Vasodilators</a:t>
            </a:r>
          </a:p>
        </p:txBody>
      </p:sp>
      <p:sp>
        <p:nvSpPr>
          <p:cNvPr id="11267" name="TextovéPole 1">
            <a:extLst>
              <a:ext uri="{FF2B5EF4-FFF2-40B4-BE49-F238E27FC236}">
                <a16:creationId xmlns:a16="http://schemas.microsoft.com/office/drawing/2014/main" id="{850BF2E0-F2EB-0390-0154-D2484C7CD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744" y="2852936"/>
            <a:ext cx="8303876" cy="279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1" dirty="0">
                <a:latin typeface="+mn-lt"/>
              </a:rPr>
              <a:t>Hydralazine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cs-CZ" sz="2400" dirty="0">
                <a:latin typeface="+mn-lt"/>
              </a:rPr>
              <a:t>short term effect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cs-CZ" sz="2400" dirty="0">
                <a:latin typeface="+mn-lt"/>
              </a:rPr>
              <a:t>used for long time administration only in the combination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dirty="0">
                <a:latin typeface="+mn-lt"/>
              </a:rPr>
              <a:t>with betablockers or diuretics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cs-CZ" sz="2400" dirty="0">
                <a:latin typeface="+mn-lt"/>
              </a:rPr>
              <a:t>treatment of hypertension in pregnancy</a:t>
            </a:r>
          </a:p>
        </p:txBody>
      </p:sp>
      <p:pic>
        <p:nvPicPr>
          <p:cNvPr id="11268" name="Picture 5" descr="Skeletal formula of hydralazine">
            <a:extLst>
              <a:ext uri="{FF2B5EF4-FFF2-40B4-BE49-F238E27FC236}">
                <a16:creationId xmlns:a16="http://schemas.microsoft.com/office/drawing/2014/main" id="{760F409E-4FE7-50D0-74C8-5AA534D70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178" y="784790"/>
            <a:ext cx="26638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2" id="{1EFCE2EE-2B62-4F75-8947-18869BBA5A3F}" vid="{4065B6EE-C4B0-4949-89DB-2AC67B5AAFF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Prezentace2</Template>
  <TotalTime>691</TotalTime>
  <Words>578</Words>
  <Application>Microsoft Office PowerPoint</Application>
  <PresentationFormat>Předvádění na obrazovce (4:3)</PresentationFormat>
  <Paragraphs>312</Paragraphs>
  <Slides>48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3" baseType="lpstr">
      <vt:lpstr>Arial</vt:lpstr>
      <vt:lpstr>Tahoma</vt:lpstr>
      <vt:lpstr>Times New Roman</vt:lpstr>
      <vt:lpstr>Wingdings</vt:lpstr>
      <vt:lpstr>Prezentace_MU_CZ</vt:lpstr>
      <vt:lpstr>Antihypertensives</vt:lpstr>
      <vt:lpstr>Hypertension</vt:lpstr>
      <vt:lpstr>Hypertensive crisis</vt:lpstr>
      <vt:lpstr>Hypertension – drug therapy</vt:lpstr>
      <vt:lpstr>Hypertension – drug therapy</vt:lpstr>
      <vt:lpstr>Hypertension – drug therapy</vt:lpstr>
      <vt:lpstr>Hypertension – drug therapy</vt:lpstr>
      <vt:lpstr>Vasodilators</vt:lpstr>
      <vt:lpstr>Vasodilators</vt:lpstr>
      <vt:lpstr>Endothelin inhibitors</vt:lpstr>
      <vt:lpstr>Ca2+blockers</vt:lpstr>
      <vt:lpstr>Ca2+blockers</vt:lpstr>
      <vt:lpstr>Ca2+blockers</vt:lpstr>
      <vt:lpstr>Ca2+blockers</vt:lpstr>
      <vt:lpstr>Ca2+blockers</vt:lpstr>
      <vt:lpstr>Ca2+blockers</vt:lpstr>
      <vt:lpstr>Ca2+blockers</vt:lpstr>
      <vt:lpstr>Ca2+blockers</vt:lpstr>
      <vt:lpstr>Ca2+blockers</vt:lpstr>
      <vt:lpstr>Ca2+blockers</vt:lpstr>
      <vt:lpstr>Ca2+blockers</vt:lpstr>
      <vt:lpstr>Ca2+blockers</vt:lpstr>
      <vt:lpstr>Ca2+blockers</vt:lpstr>
      <vt:lpstr>Ca2+blockers</vt:lpstr>
      <vt:lpstr>Ca2+blockers</vt:lpstr>
      <vt:lpstr>RAA system</vt:lpstr>
      <vt:lpstr>RAA system biochemistry</vt:lpstr>
      <vt:lpstr>ACE inhibitors – mechanism of action</vt:lpstr>
      <vt:lpstr>ACE inhibitors: general structure</vt:lpstr>
      <vt:lpstr>ACE inhibitors  </vt:lpstr>
      <vt:lpstr>ACE inhibitors  </vt:lpstr>
      <vt:lpstr>ACE inhibitors  </vt:lpstr>
      <vt:lpstr>ACE inhibitors  </vt:lpstr>
      <vt:lpstr>ACE inhibitors  </vt:lpstr>
      <vt:lpstr>ACE inhibitors  </vt:lpstr>
      <vt:lpstr>ACE inhibitors  </vt:lpstr>
      <vt:lpstr>ACE inhibitors </vt:lpstr>
      <vt:lpstr>Captopril synthesis</vt:lpstr>
      <vt:lpstr>Enalapril synthesis</vt:lpstr>
      <vt:lpstr>Angiotensin II inhibitors</vt:lpstr>
      <vt:lpstr>Angiotensin II inhibitors</vt:lpstr>
      <vt:lpstr>Angiotensin II inhibitors</vt:lpstr>
      <vt:lpstr>Angiotensin II inhibitors</vt:lpstr>
      <vt:lpstr>Angiotensin II inhibitors</vt:lpstr>
      <vt:lpstr>Angiotensin II inhibitors</vt:lpstr>
      <vt:lpstr>Angiotensin II inhibitors</vt:lpstr>
      <vt:lpstr>Angiotensin II inhibitors</vt:lpstr>
      <vt:lpstr>Renin inhibitor</vt:lpstr>
    </vt:vector>
  </TitlesOfParts>
  <Company>VFU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Antihypertensives</dc:title>
  <dc:creator>Tomáš Goněc</dc:creator>
  <cp:lastModifiedBy>Tomáš Goněc</cp:lastModifiedBy>
  <cp:revision>55</cp:revision>
  <dcterms:created xsi:type="dcterms:W3CDTF">2011-11-21T06:07:22Z</dcterms:created>
  <dcterms:modified xsi:type="dcterms:W3CDTF">2023-10-27T14:56:08Z</dcterms:modified>
</cp:coreProperties>
</file>