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9" r:id="rId1"/>
    <p:sldMasterId id="2147483701" r:id="rId2"/>
    <p:sldMasterId id="2147483714" r:id="rId3"/>
    <p:sldMasterId id="2147483727" r:id="rId4"/>
  </p:sldMasterIdLst>
  <p:notesMasterIdLst>
    <p:notesMasterId r:id="rId48"/>
  </p:notesMasterIdLst>
  <p:sldIdLst>
    <p:sldId id="339" r:id="rId5"/>
    <p:sldId id="340" r:id="rId6"/>
    <p:sldId id="353" r:id="rId7"/>
    <p:sldId id="369" r:id="rId8"/>
    <p:sldId id="374" r:id="rId9"/>
    <p:sldId id="380" r:id="rId10"/>
    <p:sldId id="393" r:id="rId11"/>
    <p:sldId id="406" r:id="rId12"/>
    <p:sldId id="411" r:id="rId13"/>
    <p:sldId id="381" r:id="rId14"/>
    <p:sldId id="394" r:id="rId15"/>
    <p:sldId id="407" r:id="rId16"/>
    <p:sldId id="412" r:id="rId17"/>
    <p:sldId id="382" r:id="rId18"/>
    <p:sldId id="395" r:id="rId19"/>
    <p:sldId id="408" r:id="rId20"/>
    <p:sldId id="413" r:id="rId21"/>
    <p:sldId id="383" r:id="rId22"/>
    <p:sldId id="396" r:id="rId23"/>
    <p:sldId id="416" r:id="rId24"/>
    <p:sldId id="414" r:id="rId25"/>
    <p:sldId id="409" r:id="rId26"/>
    <p:sldId id="384" r:id="rId27"/>
    <p:sldId id="397" r:id="rId28"/>
    <p:sldId id="415" r:id="rId29"/>
    <p:sldId id="410" r:id="rId30"/>
    <p:sldId id="379" r:id="rId31"/>
    <p:sldId id="385" r:id="rId32"/>
    <p:sldId id="398" r:id="rId33"/>
    <p:sldId id="386" r:id="rId34"/>
    <p:sldId id="399" r:id="rId35"/>
    <p:sldId id="387" r:id="rId36"/>
    <p:sldId id="400" r:id="rId37"/>
    <p:sldId id="388" r:id="rId38"/>
    <p:sldId id="401" r:id="rId39"/>
    <p:sldId id="389" r:id="rId40"/>
    <p:sldId id="402" r:id="rId41"/>
    <p:sldId id="390" r:id="rId42"/>
    <p:sldId id="403" r:id="rId43"/>
    <p:sldId id="391" r:id="rId44"/>
    <p:sldId id="404" r:id="rId45"/>
    <p:sldId id="392" r:id="rId46"/>
    <p:sldId id="405" r:id="rId4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800000"/>
    <a:srgbClr val="00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249" autoAdjust="0"/>
  </p:normalViewPr>
  <p:slideViewPr>
    <p:cSldViewPr>
      <p:cViewPr>
        <p:scale>
          <a:sx n="70" d="100"/>
          <a:sy n="70" d="100"/>
        </p:scale>
        <p:origin x="138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00BA6B1-F2CF-4EE2-8CBA-098D4E5DF21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5E481CE6-201B-4D14-ABCC-A895E63CBF6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91DA21F1-374A-4A1B-8101-D39C95CB68D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A0099493-B9D9-476E-8455-8A9AA916AFF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C3E8E20A-4E46-4C15-ABB3-3D680FDC0D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47" name="Rectangle 7">
            <a:extLst>
              <a:ext uri="{FF2B5EF4-FFF2-40B4-BE49-F238E27FC236}">
                <a16:creationId xmlns:a16="http://schemas.microsoft.com/office/drawing/2014/main" id="{32F10689-AE07-4ECE-B86C-D95EC7C315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754CA1-24C0-4BBB-875B-1EA1BC366DF2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122626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75173F-10E6-4B2B-8C5A-720D0A7FDF5E}" type="slidenum">
              <a:rPr kumimoji="0" lang="cs-CZ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53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73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580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21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819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291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noProof="0" dirty="0">
                <a:latin typeface="Times New Roman" panose="02020603050405020304" pitchFamily="18" charset="0"/>
              </a:rPr>
              <a:t>Drying at low temperature, store for short time – essential oils are volatile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noProof="0" dirty="0">
                <a:latin typeface="Times New Roman" panose="02020603050405020304" pitchFamily="18" charset="0"/>
              </a:rPr>
              <a:t>Perfumery, cosmetics,  food industry – food conservation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noProof="0" dirty="0">
                <a:latin typeface="Times New Roman" panose="02020603050405020304" pitchFamily="18" charset="0"/>
              </a:rPr>
              <a:t>Essential oils irritate the  kidney parenchyma and respiratory tract </a:t>
            </a:r>
            <a:r>
              <a:rPr lang="en-US" altLang="cs-CZ" noProof="0" dirty="0" err="1">
                <a:latin typeface="Times New Roman" panose="02020603050405020304" pitchFamily="18" charset="0"/>
              </a:rPr>
              <a:t>epitel</a:t>
            </a:r>
            <a:r>
              <a:rPr lang="en-US" altLang="cs-CZ" noProof="0" dirty="0">
                <a:latin typeface="Times New Roman" panose="02020603050405020304" pitchFamily="18" charset="0"/>
              </a:rPr>
              <a:t> – they increase production of urine and mucus – expectorant effect.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noProof="0" dirty="0">
                <a:latin typeface="Times New Roman" panose="02020603050405020304" pitchFamily="18" charset="0"/>
              </a:rPr>
              <a:t>Tea from lemon balm for calming</a:t>
            </a:r>
          </a:p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54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905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dirty="0" err="1">
                <a:latin typeface="Times New Roman" panose="02020603050405020304" pitchFamily="18" charset="0"/>
              </a:rPr>
              <a:t>Mucilage</a:t>
            </a:r>
            <a:r>
              <a:rPr lang="cs-CZ" altLang="cs-CZ" dirty="0">
                <a:latin typeface="Times New Roman" panose="02020603050405020304" pitchFamily="18" charset="0"/>
              </a:rPr>
              <a:t> cells </a:t>
            </a:r>
            <a:r>
              <a:rPr lang="cs-CZ" altLang="cs-CZ" dirty="0" err="1">
                <a:latin typeface="Times New Roman" panose="02020603050405020304" pitchFamily="18" charset="0"/>
              </a:rPr>
              <a:t>can</a:t>
            </a:r>
            <a:r>
              <a:rPr lang="cs-CZ" altLang="cs-CZ" dirty="0">
                <a:latin typeface="Times New Roman" panose="02020603050405020304" pitchFamily="18" charset="0"/>
              </a:rPr>
              <a:t> be in the epidermis </a:t>
            </a:r>
            <a:r>
              <a:rPr lang="cs-CZ" altLang="cs-CZ" dirty="0" err="1">
                <a:latin typeface="Times New Roman" panose="02020603050405020304" pitchFamily="18" charset="0"/>
              </a:rPr>
              <a:t>too</a:t>
            </a:r>
            <a:r>
              <a:rPr lang="cs-CZ" altLang="cs-CZ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804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576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14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30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636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02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38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044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880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dirty="0" err="1">
                <a:latin typeface="Times New Roman" panose="02020603050405020304" pitchFamily="18" charset="0"/>
              </a:rPr>
              <a:t>Mucilage</a:t>
            </a:r>
            <a:r>
              <a:rPr lang="cs-CZ" altLang="cs-CZ" dirty="0">
                <a:latin typeface="Times New Roman" panose="02020603050405020304" pitchFamily="18" charset="0"/>
              </a:rPr>
              <a:t> cells </a:t>
            </a:r>
            <a:r>
              <a:rPr lang="cs-CZ" altLang="cs-CZ" dirty="0" err="1">
                <a:latin typeface="Times New Roman" panose="02020603050405020304" pitchFamily="18" charset="0"/>
              </a:rPr>
              <a:t>can</a:t>
            </a:r>
            <a:r>
              <a:rPr lang="cs-CZ" altLang="cs-CZ" dirty="0">
                <a:latin typeface="Times New Roman" panose="02020603050405020304" pitchFamily="18" charset="0"/>
              </a:rPr>
              <a:t> be in the epidermis </a:t>
            </a:r>
            <a:r>
              <a:rPr lang="cs-CZ" altLang="cs-CZ" dirty="0" err="1">
                <a:latin typeface="Times New Roman" panose="02020603050405020304" pitchFamily="18" charset="0"/>
              </a:rPr>
              <a:t>too</a:t>
            </a:r>
            <a:r>
              <a:rPr lang="cs-CZ" altLang="cs-CZ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08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B62260BB-D218-4BDF-A891-D8C3256598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7837A3AC-925E-489D-959A-AB7C0DE8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096A115-E7A5-45E3-8ECB-71ED24F11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F24D82-D92C-48AD-BB7C-D8B188E86F1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6544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903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49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990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334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84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476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2476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3627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163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1027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021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242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992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8121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212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148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07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36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59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556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145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dirty="0" err="1">
                <a:latin typeface="Times New Roman" panose="02020603050405020304" pitchFamily="18" charset="0"/>
              </a:rPr>
              <a:t>Mucilage</a:t>
            </a:r>
            <a:r>
              <a:rPr lang="cs-CZ" altLang="cs-CZ" dirty="0">
                <a:latin typeface="Times New Roman" panose="02020603050405020304" pitchFamily="18" charset="0"/>
              </a:rPr>
              <a:t> cells </a:t>
            </a:r>
            <a:r>
              <a:rPr lang="cs-CZ" altLang="cs-CZ" dirty="0" err="1">
                <a:latin typeface="Times New Roman" panose="02020603050405020304" pitchFamily="18" charset="0"/>
              </a:rPr>
              <a:t>can</a:t>
            </a:r>
            <a:r>
              <a:rPr lang="cs-CZ" altLang="cs-CZ" dirty="0">
                <a:latin typeface="Times New Roman" panose="02020603050405020304" pitchFamily="18" charset="0"/>
              </a:rPr>
              <a:t> be in the epidermis </a:t>
            </a:r>
            <a:r>
              <a:rPr lang="cs-CZ" altLang="cs-CZ" dirty="0" err="1">
                <a:latin typeface="Times New Roman" panose="02020603050405020304" pitchFamily="18" charset="0"/>
              </a:rPr>
              <a:t>too</a:t>
            </a:r>
            <a:r>
              <a:rPr lang="cs-CZ" altLang="cs-CZ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74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F3BA63-F192-474E-B5E4-03FD8B8D9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09F812-01BF-4AE6-9099-C683F5EFFD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F1226F-EB50-449B-9149-141C268A48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05D080C-E6B5-4617-96CA-FB7777A96F2E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3563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0500EF-270B-46E8-8986-093AC353B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FDDB1-61AA-4FBE-8197-A7A344E6D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92090-6CEF-4913-AF7E-1C8F07151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4E7D02-52E3-4D67-9359-65B41F5AC69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2022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7324EC-F8FA-478A-A5C1-7731FE86F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20C7FC-DBE3-46B0-B620-A2F070E9F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340F72-3E05-4E65-BE47-0B3E7FACE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15B936C-0677-4EF7-94EA-787B9020CE3B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01727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4195909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33655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09580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366714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620919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051389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938551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72180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157BBD-D361-427F-93B9-C9F02E0108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0A022C-6EFE-4B5E-8156-09B3F1643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B0E4E9-8BB6-407C-AACC-836CCE82F8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6F5C8EB-D0B3-410F-ACA0-E0776A96EE9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7470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868293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31024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528895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 dirty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838627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791517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4192291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685681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642166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817455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67054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ED218-E238-4A1A-81A7-5978693F1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5F745-0A2C-4B3C-AFEB-4769438FF8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A8DC1A-CF5B-4F07-AA27-72B5BF73D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BADBB56-B1CA-4B0F-B3C0-4ADA27B2AF2B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54475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854631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547294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653793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751333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3854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 dirty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943137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35000BD-FA28-4F49-A067-723A6D0947BD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30536985-3F9F-4279-BDAC-EBB96AACE70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698895FE-EB79-490B-BA4B-3ECB6D92A08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57EBB47F-3E7D-45FE-AA7A-6D6CFF6855E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4C7D9E3D-E79D-47D6-8428-55949410167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40A43D-4DCE-4ED3-997E-54A6E02527A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95290F14-D48E-40ED-90AC-0F103B936B3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75254C7F-38E2-4490-8A57-4273659E447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F0C3BB8F-58C7-4C1A-963B-3C11559721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13F61B12-2670-4D8F-B136-C20D2E13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8002CE33-7143-4C4A-A16F-DA78B6A3FB7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864CF63-84BA-4A52-85B6-D3514AFB90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9EAB0BC-44D1-41D5-9BC6-EB24D3081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5E6A-A933-456C-997F-847C396D7D24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6460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2F68F5EB-1B58-42DF-866C-21592D8B9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B8B8C056-6102-4C68-BF46-F15D35C75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DE8064B8-1983-4E3C-BE63-AA66F06D9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C271-083C-42E6-A9F4-F1393976F75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4223140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39EFC69-190B-4285-B856-3938B4581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3F4519C8-76B5-47FC-A756-D96D00D09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79098045-410E-499B-8E9E-DA65E33EB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3873A-D05E-4018-969E-78FF7F77C26A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4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8E37C5FC-DB7E-4C07-9CC3-DD06C3BDE2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B07DC98D-B160-4F15-A85F-0E621CD1B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169C4B0B-2631-4028-9164-10A466490E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C987F-C108-4F4B-B57B-ACB449800B3D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6605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89DEC-39BF-4E24-BAAA-C7EA186247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EA505-428E-4261-940E-E2E83402E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26D24-FB8C-4944-A9C8-D54573CE9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21740AD-B043-42FB-8758-85B152673F0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35391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77B8822F-2F25-4A0D-BC66-097EE8D2B4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88573EB5-74FB-47F0-9A24-5967D153B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D1874A2E-D9D9-43D7-B213-5B0F19B04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D209-A80A-4057-881D-8CFBDBEC48A7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4269872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9BE4A18A-5043-4CFA-A283-46257CDA2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38AC3F9D-5A83-4DF7-99EF-47B0CE743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31282522-9E69-4299-A83A-76B77216D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09FC6-4A3E-4603-8383-A593941C7D0F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232968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B7855A43-C1B9-4F7C-AFD9-7CF160A65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8BAAB30D-4D2F-49E9-B140-46C202F9A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FC69E17B-B0F8-4750-B39A-DCC169DC4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0BE0F-FD51-4539-B762-A53B161E0CE8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63049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AC30048-2302-4229-97C9-F90A17234E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C007E7D-AEEC-4392-8FE3-54C34C14B1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E753D16F-AC62-4E3A-BE9A-93241F759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2FEA9-0970-49E9-A881-583687A7E2A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344847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141FC24D-1431-4D18-93F0-13BB4C8C0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6207EA0-3FD9-418D-9B9B-2509E6CB87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B1D2ED1E-687E-49B2-96AB-4FADE8FC9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8094-CC7A-4548-9B4D-E25C32DACE7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284131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41484507-69AA-4721-BB52-F04747847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F1B5866-0C95-42CF-9A38-483005994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0992F59-22D7-437F-8F09-850C7984AE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61CE1-4D73-450C-ACBB-F24827D51C19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756284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950AD8-1069-4466-A40B-3CC386D644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4C5E0EB-441B-4CD7-AFEF-C7B01AF9F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580E150-3418-417E-8B8D-5720A8BCD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8C9E4-A962-4623-A5BF-4353EC32B5D3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560869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 dirty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2D2381FC-36A3-4BAD-8664-EBB12FA61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ABA6E272-434C-4058-BA11-045B2C3B0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AF6E32A3-3370-405F-B916-C63BB7001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0B8D-61EB-4FB0-9E24-9454FF3405B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20969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9F8BD9-79B4-415F-B066-C8147C2D2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DBD1DA-F604-409D-8322-A2CB7FAC3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8ABA2D-83DC-4D7E-A7DA-B69244F10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12857F-F83B-4F66-BCEA-A313A00C24B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9542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7559B5-0677-43E3-BBB1-E6CCEF5B6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32A567-7EDF-4C76-8983-E84EDA7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B6026D-D395-4B02-9111-D199D3ABE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CD5B316-F0FF-487E-8D00-ABD39DDDE32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6306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605226-0890-4BA8-82B7-C0B2D093A9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59FE54-6B15-4C0B-9F91-5C195960A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F13C64-B3D2-4A94-AFF3-D77DDF37C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5BF0E8-7924-48C5-A253-C8193DD9C92F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35694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1C0D59-5830-4906-9BA5-C48A77DA2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F9536-EE6B-4F55-B2B8-21B8C0461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FF146-D7BC-41D6-B144-06AC56A2F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A857DD6-E13A-4AC3-BBE7-1E54312CC9D5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7444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C416C-E582-4310-9155-FF7AB8A845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48A67B-2240-4C95-A122-6063300729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B5B36-9CF0-48CE-A84F-8B0F35B8C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ECB94E-F292-412D-B006-EB417E85CBA8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8493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7825E4D-B690-4BC4-868D-CEBFD48AB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82054D9-BF8A-4E97-8629-98EF301E9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43EC1D-88BC-41EF-B9E8-EE929119E1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E57C92-1283-49E9-B7BA-64682D8D73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36730C-3413-4FAD-89BD-850364A30D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1481E6-B0DE-4F9D-980F-559462913AE7}" type="slidenum">
              <a:rPr lang="cs-CZ" altLang="cs-CZ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cs-CZ" altLang="cs-CZ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64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015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589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A8603F12-8A3F-4FEA-8860-1E18BD4FEE68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5128" name="Arc 3">
              <a:extLst>
                <a:ext uri="{FF2B5EF4-FFF2-40B4-BE49-F238E27FC236}">
                  <a16:creationId xmlns:a16="http://schemas.microsoft.com/office/drawing/2014/main" id="{5B446665-1D2C-45D0-8E41-FC9D035EBEC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29" name="Arc 4">
              <a:extLst>
                <a:ext uri="{FF2B5EF4-FFF2-40B4-BE49-F238E27FC236}">
                  <a16:creationId xmlns:a16="http://schemas.microsoft.com/office/drawing/2014/main" id="{E53CD140-8438-4F40-BC8E-158E11EDCDB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0" name="Arc 5">
              <a:extLst>
                <a:ext uri="{FF2B5EF4-FFF2-40B4-BE49-F238E27FC236}">
                  <a16:creationId xmlns:a16="http://schemas.microsoft.com/office/drawing/2014/main" id="{7C11B583-D648-4E88-9D14-0C16E4F8005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1" name="Arc 6">
              <a:extLst>
                <a:ext uri="{FF2B5EF4-FFF2-40B4-BE49-F238E27FC236}">
                  <a16:creationId xmlns:a16="http://schemas.microsoft.com/office/drawing/2014/main" id="{6029BD6C-FDDA-4C11-9C15-DB430F81620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2" name="Arc 7">
              <a:extLst>
                <a:ext uri="{FF2B5EF4-FFF2-40B4-BE49-F238E27FC236}">
                  <a16:creationId xmlns:a16="http://schemas.microsoft.com/office/drawing/2014/main" id="{F61076CB-8C65-4FDF-A161-6AF86D305EC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3" name="Arc 8">
              <a:extLst>
                <a:ext uri="{FF2B5EF4-FFF2-40B4-BE49-F238E27FC236}">
                  <a16:creationId xmlns:a16="http://schemas.microsoft.com/office/drawing/2014/main" id="{38F0303D-4D8B-4252-B8B0-243A8E6193A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4" name="Arc 9">
              <a:extLst>
                <a:ext uri="{FF2B5EF4-FFF2-40B4-BE49-F238E27FC236}">
                  <a16:creationId xmlns:a16="http://schemas.microsoft.com/office/drawing/2014/main" id="{7DC99369-7C2F-416E-9A2C-67404FFE4A0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5" name="Arc 10">
              <a:extLst>
                <a:ext uri="{FF2B5EF4-FFF2-40B4-BE49-F238E27FC236}">
                  <a16:creationId xmlns:a16="http://schemas.microsoft.com/office/drawing/2014/main" id="{AF084AC6-2AE5-4ECF-AD34-025C5D0D02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6" name="Arc 11">
              <a:extLst>
                <a:ext uri="{FF2B5EF4-FFF2-40B4-BE49-F238E27FC236}">
                  <a16:creationId xmlns:a16="http://schemas.microsoft.com/office/drawing/2014/main" id="{97364FC8-EFCE-4ED7-820D-5395DF365B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7" name="Arc 12">
              <a:extLst>
                <a:ext uri="{FF2B5EF4-FFF2-40B4-BE49-F238E27FC236}">
                  <a16:creationId xmlns:a16="http://schemas.microsoft.com/office/drawing/2014/main" id="{225B161B-DFF3-458C-9B04-0FD1F8D18A2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8" name="Arc 13">
              <a:extLst>
                <a:ext uri="{FF2B5EF4-FFF2-40B4-BE49-F238E27FC236}">
                  <a16:creationId xmlns:a16="http://schemas.microsoft.com/office/drawing/2014/main" id="{57C11E8B-B168-44FD-97E3-B57CFC9B6A1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9" name="Arc 14">
              <a:extLst>
                <a:ext uri="{FF2B5EF4-FFF2-40B4-BE49-F238E27FC236}">
                  <a16:creationId xmlns:a16="http://schemas.microsoft.com/office/drawing/2014/main" id="{97F51D23-BC73-4A63-95B8-CBB8152BBF3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0" name="Arc 15">
              <a:extLst>
                <a:ext uri="{FF2B5EF4-FFF2-40B4-BE49-F238E27FC236}">
                  <a16:creationId xmlns:a16="http://schemas.microsoft.com/office/drawing/2014/main" id="{269ECD2C-0DBD-4195-BFCC-D8D320F136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1" name="Arc 16">
              <a:extLst>
                <a:ext uri="{FF2B5EF4-FFF2-40B4-BE49-F238E27FC236}">
                  <a16:creationId xmlns:a16="http://schemas.microsoft.com/office/drawing/2014/main" id="{8B77E193-D418-4A11-8F1C-986D61C7668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2" name="Arc 17">
              <a:extLst>
                <a:ext uri="{FF2B5EF4-FFF2-40B4-BE49-F238E27FC236}">
                  <a16:creationId xmlns:a16="http://schemas.microsoft.com/office/drawing/2014/main" id="{BD27CEFB-75D4-4D78-9083-8D2CAF2FDF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3" name="Arc 18">
              <a:extLst>
                <a:ext uri="{FF2B5EF4-FFF2-40B4-BE49-F238E27FC236}">
                  <a16:creationId xmlns:a16="http://schemas.microsoft.com/office/drawing/2014/main" id="{85BC0C6C-83B1-4237-96E7-BAF5EB18A7F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4" name="Arc 19">
              <a:extLst>
                <a:ext uri="{FF2B5EF4-FFF2-40B4-BE49-F238E27FC236}">
                  <a16:creationId xmlns:a16="http://schemas.microsoft.com/office/drawing/2014/main" id="{22C0D028-541E-499E-A543-468A334FFA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5" name="Arc 20">
              <a:extLst>
                <a:ext uri="{FF2B5EF4-FFF2-40B4-BE49-F238E27FC236}">
                  <a16:creationId xmlns:a16="http://schemas.microsoft.com/office/drawing/2014/main" id="{2876C8A0-80FD-4068-8AB1-FB1CBEFC9AB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6" name="Arc 21">
              <a:extLst>
                <a:ext uri="{FF2B5EF4-FFF2-40B4-BE49-F238E27FC236}">
                  <a16:creationId xmlns:a16="http://schemas.microsoft.com/office/drawing/2014/main" id="{37141A7A-12E4-4ED2-93B9-63474E948CE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7" name="Arc 22">
              <a:extLst>
                <a:ext uri="{FF2B5EF4-FFF2-40B4-BE49-F238E27FC236}">
                  <a16:creationId xmlns:a16="http://schemas.microsoft.com/office/drawing/2014/main" id="{C09BB79F-0043-4EDE-9E2C-9BE8F09A7A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8" name="Arc 23">
              <a:extLst>
                <a:ext uri="{FF2B5EF4-FFF2-40B4-BE49-F238E27FC236}">
                  <a16:creationId xmlns:a16="http://schemas.microsoft.com/office/drawing/2014/main" id="{F39BCA2F-60F3-4427-A623-B8A4EA8C3D6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9" name="Arc 24">
              <a:extLst>
                <a:ext uri="{FF2B5EF4-FFF2-40B4-BE49-F238E27FC236}">
                  <a16:creationId xmlns:a16="http://schemas.microsoft.com/office/drawing/2014/main" id="{87C79648-6E52-4D1A-B5B4-D017143FF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0" name="Arc 25">
              <a:extLst>
                <a:ext uri="{FF2B5EF4-FFF2-40B4-BE49-F238E27FC236}">
                  <a16:creationId xmlns:a16="http://schemas.microsoft.com/office/drawing/2014/main" id="{C392CE6F-E332-4087-8CD3-A246F0B11CD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1" name="Arc 26">
              <a:extLst>
                <a:ext uri="{FF2B5EF4-FFF2-40B4-BE49-F238E27FC236}">
                  <a16:creationId xmlns:a16="http://schemas.microsoft.com/office/drawing/2014/main" id="{E33075EC-F151-48E4-B555-73898A6EA5C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2" name="Arc 27">
              <a:extLst>
                <a:ext uri="{FF2B5EF4-FFF2-40B4-BE49-F238E27FC236}">
                  <a16:creationId xmlns:a16="http://schemas.microsoft.com/office/drawing/2014/main" id="{9C6476DF-15B5-4212-8A41-B7B5931D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3" name="Arc 28">
              <a:extLst>
                <a:ext uri="{FF2B5EF4-FFF2-40B4-BE49-F238E27FC236}">
                  <a16:creationId xmlns:a16="http://schemas.microsoft.com/office/drawing/2014/main" id="{FE767618-20F6-41C8-ACA1-738EF656177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4" name="Arc 29">
              <a:extLst>
                <a:ext uri="{FF2B5EF4-FFF2-40B4-BE49-F238E27FC236}">
                  <a16:creationId xmlns:a16="http://schemas.microsoft.com/office/drawing/2014/main" id="{1E0E243E-127B-4AB8-877B-02D903BF610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5" name="Arc 30">
              <a:extLst>
                <a:ext uri="{FF2B5EF4-FFF2-40B4-BE49-F238E27FC236}">
                  <a16:creationId xmlns:a16="http://schemas.microsoft.com/office/drawing/2014/main" id="{2354A1C6-AB44-4BA5-9340-14E4EC1520D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6" name="Arc 31">
              <a:extLst>
                <a:ext uri="{FF2B5EF4-FFF2-40B4-BE49-F238E27FC236}">
                  <a16:creationId xmlns:a16="http://schemas.microsoft.com/office/drawing/2014/main" id="{E602501B-FD85-407E-A17D-D096C86D61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7" name="Arc 32">
              <a:extLst>
                <a:ext uri="{FF2B5EF4-FFF2-40B4-BE49-F238E27FC236}">
                  <a16:creationId xmlns:a16="http://schemas.microsoft.com/office/drawing/2014/main" id="{A317A094-39D1-4D7B-B5A9-0F67AFA11F3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8" name="Arc 33">
              <a:extLst>
                <a:ext uri="{FF2B5EF4-FFF2-40B4-BE49-F238E27FC236}">
                  <a16:creationId xmlns:a16="http://schemas.microsoft.com/office/drawing/2014/main" id="{59EB98ED-A3CD-448B-B621-AA3ADA3C52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9" name="Arc 34">
              <a:extLst>
                <a:ext uri="{FF2B5EF4-FFF2-40B4-BE49-F238E27FC236}">
                  <a16:creationId xmlns:a16="http://schemas.microsoft.com/office/drawing/2014/main" id="{1DCEB4FF-5837-4013-B1E8-8A1B6AB0172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0" name="Arc 35">
              <a:extLst>
                <a:ext uri="{FF2B5EF4-FFF2-40B4-BE49-F238E27FC236}">
                  <a16:creationId xmlns:a16="http://schemas.microsoft.com/office/drawing/2014/main" id="{E38E19AF-A81B-43C8-B9AE-9C77E4F188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1" name="Arc 36">
              <a:extLst>
                <a:ext uri="{FF2B5EF4-FFF2-40B4-BE49-F238E27FC236}">
                  <a16:creationId xmlns:a16="http://schemas.microsoft.com/office/drawing/2014/main" id="{80BE438F-EB41-4991-91C2-9EBF2F2D893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2" name="Arc 37">
              <a:extLst>
                <a:ext uri="{FF2B5EF4-FFF2-40B4-BE49-F238E27FC236}">
                  <a16:creationId xmlns:a16="http://schemas.microsoft.com/office/drawing/2014/main" id="{AF962A58-7C73-4420-A35E-DBDE94A9D41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3" name="Arc 38">
              <a:extLst>
                <a:ext uri="{FF2B5EF4-FFF2-40B4-BE49-F238E27FC236}">
                  <a16:creationId xmlns:a16="http://schemas.microsoft.com/office/drawing/2014/main" id="{4174D996-9792-493D-B5BF-E91CB83F617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4" name="Arc 39">
              <a:extLst>
                <a:ext uri="{FF2B5EF4-FFF2-40B4-BE49-F238E27FC236}">
                  <a16:creationId xmlns:a16="http://schemas.microsoft.com/office/drawing/2014/main" id="{3042E880-AF82-4948-9710-A98D7DA0E8D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5" name="Arc 40">
              <a:extLst>
                <a:ext uri="{FF2B5EF4-FFF2-40B4-BE49-F238E27FC236}">
                  <a16:creationId xmlns:a16="http://schemas.microsoft.com/office/drawing/2014/main" id="{6EECB259-0970-4A86-BB2B-B6B42B9B62F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6" name="Arc 41">
              <a:extLst>
                <a:ext uri="{FF2B5EF4-FFF2-40B4-BE49-F238E27FC236}">
                  <a16:creationId xmlns:a16="http://schemas.microsoft.com/office/drawing/2014/main" id="{42E16A24-9118-4AFE-B7B8-35476BAE81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7" name="Arc 42">
              <a:extLst>
                <a:ext uri="{FF2B5EF4-FFF2-40B4-BE49-F238E27FC236}">
                  <a16:creationId xmlns:a16="http://schemas.microsoft.com/office/drawing/2014/main" id="{CC38F638-A0C5-4FFE-8369-AE5E2C03452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8" name="Arc 43">
              <a:extLst>
                <a:ext uri="{FF2B5EF4-FFF2-40B4-BE49-F238E27FC236}">
                  <a16:creationId xmlns:a16="http://schemas.microsoft.com/office/drawing/2014/main" id="{D3A18C04-0F68-4969-BB19-586F8C1C41A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9" name="Arc 44">
              <a:extLst>
                <a:ext uri="{FF2B5EF4-FFF2-40B4-BE49-F238E27FC236}">
                  <a16:creationId xmlns:a16="http://schemas.microsoft.com/office/drawing/2014/main" id="{9E50826E-B68F-493D-BCA1-0C4DCCECB6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0" name="Arc 45">
              <a:extLst>
                <a:ext uri="{FF2B5EF4-FFF2-40B4-BE49-F238E27FC236}">
                  <a16:creationId xmlns:a16="http://schemas.microsoft.com/office/drawing/2014/main" id="{9D02F2A2-2B1F-4E61-AE2A-D81C1E05FC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1" name="Arc 46">
              <a:extLst>
                <a:ext uri="{FF2B5EF4-FFF2-40B4-BE49-F238E27FC236}">
                  <a16:creationId xmlns:a16="http://schemas.microsoft.com/office/drawing/2014/main" id="{D4A74C5F-835B-4933-B70B-67CABCD4CC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2" name="Arc 47">
              <a:extLst>
                <a:ext uri="{FF2B5EF4-FFF2-40B4-BE49-F238E27FC236}">
                  <a16:creationId xmlns:a16="http://schemas.microsoft.com/office/drawing/2014/main" id="{F5B94C00-41C3-4AC1-AD6C-8AFF3DB8E29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3" name="Arc 48">
              <a:extLst>
                <a:ext uri="{FF2B5EF4-FFF2-40B4-BE49-F238E27FC236}">
                  <a16:creationId xmlns:a16="http://schemas.microsoft.com/office/drawing/2014/main" id="{55C9C8D5-758C-4558-A50F-2962B8901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4" name="Arc 49">
              <a:extLst>
                <a:ext uri="{FF2B5EF4-FFF2-40B4-BE49-F238E27FC236}">
                  <a16:creationId xmlns:a16="http://schemas.microsoft.com/office/drawing/2014/main" id="{9858801C-BABC-4BA4-9AF1-348210ACCFA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5" name="Arc 50">
              <a:extLst>
                <a:ext uri="{FF2B5EF4-FFF2-40B4-BE49-F238E27FC236}">
                  <a16:creationId xmlns:a16="http://schemas.microsoft.com/office/drawing/2014/main" id="{4DA3B309-33EC-4E57-9ED0-FEC37D2C092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6" name="Arc 51">
              <a:extLst>
                <a:ext uri="{FF2B5EF4-FFF2-40B4-BE49-F238E27FC236}">
                  <a16:creationId xmlns:a16="http://schemas.microsoft.com/office/drawing/2014/main" id="{DD511DE5-D3EA-43CA-95C9-E19871871F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7" name="Arc 52">
              <a:extLst>
                <a:ext uri="{FF2B5EF4-FFF2-40B4-BE49-F238E27FC236}">
                  <a16:creationId xmlns:a16="http://schemas.microsoft.com/office/drawing/2014/main" id="{C7D84E80-F1FA-43CE-BD94-F90A0645E8E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123" name="Rectangle 53">
            <a:extLst>
              <a:ext uri="{FF2B5EF4-FFF2-40B4-BE49-F238E27FC236}">
                <a16:creationId xmlns:a16="http://schemas.microsoft.com/office/drawing/2014/main" id="{121A4091-DBA2-48B5-927F-A3F23F3A3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5124" name="Rectangle 54">
            <a:extLst>
              <a:ext uri="{FF2B5EF4-FFF2-40B4-BE49-F238E27FC236}">
                <a16:creationId xmlns:a16="http://schemas.microsoft.com/office/drawing/2014/main" id="{4549ED03-4976-4033-8422-D287C46B7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B5D2FAD8-422F-4840-8604-266C051A00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B5268492-F66B-4AB7-BD93-B6990DAC01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B7D4BB7F-EA8E-4F64-ADA3-49766A2B9C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FC629506-E691-492B-97C2-B52DD83B1D01}" type="slidenum">
              <a:rPr lang="en-CA" altLang="cs-CZ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8703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upload.wikimedia.org/wikipedia/commons/3/31/Atropa_belladonna_220605.jp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D1E83AC-0CAA-4FDE-8640-2C000FC93F8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506413"/>
            <a:ext cx="7772400" cy="955675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Pharmacognosy </a:t>
            </a:r>
            <a:b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lab exercise 8</a:t>
            </a:r>
            <a:endParaRPr lang="en-GB" altLang="cs-CZ" b="1" i="1" noProof="0" dirty="0"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BAA3299-50CF-48C0-89DA-3B9599C9899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829905" y="4000854"/>
            <a:ext cx="7593012" cy="1512093"/>
          </a:xfrm>
        </p:spPr>
        <p:txBody>
          <a:bodyPr lIns="92075" tIns="46038" rIns="92075" bIns="46038" anchor="b"/>
          <a:lstStyle/>
          <a:p>
            <a:pPr algn="ctr">
              <a:buNone/>
            </a:pPr>
            <a:r>
              <a:rPr lang="en-GB" altLang="en-US" sz="3600" b="1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Leaves, herbs</a:t>
            </a:r>
            <a:endParaRPr lang="en-GB" altLang="en-US" sz="4000" b="1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2C0429C0-440B-4E08-9BF0-944D25EDA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693863"/>
            <a:ext cx="3060700" cy="22955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469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Stramonii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folium </a:t>
            </a: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966642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Datura stramonium,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Solanaceae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(Thorn Apple, Devil´s Weed)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Stramonii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folii pulvis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normatus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CzPh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2017</a:t>
            </a:r>
            <a:endParaRPr lang="en-GB" altLang="en-US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8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F170D6A6-95A9-4E7C-84AA-61EF3A079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10" y="2362432"/>
            <a:ext cx="3467296" cy="4372768"/>
          </a:xfrm>
          <a:prstGeom prst="rect">
            <a:avLst/>
          </a:prstGeom>
        </p:spPr>
      </p:pic>
      <p:pic>
        <p:nvPicPr>
          <p:cNvPr id="10" name="Picture 21" descr="Datura_stramonium_10">
            <a:extLst>
              <a:ext uri="{FF2B5EF4-FFF2-40B4-BE49-F238E27FC236}">
                <a16:creationId xmlns:a16="http://schemas.microsoft.com/office/drawing/2014/main" id="{F4BD1BAD-ED8C-4D30-A1C7-9B43711D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3824"/>
            <a:ext cx="4011230" cy="300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681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Stramonii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folium </a:t>
            </a: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483519"/>
            <a:ext cx="4827389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fragile leaf, thin, almost bald, stalked,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strogly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lobular, serrated, on the face richly green, on the reversed side brighter, weak narcotic odour, taste sharp bitter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6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tropane alkaloids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(up to 0.25%), higher scopolamine content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6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isolation of alkaloids (sedative effect of scopolamine), </a:t>
            </a:r>
            <a:r>
              <a:rPr lang="en-US" altLang="cs-CZ" sz="240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production of semisynthetic derivatives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052" descr="stramoni2">
            <a:extLst>
              <a:ext uri="{FF2B5EF4-FFF2-40B4-BE49-F238E27FC236}">
                <a16:creationId xmlns:a16="http://schemas.microsoft.com/office/drawing/2014/main" id="{47FE5A6D-65FD-47DD-94E3-128CFEF9D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27" y="1630364"/>
            <a:ext cx="3634453" cy="27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2956D232-1FBA-45CD-B016-542889BB44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ttp://www.polypompholyx.com/wp-content/uploads/2013/05/scopolamine.png">
            <a:extLst>
              <a:ext uri="{FF2B5EF4-FFF2-40B4-BE49-F238E27FC236}">
                <a16:creationId xmlns:a16="http://schemas.microsoft.com/office/drawing/2014/main" id="{A9CED63D-C937-4E85-9754-2B58E1770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907" y="4601153"/>
            <a:ext cx="2608692" cy="14327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>
            <a:extLst>
              <a:ext uri="{FF2B5EF4-FFF2-40B4-BE49-F238E27FC236}">
                <a16:creationId xmlns:a16="http://schemas.microsoft.com/office/drawing/2014/main" id="{65112860-4B5D-42A8-A39C-765243BED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134" y="6109333"/>
            <a:ext cx="12393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scopolamine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5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Stramonii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folium </a:t>
            </a: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49"/>
            <a:ext cx="8975725" cy="1491995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stomata of </a:t>
            </a:r>
            <a:r>
              <a:rPr lang="en-GB" altLang="sk-SK" sz="2400" i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Brasiccaceae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type, covering trichomes 2 - 5 cellular with grainy cuticle, shortly stalked glandular trichomes with poly-cellular head, </a:t>
            </a:r>
            <a:r>
              <a:rPr lang="en-GB" altLang="sk-SK" sz="2400" u="sng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aggregates of calcium oxalate in leaf </a:t>
            </a:r>
            <a:r>
              <a:rPr lang="en-GB" altLang="sk-SK" sz="2400" u="sng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mesophyl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multi-edged cells of epidermis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EBF74D71-0D16-442E-A704-A633C45B71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/>
          <a:srcRect l="36612" t="35265" r="19288" b="22000"/>
          <a:stretch/>
        </p:blipFill>
        <p:spPr>
          <a:xfrm>
            <a:off x="1033773" y="3116004"/>
            <a:ext cx="6778587" cy="36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8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Stramonii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folium </a:t>
            </a: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4115693" cy="627906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Microscopy: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</a:t>
            </a:r>
          </a:p>
          <a:p>
            <a:pPr>
              <a:lnSpc>
                <a:spcPct val="90000"/>
              </a:lnSpc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E0E6D0D3-62A3-4795-83A2-3B3A10F5A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10B0CF69-7A2D-4519-87AF-F24B7C181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48017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4788024" y="6165304"/>
            <a:ext cx="1532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sk-SK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covering trichome</a:t>
            </a:r>
            <a:endParaRPr lang="en-GB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794147" y="5733256"/>
            <a:ext cx="1675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sk-SK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glandular trichomes</a:t>
            </a:r>
            <a:endParaRPr lang="en-GB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5664444" y="4183880"/>
            <a:ext cx="2058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sk-SK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druses of calcium oxalate</a:t>
            </a:r>
            <a:endParaRPr lang="en-GB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962739" y="2324300"/>
            <a:ext cx="645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sk-SK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stoma</a:t>
            </a:r>
            <a:endParaRPr lang="en-GB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408602" y="2614711"/>
            <a:ext cx="498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sk-SK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vein</a:t>
            </a:r>
            <a:endParaRPr lang="en-GB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57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Melissae folium </a:t>
            </a:r>
            <a:r>
              <a:rPr lang="en-GB" altLang="sk-SK" sz="3600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br>
              <a:rPr lang="en-GB" altLang="sk-SK" sz="3600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Melissae herba 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r>
              <a:rPr lang="en-GB" altLang="sk-SK" sz="2800" b="1" i="0" baseline="3000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National part</a:t>
            </a:r>
            <a:endParaRPr lang="en-GB" altLang="cs-CZ" sz="2800" b="1" i="0" baseline="3000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979311"/>
          </a:xfrm>
        </p:spPr>
        <p:txBody>
          <a:bodyPr/>
          <a:lstStyle/>
          <a:p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Melissa officinalis,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Lamiaceae </a:t>
            </a:r>
            <a:r>
              <a:rPr lang="en-GB" altLang="sk-SK" sz="28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Lemon Balm</a:t>
            </a:r>
          </a:p>
          <a:p>
            <a:pPr lvl="1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Melissae folii </a:t>
            </a:r>
            <a:r>
              <a:rPr lang="cs-CZ" altLang="cs-CZ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extractum</a:t>
            </a:r>
            <a:r>
              <a:rPr lang="cs-CZ" altLang="cs-CZ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siccum</a:t>
            </a:r>
            <a:r>
              <a:rPr lang="cs-CZ" altLang="cs-CZ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CzPh 2017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5" descr="melissa-officinalis-1">
            <a:extLst>
              <a:ext uri="{FF2B5EF4-FFF2-40B4-BE49-F238E27FC236}">
                <a16:creationId xmlns:a16="http://schemas.microsoft.com/office/drawing/2014/main" id="{A324C8FE-2D71-4FD4-B81D-D00EA250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/>
          <a:stretch>
            <a:fillRect/>
          </a:stretch>
        </p:blipFill>
        <p:spPr bwMode="auto">
          <a:xfrm>
            <a:off x="1447800" y="2605250"/>
            <a:ext cx="2982237" cy="37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ZITRONE2">
            <a:extLst>
              <a:ext uri="{FF2B5EF4-FFF2-40B4-BE49-F238E27FC236}">
                <a16:creationId xmlns:a16="http://schemas.microsoft.com/office/drawing/2014/main" id="{B9160473-5F42-4205-89F8-FBD343014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2484966"/>
            <a:ext cx="3039567" cy="41799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63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Melissae folium 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b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Melissae herba 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r>
              <a:rPr lang="en-GB" altLang="sk-SK" sz="2800" b="1" i="0" baseline="3000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National part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6549" y="1558185"/>
            <a:ext cx="8550846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4-edged stem, opposite 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     leaves stalked broadly oval, serrate margins, 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     on the face richly green, wrinkled, softly hairy, 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     reversed side of leaves brighter, almost bald, 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     white flowers in pseudo-verticiles, pleasant 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     citrus odour, pleasant aromatic taste </a:t>
            </a:r>
            <a:endParaRPr lang="en-GB" altLang="cs-CZ" sz="2000" u="sng" noProof="0" dirty="0">
              <a:solidFill>
                <a:srgbClr val="0066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16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6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essential oil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– monoterpenes (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citronella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citral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nerole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geraniol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linalool),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sesquiterpens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(caryophylen);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rosmarinic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acid, tannins, flavonoids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sedative, nervinum; carminative, spasmolytic; antibacterial and antiviral effect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029" descr="herba">
            <a:extLst>
              <a:ext uri="{FF2B5EF4-FFF2-40B4-BE49-F238E27FC236}">
                <a16:creationId xmlns:a16="http://schemas.microsoft.com/office/drawing/2014/main" id="{556465F3-C243-429B-8F66-EB7E5FBDA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6956" r="14233" b="16263"/>
          <a:stretch>
            <a:fillRect/>
          </a:stretch>
        </p:blipFill>
        <p:spPr bwMode="auto">
          <a:xfrm>
            <a:off x="5429821" y="1558185"/>
            <a:ext cx="3634706" cy="26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689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Melissae folium 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b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Melissae herba 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r>
              <a:rPr lang="en-GB" altLang="sk-SK" sz="3600" b="1" i="0" baseline="3000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National part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49"/>
            <a:ext cx="8975725" cy="5353049"/>
          </a:xfrm>
        </p:spPr>
        <p:txBody>
          <a:bodyPr/>
          <a:lstStyle/>
          <a:p>
            <a:pPr marL="342900" lvl="1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: </a:t>
            </a:r>
          </a:p>
          <a:p>
            <a:pPr marL="0" lvl="1" indent="0">
              <a:buClr>
                <a:srgbClr val="006600"/>
              </a:buCl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surface - stomata (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Caryophylaceae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type), </a:t>
            </a:r>
          </a:p>
          <a:p>
            <a:pPr marL="0" lvl="1" indent="0">
              <a:buClr>
                <a:srgbClr val="006600"/>
              </a:buCl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covering and glandular trichomes, </a:t>
            </a:r>
          </a:p>
          <a:p>
            <a:pPr marL="0" lvl="1" indent="0">
              <a:buClr>
                <a:srgbClr val="006600"/>
              </a:buCl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glandules of 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Lamiaceae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type</a:t>
            </a:r>
            <a:endParaRPr lang="en-GB" altLang="sk-SK" sz="2400" i="1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	glandule</a:t>
            </a:r>
          </a:p>
          <a:p>
            <a:pPr lvl="1">
              <a:buFontTx/>
              <a:buNone/>
            </a:pPr>
            <a:endParaRPr lang="en-GB" altLang="sk-SK" sz="16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	covering trichome</a:t>
            </a:r>
          </a:p>
          <a:p>
            <a:pPr lvl="1">
              <a:buFontTx/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	glandular trichome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1" descr="žlázky">
            <a:extLst>
              <a:ext uri="{FF2B5EF4-FFF2-40B4-BE49-F238E27FC236}">
                <a16:creationId xmlns:a16="http://schemas.microsoft.com/office/drawing/2014/main" id="{545B0C8F-97FB-40BE-B029-DB0698280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98" y="1829599"/>
            <a:ext cx="3316610" cy="12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elisa">
            <a:extLst>
              <a:ext uri="{FF2B5EF4-FFF2-40B4-BE49-F238E27FC236}">
                <a16:creationId xmlns:a16="http://schemas.microsoft.com/office/drawing/2014/main" id="{E5C8C53F-790F-4A5A-8EC6-53214FF07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07"/>
          <a:stretch>
            <a:fillRect/>
          </a:stretch>
        </p:blipFill>
        <p:spPr bwMode="auto">
          <a:xfrm>
            <a:off x="5195671" y="3474805"/>
            <a:ext cx="3676650" cy="31638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C404EF7A-D790-4262-AC74-A4902E1F1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8339" y="5525764"/>
            <a:ext cx="2419925" cy="4503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F97F898B-244A-4027-BC5F-A295B84E55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28339" y="4653136"/>
            <a:ext cx="112378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434B6F69-CE11-4142-9954-1B84726CA4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1880" y="3914702"/>
            <a:ext cx="207291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72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herbamelisa3">
            <a:extLst>
              <a:ext uri="{FF2B5EF4-FFF2-40B4-BE49-F238E27FC236}">
                <a16:creationId xmlns:a16="http://schemas.microsoft.com/office/drawing/2014/main" id="{4081BAF1-343E-40AB-994C-C9ACA575C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57" y="3099654"/>
            <a:ext cx="4919186" cy="368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Melissae folium 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b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Melissae herba 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r>
              <a:rPr lang="en-GB" altLang="sk-SK" sz="3600" b="1" i="0" baseline="3000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National part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661400" cy="516441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stem – transversal section – covering and glandular trichomes, epidermis, reinforcing collenchyma, cortex parenchyma, thickened phloem fibers, collateral vascular bundle with sclerenchymatic sheath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ovéPole 15">
            <a:extLst>
              <a:ext uri="{FF2B5EF4-FFF2-40B4-BE49-F238E27FC236}">
                <a16:creationId xmlns:a16="http://schemas.microsoft.com/office/drawing/2014/main" id="{9ABDA2B7-7C05-435C-82AE-10264E5E3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3206750"/>
            <a:ext cx="2582758" cy="313932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epidermis 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with</a:t>
            </a: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altLang="cs-CZ" sz="1800" kern="0" dirty="0" err="1">
                <a:solidFill>
                  <a:prstClr val="black"/>
                </a:solidFill>
                <a:latin typeface="Calibri"/>
              </a:rPr>
              <a:t>trichom</a:t>
            </a:r>
            <a:r>
              <a:rPr lang="en-US" altLang="cs-CZ" sz="1800" kern="0" dirty="0" err="1">
                <a:solidFill>
                  <a:prstClr val="black"/>
                </a:solidFill>
                <a:latin typeface="Calibri"/>
              </a:rPr>
              <a:t>es</a:t>
            </a: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c</a:t>
            </a:r>
            <a:r>
              <a:rPr lang="cs-CZ" altLang="cs-CZ" sz="1800" kern="0" dirty="0" err="1">
                <a:solidFill>
                  <a:prstClr val="black"/>
                </a:solidFill>
                <a:latin typeface="Calibri"/>
              </a:rPr>
              <a:t>ol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l</a:t>
            </a:r>
            <a:r>
              <a:rPr lang="cs-CZ" altLang="cs-CZ" sz="1800" kern="0" dirty="0" err="1">
                <a:solidFill>
                  <a:prstClr val="black"/>
                </a:solidFill>
                <a:latin typeface="Calibri"/>
              </a:rPr>
              <a:t>enchyma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 </a:t>
            </a: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phloem fibers</a:t>
            </a: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kambium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medullar </a:t>
            </a: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parenchym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a</a:t>
            </a: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 kern="0" dirty="0" err="1">
                <a:solidFill>
                  <a:prstClr val="black"/>
                </a:solidFill>
                <a:latin typeface="Calibri"/>
              </a:rPr>
              <a:t>xyl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e</a:t>
            </a: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m</a:t>
            </a:r>
          </a:p>
        </p:txBody>
      </p:sp>
      <p:cxnSp>
        <p:nvCxnSpPr>
          <p:cNvPr id="9" name="Přímá spojnice se šipkou 2">
            <a:extLst>
              <a:ext uri="{FF2B5EF4-FFF2-40B4-BE49-F238E27FC236}">
                <a16:creationId xmlns:a16="http://schemas.microsoft.com/office/drawing/2014/main" id="{45AC267B-44A0-43E4-81DA-72E40785040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095383" y="3284984"/>
            <a:ext cx="1044569" cy="78771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Přímá spojnice se šipkou 2">
            <a:extLst>
              <a:ext uri="{FF2B5EF4-FFF2-40B4-BE49-F238E27FC236}">
                <a16:creationId xmlns:a16="http://schemas.microsoft.com/office/drawing/2014/main" id="{45AC267B-44A0-43E4-81DA-72E40785040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91454" y="3470851"/>
            <a:ext cx="2248498" cy="462651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Přímá spojnice se šipkou 22">
            <a:extLst>
              <a:ext uri="{FF2B5EF4-FFF2-40B4-BE49-F238E27FC236}">
                <a16:creationId xmlns:a16="http://schemas.microsoft.com/office/drawing/2014/main" id="{63E5C0EA-BC8D-4989-B858-9CEE47A6A2B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63750" y="3702176"/>
            <a:ext cx="2260786" cy="80632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nice se šipkou 13">
            <a:extLst>
              <a:ext uri="{FF2B5EF4-FFF2-40B4-BE49-F238E27FC236}">
                <a16:creationId xmlns:a16="http://schemas.microsoft.com/office/drawing/2014/main" id="{96DC153E-7D26-426A-9291-1439636C450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92275" y="4346296"/>
            <a:ext cx="2632261" cy="667029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Přímá spojnice se šipkou 28">
            <a:extLst>
              <a:ext uri="{FF2B5EF4-FFF2-40B4-BE49-F238E27FC236}">
                <a16:creationId xmlns:a16="http://schemas.microsoft.com/office/drawing/2014/main" id="{22397169-2C59-493F-9677-CAA9323D0AE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30738" y="4762264"/>
            <a:ext cx="2736850" cy="85090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Přímá spojnice se šipkou 31">
            <a:extLst>
              <a:ext uri="{FF2B5EF4-FFF2-40B4-BE49-F238E27FC236}">
                <a16:creationId xmlns:a16="http://schemas.microsoft.com/office/drawing/2014/main" id="{5BDFD955-1262-4A90-A4CB-2555BDB344E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73200" y="5720260"/>
            <a:ext cx="2851336" cy="46781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49781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6854" y="295090"/>
            <a:ext cx="7155880" cy="952500"/>
          </a:xfrm>
        </p:spPr>
        <p:txBody>
          <a:bodyPr/>
          <a:lstStyle/>
          <a:p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Menthae piperitae folium </a:t>
            </a:r>
            <a:r>
              <a:rPr lang="en-GB" altLang="sk-SK" sz="3600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br>
              <a:rPr lang="en-GB" altLang="sk-SK" sz="3600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cs-CZ" altLang="cs-CZ" sz="3600" b="1" i="0" dirty="0">
                <a:solidFill>
                  <a:srgbClr val="8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Menthae piperitae herba</a:t>
            </a:r>
            <a:r>
              <a:rPr lang="en-US" altLang="cs-CZ" sz="3600" b="1" i="0" dirty="0">
                <a:solidFill>
                  <a:srgbClr val="8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126162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Mentha x piperita, 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Lamiaceae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(Peppermint)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Menthae piperitae folii </a:t>
            </a:r>
            <a:r>
              <a:rPr lang="cs-CZ" altLang="cs-CZ" sz="16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extractum</a:t>
            </a: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siccum</a:t>
            </a: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CzPh 2017</a:t>
            </a:r>
            <a:endParaRPr lang="en-GB" altLang="sk-SK" sz="16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sk-SK" sz="16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Menthae piperitae </a:t>
            </a:r>
            <a:r>
              <a:rPr lang="en-GB" altLang="sk-SK" sz="16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etheroleum</a:t>
            </a:r>
            <a:r>
              <a:rPr lang="en-GB" altLang="sk-SK" sz="16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US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CzPh 2017</a:t>
            </a:r>
            <a:endParaRPr lang="en-GB" altLang="sk-SK" sz="16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4" descr=" Image of Illustration of Mentha X piperita">
            <a:extLst>
              <a:ext uri="{FF2B5EF4-FFF2-40B4-BE49-F238E27FC236}">
                <a16:creationId xmlns:a16="http://schemas.microsoft.com/office/drawing/2014/main" id="{6FF7A4F4-BC79-4D5A-A9E1-F7990F0E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7044"/>
            <a:ext cx="2914334" cy="393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upload.wikimedia.org/wikipedia/commons/thumb/9/99/Field_of_Mentha_x_piperita_02.jpg/360px-Field_of_Mentha_x_piperita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20703"/>
            <a:ext cx="2831147" cy="37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677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Menthae piperitae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532732"/>
            <a:ext cx="8575675" cy="2256305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4-edged green-brown stems, opposite leaves stalked, oval, sharply serrated margins, slightly hairy, purple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vains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on the reversed side, purple flowers in pseudo-verticiles creating spikes, menthol odour, taste spicy hot taste, later cooling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menherb">
            <a:extLst>
              <a:ext uri="{FF2B5EF4-FFF2-40B4-BE49-F238E27FC236}">
                <a16:creationId xmlns:a16="http://schemas.microsoft.com/office/drawing/2014/main" id="{30530108-1911-41EE-8537-59F7E760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12773" r="15979" b="11609"/>
          <a:stretch>
            <a:fillRect/>
          </a:stretch>
        </p:blipFill>
        <p:spPr bwMode="auto">
          <a:xfrm>
            <a:off x="2771800" y="3140968"/>
            <a:ext cx="4046228" cy="34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26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sz="4000" b="1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Belladonnae folium </a:t>
            </a:r>
            <a:br>
              <a:rPr lang="en-GB" altLang="sk-SK" sz="4000" b="1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sz="4000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505914"/>
            <a:ext cx="8975726" cy="26398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Atropa belladonna,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Solanaceae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(Deadly Nightshade)</a:t>
            </a:r>
            <a:endParaRPr lang="cs-CZ" altLang="sk-SK" sz="24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457200" lvl="2" indent="-457200">
              <a:buClr>
                <a:srgbClr val="006600"/>
              </a:buClr>
            </a:pPr>
            <a:r>
              <a:rPr lang="cs-CZ" alt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Belladonnae folii </a:t>
            </a:r>
            <a:r>
              <a:rPr lang="cs-CZ" altLang="en-US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exctractum</a:t>
            </a:r>
            <a:r>
              <a:rPr lang="cs-CZ" alt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siccum</a:t>
            </a:r>
            <a:r>
              <a:rPr lang="cs-CZ" alt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normatum</a:t>
            </a:r>
            <a:r>
              <a:rPr lang="cs-CZ" alt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CzPh 2017</a:t>
            </a:r>
          </a:p>
          <a:p>
            <a:pPr marL="457200" lvl="2" indent="-457200">
              <a:buClr>
                <a:srgbClr val="006600"/>
              </a:buClr>
            </a:pPr>
            <a:r>
              <a:rPr lang="cs-CZ" alt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Belladonnae folii </a:t>
            </a:r>
            <a:r>
              <a:rPr lang="cs-CZ" altLang="en-US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tinctura</a:t>
            </a:r>
            <a:r>
              <a:rPr lang="cs-CZ" alt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normata</a:t>
            </a:r>
            <a:r>
              <a:rPr lang="cs-CZ" alt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CzPh 2017</a:t>
            </a:r>
          </a:p>
          <a:p>
            <a:pPr marL="457200" lvl="2" indent="-457200">
              <a:buClr>
                <a:srgbClr val="006600"/>
              </a:buClr>
            </a:pPr>
            <a:r>
              <a:rPr lang="cs-CZ" alt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Belladonnae pulvis </a:t>
            </a:r>
            <a:r>
              <a:rPr lang="cs-CZ" altLang="en-US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normatus</a:t>
            </a:r>
            <a:r>
              <a:rPr lang="cs-CZ" alt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CzPh 2017</a:t>
            </a: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7" descr=" Image of Illustration of Atropa belladonna">
            <a:extLst>
              <a:ext uri="{FF2B5EF4-FFF2-40B4-BE49-F238E27FC236}">
                <a16:creationId xmlns:a16="http://schemas.microsoft.com/office/drawing/2014/main" id="{306B462F-FC39-4BAB-8A55-7F9D53CA9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496" y="2334189"/>
            <a:ext cx="3177553" cy="435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FD70DACD-F7CD-47E3-A4EA-D1EEA051A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Image:Atropa belladonna 220605.jpg">
            <a:hlinkClick r:id="rId6"/>
            <a:extLst>
              <a:ext uri="{FF2B5EF4-FFF2-40B4-BE49-F238E27FC236}">
                <a16:creationId xmlns:a16="http://schemas.microsoft.com/office/drawing/2014/main" id="{C6D36B3B-D73C-403A-A22A-EF76A71C7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4292600"/>
            <a:ext cx="225107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ATROPA BELLA-DONNA 4ES">
            <a:extLst>
              <a:ext uri="{FF2B5EF4-FFF2-40B4-BE49-F238E27FC236}">
                <a16:creationId xmlns:a16="http://schemas.microsoft.com/office/drawing/2014/main" id="{42F4D33F-876E-44A8-9AAB-AD7129C7D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4292600"/>
            <a:ext cx="259873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096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Menthae piperitae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49" y="1532732"/>
            <a:ext cx="8623871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essential oil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-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monoterpens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(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menthol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menthone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),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menthofurane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felandrene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piperidone; tannins, flavonoids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stomachic, carminative, antiseptic, spasmolytic,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choleretic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;  taste and smell corigens in tea mixtures; pure menthol: derivans, antiseptic, local anaesthetic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https://encrypted-tbn1.gstatic.com/images?q=tbn:ANd9GcSHzjo4w4xkZg6p-nDI7BEg4oO_rVKPCyMxf1DNdlr6A-Wilm9W">
            <a:extLst>
              <a:ext uri="{FF2B5EF4-FFF2-40B4-BE49-F238E27FC236}">
                <a16:creationId xmlns:a16="http://schemas.microsoft.com/office/drawing/2014/main" id="{1334223E-DFE3-45E8-A31C-BC2ED292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55174"/>
            <a:ext cx="157797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9">
            <a:extLst>
              <a:ext uri="{FF2B5EF4-FFF2-40B4-BE49-F238E27FC236}">
                <a16:creationId xmlns:a16="http://schemas.microsoft.com/office/drawing/2014/main" id="{95A80EEA-F3D8-44B1-B41C-C26E06C9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4708209"/>
            <a:ext cx="8874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menthol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menthone">
            <a:extLst>
              <a:ext uri="{FF2B5EF4-FFF2-40B4-BE49-F238E27FC236}">
                <a16:creationId xmlns:a16="http://schemas.microsoft.com/office/drawing/2014/main" id="{420C3072-037E-408A-A204-B40270AA5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415"/>
            <a:ext cx="1368515" cy="207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6807973-88E9-4929-9881-D31E84F46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4707793"/>
            <a:ext cx="10515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menth</a:t>
            </a:r>
            <a:r>
              <a:rPr lang="en-US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68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ata">
            <a:extLst>
              <a:ext uri="{FF2B5EF4-FFF2-40B4-BE49-F238E27FC236}">
                <a16:creationId xmlns:a16="http://schemas.microsoft.com/office/drawing/2014/main" id="{633A2EC3-FD43-48C4-A2A5-68F309670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95"/>
          <a:stretch>
            <a:fillRect/>
          </a:stretch>
        </p:blipFill>
        <p:spPr bwMode="auto">
          <a:xfrm>
            <a:off x="5220468" y="3697756"/>
            <a:ext cx="3455988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Menthae piperitae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4833857" cy="516441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surface – lobular cells, stomata (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Caryophylaceae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type), on the reversed side covering and glandular trichomes, glandules of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Lamiaceae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type</a:t>
            </a:r>
            <a:endParaRPr lang="en-GB" altLang="sk-SK" sz="2000" i="1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	glandule</a:t>
            </a: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	glandular trichome</a:t>
            </a:r>
          </a:p>
          <a:p>
            <a:pPr lvl="1">
              <a:buFontTx/>
              <a:buNone/>
            </a:pPr>
            <a:endParaRPr lang="en-GB" altLang="sk-SK" sz="10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endParaRPr lang="en-GB" altLang="sk-SK" sz="10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lvl="1">
              <a:buFontTx/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	covering trichome</a:t>
            </a:r>
          </a:p>
          <a:p>
            <a:pPr>
              <a:lnSpc>
                <a:spcPct val="90000"/>
              </a:lnSpc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4603146" y="5819374"/>
            <a:ext cx="2561142" cy="5365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4536475" y="5082075"/>
            <a:ext cx="1907733" cy="5365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3310670" y="4446712"/>
            <a:ext cx="3997634" cy="5364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9" descr="folmatazlazky1">
            <a:extLst>
              <a:ext uri="{FF2B5EF4-FFF2-40B4-BE49-F238E27FC236}">
                <a16:creationId xmlns:a16="http://schemas.microsoft.com/office/drawing/2014/main" id="{29C1C8D6-2203-4B66-95AE-2A3738A3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51511" b="8426"/>
          <a:stretch>
            <a:fillRect/>
          </a:stretch>
        </p:blipFill>
        <p:spPr bwMode="auto">
          <a:xfrm>
            <a:off x="5454208" y="1733795"/>
            <a:ext cx="3454842" cy="158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820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Menthae piperitae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49"/>
            <a:ext cx="8975725" cy="1491995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:</a:t>
            </a:r>
            <a:r>
              <a:rPr lang="en-GB" altLang="cs-CZ" sz="2400" dirty="0">
                <a:solidFill>
                  <a:srgbClr val="000008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stem – transversal section: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nippled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cuticle with trichomes, epidermis,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collenchymatic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cells, narrow cortex, collateral vascular bundles, in wood parenchyma cells with crystals of calcium oxalate</a:t>
            </a: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herbmata">
            <a:extLst>
              <a:ext uri="{FF2B5EF4-FFF2-40B4-BE49-F238E27FC236}">
                <a16:creationId xmlns:a16="http://schemas.microsoft.com/office/drawing/2014/main" id="{3E7554C7-2AF7-4618-BC5C-67E96E9E5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07904" y="3038821"/>
            <a:ext cx="5046942" cy="378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5">
            <a:extLst>
              <a:ext uri="{FF2B5EF4-FFF2-40B4-BE49-F238E27FC236}">
                <a16:creationId xmlns:a16="http://schemas.microsoft.com/office/drawing/2014/main" id="{C92838CE-7523-4AD8-9287-3202DC2E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546" y="3317618"/>
            <a:ext cx="2853666" cy="286232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e</a:t>
            </a:r>
            <a:r>
              <a:rPr lang="cs-CZ" altLang="cs-CZ" sz="1800" kern="0" dirty="0" err="1">
                <a:solidFill>
                  <a:prstClr val="black"/>
                </a:solidFill>
                <a:latin typeface="Calibri"/>
              </a:rPr>
              <a:t>pidermis</a:t>
            </a: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c</a:t>
            </a:r>
            <a:r>
              <a:rPr lang="cs-CZ" altLang="cs-CZ" sz="1800" kern="0" dirty="0" err="1">
                <a:solidFill>
                  <a:prstClr val="black"/>
                </a:solidFill>
                <a:latin typeface="Calibri"/>
              </a:rPr>
              <a:t>ol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l</a:t>
            </a:r>
            <a:r>
              <a:rPr lang="cs-CZ" altLang="cs-CZ" sz="1800" kern="0" dirty="0" err="1">
                <a:solidFill>
                  <a:prstClr val="black"/>
                </a:solidFill>
                <a:latin typeface="Calibri"/>
              </a:rPr>
              <a:t>enchyma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en-US" altLang="cs-CZ" sz="1800" kern="0" dirty="0" err="1">
                <a:solidFill>
                  <a:prstClr val="black"/>
                </a:solidFill>
                <a:latin typeface="Calibri"/>
              </a:rPr>
              <a:t>hypoder</a:t>
            </a: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mis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ph</a:t>
            </a:r>
            <a:r>
              <a:rPr lang="cs-CZ" altLang="cs-CZ" sz="1800" kern="0" dirty="0" err="1">
                <a:solidFill>
                  <a:prstClr val="black"/>
                </a:solidFill>
                <a:latin typeface="Calibri"/>
              </a:rPr>
              <a:t>lo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e</a:t>
            </a: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medullar </a:t>
            </a: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parenchym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a</a:t>
            </a: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 kern="0" dirty="0" err="1">
                <a:solidFill>
                  <a:prstClr val="black"/>
                </a:solidFill>
                <a:latin typeface="Calibri"/>
              </a:rPr>
              <a:t>xyl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e</a:t>
            </a: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631002F7-06A3-4B07-A64C-1D287530868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60538" y="3501008"/>
            <a:ext cx="2307406" cy="144016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3F5CBE9D-8F08-483B-9E7B-3F9C6665AD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29285" y="4077072"/>
            <a:ext cx="757238" cy="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Přímá spojnice se šipkou 16">
            <a:extLst>
              <a:ext uri="{FF2B5EF4-FFF2-40B4-BE49-F238E27FC236}">
                <a16:creationId xmlns:a16="http://schemas.microsoft.com/office/drawing/2014/main" id="{74AAF989-C6DA-4787-8D16-CE5A4BA8109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75656" y="4077072"/>
            <a:ext cx="3180481" cy="55283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Přímá spojnice se šipkou 12">
            <a:extLst>
              <a:ext uri="{FF2B5EF4-FFF2-40B4-BE49-F238E27FC236}">
                <a16:creationId xmlns:a16="http://schemas.microsoft.com/office/drawing/2014/main" id="{2D6F76B3-335E-432D-AEAE-6983917F3F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43808" y="4748779"/>
            <a:ext cx="2952328" cy="425209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Přímá spojnice se šipkou 14">
            <a:extLst>
              <a:ext uri="{FF2B5EF4-FFF2-40B4-BE49-F238E27FC236}">
                <a16:creationId xmlns:a16="http://schemas.microsoft.com/office/drawing/2014/main" id="{967C4513-34A9-4A8C-9D6E-4FAFDF55FF0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14096" y="5661248"/>
            <a:ext cx="4482040" cy="72008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26632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Thymi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6989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Thymus vulgaris, Thymus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zygis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Lamiaceae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(Thyme)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1800" i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Thymi</a:t>
            </a:r>
            <a:r>
              <a:rPr lang="en-GB" altLang="sk-SK" sz="18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typo</a:t>
            </a:r>
            <a:r>
              <a:rPr lang="cs-CZ" altLang="cs-CZ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thymolo</a:t>
            </a:r>
            <a:r>
              <a:rPr lang="en-GB" altLang="sk-SK" sz="18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1800" i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etheroleum</a:t>
            </a:r>
            <a:r>
              <a:rPr lang="en-GB" altLang="sk-SK" sz="18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3" descr="Thymi herba">
            <a:extLst>
              <a:ext uri="{FF2B5EF4-FFF2-40B4-BE49-F238E27FC236}">
                <a16:creationId xmlns:a16="http://schemas.microsoft.com/office/drawing/2014/main" id="{49D04524-8118-4065-8A6C-5BC27583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32" y="2769565"/>
            <a:ext cx="2748355" cy="380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2445432610_29eec03895">
            <a:extLst>
              <a:ext uri="{FF2B5EF4-FFF2-40B4-BE49-F238E27FC236}">
                <a16:creationId xmlns:a16="http://schemas.microsoft.com/office/drawing/2014/main" id="{4D2895B6-3626-48D4-A85B-F1F045E3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9" y="3068960"/>
            <a:ext cx="3600450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456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Thymi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532732"/>
            <a:ext cx="5044430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4-edged stems, hairy sessile short line-like leaves with underwinded margin, on the face green and bald, on the reversed side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glandulary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pointed, flowers white or purplish in verticiles, pleasant aromatic odour and taste </a:t>
            </a:r>
            <a:endParaRPr lang="en-GB" altLang="cs-CZ" sz="2000" u="sng" noProof="0" dirty="0">
              <a:solidFill>
                <a:srgbClr val="0066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essential oil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–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monoterpens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(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thymol,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carvacrol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); tannins, flavonoids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expectorans, stomachic, antiseptic, astringent, antiphlogistic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thymi1">
            <a:extLst>
              <a:ext uri="{FF2B5EF4-FFF2-40B4-BE49-F238E27FC236}">
                <a16:creationId xmlns:a16="http://schemas.microsoft.com/office/drawing/2014/main" id="{D271B1E8-D2C6-43F8-86CF-AFC345CC1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r="15588" b="17966"/>
          <a:stretch>
            <a:fillRect/>
          </a:stretch>
        </p:blipFill>
        <p:spPr bwMode="auto">
          <a:xfrm>
            <a:off x="5580112" y="1700808"/>
            <a:ext cx="3036470" cy="271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ttp://upload.wikimedia.org/wikipedia/commons/4/41/Thymol_structure.png">
            <a:extLst>
              <a:ext uri="{FF2B5EF4-FFF2-40B4-BE49-F238E27FC236}">
                <a16:creationId xmlns:a16="http://schemas.microsoft.com/office/drawing/2014/main" id="{CFAC6ED3-F67B-42A4-ACAC-CD2B9683F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4" t="-3339" r="-5797" b="-6401"/>
          <a:stretch>
            <a:fillRect/>
          </a:stretch>
        </p:blipFill>
        <p:spPr bwMode="auto">
          <a:xfrm>
            <a:off x="6084168" y="4731121"/>
            <a:ext cx="864096" cy="1133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http://upload.wikimedia.org/wikipedia/commons/thumb/d/d9/Carvacrol_acsv.svg/464px-Carvacrol_acsv.svg.png">
            <a:extLst>
              <a:ext uri="{FF2B5EF4-FFF2-40B4-BE49-F238E27FC236}">
                <a16:creationId xmlns:a16="http://schemas.microsoft.com/office/drawing/2014/main" id="{557129E2-D451-48A1-9BB5-7B3C0FE0D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667878"/>
            <a:ext cx="975708" cy="12595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1">
            <a:extLst>
              <a:ext uri="{FF2B5EF4-FFF2-40B4-BE49-F238E27FC236}">
                <a16:creationId xmlns:a16="http://schemas.microsoft.com/office/drawing/2014/main" id="{9E4D8BD6-4B5B-4191-BEB6-FF9428161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717" y="5939265"/>
            <a:ext cx="769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thymol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ovéPole 11">
            <a:extLst>
              <a:ext uri="{FF2B5EF4-FFF2-40B4-BE49-F238E27FC236}">
                <a16:creationId xmlns:a16="http://schemas.microsoft.com/office/drawing/2014/main" id="{9E4D8BD6-4B5B-4191-BEB6-FF9428161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292" y="5939265"/>
            <a:ext cx="9399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carvacrol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651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thimi">
            <a:extLst>
              <a:ext uri="{FF2B5EF4-FFF2-40B4-BE49-F238E27FC236}">
                <a16:creationId xmlns:a16="http://schemas.microsoft.com/office/drawing/2014/main" id="{A2BB4F91-346E-4E69-AAC0-FE2FA40BF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" b="59465"/>
          <a:stretch>
            <a:fillRect/>
          </a:stretch>
        </p:blipFill>
        <p:spPr bwMode="auto">
          <a:xfrm>
            <a:off x="4657830" y="3810000"/>
            <a:ext cx="38766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Thymi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661400" cy="5164410"/>
          </a:xfrm>
        </p:spPr>
        <p:txBody>
          <a:bodyPr/>
          <a:lstStyle/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surface – wavy epidermal cells, nodular covering trichomes, glandular trichomes, glandules of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Lamiaceae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type</a:t>
            </a:r>
            <a:endParaRPr lang="en-GB" altLang="sk-SK" i="1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2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 indent="0">
              <a:lnSpc>
                <a:spcPct val="90000"/>
              </a:lnSpc>
              <a:buClr>
                <a:srgbClr val="006600"/>
              </a:buCl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covering trichome</a:t>
            </a: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0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0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0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10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marL="0" lvl="1" indent="0">
              <a:lnSpc>
                <a:spcPct val="90000"/>
              </a:lnSpc>
              <a:buClr>
                <a:srgbClr val="006600"/>
              </a:buCl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glandule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4498975" y="5264382"/>
            <a:ext cx="649089" cy="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3311860" y="6382868"/>
            <a:ext cx="176419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7" descr="herbthymi1">
            <a:extLst>
              <a:ext uri="{FF2B5EF4-FFF2-40B4-BE49-F238E27FC236}">
                <a16:creationId xmlns:a16="http://schemas.microsoft.com/office/drawing/2014/main" id="{8958EDEC-6971-4F16-98E9-92FC6283D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4" r="29895" b="10333"/>
          <a:stretch>
            <a:fillRect/>
          </a:stretch>
        </p:blipFill>
        <p:spPr bwMode="auto">
          <a:xfrm>
            <a:off x="330851" y="2221908"/>
            <a:ext cx="3733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341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Thymi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49"/>
            <a:ext cx="8975725" cy="1491995"/>
          </a:xfrm>
        </p:spPr>
        <p:txBody>
          <a:bodyPr/>
          <a:lstStyle/>
          <a:p>
            <a:pPr marL="57150" lvl="1" indent="-342900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Stem – transversal section – epidermis with plate-shaped cells with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nippled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cuticle, trichomes, reinforcing collenchyma, collateral vascular bundle, vessels with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libriform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medullar rays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uni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-linear, in medulla chain parenchyma</a:t>
            </a:r>
          </a:p>
          <a:p>
            <a:pPr lvl="1">
              <a:lnSpc>
                <a:spcPct val="90000"/>
              </a:lnSpc>
            </a:pPr>
            <a:endParaRPr lang="en-GB" altLang="sk-SK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herbthymi2">
            <a:extLst>
              <a:ext uri="{FF2B5EF4-FFF2-40B4-BE49-F238E27FC236}">
                <a16:creationId xmlns:a16="http://schemas.microsoft.com/office/drawing/2014/main" id="{2D91C2E9-C975-4FC8-B154-69BDA6BC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3" t="6519"/>
          <a:stretch>
            <a:fillRect/>
          </a:stretch>
        </p:blipFill>
        <p:spPr bwMode="auto">
          <a:xfrm>
            <a:off x="4283968" y="2996944"/>
            <a:ext cx="3818943" cy="37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5">
            <a:extLst>
              <a:ext uri="{FF2B5EF4-FFF2-40B4-BE49-F238E27FC236}">
                <a16:creationId xmlns:a16="http://schemas.microsoft.com/office/drawing/2014/main" id="{EAE7DB67-FCCC-4BEC-A5AF-3071475D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22" y="3718350"/>
            <a:ext cx="3002745" cy="230832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epidermis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 with</a:t>
            </a: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cuticle</a:t>
            </a: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hypodermis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 with collenchyma</a:t>
            </a: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medullar </a:t>
            </a: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parenchym</a:t>
            </a: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a</a:t>
            </a: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8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cs-CZ" sz="1800" kern="0" dirty="0">
                <a:solidFill>
                  <a:prstClr val="black"/>
                </a:solidFill>
                <a:latin typeface="Calibri"/>
              </a:rPr>
              <a:t>veins with </a:t>
            </a:r>
            <a:r>
              <a:rPr lang="cs-CZ" altLang="cs-CZ" sz="1800" kern="0" dirty="0">
                <a:solidFill>
                  <a:prstClr val="black"/>
                </a:solidFill>
                <a:latin typeface="Calibri"/>
              </a:rPr>
              <a:t>libriform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C200DC3F-9C66-487D-88D1-B5EBAD1B3A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87824" y="3912875"/>
            <a:ext cx="2088232" cy="23620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Přímá spojnice se šipkou 10">
            <a:extLst>
              <a:ext uri="{FF2B5EF4-FFF2-40B4-BE49-F238E27FC236}">
                <a16:creationId xmlns:a16="http://schemas.microsoft.com/office/drawing/2014/main" id="{9A9CF5CA-84C3-46E6-8049-6AF9759321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69796" y="4488939"/>
            <a:ext cx="1262244" cy="164197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Přímá spojnice se šipkou 12">
            <a:extLst>
              <a:ext uri="{FF2B5EF4-FFF2-40B4-BE49-F238E27FC236}">
                <a16:creationId xmlns:a16="http://schemas.microsoft.com/office/drawing/2014/main" id="{F30DB6A3-462D-4FBC-AB85-178A32859F0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981661" y="5229099"/>
            <a:ext cx="3030499" cy="71907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nice se šipkou 12">
            <a:extLst>
              <a:ext uri="{FF2B5EF4-FFF2-40B4-BE49-F238E27FC236}">
                <a16:creationId xmlns:a16="http://schemas.microsoft.com/office/drawing/2014/main" id="{F30DB6A3-462D-4FBC-AB85-178A32859F0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11449" y="5517232"/>
            <a:ext cx="3967319" cy="359737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0953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>
            <a:extLst>
              <a:ext uri="{FF2B5EF4-FFF2-40B4-BE49-F238E27FC236}">
                <a16:creationId xmlns:a16="http://schemas.microsoft.com/office/drawing/2014/main" id="{AA76E016-EB87-4161-BA75-7EC2C1742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139" name="Straight Connector 4">
            <a:extLst>
              <a:ext uri="{FF2B5EF4-FFF2-40B4-BE49-F238E27FC236}">
                <a16:creationId xmlns:a16="http://schemas.microsoft.com/office/drawing/2014/main" id="{567C21B5-0795-40E4-B428-B335C439D4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40" name="AutoShape 2" descr="Výsledek obrázku pro petroselini radix">
            <a:extLst>
              <a:ext uri="{FF2B5EF4-FFF2-40B4-BE49-F238E27FC236}">
                <a16:creationId xmlns:a16="http://schemas.microsoft.com/office/drawing/2014/main" id="{99FB687C-5220-4590-B581-3DF9954E8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41" name="Nadpis 3">
            <a:extLst>
              <a:ext uri="{FF2B5EF4-FFF2-40B4-BE49-F238E27FC236}">
                <a16:creationId xmlns:a16="http://schemas.microsoft.com/office/drawing/2014/main" id="{34125574-25C9-4357-9D00-7283F3E49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150" y="3500438"/>
            <a:ext cx="7772400" cy="1371600"/>
          </a:xfrm>
        </p:spPr>
        <p:txBody>
          <a:bodyPr/>
          <a:lstStyle/>
          <a:p>
            <a:pPr algn="ctr"/>
            <a:r>
              <a:rPr lang="en-GB" altLang="cs-CZ" b="1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</a:t>
            </a:r>
          </a:p>
        </p:txBody>
      </p:sp>
    </p:spTree>
    <p:extLst>
      <p:ext uri="{BB962C8B-B14F-4D97-AF65-F5344CB8AC3E}">
        <p14:creationId xmlns:p14="http://schemas.microsoft.com/office/powerpoint/2010/main" val="3188918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Marrubii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505914"/>
            <a:ext cx="8508181" cy="6989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Marrubium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vulgare,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Lamiaceae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(White Horehound or Common Horehound )</a:t>
            </a: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8" descr="m_vulgare4">
            <a:extLst>
              <a:ext uri="{FF2B5EF4-FFF2-40B4-BE49-F238E27FC236}">
                <a16:creationId xmlns:a16="http://schemas.microsoft.com/office/drawing/2014/main" id="{10EE7585-0AB6-4669-92CA-32EFBC913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34"/>
          <a:stretch>
            <a:fillRect/>
          </a:stretch>
        </p:blipFill>
        <p:spPr bwMode="auto">
          <a:xfrm>
            <a:off x="906764" y="2485232"/>
            <a:ext cx="3165149" cy="408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_vulgare2">
            <a:extLst>
              <a:ext uri="{FF2B5EF4-FFF2-40B4-BE49-F238E27FC236}">
                <a16:creationId xmlns:a16="http://schemas.microsoft.com/office/drawing/2014/main" id="{515D6F33-06A7-4707-8035-DF7DC769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26666"/>
          <a:stretch>
            <a:fillRect/>
          </a:stretch>
        </p:blipFill>
        <p:spPr bwMode="auto">
          <a:xfrm>
            <a:off x="4860032" y="2485232"/>
            <a:ext cx="3389709" cy="408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685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Marrubii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2441" y="4225269"/>
            <a:ext cx="8975725" cy="234618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bitter substances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(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diterpenic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lactone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marrubiin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), essential oils, tannins, saponins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6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spc="-4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amare, choleretic, carminative; </a:t>
            </a:r>
            <a:r>
              <a:rPr lang="en-GB" altLang="sk-SK" sz="2400" spc="-4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secretolytic</a:t>
            </a:r>
            <a:r>
              <a:rPr lang="en-GB" altLang="sk-SK" sz="2400" spc="-4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expectorant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mild anti-inflammatory effect 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marrherb">
            <a:extLst>
              <a:ext uri="{FF2B5EF4-FFF2-40B4-BE49-F238E27FC236}">
                <a16:creationId xmlns:a16="http://schemas.microsoft.com/office/drawing/2014/main" id="{3B042B39-5C0F-440F-85DC-BD460D142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8119" r="15979" b="9282"/>
          <a:stretch>
            <a:fillRect/>
          </a:stretch>
        </p:blipFill>
        <p:spPr bwMode="auto">
          <a:xfrm>
            <a:off x="5548116" y="1532733"/>
            <a:ext cx="3323405" cy="25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F414E12-03D2-46C4-A6D8-CD1116685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1414365"/>
            <a:ext cx="5051797" cy="256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kern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kern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kern="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4-edged white felt-like stems, opposite leaves, wrinkled, oval, on the margin serrated, on the face almost bald, on the reversed face hairy, small white flowers in pseudo-verticiles, apple odour, very bitter taste </a:t>
            </a:r>
            <a:endParaRPr lang="en-GB" altLang="cs-CZ" sz="2400" kern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7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sz="40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Belladonnae folium </a:t>
            </a:r>
            <a:br>
              <a:rPr lang="en-GB" altLang="sk-SK" sz="40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sz="40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477070"/>
            <a:ext cx="4569401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oval leaves, sharpened,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integerrimum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on the face brown-green, reversed side grey-green, infrequently and smoothly hairy, numerous grey dots, narcotic odour, sharp bitter taste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6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tropane alkaloids</a:t>
            </a:r>
            <a:r>
              <a:rPr lang="cs-CZ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US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</a:t>
            </a:r>
            <a:r>
              <a:rPr lang="en-US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</a:t>
            </a:r>
            <a:r>
              <a:rPr lang="en-US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-hyoscyamine – racemization to atropine), coumarins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isolation of alkaloids: </a:t>
            </a:r>
            <a:r>
              <a:rPr lang="cs-CZ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neurotropic</a:t>
            </a:r>
            <a:r>
              <a:rPr lang="cs-CZ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parasympatolytic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spasmolytic, antiasthmatic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1028" descr="beladona2">
            <a:extLst>
              <a:ext uri="{FF2B5EF4-FFF2-40B4-BE49-F238E27FC236}">
                <a16:creationId xmlns:a16="http://schemas.microsoft.com/office/drawing/2014/main" id="{BD657ED3-5D3C-4181-93D1-D5BDAB96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11791"/>
            <a:ext cx="3412169" cy="255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">
            <a:extLst>
              <a:ext uri="{FF2B5EF4-FFF2-40B4-BE49-F238E27FC236}">
                <a16:creationId xmlns:a16="http://schemas.microsoft.com/office/drawing/2014/main" id="{68841618-C2CB-4F04-8832-A7455F42BD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Image:L-Hyoscyamin.svg">
            <a:extLst>
              <a:ext uri="{FF2B5EF4-FFF2-40B4-BE49-F238E27FC236}">
                <a16:creationId xmlns:a16="http://schemas.microsoft.com/office/drawing/2014/main" id="{8470ADD6-4773-4185-8894-5E8C97BE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21780"/>
            <a:ext cx="2823795" cy="1596454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2" name="TextovéPole 1">
            <a:extLst>
              <a:ext uri="{FF2B5EF4-FFF2-40B4-BE49-F238E27FC236}">
                <a16:creationId xmlns:a16="http://schemas.microsoft.com/office/drawing/2014/main" id="{917B733B-1C1C-482E-A1F9-133481830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882" y="6165304"/>
            <a:ext cx="1567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L-hyoscyamin</a:t>
            </a:r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62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Millefolii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6989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Achillea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millefolium,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Asteraceae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(Yarrow)</a:t>
            </a: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6FD1EC-718E-4CF3-A0CF-8C5821E76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5"/>
          <a:stretch>
            <a:fillRect/>
          </a:stretch>
        </p:blipFill>
        <p:spPr bwMode="auto">
          <a:xfrm>
            <a:off x="5148064" y="2324880"/>
            <a:ext cx="3167584" cy="40945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achillea millefol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3" y="2274741"/>
            <a:ext cx="3073113" cy="409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806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Millefolii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4225475"/>
            <a:ext cx="8657530" cy="2412468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essential oil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sesquiterpens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–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proazulens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),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bitter substances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flavonoids, tannins, manganese salts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amare, stomachic, spasmolytic, choleretic, expectorant, mild antiseptic, diuretic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mile2">
            <a:extLst>
              <a:ext uri="{FF2B5EF4-FFF2-40B4-BE49-F238E27FC236}">
                <a16:creationId xmlns:a16="http://schemas.microsoft.com/office/drawing/2014/main" id="{E403047F-EDFA-429B-8275-F9AEE34C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3666"/>
            <a:ext cx="3462548" cy="259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5176B1E-C960-420B-8CDF-C37C3C363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1722121"/>
            <a:ext cx="4536504" cy="216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kern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kern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kern="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whole stems with flower head of yellow-white flowers, leaves narrow </a:t>
            </a:r>
            <a:r>
              <a:rPr lang="en-GB" altLang="sk-SK" sz="2400" kern="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cutted</a:t>
            </a:r>
            <a:r>
              <a:rPr lang="en-GB" altLang="sk-SK" sz="2400" kern="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divided to segments, aromatic odour, bitter taste  </a:t>
            </a:r>
          </a:p>
        </p:txBody>
      </p:sp>
    </p:spTree>
    <p:extLst>
      <p:ext uri="{BB962C8B-B14F-4D97-AF65-F5344CB8AC3E}">
        <p14:creationId xmlns:p14="http://schemas.microsoft.com/office/powerpoint/2010/main" val="1461162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Origani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6989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Origanum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vulgare, O.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onites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Lamiaceae,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(Oregano, Wild Marjoram)</a:t>
            </a: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1" descr="orig">
            <a:extLst>
              <a:ext uri="{FF2B5EF4-FFF2-40B4-BE49-F238E27FC236}">
                <a16:creationId xmlns:a16="http://schemas.microsoft.com/office/drawing/2014/main" id="{405E704B-925C-4B55-82A8-C8DD3660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873417"/>
            <a:ext cx="1779976" cy="331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Origanum vulgare L.">
            <a:extLst>
              <a:ext uri="{FF2B5EF4-FFF2-40B4-BE49-F238E27FC236}">
                <a16:creationId xmlns:a16="http://schemas.microsoft.com/office/drawing/2014/main" id="{C0B0A4AE-B1E7-4470-94B7-31251C47A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85" y="2708920"/>
            <a:ext cx="2686567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/>
          <a:srcRect r="3375"/>
          <a:stretch>
            <a:fillRect/>
          </a:stretch>
        </p:blipFill>
        <p:spPr bwMode="auto">
          <a:xfrm>
            <a:off x="6444208" y="2956632"/>
            <a:ext cx="2278062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0854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Origani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herba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1591" y="1532732"/>
            <a:ext cx="4899397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weakly edged reddish stems, opposite leaves, purple flowers in terminal erect spikes, pleasant aromatic odour, spicy bitter taste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essential oil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thymol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carvacrol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); tannins, bitter substances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stomachic - amare, expectorant, spasmolytic, carminative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herba">
            <a:extLst>
              <a:ext uri="{FF2B5EF4-FFF2-40B4-BE49-F238E27FC236}">
                <a16:creationId xmlns:a16="http://schemas.microsoft.com/office/drawing/2014/main" id="{205897BB-0DAF-4FAD-9A52-CA720904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t="9282" r="14233" b="13936"/>
          <a:stretch>
            <a:fillRect/>
          </a:stretch>
        </p:blipFill>
        <p:spPr bwMode="auto">
          <a:xfrm>
            <a:off x="5436096" y="1556792"/>
            <a:ext cx="3458584" cy="278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368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Polygoni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avicularis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</a:t>
            </a:r>
            <a:br>
              <a:rPr lang="en-GB" altLang="sk-SK" b="1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6989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Polygonum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aviculare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Polygonaceae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(Common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Kntograss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Birdweed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</a:t>
            </a: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Polygonum aviculare agg.">
            <a:extLst>
              <a:ext uri="{FF2B5EF4-FFF2-40B4-BE49-F238E27FC236}">
                <a16:creationId xmlns:a16="http://schemas.microsoft.com/office/drawing/2014/main" id="{FB508501-C43A-4671-B63A-C716E7F3F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21363"/>
            <a:ext cx="2855551" cy="426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2717479343_22d56a4bed">
            <a:extLst>
              <a:ext uri="{FF2B5EF4-FFF2-40B4-BE49-F238E27FC236}">
                <a16:creationId xmlns:a16="http://schemas.microsoft.com/office/drawing/2014/main" id="{B9F4ACF4-E48F-4C2A-AACC-7F88EA7EC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32321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926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Polygoni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avicularis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532732"/>
            <a:ext cx="5044430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green stems, leaves almost sessile,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elipsoid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integerrimum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small flowers in underarm of leaves, without odour, bitter astringent taste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cs-CZ" sz="2400" b="1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flavonoids</a:t>
            </a:r>
            <a:r>
              <a:rPr lang="en-GB" altLang="cs-CZ" sz="240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cs-CZ" sz="2400" b="1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mucilage</a:t>
            </a:r>
            <a:r>
              <a:rPr lang="en-GB" altLang="cs-CZ" sz="240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,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higher amount of soluble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silica acid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tannins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phenolic glycosides, vitamin C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expectorant, diuretic, astringent, antiphlogistic, haemostyptic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herba">
            <a:extLst>
              <a:ext uri="{FF2B5EF4-FFF2-40B4-BE49-F238E27FC236}">
                <a16:creationId xmlns:a16="http://schemas.microsoft.com/office/drawing/2014/main" id="{4257A390-2E8C-4595-A048-1414BADA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 r="10744" b="10446"/>
          <a:stretch>
            <a:fillRect/>
          </a:stretch>
        </p:blipFill>
        <p:spPr bwMode="auto">
          <a:xfrm>
            <a:off x="5442607" y="1532732"/>
            <a:ext cx="3428449" cy="231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77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Salviae officinalis folium 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b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sz="3600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Salviae</a:t>
            </a:r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3600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herba</a:t>
            </a:r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63505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Salvia officinalis,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Lamiaceae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(Sage)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cs-CZ" altLang="sk-SK" sz="1600" dirty="0">
                <a:solidFill>
                  <a:srgbClr val="000000"/>
                </a:solidFill>
              </a:rPr>
              <a:t>Salviae </a:t>
            </a:r>
            <a:r>
              <a:rPr lang="cs-CZ" altLang="sk-SK" sz="1600" dirty="0" err="1">
                <a:solidFill>
                  <a:srgbClr val="000000"/>
                </a:solidFill>
              </a:rPr>
              <a:t>tinctura</a:t>
            </a:r>
            <a:r>
              <a:rPr lang="cs-CZ" altLang="sk-SK" sz="1600" dirty="0">
                <a:solidFill>
                  <a:srgbClr val="000000"/>
                </a:solidFill>
              </a:rPr>
              <a:t> </a:t>
            </a:r>
            <a:r>
              <a:rPr lang="en-US" altLang="sk-SK" sz="1600" dirty="0" err="1">
                <a:solidFill>
                  <a:srgbClr val="000000"/>
                </a:solidFill>
              </a:rPr>
              <a:t>CzPh</a:t>
            </a:r>
            <a:r>
              <a:rPr lang="en-US" altLang="sk-SK" sz="1600" dirty="0">
                <a:solidFill>
                  <a:srgbClr val="000000"/>
                </a:solidFill>
              </a:rPr>
              <a:t> 2017 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cs-CZ" altLang="sk-SK" sz="1600" dirty="0" err="1">
                <a:solidFill>
                  <a:srgbClr val="000000"/>
                </a:solidFill>
              </a:rPr>
              <a:t>Salviae</a:t>
            </a:r>
            <a:r>
              <a:rPr lang="cs-CZ" altLang="sk-SK" sz="1600" dirty="0">
                <a:solidFill>
                  <a:srgbClr val="000000"/>
                </a:solidFill>
              </a:rPr>
              <a:t> </a:t>
            </a:r>
            <a:r>
              <a:rPr lang="cs-CZ" altLang="sk-SK" sz="1600" dirty="0" err="1">
                <a:solidFill>
                  <a:srgbClr val="000000"/>
                </a:solidFill>
              </a:rPr>
              <a:t>sclareae</a:t>
            </a:r>
            <a:r>
              <a:rPr lang="cs-CZ" altLang="sk-SK" sz="1600" dirty="0">
                <a:solidFill>
                  <a:srgbClr val="000000"/>
                </a:solidFill>
              </a:rPr>
              <a:t> </a:t>
            </a:r>
            <a:r>
              <a:rPr lang="cs-CZ" altLang="sk-SK" sz="1600" dirty="0" err="1">
                <a:solidFill>
                  <a:srgbClr val="000000"/>
                </a:solidFill>
              </a:rPr>
              <a:t>etheroleum</a:t>
            </a:r>
            <a:r>
              <a:rPr lang="cs-CZ" altLang="sk-SK" sz="1600" dirty="0">
                <a:solidFill>
                  <a:srgbClr val="000000"/>
                </a:solidFill>
              </a:rPr>
              <a:t> </a:t>
            </a:r>
            <a:r>
              <a:rPr lang="en-US" altLang="sk-SK" sz="1600" dirty="0" err="1">
                <a:solidFill>
                  <a:srgbClr val="000000"/>
                </a:solidFill>
              </a:rPr>
              <a:t>CzPh</a:t>
            </a:r>
            <a:r>
              <a:rPr lang="en-US" altLang="sk-SK" sz="1600" dirty="0">
                <a:solidFill>
                  <a:srgbClr val="000000"/>
                </a:solidFill>
              </a:rPr>
              <a:t> 2017 </a:t>
            </a:r>
            <a:endParaRPr lang="cs-CZ" altLang="sk-SK" sz="1600" dirty="0">
              <a:solidFill>
                <a:srgbClr val="000000"/>
              </a:solidFill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cs-CZ" altLang="sk-SK" sz="1600" dirty="0">
                <a:solidFill>
                  <a:srgbClr val="000000"/>
                </a:solidFill>
              </a:rPr>
              <a:t>Salviae </a:t>
            </a:r>
            <a:r>
              <a:rPr lang="cs-CZ" altLang="sk-SK" sz="1600" dirty="0" err="1">
                <a:solidFill>
                  <a:srgbClr val="000000"/>
                </a:solidFill>
              </a:rPr>
              <a:t>trilobae</a:t>
            </a:r>
            <a:r>
              <a:rPr lang="cs-CZ" altLang="sk-SK" sz="1600" dirty="0">
                <a:solidFill>
                  <a:srgbClr val="000000"/>
                </a:solidFill>
              </a:rPr>
              <a:t> </a:t>
            </a:r>
            <a:r>
              <a:rPr lang="cs-CZ" altLang="sk-SK" sz="1600" dirty="0" err="1">
                <a:solidFill>
                  <a:srgbClr val="000000"/>
                </a:solidFill>
              </a:rPr>
              <a:t>folium</a:t>
            </a:r>
            <a:r>
              <a:rPr lang="cs-CZ" altLang="sk-SK" sz="1600" dirty="0">
                <a:solidFill>
                  <a:srgbClr val="000000"/>
                </a:solidFill>
              </a:rPr>
              <a:t> </a:t>
            </a:r>
            <a:r>
              <a:rPr lang="en-US" altLang="sk-SK" sz="1600" dirty="0" err="1">
                <a:solidFill>
                  <a:srgbClr val="000000"/>
                </a:solidFill>
              </a:rPr>
              <a:t>CzPh</a:t>
            </a:r>
            <a:r>
              <a:rPr lang="en-US" altLang="sk-SK" sz="1600" dirty="0">
                <a:solidFill>
                  <a:srgbClr val="000000"/>
                </a:solidFill>
              </a:rPr>
              <a:t> 2017 </a:t>
            </a:r>
            <a:endParaRPr lang="cs-CZ" altLang="sk-SK" sz="1600" dirty="0">
              <a:solidFill>
                <a:srgbClr val="000000"/>
              </a:solidFill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cs-CZ" altLang="sk-SK" sz="1600" dirty="0">
                <a:solidFill>
                  <a:srgbClr val="000000"/>
                </a:solidFill>
              </a:rPr>
              <a:t>Salviae </a:t>
            </a:r>
            <a:r>
              <a:rPr lang="cs-CZ" altLang="sk-SK" sz="1600" dirty="0" err="1">
                <a:solidFill>
                  <a:srgbClr val="000000"/>
                </a:solidFill>
              </a:rPr>
              <a:t>lavandulifoliae</a:t>
            </a:r>
            <a:r>
              <a:rPr lang="cs-CZ" altLang="sk-SK" sz="1600" dirty="0">
                <a:solidFill>
                  <a:srgbClr val="000000"/>
                </a:solidFill>
              </a:rPr>
              <a:t> </a:t>
            </a:r>
            <a:r>
              <a:rPr lang="cs-CZ" altLang="sk-SK" sz="1600" dirty="0" err="1">
                <a:solidFill>
                  <a:srgbClr val="000000"/>
                </a:solidFill>
              </a:rPr>
              <a:t>etheroleum</a:t>
            </a:r>
            <a:r>
              <a:rPr lang="cs-CZ" altLang="sk-SK" sz="1600" dirty="0">
                <a:solidFill>
                  <a:srgbClr val="000000"/>
                </a:solidFill>
              </a:rPr>
              <a:t> </a:t>
            </a:r>
            <a:r>
              <a:rPr lang="en-US" altLang="sk-SK" sz="1600" dirty="0" err="1">
                <a:solidFill>
                  <a:srgbClr val="000000"/>
                </a:solidFill>
              </a:rPr>
              <a:t>CzPh</a:t>
            </a:r>
            <a:r>
              <a:rPr lang="en-US" altLang="sk-SK" sz="1600" dirty="0">
                <a:solidFill>
                  <a:srgbClr val="000000"/>
                </a:solidFill>
              </a:rPr>
              <a:t> 2017 </a:t>
            </a:r>
            <a:endParaRPr lang="cs-CZ" altLang="sk-SK" sz="1600" dirty="0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Salvia officinalis">
            <a:extLst>
              <a:ext uri="{FF2B5EF4-FFF2-40B4-BE49-F238E27FC236}">
                <a16:creationId xmlns:a16="http://schemas.microsoft.com/office/drawing/2014/main" id="{4897440E-2EB4-40FA-89FA-23DA692F8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88840"/>
            <a:ext cx="3242642" cy="464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alvia_officinalis_01_by_Line1">
            <a:extLst>
              <a:ext uri="{FF2B5EF4-FFF2-40B4-BE49-F238E27FC236}">
                <a16:creationId xmlns:a16="http://schemas.microsoft.com/office/drawing/2014/main" id="{A26D6C16-47FE-4951-B186-435B72FDD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37258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618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Salviae officinalis folium 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b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sz="3600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Salviae</a:t>
            </a:r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3600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herba</a:t>
            </a:r>
            <a:r>
              <a:rPr lang="en-GB" altLang="sk-SK" sz="36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3600" b="1" i="0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</a:t>
            </a:r>
            <a:r>
              <a:rPr lang="en-GB" altLang="sk-SK" sz="36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2017</a:t>
            </a:r>
            <a:endParaRPr lang="en-GB" altLang="cs-CZ" sz="3600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484784"/>
            <a:ext cx="8716838" cy="537321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rounded grey felt-like stems, strong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leaves, stalked, green-grey, prolonged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oval, flowers in poor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verticiles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with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two-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labiate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corolla, aromatic odour,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bitter astringent taste </a:t>
            </a:r>
            <a:endParaRPr lang="en-GB" altLang="cs-CZ" sz="16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6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6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essential oil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(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monoterpens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–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thujon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cineole,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camphora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pinen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);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bitter substances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pikrosalvine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);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tannins,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saponins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flavonoids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antiphlogistic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spasmolytic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antihydrotic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; </a:t>
            </a:r>
          </a:p>
          <a:p>
            <a:pPr>
              <a:buClr>
                <a:srgbClr val="006600"/>
              </a:buCl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externally -  astringent,  dermatologic,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antilactagogue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salherb">
            <a:extLst>
              <a:ext uri="{FF2B5EF4-FFF2-40B4-BE49-F238E27FC236}">
                <a16:creationId xmlns:a16="http://schemas.microsoft.com/office/drawing/2014/main" id="{648DC77F-F80C-4BFA-842D-CFB7C390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3944" r="4636" b="5341"/>
          <a:stretch>
            <a:fillRect/>
          </a:stretch>
        </p:blipFill>
        <p:spPr bwMode="auto">
          <a:xfrm>
            <a:off x="5508104" y="1484784"/>
            <a:ext cx="3312368" cy="258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376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Serpylli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6989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Thymus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serpyllum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Lamiaceae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(Wild Thyme)</a:t>
            </a: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0" descr="serpylum">
            <a:extLst>
              <a:ext uri="{FF2B5EF4-FFF2-40B4-BE49-F238E27FC236}">
                <a16:creationId xmlns:a16="http://schemas.microsoft.com/office/drawing/2014/main" id="{BDA979A1-75C0-4996-ACF7-46ACABF28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03" y="2170071"/>
            <a:ext cx="3137545" cy="442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erobrazek">
            <a:extLst>
              <a:ext uri="{FF2B5EF4-FFF2-40B4-BE49-F238E27FC236}">
                <a16:creationId xmlns:a16="http://schemas.microsoft.com/office/drawing/2014/main" id="{5314E54C-1444-451E-9EE7-B8B65CDF7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54734"/>
            <a:ext cx="3137545" cy="444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814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Serpylli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484784"/>
            <a:ext cx="8572822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rounded stems, oval,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</a:t>
            </a:r>
            <a:r>
              <a:rPr lang="en-GB" altLang="sk-SK" sz="2400" i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integerrimum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leaves, almost sessile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with mild underwinded margin, on the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reversed side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glandulary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pointed,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purple-black and white flowers in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pseudo-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verticiles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aromatic odour, spicy 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bitter taste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essential oil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thymol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carvacrol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), tannins, bitter compounds, flavonoids, minerals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6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expectorans,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bronchospasmolytic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stomachic, antiseptic, antiphlogistic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serpherb">
            <a:extLst>
              <a:ext uri="{FF2B5EF4-FFF2-40B4-BE49-F238E27FC236}">
                <a16:creationId xmlns:a16="http://schemas.microsoft.com/office/drawing/2014/main" id="{512D61DF-33BC-4673-81B3-4DF8554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t="12773" r="22960" b="15100"/>
          <a:stretch>
            <a:fillRect/>
          </a:stretch>
        </p:blipFill>
        <p:spPr bwMode="auto">
          <a:xfrm>
            <a:off x="5812558" y="1412776"/>
            <a:ext cx="309479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988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sz="40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Belladonnae folium</a:t>
            </a:r>
            <a:br>
              <a:rPr lang="en-GB" altLang="sk-SK" sz="40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sz="40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49"/>
            <a:ext cx="8975725" cy="1491995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upper epidermis with covering trichomes (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polycellular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spiky) and glandular  trichomes with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uni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-cellular pod and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uni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- or poly-cellular head, </a:t>
            </a:r>
            <a:r>
              <a:rPr lang="en-GB" altLang="sk-SK" sz="2400" u="sng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sand cells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stomata of </a:t>
            </a:r>
            <a:r>
              <a:rPr lang="en-GB" altLang="sk-SK" sz="2400" i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Brasiccaceae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type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17" descr="folbelbunky">
            <a:extLst>
              <a:ext uri="{FF2B5EF4-FFF2-40B4-BE49-F238E27FC236}">
                <a16:creationId xmlns:a16="http://schemas.microsoft.com/office/drawing/2014/main" id="{8AC99BE4-DC68-4D86-A4FA-2088A51C5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r="41341"/>
          <a:stretch>
            <a:fillRect/>
          </a:stretch>
        </p:blipFill>
        <p:spPr bwMode="auto">
          <a:xfrm>
            <a:off x="320675" y="2846594"/>
            <a:ext cx="2411760" cy="383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piskovebb">
            <a:extLst>
              <a:ext uri="{FF2B5EF4-FFF2-40B4-BE49-F238E27FC236}">
                <a16:creationId xmlns:a16="http://schemas.microsoft.com/office/drawing/2014/main" id="{DE528507-F035-423B-BF9C-E0D0F13F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9" r="17020" b="21780"/>
          <a:stretch>
            <a:fillRect/>
          </a:stretch>
        </p:blipFill>
        <p:spPr bwMode="auto">
          <a:xfrm>
            <a:off x="2926115" y="2877461"/>
            <a:ext cx="280828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kr">
            <a:extLst>
              <a:ext uri="{FF2B5EF4-FFF2-40B4-BE49-F238E27FC236}">
                <a16:creationId xmlns:a16="http://schemas.microsoft.com/office/drawing/2014/main" id="{7E67BFA3-CF9D-4D06-96AA-21C79E381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32433" r="33708" b="27504"/>
          <a:stretch>
            <a:fillRect/>
          </a:stretch>
        </p:blipFill>
        <p:spPr bwMode="auto">
          <a:xfrm>
            <a:off x="5905554" y="2857500"/>
            <a:ext cx="30575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02E87CCF-D7D0-4BB8-BFAC-FCDFE478F3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432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Urticae </a:t>
            </a:r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herba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Urticae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folium </a:t>
            </a:r>
            <a:r>
              <a:rPr lang="en-GB" altLang="sk-SK" b="1" i="0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8429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Urtica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dioica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Urticaceae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Stinkink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Nettle)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Urticae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radix </a:t>
            </a:r>
            <a:r>
              <a:rPr lang="en-US" altLang="cs-CZ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CzPh</a:t>
            </a:r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2017</a:t>
            </a:r>
            <a:endParaRPr lang="en-GB" altLang="cs-CZ" sz="18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11" descr="Urtica urens - kopřiva žahavka">
            <a:extLst>
              <a:ext uri="{FF2B5EF4-FFF2-40B4-BE49-F238E27FC236}">
                <a16:creationId xmlns:a16="http://schemas.microsoft.com/office/drawing/2014/main" id="{28CFB14B-CFB7-438E-8CF2-026779C03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84483"/>
            <a:ext cx="338455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301A5A6-CC2C-435E-ABFD-AB1D5DA4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2695575" cy="43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61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Urticae herba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4365104"/>
            <a:ext cx="8568952" cy="249289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chlorophyll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flavonoids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carotenoids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triterpens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sterols, minerals,  vitamins K and C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metabolic, diuretic, antiseptic,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antirheumatic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;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astringens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hemostyptic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urtica">
            <a:extLst>
              <a:ext uri="{FF2B5EF4-FFF2-40B4-BE49-F238E27FC236}">
                <a16:creationId xmlns:a16="http://schemas.microsoft.com/office/drawing/2014/main" id="{3D70BE13-3C71-4ADB-99D7-ED3CC32F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21" y="1546375"/>
            <a:ext cx="3521700" cy="26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1" y="1556792"/>
            <a:ext cx="489654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cs-CZ" sz="2400" b="0" i="0" u="sng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Biome" panose="020B0604020202020204" pitchFamily="34" charset="0"/>
              </a:rPr>
              <a:t>Macroscopy</a:t>
            </a:r>
            <a:r>
              <a:rPr kumimoji="0" lang="en-GB" altLang="cs-CZ" sz="2400" b="0" i="0" u="sng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Biome" panose="020B0604020202020204" pitchFamily="34" charset="0"/>
              </a:rPr>
              <a:t>:</a:t>
            </a:r>
            <a:r>
              <a:rPr kumimoji="0" lang="en-GB" alt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Biome" panose="020B0604020202020204" pitchFamily="34" charset="0"/>
              </a:rPr>
              <a:t> </a:t>
            </a:r>
            <a:r>
              <a:rPr kumimoji="0" lang="en-GB" altLang="sk-SK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Biome" panose="020B0604020202020204" pitchFamily="34" charset="0"/>
              </a:rPr>
              <a:t>stem direct 4-edged, stalked leaves, oval, spiked, coarse serrated, flowers in leaves underarms, greenish, drug smells like spinach, bitter and acrid taste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SzPct val="80000"/>
              <a:tabLst/>
              <a:defRPr/>
            </a:pPr>
            <a:endParaRPr kumimoji="0" lang="en-GB" altLang="cs-CZ" sz="2400" b="0" i="0" u="none" strike="noStrike" kern="0" cap="none" spc="0" normalizeH="0" baseline="0" noProof="0" dirty="0">
              <a:ln>
                <a:noFill/>
              </a:ln>
              <a:solidFill>
                <a:srgbClr val="00000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72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Visci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albi herba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5"/>
            <a:ext cx="8307388" cy="770958"/>
          </a:xfrm>
        </p:spPr>
        <p:txBody>
          <a:bodyPr/>
          <a:lstStyle/>
          <a:p>
            <a:pPr>
              <a:buNone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Viscum album, </a:t>
            </a:r>
            <a:r>
              <a:rPr lang="en-GB" altLang="sk-SK" sz="2400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Santalaceae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(Mistletoe</a:t>
            </a:r>
            <a:r>
              <a:rPr lang="en-GB" altLang="sk-SK" sz="28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</a:t>
            </a: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5" descr="363">
            <a:extLst>
              <a:ext uri="{FF2B5EF4-FFF2-40B4-BE49-F238E27FC236}">
                <a16:creationId xmlns:a16="http://schemas.microsoft.com/office/drawing/2014/main" id="{D6F3D034-05F5-436F-BB64-9F3C70816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76872"/>
            <a:ext cx="2776778" cy="409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Viscum album">
            <a:extLst>
              <a:ext uri="{FF2B5EF4-FFF2-40B4-BE49-F238E27FC236}">
                <a16:creationId xmlns:a16="http://schemas.microsoft.com/office/drawing/2014/main" id="{C89427EA-ADAE-48C9-96CA-BF58FA13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1623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viscum_album">
            <a:extLst>
              <a:ext uri="{FF2B5EF4-FFF2-40B4-BE49-F238E27FC236}">
                <a16:creationId xmlns:a16="http://schemas.microsoft.com/office/drawing/2014/main" id="{4FCEAEF0-3392-4CFB-B82B-59B7CFF1B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25144"/>
            <a:ext cx="2033587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375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Visci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albi herba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0232" y="1526738"/>
            <a:ext cx="5123856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rounded,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furcated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branched stems, slightly fragile, prolonged oval leaves with compact margin, tough, leatherlike, </a:t>
            </a:r>
            <a:r>
              <a:rPr lang="en-GB" altLang="sk-SK" sz="20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uni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-seminal fruits, weak odour, bitter taste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cs-CZ" sz="240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cs-CZ" sz="2400" b="1" noProof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cardiotoxic</a:t>
            </a:r>
            <a:r>
              <a:rPr lang="en-GB" altLang="cs-CZ" sz="2400" b="1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proteins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viscotoxins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lectins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(=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glycoproteins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 amines, flavonoids, polysaccharides, lignans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6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hypotonic,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antisclerotic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(flavonoids), cytotoxic (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lectins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</a:t>
            </a:r>
          </a:p>
          <a:p>
            <a:pPr>
              <a:buClr>
                <a:srgbClr val="006600"/>
              </a:buClr>
              <a:buNone/>
            </a:pPr>
            <a:r>
              <a:rPr lang="en-GB" altLang="cs-CZ" sz="240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	</a:t>
            </a:r>
            <a:r>
              <a:rPr lang="en-GB" altLang="cs-CZ" sz="2400" spc="-60" noProof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Intradermally</a:t>
            </a:r>
            <a:r>
              <a:rPr lang="en-GB" altLang="cs-CZ" sz="2400" spc="-6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– treatment of degenerative inflammatory diseases of joints, treatment of cancer</a:t>
            </a:r>
            <a:endParaRPr lang="en-GB" altLang="cs-CZ" sz="2400" spc="-6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visci1">
            <a:extLst>
              <a:ext uri="{FF2B5EF4-FFF2-40B4-BE49-F238E27FC236}">
                <a16:creationId xmlns:a16="http://schemas.microsoft.com/office/drawing/2014/main" id="{8F0E02EB-5141-4394-AF4E-BE0BF59D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82" y="1611791"/>
            <a:ext cx="3374272" cy="253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ýsledek obrázku pro viscotoxin">
            <a:extLst>
              <a:ext uri="{FF2B5EF4-FFF2-40B4-BE49-F238E27FC236}">
                <a16:creationId xmlns:a16="http://schemas.microsoft.com/office/drawing/2014/main" id="{23C64CC3-7E02-479C-B4C9-B6AC6626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65104"/>
            <a:ext cx="2071688" cy="1800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192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beladona1">
            <a:extLst>
              <a:ext uri="{FF2B5EF4-FFF2-40B4-BE49-F238E27FC236}">
                <a16:creationId xmlns:a16="http://schemas.microsoft.com/office/drawing/2014/main" id="{4B5ECC61-3025-4D2C-AAC0-BEDF5975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16832"/>
            <a:ext cx="4847325" cy="450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sz="40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Belladonnae folium </a:t>
            </a:r>
            <a:br>
              <a:rPr lang="en-GB" altLang="sk-SK" sz="40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</a:br>
            <a:r>
              <a:rPr lang="en-GB" altLang="sk-SK" sz="4000" b="1" i="0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CzPh 2017</a:t>
            </a:r>
            <a:endParaRPr lang="en-GB" altLang="cs-CZ" sz="4000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4115693" cy="516441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Microscopy: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</a:t>
            </a:r>
          </a:p>
          <a:p>
            <a:pPr>
              <a:lnSpc>
                <a:spcPct val="90000"/>
              </a:lnSpc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glandular  trichome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covering trichome</a:t>
            </a:r>
          </a:p>
          <a:p>
            <a:pPr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endParaRPr lang="en-GB" altLang="sk-SK" sz="11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sand cells</a:t>
            </a: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2015381" y="5411472"/>
            <a:ext cx="5257254" cy="7012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2939100" y="3899818"/>
            <a:ext cx="2209121" cy="1169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3203848" y="2906090"/>
            <a:ext cx="2664296" cy="3299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3" name="Obrázek 1">
            <a:extLst>
              <a:ext uri="{FF2B5EF4-FFF2-40B4-BE49-F238E27FC236}">
                <a16:creationId xmlns:a16="http://schemas.microsoft.com/office/drawing/2014/main" id="{F1425000-8708-4A96-8DBD-2AEA5A21E4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3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6920929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Hyoscyami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folium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505914"/>
            <a:ext cx="8661399" cy="6989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Hyoscyamus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niger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Solanaceae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(Black Henbane</a:t>
            </a:r>
            <a:r>
              <a:rPr lang="en-GB" altLang="sk-SK" sz="2400" dirty="0"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</a:t>
            </a: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ACD4F112-F5CB-45F4-8CA5-FB4F64EEE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26" y="2204855"/>
            <a:ext cx="3582921" cy="4372504"/>
          </a:xfrm>
          <a:prstGeom prst="rect">
            <a:avLst/>
          </a:prstGeom>
        </p:spPr>
      </p:pic>
      <p:pic>
        <p:nvPicPr>
          <p:cNvPr id="10" name="Picture 18" descr="Hyoscyamus niger - blín černý">
            <a:extLst>
              <a:ext uri="{FF2B5EF4-FFF2-40B4-BE49-F238E27FC236}">
                <a16:creationId xmlns:a16="http://schemas.microsoft.com/office/drawing/2014/main" id="{08387778-B6E0-4002-94D9-401D9368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882517"/>
            <a:ext cx="4022905" cy="301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463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Hyoscyami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folium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611791"/>
            <a:ext cx="4569401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long leaf,  matt gr</a:t>
            </a:r>
            <a:r>
              <a:rPr lang="sk-SK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y-green, both sides hairy, distinct central vein with higher number of trichomes, narcotic odour, sharp bitter-sweet taste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tropane alkaloids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de-DE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(</a:t>
            </a:r>
            <a:r>
              <a:rPr lang="de-DE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hyoscyamine</a:t>
            </a:r>
            <a:r>
              <a:rPr lang="de-DE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, </a:t>
            </a:r>
            <a:r>
              <a:rPr lang="de-DE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scopolamine</a:t>
            </a:r>
            <a:r>
              <a:rPr lang="de-DE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)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isolation of alkaloids: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parasympatolytic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hyoscyami1">
            <a:extLst>
              <a:ext uri="{FF2B5EF4-FFF2-40B4-BE49-F238E27FC236}">
                <a16:creationId xmlns:a16="http://schemas.microsoft.com/office/drawing/2014/main" id="{7C139AF6-48B9-40E9-A977-22C8FD6BC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84" y="1611791"/>
            <a:ext cx="3580955" cy="268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C3ED2812-0B55-47AA-9C52-7C3EA44A2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00" y="4535939"/>
            <a:ext cx="2123050" cy="1313637"/>
          </a:xfrm>
          <a:prstGeom prst="rect">
            <a:avLst/>
          </a:prstGeom>
        </p:spPr>
      </p:pic>
      <p:sp>
        <p:nvSpPr>
          <p:cNvPr id="12" name="TextovéPole 1">
            <a:extLst>
              <a:ext uri="{FF2B5EF4-FFF2-40B4-BE49-F238E27FC236}">
                <a16:creationId xmlns:a16="http://schemas.microsoft.com/office/drawing/2014/main" id="{917B733B-1C1C-482E-A1F9-133481830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458" y="6087554"/>
            <a:ext cx="980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atropine</a:t>
            </a: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2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Hyoscyami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folium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49"/>
            <a:ext cx="8975725" cy="1491995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stomata of </a:t>
            </a:r>
            <a:r>
              <a:rPr lang="en-GB" altLang="sk-SK" sz="2400" i="1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Brasiccaceae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type, covering trichomes poly-cellular, glandular trichomes with poly-cellular pod and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uni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- or poly-cellular head, </a:t>
            </a:r>
            <a:r>
              <a:rPr lang="en-GB" altLang="sk-SK" sz="2400" u="sng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crystals of calcium oxalate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in leaf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mesophyl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kr">
            <a:extLst>
              <a:ext uri="{FF2B5EF4-FFF2-40B4-BE49-F238E27FC236}">
                <a16:creationId xmlns:a16="http://schemas.microsoft.com/office/drawing/2014/main" id="{A5A6391E-9F7A-4BA2-BEB0-CC7CC3F11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11447" r="17079" b="14149"/>
          <a:stretch>
            <a:fillRect/>
          </a:stretch>
        </p:blipFill>
        <p:spPr bwMode="auto">
          <a:xfrm>
            <a:off x="4498312" y="2780876"/>
            <a:ext cx="4454227" cy="369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10AD526E-1339-4459-A77A-3D21CF008A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59249BA-1AFB-4B90-8602-253EDAA3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5" y="3057152"/>
            <a:ext cx="4207146" cy="314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51206" y="3431185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Calcium oxalate crystals</a:t>
            </a:r>
            <a:endParaRPr lang="en-GB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27784" y="4275275"/>
            <a:ext cx="1605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sk-SK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covering trichomes</a:t>
            </a:r>
            <a:endParaRPr lang="en-GB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28" descr="hyosc">
            <a:extLst>
              <a:ext uri="{FF2B5EF4-FFF2-40B4-BE49-F238E27FC236}">
                <a16:creationId xmlns:a16="http://schemas.microsoft.com/office/drawing/2014/main" id="{374B2557-11B5-437A-A174-7CD1C3CCF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62" y="2000536"/>
            <a:ext cx="4709389" cy="446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 err="1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Hyoscyami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 folium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4115693" cy="516441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Microscopy: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	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glandular trichome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covering trichome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Biome" panose="020B0604020202020204" pitchFamily="34" charset="0"/>
              </a:rPr>
              <a:t>	crystals</a:t>
            </a:r>
          </a:p>
          <a:p>
            <a:pPr>
              <a:lnSpc>
                <a:spcPct val="90000"/>
              </a:lnSpc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Biome" panose="020B060402020202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1760538" y="4752716"/>
            <a:ext cx="2811462" cy="72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3129028" y="3035082"/>
            <a:ext cx="2209121" cy="1169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3059832" y="3882726"/>
            <a:ext cx="4343400" cy="72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91D0DF69-21B0-4CBF-9B0D-A43CEA1BE8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5763"/>
            <a:ext cx="950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806105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prezentací\Vějíře.pot</Template>
  <TotalTime>3201</TotalTime>
  <Words>1926</Words>
  <Application>Microsoft Office PowerPoint</Application>
  <PresentationFormat>Prezentácia na obrazovke (4:3)</PresentationFormat>
  <Paragraphs>334</Paragraphs>
  <Slides>43</Slides>
  <Notes>43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4</vt:i4>
      </vt:variant>
      <vt:variant>
        <vt:lpstr>Nadpisy snímok</vt:lpstr>
      </vt:variant>
      <vt:variant>
        <vt:i4>43</vt:i4>
      </vt:variant>
    </vt:vector>
  </HeadingPairs>
  <TitlesOfParts>
    <vt:vector size="52" baseType="lpstr">
      <vt:lpstr>Arial</vt:lpstr>
      <vt:lpstr>Calibri</vt:lpstr>
      <vt:lpstr>Monotype Sorts</vt:lpstr>
      <vt:lpstr>Times New Roman</vt:lpstr>
      <vt:lpstr>Wingdings</vt:lpstr>
      <vt:lpstr>Výchozí návrh</vt:lpstr>
      <vt:lpstr>1_Vějíře</vt:lpstr>
      <vt:lpstr>3_Vějíře</vt:lpstr>
      <vt:lpstr>5_Vějíře</vt:lpstr>
      <vt:lpstr>Pharmacognosy  lab exercise 8</vt:lpstr>
      <vt:lpstr>Belladonnae folium  CzPh 2017</vt:lpstr>
      <vt:lpstr>Belladonnae folium  CzPh 2017</vt:lpstr>
      <vt:lpstr>Belladonnae folium CzPh 2017</vt:lpstr>
      <vt:lpstr>Belladonnae folium  CzPh 2017</vt:lpstr>
      <vt:lpstr>Hyoscyami folium</vt:lpstr>
      <vt:lpstr>Hyoscyami folium</vt:lpstr>
      <vt:lpstr>Hyoscyami folium</vt:lpstr>
      <vt:lpstr>Hyoscyami folium</vt:lpstr>
      <vt:lpstr>Stramonii folium  CzPh 2017</vt:lpstr>
      <vt:lpstr>Stramonii folium  CzPh 2017</vt:lpstr>
      <vt:lpstr>Stramonii folium  CzPh 2017</vt:lpstr>
      <vt:lpstr>Stramonii folium  CzPh 2017</vt:lpstr>
      <vt:lpstr>Melissae folium CzPh 2017 Melissae herba CzPh 2017National part</vt:lpstr>
      <vt:lpstr>Melissae folium CzPh 2017 Melissae herba CzPh 2017National part</vt:lpstr>
      <vt:lpstr>Melissae folium CzPh 2017 Melissae herba CzPh 2017National part</vt:lpstr>
      <vt:lpstr>Melissae folium CzPh 2017 Melissae herba CzPh 2017National part</vt:lpstr>
      <vt:lpstr>Menthae piperitae folium CzPh 2017 Menthae piperitae herba CzPh 2017</vt:lpstr>
      <vt:lpstr>Menthae piperitae folium CzPh 2017</vt:lpstr>
      <vt:lpstr>Menthae piperitae folium CzPh 2017</vt:lpstr>
      <vt:lpstr>Menthae piperitae folium CzPh 2017</vt:lpstr>
      <vt:lpstr>Menthae piperitae folium CzPh 2017</vt:lpstr>
      <vt:lpstr>Thymi herba CzPh 2017</vt:lpstr>
      <vt:lpstr>Thymi herba CzPh 2017</vt:lpstr>
      <vt:lpstr>Thymi herba CzPh 2017</vt:lpstr>
      <vt:lpstr>Thymi herba CzPh 2017</vt:lpstr>
      <vt:lpstr>MACROSCOPY</vt:lpstr>
      <vt:lpstr>Marrubii herba CzPh 2017</vt:lpstr>
      <vt:lpstr>Marrubii herba CzPh 2017</vt:lpstr>
      <vt:lpstr>Millefolii herba CzPh 2017</vt:lpstr>
      <vt:lpstr>Millefolii herba CzPh 2017</vt:lpstr>
      <vt:lpstr>Origani herba CzPh 2017</vt:lpstr>
      <vt:lpstr>Origani herba CzPh 2017</vt:lpstr>
      <vt:lpstr>Polygoni avicularis herba CzPh 2017</vt:lpstr>
      <vt:lpstr>Polygoni avicularis herba CzPh 2017</vt:lpstr>
      <vt:lpstr>Salviae officinalis folium CzPh 2017 Salviae herba CzPh 2017</vt:lpstr>
      <vt:lpstr>Salviae officinalis folium CzPh 2017 Salviae herba CzPh 2017</vt:lpstr>
      <vt:lpstr>Serpylli herba CzPh 2017</vt:lpstr>
      <vt:lpstr>Serpylli herba CzPh 2017</vt:lpstr>
      <vt:lpstr>Urticae herba  Urticae folium CzPh 2017</vt:lpstr>
      <vt:lpstr>Urticae herba </vt:lpstr>
      <vt:lpstr>Visci albi herba</vt:lpstr>
      <vt:lpstr>Visci albi herba</vt:lpstr>
    </vt:vector>
  </TitlesOfParts>
  <Company>FaF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č. 1</dc:title>
  <dc:creator>pc</dc:creator>
  <cp:lastModifiedBy>F15208</cp:lastModifiedBy>
  <cp:revision>360</cp:revision>
  <dcterms:created xsi:type="dcterms:W3CDTF">2002-09-12T08:30:40Z</dcterms:created>
  <dcterms:modified xsi:type="dcterms:W3CDTF">2019-11-06T11:30:11Z</dcterms:modified>
</cp:coreProperties>
</file>