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 id="2147483708" r:id="rId2"/>
    <p:sldMasterId id="2147483709" r:id="rId3"/>
    <p:sldMasterId id="2147483710" r:id="rId4"/>
    <p:sldMasterId id="2147483711" r:id="rId5"/>
  </p:sldMasterIdLst>
  <p:notesMasterIdLst>
    <p:notesMasterId r:id="rId6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7EA657-A46E-4326-893B-49544EE6C8DC}" v="1" dt="2020-12-09T12:09:40.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254" y="11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Psychoactive_drug" TargetMode="External"/><Relationship Id="rId13" Type="http://schemas.openxmlformats.org/officeDocument/2006/relationships/hyperlink" Target="https://en.wikipedia.org/wiki/Netherlands" TargetMode="External"/><Relationship Id="rId3" Type="http://schemas.openxmlformats.org/officeDocument/2006/relationships/hyperlink" Target="https://en.wikipedia.org/wiki/Mead" TargetMode="External"/><Relationship Id="rId7" Type="http://schemas.openxmlformats.org/officeDocument/2006/relationships/hyperlink" Target="https://en.wikipedia.org/wiki/Beer" TargetMode="External"/><Relationship Id="rId12" Type="http://schemas.openxmlformats.org/officeDocument/2006/relationships/hyperlink" Target="https://en.wikipedia.org/wiki/France" TargetMode="External"/><Relationship Id="rId2" Type="http://schemas.openxmlformats.org/officeDocument/2006/relationships/slide" Target="../slides/slide4.xml"/><Relationship Id="rId16" Type="http://schemas.openxmlformats.org/officeDocument/2006/relationships/hyperlink" Target="https://en.wikipedia.org/wiki/Austria%E2%80%93Hungary" TargetMode="External"/><Relationship Id="rId1" Type="http://schemas.openxmlformats.org/officeDocument/2006/relationships/notesMaster" Target="../notesMasters/notesMaster1.xml"/><Relationship Id="rId6" Type="http://schemas.openxmlformats.org/officeDocument/2006/relationships/hyperlink" Target="https://en.wikipedia.org/wiki/Hops" TargetMode="External"/><Relationship Id="rId11" Type="http://schemas.openxmlformats.org/officeDocument/2006/relationships/hyperlink" Target="https://en.wikipedia.org/wiki/Thujone" TargetMode="External"/><Relationship Id="rId5" Type="http://schemas.openxmlformats.org/officeDocument/2006/relationships/hyperlink" Target="https://en.wikipedia.org/wiki/Artemisia_absinthium#cite_note-Grieves,_M._1931-16" TargetMode="External"/><Relationship Id="rId15" Type="http://schemas.openxmlformats.org/officeDocument/2006/relationships/hyperlink" Target="https://en.wikipedia.org/wiki/Switzerland" TargetMode="External"/><Relationship Id="rId10" Type="http://schemas.openxmlformats.org/officeDocument/2006/relationships/hyperlink" Target="https://en.wikipedia.org/wiki/Absinthe#cite_note-sap_absinthism-9" TargetMode="External"/><Relationship Id="rId4" Type="http://schemas.openxmlformats.org/officeDocument/2006/relationships/hyperlink" Target="https://en.wikipedia.org/wiki/Maghrebi_mint_tea" TargetMode="External"/><Relationship Id="rId9" Type="http://schemas.openxmlformats.org/officeDocument/2006/relationships/hyperlink" Target="https://en.wikipedia.org/wiki/Hallucinogen" TargetMode="External"/><Relationship Id="rId14" Type="http://schemas.openxmlformats.org/officeDocument/2006/relationships/hyperlink" Target="https://en.wikipedia.org/wiki/Belgium"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8" name="Google Shape;658;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b020384156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1" name="Google Shape;771;gb020384156_1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Times New Roman"/>
                <a:ea typeface="Times New Roman"/>
                <a:cs typeface="Times New Roman"/>
                <a:sym typeface="Times New Roman"/>
              </a:rPr>
              <a:t>Ribs - ridges</a:t>
            </a:r>
            <a:endParaRPr>
              <a:latin typeface="Times New Roman"/>
              <a:ea typeface="Times New Roman"/>
              <a:cs typeface="Times New Roman"/>
              <a:sym typeface="Times New Roman"/>
            </a:endParaRPr>
          </a:p>
        </p:txBody>
      </p:sp>
      <p:sp>
        <p:nvSpPr>
          <p:cNvPr id="772" name="Google Shape;772;gb020384156_1_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0" name="Google Shape;790;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Times New Roman"/>
                <a:ea typeface="Times New Roman"/>
                <a:cs typeface="Times New Roman"/>
                <a:sym typeface="Times New Roman"/>
              </a:rPr>
              <a:t>Ribs - ridges</a:t>
            </a:r>
            <a:endParaRPr>
              <a:latin typeface="Times New Roman"/>
              <a:ea typeface="Times New Roman"/>
              <a:cs typeface="Times New Roman"/>
              <a:sym typeface="Times New Roman"/>
            </a:endParaRPr>
          </a:p>
        </p:txBody>
      </p:sp>
      <p:sp>
        <p:nvSpPr>
          <p:cNvPr id="791" name="Google Shape;791;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812" name="Google Shape;812;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4" name="Google Shape;824;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North European plants – high content of </a:t>
            </a:r>
            <a:r>
              <a:rPr lang="en-GB" sz="1200">
                <a:solidFill>
                  <a:srgbClr val="000000"/>
                </a:solidFill>
                <a:latin typeface="Calibri"/>
                <a:ea typeface="Calibri"/>
                <a:cs typeface="Calibri"/>
                <a:sym typeface="Calibri"/>
              </a:rPr>
              <a:t>convallatoxin, convallatoxol</a:t>
            </a:r>
            <a:endParaRPr/>
          </a:p>
          <a:p>
            <a:pPr marL="0" lvl="0" indent="0" algn="l" rtl="0">
              <a:spcBef>
                <a:spcPts val="0"/>
              </a:spcBef>
              <a:spcAft>
                <a:spcPts val="0"/>
              </a:spcAft>
              <a:buNone/>
            </a:pPr>
            <a:r>
              <a:rPr lang="en-GB" sz="1200">
                <a:solidFill>
                  <a:srgbClr val="000000"/>
                </a:solidFill>
                <a:latin typeface="Calibri"/>
                <a:ea typeface="Calibri"/>
                <a:cs typeface="Calibri"/>
                <a:sym typeface="Calibri"/>
              </a:rPr>
              <a:t>East European plants – rich in convalloside</a:t>
            </a:r>
            <a:endParaRPr sz="1200">
              <a:solidFill>
                <a:srgbClr val="000000"/>
              </a:solidFill>
              <a:latin typeface="Calibri"/>
              <a:ea typeface="Calibri"/>
              <a:cs typeface="Calibri"/>
              <a:sym typeface="Calibri"/>
            </a:endParaRPr>
          </a:p>
          <a:p>
            <a:pPr marL="0" lvl="0" indent="0" algn="l" rtl="0">
              <a:spcBef>
                <a:spcPts val="0"/>
              </a:spcBef>
              <a:spcAft>
                <a:spcPts val="0"/>
              </a:spcAft>
              <a:buNone/>
            </a:pPr>
            <a:r>
              <a:rPr lang="en-GB" sz="1200">
                <a:solidFill>
                  <a:srgbClr val="000000"/>
                </a:solidFill>
                <a:latin typeface="Calibri"/>
                <a:ea typeface="Calibri"/>
                <a:cs typeface="Calibri"/>
                <a:sym typeface="Calibri"/>
              </a:rPr>
              <a:t>Not used in therapy, whole plant is poisonous</a:t>
            </a:r>
            <a:endParaRPr/>
          </a:p>
          <a:p>
            <a:pPr marL="0" lvl="0" indent="0" algn="l" rtl="0">
              <a:spcBef>
                <a:spcPts val="0"/>
              </a:spcBef>
              <a:spcAft>
                <a:spcPts val="0"/>
              </a:spcAft>
              <a:buNone/>
            </a:pP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825" name="Google Shape;825;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838" name="Google Shape;838;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5" name="Google Shape;85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856" name="Google Shape;856;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7" name="Google Shape;86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Flavonoids: glycosides of luteolin, kempferol, kvercetin, apigenin</a:t>
            </a:r>
            <a:endParaRPr/>
          </a:p>
          <a:p>
            <a:pPr marL="0" lvl="0" indent="0" algn="l" rtl="0">
              <a:spcBef>
                <a:spcPts val="0"/>
              </a:spcBef>
              <a:spcAft>
                <a:spcPts val="0"/>
              </a:spcAft>
              <a:buNone/>
            </a:pPr>
            <a:r>
              <a:rPr lang="en-GB"/>
              <a:t>Phenolic acids: caffeic, chlorogenic, ferulic</a:t>
            </a:r>
            <a:endParaRPr/>
          </a:p>
          <a:p>
            <a:pPr marL="0" lvl="0" indent="0" algn="l" rtl="0">
              <a:spcBef>
                <a:spcPts val="0"/>
              </a:spcBef>
              <a:spcAft>
                <a:spcPts val="0"/>
              </a:spcAft>
              <a:buNone/>
            </a:pPr>
            <a:r>
              <a:rPr lang="en-GB"/>
              <a:t>Only a small portion of silicates passes into water infusion</a:t>
            </a:r>
            <a:endParaRPr>
              <a:latin typeface="Times New Roman"/>
              <a:ea typeface="Times New Roman"/>
              <a:cs typeface="Times New Roman"/>
              <a:sym typeface="Times New Roman"/>
            </a:endParaRPr>
          </a:p>
        </p:txBody>
      </p:sp>
      <p:sp>
        <p:nvSpPr>
          <p:cNvPr id="868" name="Google Shape;868;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880" name="Google Shape;880;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896" name="Google Shape;896;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5" name="Google Shape;91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916" name="Google Shape;916;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19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667" name="Google Shape;667;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7" name="Google Shape;93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GB"/>
              <a:t>Európa, Ázia, Severná Amerika</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938" name="Google Shape;938;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9" name="Google Shape;949;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950" name="Google Shape;950;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1" name="Google Shape;961;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Essential oil gained by extraction is yellow or green.</a:t>
            </a:r>
            <a:endParaRPr/>
          </a:p>
          <a:p>
            <a:pPr marL="0" lvl="0" indent="0" algn="l" rtl="0">
              <a:spcBef>
                <a:spcPts val="0"/>
              </a:spcBef>
              <a:spcAft>
                <a:spcPts val="0"/>
              </a:spcAft>
              <a:buNone/>
            </a:pPr>
            <a:r>
              <a:rPr lang="en-GB"/>
              <a:t>Essential oil gained by distillation is blue.</a:t>
            </a:r>
            <a:endParaRPr/>
          </a:p>
          <a:p>
            <a:pPr marL="0" lvl="0" indent="0" algn="l" rtl="0">
              <a:spcBef>
                <a:spcPts val="0"/>
              </a:spcBef>
              <a:spcAft>
                <a:spcPts val="0"/>
              </a:spcAft>
              <a:buNone/>
            </a:pPr>
            <a:r>
              <a:rPr lang="en-GB"/>
              <a:t>Heating of water infusion of drug leads to decomposition of matricine – the lactone ring opens, deacetylation occurs and chamazulencarboxylic acid forms. This acid is unstable, it gives CO2 away and transforms to blue chamazulene.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Vodný zápar kvetov je možné užívať aj v tehotenstve </a:t>
            </a:r>
            <a:endParaRPr/>
          </a:p>
          <a:p>
            <a:pPr marL="0" lvl="0" indent="0" algn="l" rtl="0">
              <a:spcBef>
                <a:spcPts val="0"/>
              </a:spcBef>
              <a:spcAft>
                <a:spcPts val="0"/>
              </a:spcAft>
              <a:buNone/>
            </a:pPr>
            <a:r>
              <a:rPr lang="en-GB"/>
              <a:t>Terapeutický účinok sa pripisuje azulény, bisabolol, flavonoidy</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962" name="Google Shape;962;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4" name="Google Shape;974;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975" name="Google Shape;975;p2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6" name="Google Shape;986;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987" name="Google Shape;987;p2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02" name="Google Shape;1002;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6" name="Google Shape;1016;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GB"/>
              <a:t>Európa </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17" name="Google Shape;1017;p2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9" name="Google Shape;1029;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Ttriterpenoid Saponins. </a:t>
            </a:r>
            <a:endParaRPr/>
          </a:p>
          <a:p>
            <a:pPr marL="0" lvl="0" indent="0" algn="l" rtl="0">
              <a:spcBef>
                <a:spcPts val="0"/>
              </a:spcBef>
              <a:spcAft>
                <a:spcPts val="0"/>
              </a:spcAft>
              <a:buNone/>
            </a:pPr>
            <a:r>
              <a:rPr lang="en-GB"/>
              <a:t>The irritative expectorant effect of saponins is softened by mucilage</a:t>
            </a:r>
            <a:endParaRPr/>
          </a:p>
          <a:p>
            <a:pPr marL="0" lvl="0" indent="0" algn="l" rtl="0">
              <a:spcBef>
                <a:spcPts val="0"/>
              </a:spcBef>
              <a:spcAft>
                <a:spcPts val="0"/>
              </a:spcAft>
              <a:buNone/>
            </a:pPr>
            <a:r>
              <a:rPr lang="en-GB"/>
              <a:t>Expektoračný a protizápalový účinok majú aukubín, verbaskozid. Dráždivý expektoračný účinok saponínov miernia slizy.</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30" name="Google Shape;1030;p2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3" name="Google Shape;1043;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44" name="Google Shape;1044;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6" name="Google Shape;1056;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57" name="Google Shape;1057;p2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29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 name="Google Shape;678;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679" name="Google Shape;679;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1" name="Google Shape;1071;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72" name="Google Shape;1072;p2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0" name="Google Shape;1080;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GB" sz="1200" b="0" i="0" u="none" strike="noStrike" cap="none">
                <a:solidFill>
                  <a:srgbClr val="000000"/>
                </a:solidFill>
                <a:latin typeface="Times New Roman"/>
                <a:ea typeface="Times New Roman"/>
                <a:cs typeface="Times New Roman"/>
                <a:sym typeface="Times New Roman"/>
              </a:rPr>
              <a:t>Horské lúky strednej, južnej, východnej Európy, chránená rastlina</a:t>
            </a:r>
            <a:endParaRPr sz="1200" b="0" i="0" u="none" strike="noStrike" cap="none">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81" name="Google Shape;1081;p3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2" name="Google Shape;1092;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093" name="Google Shape;1093;p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4" name="Google Shape;1104;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05" name="Google Shape;1105;p3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6" name="Google Shape;1116;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17" name="Google Shape;1117;p3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9" name="Google Shape;1129;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30" name="Google Shape;1130;p3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1" name="Google Shape;1141;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42" name="Google Shape;1142;p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6" name="Google Shape;1156;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57" name="Google Shape;1157;p3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8" name="Google Shape;1168;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69" name="Google Shape;1169;p3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0" name="Google Shape;118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81" name="Google Shape;1181;p3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39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9" name="Google Shape;689;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rgbClr val="000000"/>
                </a:solidFill>
                <a:latin typeface="Calibri"/>
                <a:ea typeface="Calibri"/>
                <a:cs typeface="Calibri"/>
                <a:sym typeface="Calibri"/>
              </a:rPr>
              <a:t>Ingredient for absinth.</a:t>
            </a:r>
            <a:r>
              <a:rPr lang="en-GB">
                <a:solidFill>
                  <a:srgbClr val="000000"/>
                </a:solidFill>
              </a:rPr>
              <a:t> In the Middle Ages, wormwood was used to spice </a:t>
            </a:r>
            <a:r>
              <a:rPr lang="en-GB">
                <a:solidFill>
                  <a:srgbClr val="000000"/>
                </a:solidFill>
                <a:uFill>
                  <a:noFill/>
                </a:uFill>
                <a:hlinkClick r:id="rId3">
                  <a:extLst>
                    <a:ext uri="{A12FA001-AC4F-418D-AE19-62706E023703}">
                      <ahyp:hlinkClr xmlns:ahyp="http://schemas.microsoft.com/office/drawing/2018/hyperlinkcolor" val="tx"/>
                    </a:ext>
                  </a:extLst>
                </a:hlinkClick>
              </a:rPr>
              <a:t>mead</a:t>
            </a:r>
            <a:r>
              <a:rPr lang="en-GB">
                <a:solidFill>
                  <a:srgbClr val="000000"/>
                </a:solidFill>
              </a:rPr>
              <a:t>, and in Morocco it is used with tea, called </a:t>
            </a:r>
            <a:r>
              <a:rPr lang="en-GB">
                <a:solidFill>
                  <a:srgbClr val="000000"/>
                </a:solidFill>
                <a:uFill>
                  <a:noFill/>
                </a:uFill>
                <a:hlinkClick r:id="rId4">
                  <a:extLst>
                    <a:ext uri="{A12FA001-AC4F-418D-AE19-62706E023703}">
                      <ahyp:hlinkClr xmlns:ahyp="http://schemas.microsoft.com/office/drawing/2018/hyperlinkcolor" val="tx"/>
                    </a:ext>
                  </a:extLst>
                </a:hlinkClick>
              </a:rPr>
              <a:t>sheeba</a:t>
            </a:r>
            <a:r>
              <a:rPr lang="en-GB">
                <a:solidFill>
                  <a:srgbClr val="000000"/>
                </a:solidFill>
              </a:rPr>
              <a:t>.</a:t>
            </a:r>
            <a:r>
              <a:rPr lang="en-GB" baseline="30000">
                <a:solidFill>
                  <a:srgbClr val="000000"/>
                </a:solidFill>
                <a:uFill>
                  <a:noFill/>
                </a:uFill>
                <a:hlinkClick r:id="rId5">
                  <a:extLst>
                    <a:ext uri="{A12FA001-AC4F-418D-AE19-62706E023703}">
                      <ahyp:hlinkClr xmlns:ahyp="http://schemas.microsoft.com/office/drawing/2018/hyperlinkcolor" val="tx"/>
                    </a:ext>
                  </a:extLst>
                </a:hlinkClick>
              </a:rPr>
              <a:t>[16]</a:t>
            </a:r>
            <a:r>
              <a:rPr lang="en-GB">
                <a:solidFill>
                  <a:srgbClr val="000000"/>
                </a:solidFill>
              </a:rPr>
              <a:t> In 18th century England, wormwood was sometimes used instead of </a:t>
            </a:r>
            <a:r>
              <a:rPr lang="en-GB">
                <a:solidFill>
                  <a:srgbClr val="000000"/>
                </a:solidFill>
                <a:uFill>
                  <a:noFill/>
                </a:uFill>
                <a:hlinkClick r:id="rId6">
                  <a:extLst>
                    <a:ext uri="{A12FA001-AC4F-418D-AE19-62706E023703}">
                      <ahyp:hlinkClr xmlns:ahyp="http://schemas.microsoft.com/office/drawing/2018/hyperlinkcolor" val="tx"/>
                    </a:ext>
                  </a:extLst>
                </a:hlinkClick>
              </a:rPr>
              <a:t>hops</a:t>
            </a:r>
            <a:r>
              <a:rPr lang="en-GB">
                <a:solidFill>
                  <a:srgbClr val="000000"/>
                </a:solidFill>
              </a:rPr>
              <a:t> in </a:t>
            </a:r>
            <a:r>
              <a:rPr lang="en-GB">
                <a:solidFill>
                  <a:srgbClr val="000000"/>
                </a:solidFill>
                <a:uFill>
                  <a:noFill/>
                </a:uFill>
                <a:hlinkClick r:id="rId7">
                  <a:extLst>
                    <a:ext uri="{A12FA001-AC4F-418D-AE19-62706E023703}">
                      <ahyp:hlinkClr xmlns:ahyp="http://schemas.microsoft.com/office/drawing/2018/hyperlinkcolor" val="tx"/>
                    </a:ext>
                  </a:extLst>
                </a:hlinkClick>
              </a:rPr>
              <a:t>beer</a:t>
            </a:r>
            <a:r>
              <a:rPr lang="en-GB">
                <a:solidFill>
                  <a:srgbClr val="000000"/>
                </a:solidFill>
              </a:rPr>
              <a:t>.</a:t>
            </a:r>
            <a:endParaRPr/>
          </a:p>
          <a:p>
            <a:pPr marL="0" lvl="0" indent="0" algn="l" rtl="0">
              <a:spcBef>
                <a:spcPts val="0"/>
              </a:spcBef>
              <a:spcAft>
                <a:spcPts val="0"/>
              </a:spcAft>
              <a:buNone/>
            </a:pPr>
            <a:r>
              <a:rPr lang="en-GB">
                <a:solidFill>
                  <a:srgbClr val="000000"/>
                </a:solidFill>
              </a:rPr>
              <a:t>Absinthe has often been portrayed as a dangerously addictive </a:t>
            </a:r>
            <a:r>
              <a:rPr lang="en-GB">
                <a:solidFill>
                  <a:srgbClr val="000000"/>
                </a:solidFill>
                <a:uFill>
                  <a:noFill/>
                </a:uFill>
                <a:hlinkClick r:id="rId8">
                  <a:extLst>
                    <a:ext uri="{A12FA001-AC4F-418D-AE19-62706E023703}">
                      <ahyp:hlinkClr xmlns:ahyp="http://schemas.microsoft.com/office/drawing/2018/hyperlinkcolor" val="tx"/>
                    </a:ext>
                  </a:extLst>
                </a:hlinkClick>
              </a:rPr>
              <a:t>psychoactive drug</a:t>
            </a:r>
            <a:r>
              <a:rPr lang="en-GB">
                <a:solidFill>
                  <a:srgbClr val="000000"/>
                </a:solidFill>
              </a:rPr>
              <a:t> and </a:t>
            </a:r>
            <a:r>
              <a:rPr lang="en-GB">
                <a:solidFill>
                  <a:srgbClr val="000000"/>
                </a:solidFill>
                <a:uFill>
                  <a:noFill/>
                </a:uFill>
                <a:hlinkClick r:id="rId9">
                  <a:extLst>
                    <a:ext uri="{A12FA001-AC4F-418D-AE19-62706E023703}">
                      <ahyp:hlinkClr xmlns:ahyp="http://schemas.microsoft.com/office/drawing/2018/hyperlinkcolor" val="tx"/>
                    </a:ext>
                  </a:extLst>
                </a:hlinkClick>
              </a:rPr>
              <a:t>hallucinogen</a:t>
            </a:r>
            <a:r>
              <a:rPr lang="en-GB">
                <a:solidFill>
                  <a:srgbClr val="000000"/>
                </a:solidFill>
              </a:rPr>
              <a:t>.</a:t>
            </a:r>
            <a:r>
              <a:rPr lang="en-GB" baseline="30000">
                <a:solidFill>
                  <a:srgbClr val="000000"/>
                </a:solidFill>
                <a:uFill>
                  <a:noFill/>
                </a:uFill>
                <a:hlinkClick r:id="rId10">
                  <a:extLst>
                    <a:ext uri="{A12FA001-AC4F-418D-AE19-62706E023703}">
                      <ahyp:hlinkClr xmlns:ahyp="http://schemas.microsoft.com/office/drawing/2018/hyperlinkcolor" val="tx"/>
                    </a:ext>
                  </a:extLst>
                </a:hlinkClick>
              </a:rPr>
              <a:t>[9]</a:t>
            </a:r>
            <a:r>
              <a:rPr lang="en-GB">
                <a:solidFill>
                  <a:srgbClr val="000000"/>
                </a:solidFill>
              </a:rPr>
              <a:t> T</a:t>
            </a:r>
            <a:r>
              <a:rPr lang="en-GB">
                <a:solidFill>
                  <a:srgbClr val="000000"/>
                </a:solidFill>
                <a:uFill>
                  <a:noFill/>
                </a:uFill>
                <a:hlinkClick r:id="rId11">
                  <a:extLst>
                    <a:ext uri="{A12FA001-AC4F-418D-AE19-62706E023703}">
                      <ahyp:hlinkClr xmlns:ahyp="http://schemas.microsoft.com/office/drawing/2018/hyperlinkcolor" val="tx"/>
                    </a:ext>
                  </a:extLst>
                </a:hlinkClick>
              </a:rPr>
              <a:t>hujone</a:t>
            </a:r>
            <a:r>
              <a:rPr lang="en-GB">
                <a:solidFill>
                  <a:srgbClr val="000000"/>
                </a:solidFill>
              </a:rPr>
              <a:t> was blamed for its alleged harmful effects. By 1915, absinthe had been banned in the United States and in much of Europe, including </a:t>
            </a:r>
            <a:r>
              <a:rPr lang="en-GB">
                <a:solidFill>
                  <a:srgbClr val="000000"/>
                </a:solidFill>
                <a:uFill>
                  <a:noFill/>
                </a:uFill>
                <a:hlinkClick r:id="rId12">
                  <a:extLst>
                    <a:ext uri="{A12FA001-AC4F-418D-AE19-62706E023703}">
                      <ahyp:hlinkClr xmlns:ahyp="http://schemas.microsoft.com/office/drawing/2018/hyperlinkcolor" val="tx"/>
                    </a:ext>
                  </a:extLst>
                </a:hlinkClick>
              </a:rPr>
              <a:t>France</a:t>
            </a:r>
            <a:r>
              <a:rPr lang="en-GB">
                <a:solidFill>
                  <a:srgbClr val="000000"/>
                </a:solidFill>
              </a:rPr>
              <a:t>, the </a:t>
            </a:r>
            <a:r>
              <a:rPr lang="en-GB">
                <a:solidFill>
                  <a:srgbClr val="000000"/>
                </a:solidFill>
                <a:uFill>
                  <a:noFill/>
                </a:uFill>
                <a:hlinkClick r:id="rId13">
                  <a:extLst>
                    <a:ext uri="{A12FA001-AC4F-418D-AE19-62706E023703}">
                      <ahyp:hlinkClr xmlns:ahyp="http://schemas.microsoft.com/office/drawing/2018/hyperlinkcolor" val="tx"/>
                    </a:ext>
                  </a:extLst>
                </a:hlinkClick>
              </a:rPr>
              <a:t>Netherlands</a:t>
            </a:r>
            <a:r>
              <a:rPr lang="en-GB">
                <a:solidFill>
                  <a:srgbClr val="000000"/>
                </a:solidFill>
              </a:rPr>
              <a:t>, </a:t>
            </a:r>
            <a:r>
              <a:rPr lang="en-GB">
                <a:solidFill>
                  <a:srgbClr val="000000"/>
                </a:solidFill>
                <a:uFill>
                  <a:noFill/>
                </a:uFill>
                <a:hlinkClick r:id="rId14">
                  <a:extLst>
                    <a:ext uri="{A12FA001-AC4F-418D-AE19-62706E023703}">
                      <ahyp:hlinkClr xmlns:ahyp="http://schemas.microsoft.com/office/drawing/2018/hyperlinkcolor" val="tx"/>
                    </a:ext>
                  </a:extLst>
                </a:hlinkClick>
              </a:rPr>
              <a:t>Belgium</a:t>
            </a:r>
            <a:r>
              <a:rPr lang="en-GB">
                <a:solidFill>
                  <a:srgbClr val="000000"/>
                </a:solidFill>
              </a:rPr>
              <a:t>, </a:t>
            </a:r>
            <a:r>
              <a:rPr lang="en-GB">
                <a:solidFill>
                  <a:srgbClr val="000000"/>
                </a:solidFill>
                <a:uFill>
                  <a:noFill/>
                </a:uFill>
                <a:hlinkClick r:id="rId15">
                  <a:extLst>
                    <a:ext uri="{A12FA001-AC4F-418D-AE19-62706E023703}">
                      <ahyp:hlinkClr xmlns:ahyp="http://schemas.microsoft.com/office/drawing/2018/hyperlinkcolor" val="tx"/>
                    </a:ext>
                  </a:extLst>
                </a:hlinkClick>
              </a:rPr>
              <a:t>Switzerland</a:t>
            </a:r>
            <a:r>
              <a:rPr lang="en-GB">
                <a:solidFill>
                  <a:srgbClr val="000000"/>
                </a:solidFill>
              </a:rPr>
              <a:t>, and </a:t>
            </a:r>
            <a:r>
              <a:rPr lang="en-GB">
                <a:solidFill>
                  <a:srgbClr val="000000"/>
                </a:solidFill>
                <a:uFill>
                  <a:noFill/>
                </a:uFill>
                <a:hlinkClick r:id="rId16">
                  <a:extLst>
                    <a:ext uri="{A12FA001-AC4F-418D-AE19-62706E023703}">
                      <ahyp:hlinkClr xmlns:ahyp="http://schemas.microsoft.com/office/drawing/2018/hyperlinkcolor" val="tx"/>
                    </a:ext>
                  </a:extLst>
                </a:hlinkClick>
              </a:rPr>
              <a:t>Austria–Hungary</a:t>
            </a:r>
            <a:r>
              <a:rPr lang="en-GB">
                <a:solidFill>
                  <a:srgbClr val="000000"/>
                </a:solidFill>
              </a:rPr>
              <a:t>, yet it has not been demonstrated to be any more dangerous than ordinary spirits. Recent studies have shown that absinthe's psychoactive properties have been exaggerated, apart from that of the alcohol.</a:t>
            </a:r>
            <a:endParaRPr>
              <a:solidFill>
                <a:srgbClr val="000000"/>
              </a:solidFill>
              <a:latin typeface="Times New Roman"/>
              <a:ea typeface="Times New Roman"/>
              <a:cs typeface="Times New Roman"/>
              <a:sym typeface="Times New Roman"/>
            </a:endParaRPr>
          </a:p>
        </p:txBody>
      </p:sp>
      <p:sp>
        <p:nvSpPr>
          <p:cNvPr id="690" name="Google Shape;690;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2" name="Google Shape;1192;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193" name="Google Shape;1193;p3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4" name="Google Shape;1204;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05" name="Google Shape;1205;p4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6" name="Google Shape;1216;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17" name="Google Shape;1217;p4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9" name="Google Shape;1229;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30" name="Google Shape;1230;p4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1" name="Google Shape;1241;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42" name="Google Shape;1242;p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3" name="Google Shape;1253;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54" name="Google Shape;1254;p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5" name="Google Shape;1265;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66" name="Google Shape;1266;p4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0" name="Google Shape;1280;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81" name="Google Shape;1281;p4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93" name="Google Shape;1293;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294" name="Google Shape;1294;p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5" name="Google Shape;1305;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06" name="Google Shape;1306;p4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49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4" name="Google Shape;70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rgbClr val="006600"/>
              </a:buClr>
              <a:buSzPts val="1200"/>
              <a:buFont typeface="Noto Sans Symbols"/>
              <a:buChar char="▪"/>
            </a:pPr>
            <a:r>
              <a:rPr lang="en-GB"/>
              <a:t>Wine production was decreased due to infestations in that time and this helped to increase the popularity of absinth. However, mass consumption of alcohol took its toll and an antialcohol movement developed. Wine producers joined forces with church and together they demanded prohibition of absinthe. Absinthe was blamed for many health issues including mind health issues.</a:t>
            </a:r>
            <a:endParaRPr/>
          </a:p>
          <a:p>
            <a:pPr marL="0" lvl="0" indent="-76200" algn="l" rtl="0">
              <a:spcBef>
                <a:spcPts val="960"/>
              </a:spcBef>
              <a:spcAft>
                <a:spcPts val="0"/>
              </a:spcAft>
              <a:buClr>
                <a:srgbClr val="006600"/>
              </a:buClr>
              <a:buSzPts val="1200"/>
              <a:buFont typeface="Noto Sans Symbols"/>
              <a:buChar char="▪"/>
            </a:pPr>
            <a:r>
              <a:rPr lang="en-GB"/>
              <a:t>A common belief was that the trouble with alcohol lies not in the consumed amount but in the quality of consumed alcohol.</a:t>
            </a:r>
            <a:endParaRPr/>
          </a:p>
          <a:p>
            <a:pPr marL="0" lvl="0" indent="-76200" algn="l" rtl="0">
              <a:spcBef>
                <a:spcPts val="960"/>
              </a:spcBef>
              <a:spcAft>
                <a:spcPts val="0"/>
              </a:spcAft>
              <a:buClr>
                <a:srgbClr val="006600"/>
              </a:buClr>
              <a:buSzPts val="1200"/>
              <a:buFont typeface="Noto Sans Symbols"/>
              <a:buChar char="▪"/>
            </a:pPr>
            <a:r>
              <a:rPr lang="en-GB"/>
              <a:t>Wine producers supported antialcohol movement (haha) and thus helped to ban absinth</a:t>
            </a:r>
            <a:endParaRPr/>
          </a:p>
          <a:p>
            <a:pPr marL="0" lvl="0" indent="0" algn="l" rtl="0">
              <a:spcBef>
                <a:spcPts val="960"/>
              </a:spcBef>
              <a:spcAft>
                <a:spcPts val="0"/>
              </a:spcAft>
              <a:buClr>
                <a:srgbClr val="006600"/>
              </a:buClr>
              <a:buSzPts val="1200"/>
              <a:buFont typeface="Noto Sans Symbols"/>
              <a:buNone/>
            </a:pPr>
            <a:endParaRPr/>
          </a:p>
        </p:txBody>
      </p:sp>
      <p:sp>
        <p:nvSpPr>
          <p:cNvPr id="705" name="Google Shape;705;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6" name="Google Shape;1316;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17" name="Google Shape;1317;p4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0" name="Google Shape;1330;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31" name="Google Shape;1331;p5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42" name="Google Shape;1342;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43" name="Google Shape;1343;p5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3" name="Google Shape;1353;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54" name="Google Shape;1354;p5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5" name="Google Shape;1365;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66" name="Google Shape;1366;p5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7" name="Google Shape;1377;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78" name="Google Shape;1378;p5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9" name="Google Shape;1389;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GB" sz="1200" b="0" i="0" u="none" strike="noStrike">
                <a:solidFill>
                  <a:schemeClr val="dk1"/>
                </a:solidFill>
                <a:latin typeface="Times New Roman"/>
                <a:ea typeface="Times New Roman"/>
                <a:cs typeface="Times New Roman"/>
                <a:sym typeface="Times New Roman"/>
              </a:rPr>
              <a:t>Increases phagocytose</a:t>
            </a:r>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90" name="Google Shape;1390;p5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56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6" name="Google Shape;71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b020384156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9" name="Google Shape;729;gb020384156_1_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gb020384156_1_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0" name="Google Shape;74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741" name="Google Shape;741;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5" name="Google Shape;75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Times New Roman"/>
                <a:ea typeface="Times New Roman"/>
                <a:cs typeface="Times New Roman"/>
                <a:sym typeface="Times New Roman"/>
              </a:rPr>
              <a:t>Ribs - ridges</a:t>
            </a:r>
            <a:endParaRPr>
              <a:latin typeface="Times New Roman"/>
              <a:ea typeface="Times New Roman"/>
              <a:cs typeface="Times New Roman"/>
              <a:sym typeface="Times New Roman"/>
            </a:endParaRPr>
          </a:p>
        </p:txBody>
      </p:sp>
      <p:sp>
        <p:nvSpPr>
          <p:cNvPr id="756" name="Google Shape;756;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GB" sz="1200" b="0" i="0" u="none" strike="noStrike" cap="none">
                <a:solidFill>
                  <a:srgbClr val="000000"/>
                </a:solidFill>
                <a:latin typeface="Times New Roman"/>
                <a:ea typeface="Times New Roman"/>
                <a:cs typeface="Times New Roman"/>
                <a:sym typeface="Times New Roman"/>
              </a:rPr>
              <a:t>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dpis, text a klipart" type="txAndClipArt">
  <p:cSld name="TEXT_AND_CLIPART">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4"/>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44" name="Google Shape;144;p14"/>
          <p:cNvSpPr>
            <a:spLocks noGrp="1"/>
          </p:cNvSpPr>
          <p:nvPr>
            <p:ph type="clipArt"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45" name="Google Shape;145;p14"/>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4"/>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4"/>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Úvodní snímek" type="title">
  <p:cSld name="TITLE">
    <p:spTree>
      <p:nvGrpSpPr>
        <p:cNvPr id="1" name="Shape 148"/>
        <p:cNvGrpSpPr/>
        <p:nvPr/>
      </p:nvGrpSpPr>
      <p:grpSpPr>
        <a:xfrm>
          <a:off x="0" y="0"/>
          <a:ext cx="0" cy="0"/>
          <a:chOff x="0" y="0"/>
          <a:chExt cx="0" cy="0"/>
        </a:xfrm>
      </p:grpSpPr>
      <p:grpSp>
        <p:nvGrpSpPr>
          <p:cNvPr id="149" name="Google Shape;149;p15"/>
          <p:cNvGrpSpPr/>
          <p:nvPr/>
        </p:nvGrpSpPr>
        <p:grpSpPr>
          <a:xfrm>
            <a:off x="1053889" y="-1426581"/>
            <a:ext cx="7039399" cy="7203375"/>
            <a:chOff x="664" y="-899"/>
            <a:chExt cx="4434" cy="4538"/>
          </a:xfrm>
        </p:grpSpPr>
        <p:sp>
          <p:nvSpPr>
            <p:cNvPr id="150" name="Google Shape;150;p15"/>
            <p:cNvSpPr/>
            <p:nvPr/>
          </p:nvSpPr>
          <p:spPr>
            <a:xfrm rot="-2700000">
              <a:off x="1313" y="-249"/>
              <a:ext cx="3136" cy="3135"/>
            </a:xfrm>
            <a:custGeom>
              <a:avLst/>
              <a:gdLst/>
              <a:ahLst/>
              <a:cxnLst/>
              <a:rect l="l" t="t" r="r" b="b"/>
              <a:pathLst>
                <a:path w="21607" h="21600" fill="none" extrusionOk="0">
                  <a:moveTo>
                    <a:pt x="0" y="0"/>
                  </a:moveTo>
                  <a:cubicBezTo>
                    <a:pt x="2" y="0"/>
                    <a:pt x="4" y="-1"/>
                    <a:pt x="7" y="0"/>
                  </a:cubicBezTo>
                  <a:cubicBezTo>
                    <a:pt x="11933" y="0"/>
                    <a:pt x="21603" y="9666"/>
                    <a:pt x="21606" y="21593"/>
                  </a:cubicBezTo>
                </a:path>
                <a:path w="21607" h="2160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1" name="Google Shape;151;p15"/>
            <p:cNvSpPr/>
            <p:nvPr/>
          </p:nvSpPr>
          <p:spPr>
            <a:xfrm rot="-2700000">
              <a:off x="1349" y="-162"/>
              <a:ext cx="3037" cy="3056"/>
            </a:xfrm>
            <a:custGeom>
              <a:avLst/>
              <a:gdLst/>
              <a:ahLst/>
              <a:cxnLst/>
              <a:rect l="l" t="t" r="r" b="b"/>
              <a:pathLst>
                <a:path w="20922" h="21053" fill="none" extrusionOk="0">
                  <a:moveTo>
                    <a:pt x="4830" y="0"/>
                  </a:moveTo>
                  <a:cubicBezTo>
                    <a:pt x="12706" y="1807"/>
                    <a:pt x="18914" y="7858"/>
                    <a:pt x="20922" y="15684"/>
                  </a:cubicBezTo>
                </a:path>
                <a:path w="20922" h="21053" extrusionOk="0">
                  <a:moveTo>
                    <a:pt x="4830" y="0"/>
                  </a:moveTo>
                  <a:cubicBezTo>
                    <a:pt x="12706" y="1807"/>
                    <a:pt x="18914" y="7858"/>
                    <a:pt x="20922" y="15684"/>
                  </a:cubicBezTo>
                  <a:lnTo>
                    <a:pt x="0" y="21053"/>
                  </a:lnTo>
                  <a:lnTo>
                    <a:pt x="4830" y="0"/>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2" name="Google Shape;152;p15"/>
            <p:cNvSpPr/>
            <p:nvPr/>
          </p:nvSpPr>
          <p:spPr>
            <a:xfrm rot="-2700000">
              <a:off x="1474" y="162"/>
              <a:ext cx="2752" cy="2792"/>
            </a:xfrm>
            <a:custGeom>
              <a:avLst/>
              <a:gdLst/>
              <a:ahLst/>
              <a:cxnLst/>
              <a:rect l="l" t="t" r="r" b="b"/>
              <a:pathLst>
                <a:path w="18966" h="19239" fill="none" extrusionOk="0">
                  <a:moveTo>
                    <a:pt x="9819" y="-1"/>
                  </a:moveTo>
                  <a:cubicBezTo>
                    <a:pt x="13695" y="1978"/>
                    <a:pt x="16883" y="5080"/>
                    <a:pt x="18965" y="8902"/>
                  </a:cubicBezTo>
                </a:path>
                <a:path w="18966" h="19239" extrusionOk="0">
                  <a:moveTo>
                    <a:pt x="9819" y="-1"/>
                  </a:moveTo>
                  <a:cubicBezTo>
                    <a:pt x="13695" y="1978"/>
                    <a:pt x="16883" y="5080"/>
                    <a:pt x="18965" y="8902"/>
                  </a:cubicBezTo>
                  <a:lnTo>
                    <a:pt x="0" y="19239"/>
                  </a:lnTo>
                  <a:lnTo>
                    <a:pt x="9819" y="-1"/>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3" name="Google Shape;153;p15"/>
            <p:cNvSpPr/>
            <p:nvPr/>
          </p:nvSpPr>
          <p:spPr>
            <a:xfrm rot="-2700000">
              <a:off x="1678" y="510"/>
              <a:ext cx="2432" cy="2498"/>
            </a:xfrm>
            <a:custGeom>
              <a:avLst/>
              <a:gdLst/>
              <a:ahLst/>
              <a:cxnLst/>
              <a:rect l="l" t="t" r="r" b="b"/>
              <a:pathLst>
                <a:path w="16754" h="17212" fill="none" extrusionOk="0">
                  <a:moveTo>
                    <a:pt x="13050" y="-1"/>
                  </a:moveTo>
                  <a:cubicBezTo>
                    <a:pt x="14423" y="1040"/>
                    <a:pt x="15666" y="2242"/>
                    <a:pt x="16754" y="3578"/>
                  </a:cubicBezTo>
                </a:path>
                <a:path w="16754" h="17212" extrusionOk="0">
                  <a:moveTo>
                    <a:pt x="13050" y="-1"/>
                  </a:moveTo>
                  <a:cubicBezTo>
                    <a:pt x="14423" y="1040"/>
                    <a:pt x="15666" y="2242"/>
                    <a:pt x="16754" y="3578"/>
                  </a:cubicBezTo>
                  <a:lnTo>
                    <a:pt x="0" y="17212"/>
                  </a:lnTo>
                  <a:lnTo>
                    <a:pt x="13050"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4" name="Google Shape;154;p15"/>
            <p:cNvSpPr/>
            <p:nvPr/>
          </p:nvSpPr>
          <p:spPr>
            <a:xfrm rot="-2700000">
              <a:off x="1446" y="57"/>
              <a:ext cx="2900" cy="2900"/>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5" name="Google Shape;155;p15"/>
            <p:cNvSpPr/>
            <p:nvPr/>
          </p:nvSpPr>
          <p:spPr>
            <a:xfrm rot="-2700000">
              <a:off x="1478" y="137"/>
              <a:ext cx="2809" cy="2826"/>
            </a:xfrm>
            <a:custGeom>
              <a:avLst/>
              <a:gdLst/>
              <a:ahLst/>
              <a:cxnLst/>
              <a:rect l="l" t="t" r="r" b="b"/>
              <a:pathLst>
                <a:path w="20924" h="21052" fill="none" extrusionOk="0">
                  <a:moveTo>
                    <a:pt x="4833" y="-1"/>
                  </a:moveTo>
                  <a:cubicBezTo>
                    <a:pt x="12709" y="1807"/>
                    <a:pt x="18917" y="7861"/>
                    <a:pt x="20923" y="15689"/>
                  </a:cubicBezTo>
                </a:path>
                <a:path w="20924" h="21052" extrusionOk="0">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6" name="Google Shape;156;p15"/>
            <p:cNvSpPr/>
            <p:nvPr/>
          </p:nvSpPr>
          <p:spPr>
            <a:xfrm rot="-2700000">
              <a:off x="1608" y="427"/>
              <a:ext cx="2547" cy="2583"/>
            </a:xfrm>
            <a:custGeom>
              <a:avLst/>
              <a:gdLst/>
              <a:ahLst/>
              <a:cxnLst/>
              <a:rect l="l" t="t" r="r" b="b"/>
              <a:pathLst>
                <a:path w="18970" h="19237" fill="none" extrusionOk="0">
                  <a:moveTo>
                    <a:pt x="9823" y="-1"/>
                  </a:moveTo>
                  <a:cubicBezTo>
                    <a:pt x="13699" y="1979"/>
                    <a:pt x="16888" y="5084"/>
                    <a:pt x="18969" y="8907"/>
                  </a:cubicBezTo>
                </a:path>
                <a:path w="18970" h="19237" extrusionOk="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7" name="Google Shape;157;p15"/>
            <p:cNvSpPr/>
            <p:nvPr/>
          </p:nvSpPr>
          <p:spPr>
            <a:xfrm rot="-2700000">
              <a:off x="1783" y="749"/>
              <a:ext cx="2249" cy="2311"/>
            </a:xfrm>
            <a:custGeom>
              <a:avLst/>
              <a:gdLst/>
              <a:ahLst/>
              <a:cxnLst/>
              <a:rect l="l" t="t" r="r" b="b"/>
              <a:pathLst>
                <a:path w="16754" h="17213" fill="none" extrusionOk="0">
                  <a:moveTo>
                    <a:pt x="13048" y="0"/>
                  </a:moveTo>
                  <a:cubicBezTo>
                    <a:pt x="14422" y="1041"/>
                    <a:pt x="15666" y="2243"/>
                    <a:pt x="16754" y="3579"/>
                  </a:cubicBezTo>
                </a:path>
                <a:path w="16754" h="17213" extrusionOk="0">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158" name="Google Shape;158;p15"/>
            <p:cNvSpPr/>
            <p:nvPr/>
          </p:nvSpPr>
          <p:spPr>
            <a:xfrm rot="-2700000">
              <a:off x="2239" y="2089"/>
              <a:ext cx="1284" cy="1284"/>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grpSp>
      <p:sp>
        <p:nvSpPr>
          <p:cNvPr id="159" name="Google Shape;159;p15"/>
          <p:cNvSpPr txBox="1">
            <a:spLocks noGrp="1"/>
          </p:cNvSpPr>
          <p:nvPr>
            <p:ph type="ctrTitle"/>
          </p:nvPr>
        </p:nvSpPr>
        <p:spPr>
          <a:xfrm>
            <a:off x="685800" y="3581400"/>
            <a:ext cx="7772400" cy="1331913"/>
          </a:xfrm>
          <a:prstGeom prst="rect">
            <a:avLst/>
          </a:prstGeom>
          <a:noFill/>
          <a:ln>
            <a:noFill/>
          </a:ln>
        </p:spPr>
        <p:txBody>
          <a:bodyPr spcFirstLastPara="1" wrap="square" lIns="92075" tIns="46025" rIns="92075" bIns="46025"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5"/>
          <p:cNvSpPr txBox="1">
            <a:spLocks noGrp="1"/>
          </p:cNvSpPr>
          <p:nvPr>
            <p:ph type="subTitle" idx="1"/>
          </p:nvPr>
        </p:nvSpPr>
        <p:spPr>
          <a:xfrm>
            <a:off x="1371600" y="4906963"/>
            <a:ext cx="6400800" cy="1752600"/>
          </a:xfrm>
          <a:prstGeom prst="rect">
            <a:avLst/>
          </a:prstGeom>
          <a:noFill/>
          <a:ln>
            <a:noFill/>
          </a:ln>
        </p:spPr>
        <p:txBody>
          <a:bodyPr spcFirstLastPara="1" wrap="square" lIns="92075" tIns="46025" rIns="92075" bIns="46025" anchor="b" anchorCtr="0">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a:endParaRPr/>
          </a:p>
        </p:txBody>
      </p:sp>
      <p:sp>
        <p:nvSpPr>
          <p:cNvPr id="161" name="Google Shape;161;p15"/>
          <p:cNvSpPr txBox="1">
            <a:spLocks noGrp="1"/>
          </p:cNvSpPr>
          <p:nvPr>
            <p:ph type="dt" idx="10"/>
          </p:nvPr>
        </p:nvSpPr>
        <p:spPr>
          <a:xfrm>
            <a:off x="498475" y="9525"/>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5"/>
          <p:cNvSpPr txBox="1">
            <a:spLocks noGrp="1"/>
          </p:cNvSpPr>
          <p:nvPr>
            <p:ph type="ftr" idx="11"/>
          </p:nvPr>
        </p:nvSpPr>
        <p:spPr>
          <a:xfrm>
            <a:off x="3124200" y="9525"/>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5"/>
          <p:cNvSpPr txBox="1">
            <a:spLocks noGrp="1"/>
          </p:cNvSpPr>
          <p:nvPr>
            <p:ph type="sldNum" idx="12"/>
          </p:nvPr>
        </p:nvSpPr>
        <p:spPr>
          <a:xfrm>
            <a:off x="6727825" y="9525"/>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dpis a obsah" type="obj">
  <p:cSld name="OBJECT">
    <p:spTree>
      <p:nvGrpSpPr>
        <p:cNvPr id="1" name="Shape 164"/>
        <p:cNvGrpSpPr/>
        <p:nvPr/>
      </p:nvGrpSpPr>
      <p:grpSpPr>
        <a:xfrm>
          <a:off x="0" y="0"/>
          <a:ext cx="0" cy="0"/>
          <a:chOff x="0" y="0"/>
          <a:chExt cx="0" cy="0"/>
        </a:xfrm>
      </p:grpSpPr>
      <p:sp>
        <p:nvSpPr>
          <p:cNvPr id="165" name="Google Shape;165;p16"/>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16"/>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67" name="Google Shape;167;p16"/>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6"/>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6"/>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7"/>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173" name="Google Shape;173;p17"/>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7"/>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17"/>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176"/>
        <p:cNvGrpSpPr/>
        <p:nvPr/>
      </p:nvGrpSpPr>
      <p:grpSpPr>
        <a:xfrm>
          <a:off x="0" y="0"/>
          <a:ext cx="0" cy="0"/>
          <a:chOff x="0" y="0"/>
          <a:chExt cx="0" cy="0"/>
        </a:xfrm>
      </p:grpSpPr>
      <p:sp>
        <p:nvSpPr>
          <p:cNvPr id="177" name="Google Shape;177;p18"/>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8"/>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179" name="Google Shape;179;p18"/>
          <p:cNvSpPr txBox="1">
            <a:spLocks noGrp="1"/>
          </p:cNvSpPr>
          <p:nvPr>
            <p:ph type="body"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180" name="Google Shape;180;p18"/>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8"/>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18"/>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9"/>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186" name="Google Shape;186;p19"/>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187" name="Google Shape;187;p19"/>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188" name="Google Shape;188;p19"/>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189" name="Google Shape;189;p19"/>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9"/>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19"/>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192"/>
        <p:cNvGrpSpPr/>
        <p:nvPr/>
      </p:nvGrpSpPr>
      <p:grpSpPr>
        <a:xfrm>
          <a:off x="0" y="0"/>
          <a:ext cx="0" cy="0"/>
          <a:chOff x="0" y="0"/>
          <a:chExt cx="0" cy="0"/>
        </a:xfrm>
      </p:grpSpPr>
      <p:sp>
        <p:nvSpPr>
          <p:cNvPr id="193" name="Google Shape;193;p20"/>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0"/>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0"/>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20"/>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197"/>
        <p:cNvGrpSpPr/>
        <p:nvPr/>
      </p:nvGrpSpPr>
      <p:grpSpPr>
        <a:xfrm>
          <a:off x="0" y="0"/>
          <a:ext cx="0" cy="0"/>
          <a:chOff x="0" y="0"/>
          <a:chExt cx="0" cy="0"/>
        </a:xfrm>
      </p:grpSpPr>
      <p:sp>
        <p:nvSpPr>
          <p:cNvPr id="198" name="Google Shape;198;p21"/>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21"/>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1"/>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201"/>
        <p:cNvGrpSpPr/>
        <p:nvPr/>
      </p:nvGrpSpPr>
      <p:grpSpPr>
        <a:xfrm>
          <a:off x="0" y="0"/>
          <a:ext cx="0" cy="0"/>
          <a:chOff x="0" y="0"/>
          <a:chExt cx="0" cy="0"/>
        </a:xfrm>
      </p:grpSpPr>
      <p:sp>
        <p:nvSpPr>
          <p:cNvPr id="202" name="Google Shape;202;p22"/>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2"/>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noAutofit/>
          </a:bodyPr>
          <a:lstStyle>
            <a:lvl1pPr marL="457200" lvl="0" indent="-391160" algn="l">
              <a:spcBef>
                <a:spcPts val="640"/>
              </a:spcBef>
              <a:spcAft>
                <a:spcPts val="0"/>
              </a:spcAft>
              <a:buSzPts val="256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204" name="Google Shape;204;p22"/>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205" name="Google Shape;205;p22"/>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2"/>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2"/>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208"/>
        <p:cNvGrpSpPr/>
        <p:nvPr/>
      </p:nvGrpSpPr>
      <p:grpSpPr>
        <a:xfrm>
          <a:off x="0" y="0"/>
          <a:ext cx="0" cy="0"/>
          <a:chOff x="0" y="0"/>
          <a:chExt cx="0" cy="0"/>
        </a:xfrm>
      </p:grpSpPr>
      <p:sp>
        <p:nvSpPr>
          <p:cNvPr id="209" name="Google Shape;209;p23"/>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3"/>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211" name="Google Shape;211;p23"/>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212" name="Google Shape;212;p23"/>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23"/>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23"/>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215"/>
        <p:cNvGrpSpPr/>
        <p:nvPr/>
      </p:nvGrpSpPr>
      <p:grpSpPr>
        <a:xfrm>
          <a:off x="0" y="0"/>
          <a:ext cx="0" cy="0"/>
          <a:chOff x="0" y="0"/>
          <a:chExt cx="0" cy="0"/>
        </a:xfrm>
      </p:grpSpPr>
      <p:sp>
        <p:nvSpPr>
          <p:cNvPr id="216" name="Google Shape;216;p24"/>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24"/>
          <p:cNvSpPr txBox="1">
            <a:spLocks noGrp="1"/>
          </p:cNvSpPr>
          <p:nvPr>
            <p:ph type="body" idx="1"/>
          </p:nvPr>
        </p:nvSpPr>
        <p:spPr>
          <a:xfrm rot="5400000">
            <a:off x="3081338" y="152400"/>
            <a:ext cx="4114800" cy="77724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8" name="Google Shape;218;p24"/>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24"/>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24"/>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221"/>
        <p:cNvGrpSpPr/>
        <p:nvPr/>
      </p:nvGrpSpPr>
      <p:grpSpPr>
        <a:xfrm>
          <a:off x="0" y="0"/>
          <a:ext cx="0" cy="0"/>
          <a:chOff x="0" y="0"/>
          <a:chExt cx="0" cy="0"/>
        </a:xfrm>
      </p:grpSpPr>
      <p:sp>
        <p:nvSpPr>
          <p:cNvPr id="222" name="Google Shape;222;p25"/>
          <p:cNvSpPr txBox="1">
            <a:spLocks noGrp="1"/>
          </p:cNvSpPr>
          <p:nvPr>
            <p:ph type="title"/>
          </p:nvPr>
        </p:nvSpPr>
        <p:spPr>
          <a:xfrm rot="5400000">
            <a:off x="5195888" y="2266950"/>
            <a:ext cx="5715000" cy="19431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25"/>
          <p:cNvSpPr txBox="1">
            <a:spLocks noGrp="1"/>
          </p:cNvSpPr>
          <p:nvPr>
            <p:ph type="body" idx="1"/>
          </p:nvPr>
        </p:nvSpPr>
        <p:spPr>
          <a:xfrm rot="5400000">
            <a:off x="1233488" y="400050"/>
            <a:ext cx="5715000" cy="56769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24" name="Google Shape;224;p25"/>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25"/>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25"/>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dpis, text a klipart" type="txAndClipArt">
  <p:cSld name="TEXT_AND_CLIPART">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27"/>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87" name="Google Shape;287;p27"/>
          <p:cNvSpPr>
            <a:spLocks noGrp="1"/>
          </p:cNvSpPr>
          <p:nvPr>
            <p:ph type="clipArt"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288" name="Google Shape;288;p27"/>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27"/>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27"/>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Úvodní snímek" type="title">
  <p:cSld name="TITLE">
    <p:spTree>
      <p:nvGrpSpPr>
        <p:cNvPr id="1" name="Shape 291"/>
        <p:cNvGrpSpPr/>
        <p:nvPr/>
      </p:nvGrpSpPr>
      <p:grpSpPr>
        <a:xfrm>
          <a:off x="0" y="0"/>
          <a:ext cx="0" cy="0"/>
          <a:chOff x="0" y="0"/>
          <a:chExt cx="0" cy="0"/>
        </a:xfrm>
      </p:grpSpPr>
      <p:grpSp>
        <p:nvGrpSpPr>
          <p:cNvPr id="292" name="Google Shape;292;p28"/>
          <p:cNvGrpSpPr/>
          <p:nvPr/>
        </p:nvGrpSpPr>
        <p:grpSpPr>
          <a:xfrm>
            <a:off x="1053889" y="-1426581"/>
            <a:ext cx="7039399" cy="7203375"/>
            <a:chOff x="664" y="-899"/>
            <a:chExt cx="4434" cy="4538"/>
          </a:xfrm>
        </p:grpSpPr>
        <p:sp>
          <p:nvSpPr>
            <p:cNvPr id="293" name="Google Shape;293;p28"/>
            <p:cNvSpPr/>
            <p:nvPr/>
          </p:nvSpPr>
          <p:spPr>
            <a:xfrm rot="-2700000">
              <a:off x="1313" y="-249"/>
              <a:ext cx="3136" cy="3135"/>
            </a:xfrm>
            <a:custGeom>
              <a:avLst/>
              <a:gdLst/>
              <a:ahLst/>
              <a:cxnLst/>
              <a:rect l="l" t="t" r="r" b="b"/>
              <a:pathLst>
                <a:path w="21607" h="21600" fill="none" extrusionOk="0">
                  <a:moveTo>
                    <a:pt x="0" y="0"/>
                  </a:moveTo>
                  <a:cubicBezTo>
                    <a:pt x="2" y="0"/>
                    <a:pt x="4" y="-1"/>
                    <a:pt x="7" y="0"/>
                  </a:cubicBezTo>
                  <a:cubicBezTo>
                    <a:pt x="11933" y="0"/>
                    <a:pt x="21603" y="9666"/>
                    <a:pt x="21606" y="21593"/>
                  </a:cubicBezTo>
                </a:path>
                <a:path w="21607" h="2160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94" name="Google Shape;294;p28"/>
            <p:cNvSpPr/>
            <p:nvPr/>
          </p:nvSpPr>
          <p:spPr>
            <a:xfrm rot="-2700000">
              <a:off x="1349" y="-162"/>
              <a:ext cx="3037" cy="3056"/>
            </a:xfrm>
            <a:custGeom>
              <a:avLst/>
              <a:gdLst/>
              <a:ahLst/>
              <a:cxnLst/>
              <a:rect l="l" t="t" r="r" b="b"/>
              <a:pathLst>
                <a:path w="20922" h="21053" fill="none" extrusionOk="0">
                  <a:moveTo>
                    <a:pt x="4830" y="0"/>
                  </a:moveTo>
                  <a:cubicBezTo>
                    <a:pt x="12706" y="1807"/>
                    <a:pt x="18914" y="7858"/>
                    <a:pt x="20922" y="15684"/>
                  </a:cubicBezTo>
                </a:path>
                <a:path w="20922" h="21053" extrusionOk="0">
                  <a:moveTo>
                    <a:pt x="4830" y="0"/>
                  </a:moveTo>
                  <a:cubicBezTo>
                    <a:pt x="12706" y="1807"/>
                    <a:pt x="18914" y="7858"/>
                    <a:pt x="20922" y="15684"/>
                  </a:cubicBezTo>
                  <a:lnTo>
                    <a:pt x="0" y="21053"/>
                  </a:lnTo>
                  <a:lnTo>
                    <a:pt x="4830" y="0"/>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95" name="Google Shape;295;p28"/>
            <p:cNvSpPr/>
            <p:nvPr/>
          </p:nvSpPr>
          <p:spPr>
            <a:xfrm rot="-2700000">
              <a:off x="1474" y="162"/>
              <a:ext cx="2752" cy="2792"/>
            </a:xfrm>
            <a:custGeom>
              <a:avLst/>
              <a:gdLst/>
              <a:ahLst/>
              <a:cxnLst/>
              <a:rect l="l" t="t" r="r" b="b"/>
              <a:pathLst>
                <a:path w="18966" h="19239" fill="none" extrusionOk="0">
                  <a:moveTo>
                    <a:pt x="9819" y="-1"/>
                  </a:moveTo>
                  <a:cubicBezTo>
                    <a:pt x="13695" y="1978"/>
                    <a:pt x="16883" y="5080"/>
                    <a:pt x="18965" y="8902"/>
                  </a:cubicBezTo>
                </a:path>
                <a:path w="18966" h="19239" extrusionOk="0">
                  <a:moveTo>
                    <a:pt x="9819" y="-1"/>
                  </a:moveTo>
                  <a:cubicBezTo>
                    <a:pt x="13695" y="1978"/>
                    <a:pt x="16883" y="5080"/>
                    <a:pt x="18965" y="8902"/>
                  </a:cubicBezTo>
                  <a:lnTo>
                    <a:pt x="0" y="19239"/>
                  </a:lnTo>
                  <a:lnTo>
                    <a:pt x="9819" y="-1"/>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96" name="Google Shape;296;p28"/>
            <p:cNvSpPr/>
            <p:nvPr/>
          </p:nvSpPr>
          <p:spPr>
            <a:xfrm rot="-2700000">
              <a:off x="1678" y="510"/>
              <a:ext cx="2432" cy="2498"/>
            </a:xfrm>
            <a:custGeom>
              <a:avLst/>
              <a:gdLst/>
              <a:ahLst/>
              <a:cxnLst/>
              <a:rect l="l" t="t" r="r" b="b"/>
              <a:pathLst>
                <a:path w="16754" h="17212" fill="none" extrusionOk="0">
                  <a:moveTo>
                    <a:pt x="13050" y="-1"/>
                  </a:moveTo>
                  <a:cubicBezTo>
                    <a:pt x="14423" y="1040"/>
                    <a:pt x="15666" y="2242"/>
                    <a:pt x="16754" y="3578"/>
                  </a:cubicBezTo>
                </a:path>
                <a:path w="16754" h="17212" extrusionOk="0">
                  <a:moveTo>
                    <a:pt x="13050" y="-1"/>
                  </a:moveTo>
                  <a:cubicBezTo>
                    <a:pt x="14423" y="1040"/>
                    <a:pt x="15666" y="2242"/>
                    <a:pt x="16754" y="3578"/>
                  </a:cubicBezTo>
                  <a:lnTo>
                    <a:pt x="0" y="17212"/>
                  </a:lnTo>
                  <a:lnTo>
                    <a:pt x="13050"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97" name="Google Shape;297;p28"/>
            <p:cNvSpPr/>
            <p:nvPr/>
          </p:nvSpPr>
          <p:spPr>
            <a:xfrm rot="-2700000">
              <a:off x="1446" y="57"/>
              <a:ext cx="2900" cy="2900"/>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98" name="Google Shape;298;p28"/>
            <p:cNvSpPr/>
            <p:nvPr/>
          </p:nvSpPr>
          <p:spPr>
            <a:xfrm rot="-2700000">
              <a:off x="1478" y="137"/>
              <a:ext cx="2809" cy="2826"/>
            </a:xfrm>
            <a:custGeom>
              <a:avLst/>
              <a:gdLst/>
              <a:ahLst/>
              <a:cxnLst/>
              <a:rect l="l" t="t" r="r" b="b"/>
              <a:pathLst>
                <a:path w="20924" h="21052" fill="none" extrusionOk="0">
                  <a:moveTo>
                    <a:pt x="4833" y="-1"/>
                  </a:moveTo>
                  <a:cubicBezTo>
                    <a:pt x="12709" y="1807"/>
                    <a:pt x="18917" y="7861"/>
                    <a:pt x="20923" y="15689"/>
                  </a:cubicBezTo>
                </a:path>
                <a:path w="20924" h="21052" extrusionOk="0">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99" name="Google Shape;299;p28"/>
            <p:cNvSpPr/>
            <p:nvPr/>
          </p:nvSpPr>
          <p:spPr>
            <a:xfrm rot="-2700000">
              <a:off x="1608" y="427"/>
              <a:ext cx="2547" cy="2583"/>
            </a:xfrm>
            <a:custGeom>
              <a:avLst/>
              <a:gdLst/>
              <a:ahLst/>
              <a:cxnLst/>
              <a:rect l="l" t="t" r="r" b="b"/>
              <a:pathLst>
                <a:path w="18970" h="19237" fill="none" extrusionOk="0">
                  <a:moveTo>
                    <a:pt x="9823" y="-1"/>
                  </a:moveTo>
                  <a:cubicBezTo>
                    <a:pt x="13699" y="1979"/>
                    <a:pt x="16888" y="5084"/>
                    <a:pt x="18969" y="8907"/>
                  </a:cubicBezTo>
                </a:path>
                <a:path w="18970" h="19237" extrusionOk="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300" name="Google Shape;300;p28"/>
            <p:cNvSpPr/>
            <p:nvPr/>
          </p:nvSpPr>
          <p:spPr>
            <a:xfrm rot="-2700000">
              <a:off x="1783" y="749"/>
              <a:ext cx="2249" cy="2311"/>
            </a:xfrm>
            <a:custGeom>
              <a:avLst/>
              <a:gdLst/>
              <a:ahLst/>
              <a:cxnLst/>
              <a:rect l="l" t="t" r="r" b="b"/>
              <a:pathLst>
                <a:path w="16754" h="17213" fill="none" extrusionOk="0">
                  <a:moveTo>
                    <a:pt x="13048" y="0"/>
                  </a:moveTo>
                  <a:cubicBezTo>
                    <a:pt x="14422" y="1041"/>
                    <a:pt x="15666" y="2243"/>
                    <a:pt x="16754" y="3579"/>
                  </a:cubicBezTo>
                </a:path>
                <a:path w="16754" h="17213" extrusionOk="0">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301" name="Google Shape;301;p28"/>
            <p:cNvSpPr/>
            <p:nvPr/>
          </p:nvSpPr>
          <p:spPr>
            <a:xfrm rot="-2700000">
              <a:off x="2239" y="2089"/>
              <a:ext cx="1284" cy="1284"/>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grpSp>
      <p:sp>
        <p:nvSpPr>
          <p:cNvPr id="302" name="Google Shape;302;p28"/>
          <p:cNvSpPr txBox="1">
            <a:spLocks noGrp="1"/>
          </p:cNvSpPr>
          <p:nvPr>
            <p:ph type="ctrTitle"/>
          </p:nvPr>
        </p:nvSpPr>
        <p:spPr>
          <a:xfrm>
            <a:off x="685800" y="3581400"/>
            <a:ext cx="7772400" cy="1331913"/>
          </a:xfrm>
          <a:prstGeom prst="rect">
            <a:avLst/>
          </a:prstGeom>
          <a:noFill/>
          <a:ln>
            <a:noFill/>
          </a:ln>
        </p:spPr>
        <p:txBody>
          <a:bodyPr spcFirstLastPara="1" wrap="square" lIns="92075" tIns="46025" rIns="92075" bIns="46025"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28"/>
          <p:cNvSpPr txBox="1">
            <a:spLocks noGrp="1"/>
          </p:cNvSpPr>
          <p:nvPr>
            <p:ph type="subTitle" idx="1"/>
          </p:nvPr>
        </p:nvSpPr>
        <p:spPr>
          <a:xfrm>
            <a:off x="1371600" y="4906963"/>
            <a:ext cx="6400800" cy="1752600"/>
          </a:xfrm>
          <a:prstGeom prst="rect">
            <a:avLst/>
          </a:prstGeom>
          <a:noFill/>
          <a:ln>
            <a:noFill/>
          </a:ln>
        </p:spPr>
        <p:txBody>
          <a:bodyPr spcFirstLastPara="1" wrap="square" lIns="92075" tIns="46025" rIns="92075" bIns="46025" anchor="b" anchorCtr="0">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a:endParaRPr/>
          </a:p>
        </p:txBody>
      </p:sp>
      <p:sp>
        <p:nvSpPr>
          <p:cNvPr id="304" name="Google Shape;304;p28"/>
          <p:cNvSpPr txBox="1">
            <a:spLocks noGrp="1"/>
          </p:cNvSpPr>
          <p:nvPr>
            <p:ph type="dt" idx="10"/>
          </p:nvPr>
        </p:nvSpPr>
        <p:spPr>
          <a:xfrm>
            <a:off x="498475" y="9525"/>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28"/>
          <p:cNvSpPr txBox="1">
            <a:spLocks noGrp="1"/>
          </p:cNvSpPr>
          <p:nvPr>
            <p:ph type="ftr" idx="11"/>
          </p:nvPr>
        </p:nvSpPr>
        <p:spPr>
          <a:xfrm>
            <a:off x="3124200" y="9525"/>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28"/>
          <p:cNvSpPr txBox="1">
            <a:spLocks noGrp="1"/>
          </p:cNvSpPr>
          <p:nvPr>
            <p:ph type="sldNum" idx="12"/>
          </p:nvPr>
        </p:nvSpPr>
        <p:spPr>
          <a:xfrm>
            <a:off x="6727825" y="9525"/>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adpis a obsah" type="obj">
  <p:cSld name="OBJECT">
    <p:spTree>
      <p:nvGrpSpPr>
        <p:cNvPr id="1" name="Shape 307"/>
        <p:cNvGrpSpPr/>
        <p:nvPr/>
      </p:nvGrpSpPr>
      <p:grpSpPr>
        <a:xfrm>
          <a:off x="0" y="0"/>
          <a:ext cx="0" cy="0"/>
          <a:chOff x="0" y="0"/>
          <a:chExt cx="0" cy="0"/>
        </a:xfrm>
      </p:grpSpPr>
      <p:sp>
        <p:nvSpPr>
          <p:cNvPr id="308" name="Google Shape;308;p29"/>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29"/>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10" name="Google Shape;310;p29"/>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29"/>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29"/>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313"/>
        <p:cNvGrpSpPr/>
        <p:nvPr/>
      </p:nvGrpSpPr>
      <p:grpSpPr>
        <a:xfrm>
          <a:off x="0" y="0"/>
          <a:ext cx="0" cy="0"/>
          <a:chOff x="0" y="0"/>
          <a:chExt cx="0" cy="0"/>
        </a:xfrm>
      </p:grpSpPr>
      <p:sp>
        <p:nvSpPr>
          <p:cNvPr id="314" name="Google Shape;314;p30"/>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30"/>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316" name="Google Shape;316;p30"/>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0"/>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30"/>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31"/>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22" name="Google Shape;322;p31"/>
          <p:cNvSpPr txBox="1">
            <a:spLocks noGrp="1"/>
          </p:cNvSpPr>
          <p:nvPr>
            <p:ph type="body"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323" name="Google Shape;323;p31"/>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31"/>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31"/>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326"/>
        <p:cNvGrpSpPr/>
        <p:nvPr/>
      </p:nvGrpSpPr>
      <p:grpSpPr>
        <a:xfrm>
          <a:off x="0" y="0"/>
          <a:ext cx="0" cy="0"/>
          <a:chOff x="0" y="0"/>
          <a:chExt cx="0" cy="0"/>
        </a:xfrm>
      </p:grpSpPr>
      <p:sp>
        <p:nvSpPr>
          <p:cNvPr id="327" name="Google Shape;327;p32"/>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32"/>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329" name="Google Shape;329;p32"/>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330" name="Google Shape;330;p32"/>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331" name="Google Shape;331;p32"/>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332" name="Google Shape;332;p32"/>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32"/>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32"/>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dpis a obsah"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33"/>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33"/>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33"/>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340"/>
        <p:cNvGrpSpPr/>
        <p:nvPr/>
      </p:nvGrpSpPr>
      <p:grpSpPr>
        <a:xfrm>
          <a:off x="0" y="0"/>
          <a:ext cx="0" cy="0"/>
          <a:chOff x="0" y="0"/>
          <a:chExt cx="0" cy="0"/>
        </a:xfrm>
      </p:grpSpPr>
      <p:sp>
        <p:nvSpPr>
          <p:cNvPr id="341" name="Google Shape;341;p34"/>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34"/>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34"/>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344"/>
        <p:cNvGrpSpPr/>
        <p:nvPr/>
      </p:nvGrpSpPr>
      <p:grpSpPr>
        <a:xfrm>
          <a:off x="0" y="0"/>
          <a:ext cx="0" cy="0"/>
          <a:chOff x="0" y="0"/>
          <a:chExt cx="0" cy="0"/>
        </a:xfrm>
      </p:grpSpPr>
      <p:sp>
        <p:nvSpPr>
          <p:cNvPr id="345" name="Google Shape;345;p35"/>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35"/>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noAutofit/>
          </a:bodyPr>
          <a:lstStyle>
            <a:lvl1pPr marL="457200" lvl="0" indent="-391160" algn="l">
              <a:spcBef>
                <a:spcPts val="640"/>
              </a:spcBef>
              <a:spcAft>
                <a:spcPts val="0"/>
              </a:spcAft>
              <a:buSzPts val="256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347" name="Google Shape;347;p35"/>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348" name="Google Shape;348;p35"/>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35"/>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35"/>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351"/>
        <p:cNvGrpSpPr/>
        <p:nvPr/>
      </p:nvGrpSpPr>
      <p:grpSpPr>
        <a:xfrm>
          <a:off x="0" y="0"/>
          <a:ext cx="0" cy="0"/>
          <a:chOff x="0" y="0"/>
          <a:chExt cx="0" cy="0"/>
        </a:xfrm>
      </p:grpSpPr>
      <p:sp>
        <p:nvSpPr>
          <p:cNvPr id="352" name="Google Shape;352;p36"/>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36"/>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354" name="Google Shape;354;p36"/>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355" name="Google Shape;355;p36"/>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36"/>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36"/>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37"/>
          <p:cNvSpPr txBox="1">
            <a:spLocks noGrp="1"/>
          </p:cNvSpPr>
          <p:nvPr>
            <p:ph type="body" idx="1"/>
          </p:nvPr>
        </p:nvSpPr>
        <p:spPr>
          <a:xfrm rot="5400000">
            <a:off x="3081338" y="152400"/>
            <a:ext cx="4114800" cy="77724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61" name="Google Shape;361;p37"/>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37"/>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37"/>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364"/>
        <p:cNvGrpSpPr/>
        <p:nvPr/>
      </p:nvGrpSpPr>
      <p:grpSpPr>
        <a:xfrm>
          <a:off x="0" y="0"/>
          <a:ext cx="0" cy="0"/>
          <a:chOff x="0" y="0"/>
          <a:chExt cx="0" cy="0"/>
        </a:xfrm>
      </p:grpSpPr>
      <p:sp>
        <p:nvSpPr>
          <p:cNvPr id="365" name="Google Shape;365;p38"/>
          <p:cNvSpPr txBox="1">
            <a:spLocks noGrp="1"/>
          </p:cNvSpPr>
          <p:nvPr>
            <p:ph type="title"/>
          </p:nvPr>
        </p:nvSpPr>
        <p:spPr>
          <a:xfrm rot="5400000">
            <a:off x="5195888" y="2266950"/>
            <a:ext cx="5715000" cy="19431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38"/>
          <p:cNvSpPr txBox="1">
            <a:spLocks noGrp="1"/>
          </p:cNvSpPr>
          <p:nvPr>
            <p:ph type="body" idx="1"/>
          </p:nvPr>
        </p:nvSpPr>
        <p:spPr>
          <a:xfrm rot="5400000">
            <a:off x="1233488" y="400050"/>
            <a:ext cx="5715000" cy="56769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67" name="Google Shape;367;p38"/>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38"/>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38"/>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adpis, text a klipart" type="txAndClipArt">
  <p:cSld name="TEXT_AND_CLIPART">
    <p:spTree>
      <p:nvGrpSpPr>
        <p:cNvPr id="1" name="Shape 427"/>
        <p:cNvGrpSpPr/>
        <p:nvPr/>
      </p:nvGrpSpPr>
      <p:grpSpPr>
        <a:xfrm>
          <a:off x="0" y="0"/>
          <a:ext cx="0" cy="0"/>
          <a:chOff x="0" y="0"/>
          <a:chExt cx="0" cy="0"/>
        </a:xfrm>
      </p:grpSpPr>
      <p:sp>
        <p:nvSpPr>
          <p:cNvPr id="428" name="Google Shape;428;p40"/>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40"/>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30" name="Google Shape;430;p40"/>
          <p:cNvSpPr>
            <a:spLocks noGrp="1"/>
          </p:cNvSpPr>
          <p:nvPr>
            <p:ph type="clipArt"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431" name="Google Shape;431;p40"/>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40"/>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40"/>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Úvodní snímek" type="title">
  <p:cSld name="TITLE">
    <p:spTree>
      <p:nvGrpSpPr>
        <p:cNvPr id="1" name="Shape 434"/>
        <p:cNvGrpSpPr/>
        <p:nvPr/>
      </p:nvGrpSpPr>
      <p:grpSpPr>
        <a:xfrm>
          <a:off x="0" y="0"/>
          <a:ext cx="0" cy="0"/>
          <a:chOff x="0" y="0"/>
          <a:chExt cx="0" cy="0"/>
        </a:xfrm>
      </p:grpSpPr>
      <p:grpSp>
        <p:nvGrpSpPr>
          <p:cNvPr id="435" name="Google Shape;435;p41"/>
          <p:cNvGrpSpPr/>
          <p:nvPr/>
        </p:nvGrpSpPr>
        <p:grpSpPr>
          <a:xfrm>
            <a:off x="1053889" y="-1426581"/>
            <a:ext cx="7039399" cy="7203375"/>
            <a:chOff x="664" y="-899"/>
            <a:chExt cx="4434" cy="4538"/>
          </a:xfrm>
        </p:grpSpPr>
        <p:sp>
          <p:nvSpPr>
            <p:cNvPr id="436" name="Google Shape;436;p41"/>
            <p:cNvSpPr/>
            <p:nvPr/>
          </p:nvSpPr>
          <p:spPr>
            <a:xfrm rot="-2700000">
              <a:off x="1313" y="-249"/>
              <a:ext cx="3136" cy="3135"/>
            </a:xfrm>
            <a:custGeom>
              <a:avLst/>
              <a:gdLst/>
              <a:ahLst/>
              <a:cxnLst/>
              <a:rect l="l" t="t" r="r" b="b"/>
              <a:pathLst>
                <a:path w="21607" h="21600" fill="none" extrusionOk="0">
                  <a:moveTo>
                    <a:pt x="0" y="0"/>
                  </a:moveTo>
                  <a:cubicBezTo>
                    <a:pt x="2" y="0"/>
                    <a:pt x="4" y="-1"/>
                    <a:pt x="7" y="0"/>
                  </a:cubicBezTo>
                  <a:cubicBezTo>
                    <a:pt x="11933" y="0"/>
                    <a:pt x="21603" y="9666"/>
                    <a:pt x="21606" y="21593"/>
                  </a:cubicBezTo>
                </a:path>
                <a:path w="21607" h="2160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37" name="Google Shape;437;p41"/>
            <p:cNvSpPr/>
            <p:nvPr/>
          </p:nvSpPr>
          <p:spPr>
            <a:xfrm rot="-2700000">
              <a:off x="1349" y="-162"/>
              <a:ext cx="3037" cy="3056"/>
            </a:xfrm>
            <a:custGeom>
              <a:avLst/>
              <a:gdLst/>
              <a:ahLst/>
              <a:cxnLst/>
              <a:rect l="l" t="t" r="r" b="b"/>
              <a:pathLst>
                <a:path w="20922" h="21053" fill="none" extrusionOk="0">
                  <a:moveTo>
                    <a:pt x="4830" y="0"/>
                  </a:moveTo>
                  <a:cubicBezTo>
                    <a:pt x="12706" y="1807"/>
                    <a:pt x="18914" y="7858"/>
                    <a:pt x="20922" y="15684"/>
                  </a:cubicBezTo>
                </a:path>
                <a:path w="20922" h="21053" extrusionOk="0">
                  <a:moveTo>
                    <a:pt x="4830" y="0"/>
                  </a:moveTo>
                  <a:cubicBezTo>
                    <a:pt x="12706" y="1807"/>
                    <a:pt x="18914" y="7858"/>
                    <a:pt x="20922" y="15684"/>
                  </a:cubicBezTo>
                  <a:lnTo>
                    <a:pt x="0" y="21053"/>
                  </a:lnTo>
                  <a:lnTo>
                    <a:pt x="4830" y="0"/>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38" name="Google Shape;438;p41"/>
            <p:cNvSpPr/>
            <p:nvPr/>
          </p:nvSpPr>
          <p:spPr>
            <a:xfrm rot="-2700000">
              <a:off x="1474" y="162"/>
              <a:ext cx="2752" cy="2792"/>
            </a:xfrm>
            <a:custGeom>
              <a:avLst/>
              <a:gdLst/>
              <a:ahLst/>
              <a:cxnLst/>
              <a:rect l="l" t="t" r="r" b="b"/>
              <a:pathLst>
                <a:path w="18966" h="19239" fill="none" extrusionOk="0">
                  <a:moveTo>
                    <a:pt x="9819" y="-1"/>
                  </a:moveTo>
                  <a:cubicBezTo>
                    <a:pt x="13695" y="1978"/>
                    <a:pt x="16883" y="5080"/>
                    <a:pt x="18965" y="8902"/>
                  </a:cubicBezTo>
                </a:path>
                <a:path w="18966" h="19239" extrusionOk="0">
                  <a:moveTo>
                    <a:pt x="9819" y="-1"/>
                  </a:moveTo>
                  <a:cubicBezTo>
                    <a:pt x="13695" y="1978"/>
                    <a:pt x="16883" y="5080"/>
                    <a:pt x="18965" y="8902"/>
                  </a:cubicBezTo>
                  <a:lnTo>
                    <a:pt x="0" y="19239"/>
                  </a:lnTo>
                  <a:lnTo>
                    <a:pt x="9819" y="-1"/>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39" name="Google Shape;439;p41"/>
            <p:cNvSpPr/>
            <p:nvPr/>
          </p:nvSpPr>
          <p:spPr>
            <a:xfrm rot="-2700000">
              <a:off x="1678" y="510"/>
              <a:ext cx="2432" cy="2498"/>
            </a:xfrm>
            <a:custGeom>
              <a:avLst/>
              <a:gdLst/>
              <a:ahLst/>
              <a:cxnLst/>
              <a:rect l="l" t="t" r="r" b="b"/>
              <a:pathLst>
                <a:path w="16754" h="17212" fill="none" extrusionOk="0">
                  <a:moveTo>
                    <a:pt x="13050" y="-1"/>
                  </a:moveTo>
                  <a:cubicBezTo>
                    <a:pt x="14423" y="1040"/>
                    <a:pt x="15666" y="2242"/>
                    <a:pt x="16754" y="3578"/>
                  </a:cubicBezTo>
                </a:path>
                <a:path w="16754" h="17212" extrusionOk="0">
                  <a:moveTo>
                    <a:pt x="13050" y="-1"/>
                  </a:moveTo>
                  <a:cubicBezTo>
                    <a:pt x="14423" y="1040"/>
                    <a:pt x="15666" y="2242"/>
                    <a:pt x="16754" y="3578"/>
                  </a:cubicBezTo>
                  <a:lnTo>
                    <a:pt x="0" y="17212"/>
                  </a:lnTo>
                  <a:lnTo>
                    <a:pt x="13050"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40" name="Google Shape;440;p41"/>
            <p:cNvSpPr/>
            <p:nvPr/>
          </p:nvSpPr>
          <p:spPr>
            <a:xfrm rot="-2700000">
              <a:off x="1446" y="57"/>
              <a:ext cx="2900" cy="2900"/>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41" name="Google Shape;441;p41"/>
            <p:cNvSpPr/>
            <p:nvPr/>
          </p:nvSpPr>
          <p:spPr>
            <a:xfrm rot="-2700000">
              <a:off x="1478" y="137"/>
              <a:ext cx="2809" cy="2826"/>
            </a:xfrm>
            <a:custGeom>
              <a:avLst/>
              <a:gdLst/>
              <a:ahLst/>
              <a:cxnLst/>
              <a:rect l="l" t="t" r="r" b="b"/>
              <a:pathLst>
                <a:path w="20924" h="21052" fill="none" extrusionOk="0">
                  <a:moveTo>
                    <a:pt x="4833" y="-1"/>
                  </a:moveTo>
                  <a:cubicBezTo>
                    <a:pt x="12709" y="1807"/>
                    <a:pt x="18917" y="7861"/>
                    <a:pt x="20923" y="15689"/>
                  </a:cubicBezTo>
                </a:path>
                <a:path w="20924" h="21052" extrusionOk="0">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42" name="Google Shape;442;p41"/>
            <p:cNvSpPr/>
            <p:nvPr/>
          </p:nvSpPr>
          <p:spPr>
            <a:xfrm rot="-2700000">
              <a:off x="1608" y="427"/>
              <a:ext cx="2547" cy="2583"/>
            </a:xfrm>
            <a:custGeom>
              <a:avLst/>
              <a:gdLst/>
              <a:ahLst/>
              <a:cxnLst/>
              <a:rect l="l" t="t" r="r" b="b"/>
              <a:pathLst>
                <a:path w="18970" h="19237" fill="none" extrusionOk="0">
                  <a:moveTo>
                    <a:pt x="9823" y="-1"/>
                  </a:moveTo>
                  <a:cubicBezTo>
                    <a:pt x="13699" y="1979"/>
                    <a:pt x="16888" y="5084"/>
                    <a:pt x="18969" y="8907"/>
                  </a:cubicBezTo>
                </a:path>
                <a:path w="18970" h="19237" extrusionOk="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43" name="Google Shape;443;p41"/>
            <p:cNvSpPr/>
            <p:nvPr/>
          </p:nvSpPr>
          <p:spPr>
            <a:xfrm rot="-2700000">
              <a:off x="1783" y="749"/>
              <a:ext cx="2249" cy="2311"/>
            </a:xfrm>
            <a:custGeom>
              <a:avLst/>
              <a:gdLst/>
              <a:ahLst/>
              <a:cxnLst/>
              <a:rect l="l" t="t" r="r" b="b"/>
              <a:pathLst>
                <a:path w="16754" h="17213" fill="none" extrusionOk="0">
                  <a:moveTo>
                    <a:pt x="13048" y="0"/>
                  </a:moveTo>
                  <a:cubicBezTo>
                    <a:pt x="14422" y="1041"/>
                    <a:pt x="15666" y="2243"/>
                    <a:pt x="16754" y="3579"/>
                  </a:cubicBezTo>
                </a:path>
                <a:path w="16754" h="17213" extrusionOk="0">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44" name="Google Shape;444;p41"/>
            <p:cNvSpPr/>
            <p:nvPr/>
          </p:nvSpPr>
          <p:spPr>
            <a:xfrm rot="-2700000">
              <a:off x="2239" y="2089"/>
              <a:ext cx="1284" cy="1284"/>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grpSp>
      <p:sp>
        <p:nvSpPr>
          <p:cNvPr id="445" name="Google Shape;445;p41"/>
          <p:cNvSpPr txBox="1">
            <a:spLocks noGrp="1"/>
          </p:cNvSpPr>
          <p:nvPr>
            <p:ph type="ctrTitle"/>
          </p:nvPr>
        </p:nvSpPr>
        <p:spPr>
          <a:xfrm>
            <a:off x="685800" y="3581400"/>
            <a:ext cx="7772400" cy="1331913"/>
          </a:xfrm>
          <a:prstGeom prst="rect">
            <a:avLst/>
          </a:prstGeom>
          <a:noFill/>
          <a:ln>
            <a:noFill/>
          </a:ln>
        </p:spPr>
        <p:txBody>
          <a:bodyPr spcFirstLastPara="1" wrap="square" lIns="92075" tIns="46025" rIns="92075" bIns="46025"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41"/>
          <p:cNvSpPr txBox="1">
            <a:spLocks noGrp="1"/>
          </p:cNvSpPr>
          <p:nvPr>
            <p:ph type="subTitle" idx="1"/>
          </p:nvPr>
        </p:nvSpPr>
        <p:spPr>
          <a:xfrm>
            <a:off x="1371600" y="4906963"/>
            <a:ext cx="6400800" cy="1752600"/>
          </a:xfrm>
          <a:prstGeom prst="rect">
            <a:avLst/>
          </a:prstGeom>
          <a:noFill/>
          <a:ln>
            <a:noFill/>
          </a:ln>
        </p:spPr>
        <p:txBody>
          <a:bodyPr spcFirstLastPara="1" wrap="square" lIns="92075" tIns="46025" rIns="92075" bIns="46025" anchor="b" anchorCtr="0">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a:endParaRPr/>
          </a:p>
        </p:txBody>
      </p:sp>
      <p:sp>
        <p:nvSpPr>
          <p:cNvPr id="447" name="Google Shape;447;p41"/>
          <p:cNvSpPr txBox="1">
            <a:spLocks noGrp="1"/>
          </p:cNvSpPr>
          <p:nvPr>
            <p:ph type="dt" idx="10"/>
          </p:nvPr>
        </p:nvSpPr>
        <p:spPr>
          <a:xfrm>
            <a:off x="498475" y="9525"/>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41"/>
          <p:cNvSpPr txBox="1">
            <a:spLocks noGrp="1"/>
          </p:cNvSpPr>
          <p:nvPr>
            <p:ph type="ftr" idx="11"/>
          </p:nvPr>
        </p:nvSpPr>
        <p:spPr>
          <a:xfrm>
            <a:off x="3124200" y="9525"/>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p41"/>
          <p:cNvSpPr txBox="1">
            <a:spLocks noGrp="1"/>
          </p:cNvSpPr>
          <p:nvPr>
            <p:ph type="sldNum" idx="12"/>
          </p:nvPr>
        </p:nvSpPr>
        <p:spPr>
          <a:xfrm>
            <a:off x="6727825" y="9525"/>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adpis a obsah" type="obj">
  <p:cSld name="OBJECT">
    <p:spTree>
      <p:nvGrpSpPr>
        <p:cNvPr id="1" name="Shape 450"/>
        <p:cNvGrpSpPr/>
        <p:nvPr/>
      </p:nvGrpSpPr>
      <p:grpSpPr>
        <a:xfrm>
          <a:off x="0" y="0"/>
          <a:ext cx="0" cy="0"/>
          <a:chOff x="0" y="0"/>
          <a:chExt cx="0" cy="0"/>
        </a:xfrm>
      </p:grpSpPr>
      <p:sp>
        <p:nvSpPr>
          <p:cNvPr id="451" name="Google Shape;451;p42"/>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42"/>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53" name="Google Shape;453;p42"/>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42"/>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42"/>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456"/>
        <p:cNvGrpSpPr/>
        <p:nvPr/>
      </p:nvGrpSpPr>
      <p:grpSpPr>
        <a:xfrm>
          <a:off x="0" y="0"/>
          <a:ext cx="0" cy="0"/>
          <a:chOff x="0" y="0"/>
          <a:chExt cx="0" cy="0"/>
        </a:xfrm>
      </p:grpSpPr>
      <p:sp>
        <p:nvSpPr>
          <p:cNvPr id="457" name="Google Shape;457;p43"/>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43"/>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459" name="Google Shape;459;p43"/>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43"/>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43"/>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4" name="Google Shape;34;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462"/>
        <p:cNvGrpSpPr/>
        <p:nvPr/>
      </p:nvGrpSpPr>
      <p:grpSpPr>
        <a:xfrm>
          <a:off x="0" y="0"/>
          <a:ext cx="0" cy="0"/>
          <a:chOff x="0" y="0"/>
          <a:chExt cx="0" cy="0"/>
        </a:xfrm>
      </p:grpSpPr>
      <p:sp>
        <p:nvSpPr>
          <p:cNvPr id="463" name="Google Shape;463;p44"/>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44"/>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465" name="Google Shape;465;p44"/>
          <p:cNvSpPr txBox="1">
            <a:spLocks noGrp="1"/>
          </p:cNvSpPr>
          <p:nvPr>
            <p:ph type="body"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466" name="Google Shape;466;p44"/>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44"/>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44"/>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469"/>
        <p:cNvGrpSpPr/>
        <p:nvPr/>
      </p:nvGrpSpPr>
      <p:grpSpPr>
        <a:xfrm>
          <a:off x="0" y="0"/>
          <a:ext cx="0" cy="0"/>
          <a:chOff x="0" y="0"/>
          <a:chExt cx="0" cy="0"/>
        </a:xfrm>
      </p:grpSpPr>
      <p:sp>
        <p:nvSpPr>
          <p:cNvPr id="470" name="Google Shape;470;p45"/>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45"/>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72" name="Google Shape;472;p45"/>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73" name="Google Shape;473;p45"/>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474" name="Google Shape;474;p45"/>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475" name="Google Shape;475;p45"/>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45"/>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45"/>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478"/>
        <p:cNvGrpSpPr/>
        <p:nvPr/>
      </p:nvGrpSpPr>
      <p:grpSpPr>
        <a:xfrm>
          <a:off x="0" y="0"/>
          <a:ext cx="0" cy="0"/>
          <a:chOff x="0" y="0"/>
          <a:chExt cx="0" cy="0"/>
        </a:xfrm>
      </p:grpSpPr>
      <p:sp>
        <p:nvSpPr>
          <p:cNvPr id="479" name="Google Shape;479;p46"/>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46"/>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46"/>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46"/>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83"/>
        <p:cNvGrpSpPr/>
        <p:nvPr/>
      </p:nvGrpSpPr>
      <p:grpSpPr>
        <a:xfrm>
          <a:off x="0" y="0"/>
          <a:ext cx="0" cy="0"/>
          <a:chOff x="0" y="0"/>
          <a:chExt cx="0" cy="0"/>
        </a:xfrm>
      </p:grpSpPr>
      <p:sp>
        <p:nvSpPr>
          <p:cNvPr id="484" name="Google Shape;484;p47"/>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47"/>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47"/>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487"/>
        <p:cNvGrpSpPr/>
        <p:nvPr/>
      </p:nvGrpSpPr>
      <p:grpSpPr>
        <a:xfrm>
          <a:off x="0" y="0"/>
          <a:ext cx="0" cy="0"/>
          <a:chOff x="0" y="0"/>
          <a:chExt cx="0" cy="0"/>
        </a:xfrm>
      </p:grpSpPr>
      <p:sp>
        <p:nvSpPr>
          <p:cNvPr id="488" name="Google Shape;488;p48"/>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9" name="Google Shape;489;p48"/>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noAutofit/>
          </a:bodyPr>
          <a:lstStyle>
            <a:lvl1pPr marL="457200" lvl="0" indent="-391160" algn="l">
              <a:spcBef>
                <a:spcPts val="640"/>
              </a:spcBef>
              <a:spcAft>
                <a:spcPts val="0"/>
              </a:spcAft>
              <a:buSzPts val="256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490" name="Google Shape;490;p48"/>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491" name="Google Shape;491;p48"/>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2" name="Google Shape;492;p48"/>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48"/>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494"/>
        <p:cNvGrpSpPr/>
        <p:nvPr/>
      </p:nvGrpSpPr>
      <p:grpSpPr>
        <a:xfrm>
          <a:off x="0" y="0"/>
          <a:ext cx="0" cy="0"/>
          <a:chOff x="0" y="0"/>
          <a:chExt cx="0" cy="0"/>
        </a:xfrm>
      </p:grpSpPr>
      <p:sp>
        <p:nvSpPr>
          <p:cNvPr id="495" name="Google Shape;495;p49"/>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49"/>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497" name="Google Shape;497;p49"/>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498" name="Google Shape;498;p49"/>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49"/>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49"/>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501"/>
        <p:cNvGrpSpPr/>
        <p:nvPr/>
      </p:nvGrpSpPr>
      <p:grpSpPr>
        <a:xfrm>
          <a:off x="0" y="0"/>
          <a:ext cx="0" cy="0"/>
          <a:chOff x="0" y="0"/>
          <a:chExt cx="0" cy="0"/>
        </a:xfrm>
      </p:grpSpPr>
      <p:sp>
        <p:nvSpPr>
          <p:cNvPr id="502" name="Google Shape;502;p50"/>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50"/>
          <p:cNvSpPr txBox="1">
            <a:spLocks noGrp="1"/>
          </p:cNvSpPr>
          <p:nvPr>
            <p:ph type="body" idx="1"/>
          </p:nvPr>
        </p:nvSpPr>
        <p:spPr>
          <a:xfrm rot="5400000">
            <a:off x="3081338" y="152400"/>
            <a:ext cx="4114800" cy="77724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04" name="Google Shape;504;p50"/>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50"/>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50"/>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507"/>
        <p:cNvGrpSpPr/>
        <p:nvPr/>
      </p:nvGrpSpPr>
      <p:grpSpPr>
        <a:xfrm>
          <a:off x="0" y="0"/>
          <a:ext cx="0" cy="0"/>
          <a:chOff x="0" y="0"/>
          <a:chExt cx="0" cy="0"/>
        </a:xfrm>
      </p:grpSpPr>
      <p:sp>
        <p:nvSpPr>
          <p:cNvPr id="508" name="Google Shape;508;p51"/>
          <p:cNvSpPr txBox="1">
            <a:spLocks noGrp="1"/>
          </p:cNvSpPr>
          <p:nvPr>
            <p:ph type="title"/>
          </p:nvPr>
        </p:nvSpPr>
        <p:spPr>
          <a:xfrm rot="5400000">
            <a:off x="5195888" y="2266950"/>
            <a:ext cx="5715000" cy="19431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51"/>
          <p:cNvSpPr txBox="1">
            <a:spLocks noGrp="1"/>
          </p:cNvSpPr>
          <p:nvPr>
            <p:ph type="body" idx="1"/>
          </p:nvPr>
        </p:nvSpPr>
        <p:spPr>
          <a:xfrm rot="5400000">
            <a:off x="1233488" y="400050"/>
            <a:ext cx="5715000" cy="56769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10" name="Google Shape;510;p51"/>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51"/>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51"/>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Pouze nadpis" type="titleOnly">
  <p:cSld name="TITLE_ONLY">
    <p:spTree>
      <p:nvGrpSpPr>
        <p:cNvPr id="1" name="Shape 570"/>
        <p:cNvGrpSpPr/>
        <p:nvPr/>
      </p:nvGrpSpPr>
      <p:grpSpPr>
        <a:xfrm>
          <a:off x="0" y="0"/>
          <a:ext cx="0" cy="0"/>
          <a:chOff x="0" y="0"/>
          <a:chExt cx="0" cy="0"/>
        </a:xfrm>
      </p:grpSpPr>
      <p:sp>
        <p:nvSpPr>
          <p:cNvPr id="571" name="Google Shape;571;p53"/>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53"/>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53"/>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4" name="Google Shape;574;p53"/>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Úvodní snímek" type="title">
  <p:cSld name="TITLE">
    <p:spTree>
      <p:nvGrpSpPr>
        <p:cNvPr id="1" name="Shape 575"/>
        <p:cNvGrpSpPr/>
        <p:nvPr/>
      </p:nvGrpSpPr>
      <p:grpSpPr>
        <a:xfrm>
          <a:off x="0" y="0"/>
          <a:ext cx="0" cy="0"/>
          <a:chOff x="0" y="0"/>
          <a:chExt cx="0" cy="0"/>
        </a:xfrm>
      </p:grpSpPr>
      <p:grpSp>
        <p:nvGrpSpPr>
          <p:cNvPr id="576" name="Google Shape;576;p54"/>
          <p:cNvGrpSpPr/>
          <p:nvPr/>
        </p:nvGrpSpPr>
        <p:grpSpPr>
          <a:xfrm>
            <a:off x="1053889" y="-1426581"/>
            <a:ext cx="7039399" cy="7203375"/>
            <a:chOff x="664" y="-899"/>
            <a:chExt cx="4434" cy="4538"/>
          </a:xfrm>
        </p:grpSpPr>
        <p:sp>
          <p:nvSpPr>
            <p:cNvPr id="577" name="Google Shape;577;p54"/>
            <p:cNvSpPr/>
            <p:nvPr/>
          </p:nvSpPr>
          <p:spPr>
            <a:xfrm rot="-2700000">
              <a:off x="1313" y="-249"/>
              <a:ext cx="3136" cy="3135"/>
            </a:xfrm>
            <a:custGeom>
              <a:avLst/>
              <a:gdLst/>
              <a:ahLst/>
              <a:cxnLst/>
              <a:rect l="l" t="t" r="r" b="b"/>
              <a:pathLst>
                <a:path w="21607" h="21600" fill="none" extrusionOk="0">
                  <a:moveTo>
                    <a:pt x="0" y="0"/>
                  </a:moveTo>
                  <a:cubicBezTo>
                    <a:pt x="2" y="0"/>
                    <a:pt x="4" y="-1"/>
                    <a:pt x="7" y="0"/>
                  </a:cubicBezTo>
                  <a:cubicBezTo>
                    <a:pt x="11933" y="0"/>
                    <a:pt x="21603" y="9666"/>
                    <a:pt x="21606" y="21593"/>
                  </a:cubicBezTo>
                </a:path>
                <a:path w="21607" h="2160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78" name="Google Shape;578;p54"/>
            <p:cNvSpPr/>
            <p:nvPr/>
          </p:nvSpPr>
          <p:spPr>
            <a:xfrm rot="-2700000">
              <a:off x="1349" y="-162"/>
              <a:ext cx="3037" cy="3056"/>
            </a:xfrm>
            <a:custGeom>
              <a:avLst/>
              <a:gdLst/>
              <a:ahLst/>
              <a:cxnLst/>
              <a:rect l="l" t="t" r="r" b="b"/>
              <a:pathLst>
                <a:path w="20922" h="21053" fill="none" extrusionOk="0">
                  <a:moveTo>
                    <a:pt x="4830" y="0"/>
                  </a:moveTo>
                  <a:cubicBezTo>
                    <a:pt x="12706" y="1807"/>
                    <a:pt x="18914" y="7858"/>
                    <a:pt x="20922" y="15684"/>
                  </a:cubicBezTo>
                </a:path>
                <a:path w="20922" h="21053" extrusionOk="0">
                  <a:moveTo>
                    <a:pt x="4830" y="0"/>
                  </a:moveTo>
                  <a:cubicBezTo>
                    <a:pt x="12706" y="1807"/>
                    <a:pt x="18914" y="7858"/>
                    <a:pt x="20922" y="15684"/>
                  </a:cubicBezTo>
                  <a:lnTo>
                    <a:pt x="0" y="21053"/>
                  </a:lnTo>
                  <a:lnTo>
                    <a:pt x="4830" y="0"/>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79" name="Google Shape;579;p54"/>
            <p:cNvSpPr/>
            <p:nvPr/>
          </p:nvSpPr>
          <p:spPr>
            <a:xfrm rot="-2700000">
              <a:off x="1474" y="162"/>
              <a:ext cx="2752" cy="2792"/>
            </a:xfrm>
            <a:custGeom>
              <a:avLst/>
              <a:gdLst/>
              <a:ahLst/>
              <a:cxnLst/>
              <a:rect l="l" t="t" r="r" b="b"/>
              <a:pathLst>
                <a:path w="18966" h="19239" fill="none" extrusionOk="0">
                  <a:moveTo>
                    <a:pt x="9819" y="-1"/>
                  </a:moveTo>
                  <a:cubicBezTo>
                    <a:pt x="13695" y="1978"/>
                    <a:pt x="16883" y="5080"/>
                    <a:pt x="18965" y="8902"/>
                  </a:cubicBezTo>
                </a:path>
                <a:path w="18966" h="19239" extrusionOk="0">
                  <a:moveTo>
                    <a:pt x="9819" y="-1"/>
                  </a:moveTo>
                  <a:cubicBezTo>
                    <a:pt x="13695" y="1978"/>
                    <a:pt x="16883" y="5080"/>
                    <a:pt x="18965" y="8902"/>
                  </a:cubicBezTo>
                  <a:lnTo>
                    <a:pt x="0" y="19239"/>
                  </a:lnTo>
                  <a:lnTo>
                    <a:pt x="9819" y="-1"/>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80" name="Google Shape;580;p54"/>
            <p:cNvSpPr/>
            <p:nvPr/>
          </p:nvSpPr>
          <p:spPr>
            <a:xfrm rot="-2700000">
              <a:off x="1678" y="510"/>
              <a:ext cx="2432" cy="2498"/>
            </a:xfrm>
            <a:custGeom>
              <a:avLst/>
              <a:gdLst/>
              <a:ahLst/>
              <a:cxnLst/>
              <a:rect l="l" t="t" r="r" b="b"/>
              <a:pathLst>
                <a:path w="16754" h="17212" fill="none" extrusionOk="0">
                  <a:moveTo>
                    <a:pt x="13050" y="-1"/>
                  </a:moveTo>
                  <a:cubicBezTo>
                    <a:pt x="14423" y="1040"/>
                    <a:pt x="15666" y="2242"/>
                    <a:pt x="16754" y="3578"/>
                  </a:cubicBezTo>
                </a:path>
                <a:path w="16754" h="17212" extrusionOk="0">
                  <a:moveTo>
                    <a:pt x="13050" y="-1"/>
                  </a:moveTo>
                  <a:cubicBezTo>
                    <a:pt x="14423" y="1040"/>
                    <a:pt x="15666" y="2242"/>
                    <a:pt x="16754" y="3578"/>
                  </a:cubicBezTo>
                  <a:lnTo>
                    <a:pt x="0" y="17212"/>
                  </a:lnTo>
                  <a:lnTo>
                    <a:pt x="13050"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81" name="Google Shape;581;p54"/>
            <p:cNvSpPr/>
            <p:nvPr/>
          </p:nvSpPr>
          <p:spPr>
            <a:xfrm rot="-2700000">
              <a:off x="1446" y="57"/>
              <a:ext cx="2900" cy="2900"/>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82" name="Google Shape;582;p54"/>
            <p:cNvSpPr/>
            <p:nvPr/>
          </p:nvSpPr>
          <p:spPr>
            <a:xfrm rot="-2700000">
              <a:off x="1478" y="137"/>
              <a:ext cx="2809" cy="2826"/>
            </a:xfrm>
            <a:custGeom>
              <a:avLst/>
              <a:gdLst/>
              <a:ahLst/>
              <a:cxnLst/>
              <a:rect l="l" t="t" r="r" b="b"/>
              <a:pathLst>
                <a:path w="20924" h="21052" fill="none" extrusionOk="0">
                  <a:moveTo>
                    <a:pt x="4833" y="-1"/>
                  </a:moveTo>
                  <a:cubicBezTo>
                    <a:pt x="12709" y="1807"/>
                    <a:pt x="18917" y="7861"/>
                    <a:pt x="20923" y="15689"/>
                  </a:cubicBezTo>
                </a:path>
                <a:path w="20924" h="21052" extrusionOk="0">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83" name="Google Shape;583;p54"/>
            <p:cNvSpPr/>
            <p:nvPr/>
          </p:nvSpPr>
          <p:spPr>
            <a:xfrm rot="-2700000">
              <a:off x="1608" y="427"/>
              <a:ext cx="2547" cy="2583"/>
            </a:xfrm>
            <a:custGeom>
              <a:avLst/>
              <a:gdLst/>
              <a:ahLst/>
              <a:cxnLst/>
              <a:rect l="l" t="t" r="r" b="b"/>
              <a:pathLst>
                <a:path w="18970" h="19237" fill="none" extrusionOk="0">
                  <a:moveTo>
                    <a:pt x="9823" y="-1"/>
                  </a:moveTo>
                  <a:cubicBezTo>
                    <a:pt x="13699" y="1979"/>
                    <a:pt x="16888" y="5084"/>
                    <a:pt x="18969" y="8907"/>
                  </a:cubicBezTo>
                </a:path>
                <a:path w="18970" h="19237" extrusionOk="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84" name="Google Shape;584;p54"/>
            <p:cNvSpPr/>
            <p:nvPr/>
          </p:nvSpPr>
          <p:spPr>
            <a:xfrm rot="-2700000">
              <a:off x="1783" y="749"/>
              <a:ext cx="2249" cy="2311"/>
            </a:xfrm>
            <a:custGeom>
              <a:avLst/>
              <a:gdLst/>
              <a:ahLst/>
              <a:cxnLst/>
              <a:rect l="l" t="t" r="r" b="b"/>
              <a:pathLst>
                <a:path w="16754" h="17213" fill="none" extrusionOk="0">
                  <a:moveTo>
                    <a:pt x="13048" y="0"/>
                  </a:moveTo>
                  <a:cubicBezTo>
                    <a:pt x="14422" y="1041"/>
                    <a:pt x="15666" y="2243"/>
                    <a:pt x="16754" y="3579"/>
                  </a:cubicBezTo>
                </a:path>
                <a:path w="16754" h="17213" extrusionOk="0">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85" name="Google Shape;585;p54"/>
            <p:cNvSpPr/>
            <p:nvPr/>
          </p:nvSpPr>
          <p:spPr>
            <a:xfrm rot="-2700000">
              <a:off x="2239" y="2089"/>
              <a:ext cx="1284" cy="1284"/>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grpSp>
      <p:sp>
        <p:nvSpPr>
          <p:cNvPr id="586" name="Google Shape;586;p54"/>
          <p:cNvSpPr txBox="1">
            <a:spLocks noGrp="1"/>
          </p:cNvSpPr>
          <p:nvPr>
            <p:ph type="ctrTitle"/>
          </p:nvPr>
        </p:nvSpPr>
        <p:spPr>
          <a:xfrm>
            <a:off x="685800" y="3581400"/>
            <a:ext cx="7772400" cy="1331913"/>
          </a:xfrm>
          <a:prstGeom prst="rect">
            <a:avLst/>
          </a:prstGeom>
          <a:noFill/>
          <a:ln>
            <a:noFill/>
          </a:ln>
        </p:spPr>
        <p:txBody>
          <a:bodyPr spcFirstLastPara="1" wrap="square" lIns="92075" tIns="46025" rIns="92075" bIns="46025"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p54"/>
          <p:cNvSpPr txBox="1">
            <a:spLocks noGrp="1"/>
          </p:cNvSpPr>
          <p:nvPr>
            <p:ph type="subTitle" idx="1"/>
          </p:nvPr>
        </p:nvSpPr>
        <p:spPr>
          <a:xfrm>
            <a:off x="1371600" y="4906963"/>
            <a:ext cx="6400800" cy="1752600"/>
          </a:xfrm>
          <a:prstGeom prst="rect">
            <a:avLst/>
          </a:prstGeom>
          <a:noFill/>
          <a:ln>
            <a:noFill/>
          </a:ln>
        </p:spPr>
        <p:txBody>
          <a:bodyPr spcFirstLastPara="1" wrap="square" lIns="92075" tIns="46025" rIns="92075" bIns="46025" anchor="b" anchorCtr="0">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a:endParaRPr/>
          </a:p>
        </p:txBody>
      </p:sp>
      <p:sp>
        <p:nvSpPr>
          <p:cNvPr id="588" name="Google Shape;588;p54"/>
          <p:cNvSpPr txBox="1">
            <a:spLocks noGrp="1"/>
          </p:cNvSpPr>
          <p:nvPr>
            <p:ph type="dt" idx="10"/>
          </p:nvPr>
        </p:nvSpPr>
        <p:spPr>
          <a:xfrm>
            <a:off x="498475" y="9525"/>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9" name="Google Shape;589;p54"/>
          <p:cNvSpPr txBox="1">
            <a:spLocks noGrp="1"/>
          </p:cNvSpPr>
          <p:nvPr>
            <p:ph type="ftr" idx="11"/>
          </p:nvPr>
        </p:nvSpPr>
        <p:spPr>
          <a:xfrm>
            <a:off x="3124200" y="9525"/>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54"/>
          <p:cNvSpPr txBox="1">
            <a:spLocks noGrp="1"/>
          </p:cNvSpPr>
          <p:nvPr>
            <p:ph type="sldNum" idx="12"/>
          </p:nvPr>
        </p:nvSpPr>
        <p:spPr>
          <a:xfrm>
            <a:off x="6727825" y="9525"/>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Nadpis a obsah" type="obj">
  <p:cSld name="OBJECT">
    <p:spTree>
      <p:nvGrpSpPr>
        <p:cNvPr id="1" name="Shape 591"/>
        <p:cNvGrpSpPr/>
        <p:nvPr/>
      </p:nvGrpSpPr>
      <p:grpSpPr>
        <a:xfrm>
          <a:off x="0" y="0"/>
          <a:ext cx="0" cy="0"/>
          <a:chOff x="0" y="0"/>
          <a:chExt cx="0" cy="0"/>
        </a:xfrm>
      </p:grpSpPr>
      <p:sp>
        <p:nvSpPr>
          <p:cNvPr id="592" name="Google Shape;592;p55"/>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55"/>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94" name="Google Shape;594;p55"/>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55"/>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6" name="Google Shape;596;p55"/>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Záhlaví části" type="secHead">
  <p:cSld name="SECTION_HEADER">
    <p:spTree>
      <p:nvGrpSpPr>
        <p:cNvPr id="1" name="Shape 597"/>
        <p:cNvGrpSpPr/>
        <p:nvPr/>
      </p:nvGrpSpPr>
      <p:grpSpPr>
        <a:xfrm>
          <a:off x="0" y="0"/>
          <a:ext cx="0" cy="0"/>
          <a:chOff x="0" y="0"/>
          <a:chExt cx="0" cy="0"/>
        </a:xfrm>
      </p:grpSpPr>
      <p:sp>
        <p:nvSpPr>
          <p:cNvPr id="598" name="Google Shape;598;p5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9" name="Google Shape;599;p56"/>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Clr>
                <a:schemeClr val="lt1"/>
              </a:buClr>
              <a:buSzPts val="1400"/>
              <a:buFont typeface="Times New Roman"/>
              <a:buNone/>
              <a:defRPr sz="1400"/>
            </a:lvl4pPr>
            <a:lvl5pPr marL="2286000" lvl="4" indent="-228600" algn="l">
              <a:spcBef>
                <a:spcPts val="280"/>
              </a:spcBef>
              <a:spcAft>
                <a:spcPts val="0"/>
              </a:spcAft>
              <a:buClr>
                <a:schemeClr val="lt1"/>
              </a:buClr>
              <a:buSzPts val="1400"/>
              <a:buFont typeface="Times New Roman"/>
              <a:buNone/>
              <a:defRPr sz="1400"/>
            </a:lvl5pPr>
            <a:lvl6pPr marL="2743200" lvl="5" indent="-228600" algn="l">
              <a:spcBef>
                <a:spcPts val="280"/>
              </a:spcBef>
              <a:spcAft>
                <a:spcPts val="0"/>
              </a:spcAft>
              <a:buClr>
                <a:schemeClr val="lt1"/>
              </a:buClr>
              <a:buSzPts val="1400"/>
              <a:buFont typeface="Times New Roman"/>
              <a:buNone/>
              <a:defRPr sz="1400"/>
            </a:lvl6pPr>
            <a:lvl7pPr marL="3200400" lvl="6" indent="-228600" algn="l">
              <a:spcBef>
                <a:spcPts val="280"/>
              </a:spcBef>
              <a:spcAft>
                <a:spcPts val="0"/>
              </a:spcAft>
              <a:buClr>
                <a:schemeClr val="lt1"/>
              </a:buClr>
              <a:buSzPts val="1400"/>
              <a:buFont typeface="Times New Roman"/>
              <a:buNone/>
              <a:defRPr sz="1400"/>
            </a:lvl7pPr>
            <a:lvl8pPr marL="3657600" lvl="7" indent="-228600" algn="l">
              <a:spcBef>
                <a:spcPts val="280"/>
              </a:spcBef>
              <a:spcAft>
                <a:spcPts val="0"/>
              </a:spcAft>
              <a:buClr>
                <a:schemeClr val="lt1"/>
              </a:buClr>
              <a:buSzPts val="1400"/>
              <a:buFont typeface="Times New Roman"/>
              <a:buNone/>
              <a:defRPr sz="1400"/>
            </a:lvl8pPr>
            <a:lvl9pPr marL="4114800" lvl="8" indent="-228600" algn="l">
              <a:spcBef>
                <a:spcPts val="280"/>
              </a:spcBef>
              <a:spcAft>
                <a:spcPts val="0"/>
              </a:spcAft>
              <a:buClr>
                <a:schemeClr val="lt1"/>
              </a:buClr>
              <a:buSzPts val="1400"/>
              <a:buFont typeface="Times New Roman"/>
              <a:buNone/>
              <a:defRPr sz="1400"/>
            </a:lvl9pPr>
          </a:lstStyle>
          <a:p>
            <a:endParaRPr/>
          </a:p>
        </p:txBody>
      </p:sp>
      <p:sp>
        <p:nvSpPr>
          <p:cNvPr id="600" name="Google Shape;600;p56"/>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56"/>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56"/>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Dva obsahy" type="twoObj">
  <p:cSld name="TWO_OBJECTS">
    <p:spTree>
      <p:nvGrpSpPr>
        <p:cNvPr id="1" name="Shape 603"/>
        <p:cNvGrpSpPr/>
        <p:nvPr/>
      </p:nvGrpSpPr>
      <p:grpSpPr>
        <a:xfrm>
          <a:off x="0" y="0"/>
          <a:ext cx="0" cy="0"/>
          <a:chOff x="0" y="0"/>
          <a:chExt cx="0" cy="0"/>
        </a:xfrm>
      </p:grpSpPr>
      <p:sp>
        <p:nvSpPr>
          <p:cNvPr id="604" name="Google Shape;604;p57"/>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57"/>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606" name="Google Shape;606;p57"/>
          <p:cNvSpPr txBox="1">
            <a:spLocks noGrp="1"/>
          </p:cNvSpPr>
          <p:nvPr>
            <p:ph type="body"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42900" algn="l">
              <a:spcBef>
                <a:spcPts val="360"/>
              </a:spcBef>
              <a:spcAft>
                <a:spcPts val="0"/>
              </a:spcAft>
              <a:buClr>
                <a:schemeClr val="lt1"/>
              </a:buClr>
              <a:buSzPts val="1800"/>
              <a:buFont typeface="Times New Roman"/>
              <a:buChar char="–"/>
              <a:defRPr sz="1800"/>
            </a:lvl4pPr>
            <a:lvl5pPr marL="2286000" lvl="4" indent="-342900" algn="l">
              <a:spcBef>
                <a:spcPts val="360"/>
              </a:spcBef>
              <a:spcAft>
                <a:spcPts val="0"/>
              </a:spcAft>
              <a:buClr>
                <a:schemeClr val="lt1"/>
              </a:buClr>
              <a:buSzPts val="1800"/>
              <a:buFont typeface="Times New Roman"/>
              <a:buChar char="•"/>
              <a:defRPr sz="1800"/>
            </a:lvl5pPr>
            <a:lvl6pPr marL="2743200" lvl="5" indent="-342900" algn="l">
              <a:spcBef>
                <a:spcPts val="360"/>
              </a:spcBef>
              <a:spcAft>
                <a:spcPts val="0"/>
              </a:spcAft>
              <a:buClr>
                <a:schemeClr val="lt1"/>
              </a:buClr>
              <a:buSzPts val="1800"/>
              <a:buFont typeface="Times New Roman"/>
              <a:buChar char="•"/>
              <a:defRPr sz="1800"/>
            </a:lvl6pPr>
            <a:lvl7pPr marL="3200400" lvl="6" indent="-342900" algn="l">
              <a:spcBef>
                <a:spcPts val="360"/>
              </a:spcBef>
              <a:spcAft>
                <a:spcPts val="0"/>
              </a:spcAft>
              <a:buClr>
                <a:schemeClr val="lt1"/>
              </a:buClr>
              <a:buSzPts val="1800"/>
              <a:buFont typeface="Times New Roman"/>
              <a:buChar char="•"/>
              <a:defRPr sz="1800"/>
            </a:lvl7pPr>
            <a:lvl8pPr marL="3657600" lvl="7" indent="-342900" algn="l">
              <a:spcBef>
                <a:spcPts val="360"/>
              </a:spcBef>
              <a:spcAft>
                <a:spcPts val="0"/>
              </a:spcAft>
              <a:buClr>
                <a:schemeClr val="lt1"/>
              </a:buClr>
              <a:buSzPts val="1800"/>
              <a:buFont typeface="Times New Roman"/>
              <a:buChar char="•"/>
              <a:defRPr sz="1800"/>
            </a:lvl8pPr>
            <a:lvl9pPr marL="4114800" lvl="8" indent="-342900" algn="l">
              <a:spcBef>
                <a:spcPts val="360"/>
              </a:spcBef>
              <a:spcAft>
                <a:spcPts val="0"/>
              </a:spcAft>
              <a:buClr>
                <a:schemeClr val="lt1"/>
              </a:buClr>
              <a:buSzPts val="1800"/>
              <a:buFont typeface="Times New Roman"/>
              <a:buChar char="•"/>
              <a:defRPr sz="1800"/>
            </a:lvl9pPr>
          </a:lstStyle>
          <a:p>
            <a:endParaRPr/>
          </a:p>
        </p:txBody>
      </p:sp>
      <p:sp>
        <p:nvSpPr>
          <p:cNvPr id="607" name="Google Shape;607;p57"/>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57"/>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57"/>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orovnání" type="twoTxTwoObj">
  <p:cSld name="TWO_OBJECTS_WITH_TEXT">
    <p:spTree>
      <p:nvGrpSpPr>
        <p:cNvPr id="1" name="Shape 610"/>
        <p:cNvGrpSpPr/>
        <p:nvPr/>
      </p:nvGrpSpPr>
      <p:grpSpPr>
        <a:xfrm>
          <a:off x="0" y="0"/>
          <a:ext cx="0" cy="0"/>
          <a:chOff x="0" y="0"/>
          <a:chExt cx="0" cy="0"/>
        </a:xfrm>
      </p:grpSpPr>
      <p:sp>
        <p:nvSpPr>
          <p:cNvPr id="611" name="Google Shape;611;p58"/>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58"/>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613" name="Google Shape;613;p58"/>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614" name="Google Shape;614;p58"/>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Clr>
                <a:schemeClr val="lt1"/>
              </a:buClr>
              <a:buSzPts val="1600"/>
              <a:buFont typeface="Times New Roman"/>
              <a:buNone/>
              <a:defRPr sz="1600" b="1"/>
            </a:lvl4pPr>
            <a:lvl5pPr marL="2286000" lvl="4" indent="-228600" algn="l">
              <a:spcBef>
                <a:spcPts val="320"/>
              </a:spcBef>
              <a:spcAft>
                <a:spcPts val="0"/>
              </a:spcAft>
              <a:buClr>
                <a:schemeClr val="lt1"/>
              </a:buClr>
              <a:buSzPts val="1600"/>
              <a:buFont typeface="Times New Roman"/>
              <a:buNone/>
              <a:defRPr sz="1600" b="1"/>
            </a:lvl5pPr>
            <a:lvl6pPr marL="2743200" lvl="5" indent="-228600" algn="l">
              <a:spcBef>
                <a:spcPts val="320"/>
              </a:spcBef>
              <a:spcAft>
                <a:spcPts val="0"/>
              </a:spcAft>
              <a:buClr>
                <a:schemeClr val="lt1"/>
              </a:buClr>
              <a:buSzPts val="1600"/>
              <a:buFont typeface="Times New Roman"/>
              <a:buNone/>
              <a:defRPr sz="1600" b="1"/>
            </a:lvl6pPr>
            <a:lvl7pPr marL="3200400" lvl="6" indent="-228600" algn="l">
              <a:spcBef>
                <a:spcPts val="320"/>
              </a:spcBef>
              <a:spcAft>
                <a:spcPts val="0"/>
              </a:spcAft>
              <a:buClr>
                <a:schemeClr val="lt1"/>
              </a:buClr>
              <a:buSzPts val="1600"/>
              <a:buFont typeface="Times New Roman"/>
              <a:buNone/>
              <a:defRPr sz="1600" b="1"/>
            </a:lvl7pPr>
            <a:lvl8pPr marL="3657600" lvl="7" indent="-228600" algn="l">
              <a:spcBef>
                <a:spcPts val="320"/>
              </a:spcBef>
              <a:spcAft>
                <a:spcPts val="0"/>
              </a:spcAft>
              <a:buClr>
                <a:schemeClr val="lt1"/>
              </a:buClr>
              <a:buSzPts val="1600"/>
              <a:buFont typeface="Times New Roman"/>
              <a:buNone/>
              <a:defRPr sz="1600" b="1"/>
            </a:lvl8pPr>
            <a:lvl9pPr marL="4114800" lvl="8" indent="-228600" algn="l">
              <a:spcBef>
                <a:spcPts val="320"/>
              </a:spcBef>
              <a:spcAft>
                <a:spcPts val="0"/>
              </a:spcAft>
              <a:buClr>
                <a:schemeClr val="lt1"/>
              </a:buClr>
              <a:buSzPts val="1600"/>
              <a:buFont typeface="Times New Roman"/>
              <a:buNone/>
              <a:defRPr sz="1600" b="1"/>
            </a:lvl9pPr>
          </a:lstStyle>
          <a:p>
            <a:endParaRPr/>
          </a:p>
        </p:txBody>
      </p:sp>
      <p:sp>
        <p:nvSpPr>
          <p:cNvPr id="615" name="Google Shape;615;p58"/>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noAutofit/>
          </a:bodyPr>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330200" algn="l">
              <a:spcBef>
                <a:spcPts val="320"/>
              </a:spcBef>
              <a:spcAft>
                <a:spcPts val="0"/>
              </a:spcAft>
              <a:buClr>
                <a:schemeClr val="lt1"/>
              </a:buClr>
              <a:buSzPts val="1600"/>
              <a:buFont typeface="Times New Roman"/>
              <a:buChar char="–"/>
              <a:defRPr sz="1600"/>
            </a:lvl4pPr>
            <a:lvl5pPr marL="2286000" lvl="4" indent="-330200" algn="l">
              <a:spcBef>
                <a:spcPts val="320"/>
              </a:spcBef>
              <a:spcAft>
                <a:spcPts val="0"/>
              </a:spcAft>
              <a:buClr>
                <a:schemeClr val="lt1"/>
              </a:buClr>
              <a:buSzPts val="1600"/>
              <a:buFont typeface="Times New Roman"/>
              <a:buChar char="•"/>
              <a:defRPr sz="1600"/>
            </a:lvl5pPr>
            <a:lvl6pPr marL="2743200" lvl="5" indent="-330200" algn="l">
              <a:spcBef>
                <a:spcPts val="320"/>
              </a:spcBef>
              <a:spcAft>
                <a:spcPts val="0"/>
              </a:spcAft>
              <a:buClr>
                <a:schemeClr val="lt1"/>
              </a:buClr>
              <a:buSzPts val="1600"/>
              <a:buFont typeface="Times New Roman"/>
              <a:buChar char="•"/>
              <a:defRPr sz="1600"/>
            </a:lvl6pPr>
            <a:lvl7pPr marL="3200400" lvl="6" indent="-330200" algn="l">
              <a:spcBef>
                <a:spcPts val="320"/>
              </a:spcBef>
              <a:spcAft>
                <a:spcPts val="0"/>
              </a:spcAft>
              <a:buClr>
                <a:schemeClr val="lt1"/>
              </a:buClr>
              <a:buSzPts val="1600"/>
              <a:buFont typeface="Times New Roman"/>
              <a:buChar char="•"/>
              <a:defRPr sz="1600"/>
            </a:lvl7pPr>
            <a:lvl8pPr marL="3657600" lvl="7" indent="-330200" algn="l">
              <a:spcBef>
                <a:spcPts val="320"/>
              </a:spcBef>
              <a:spcAft>
                <a:spcPts val="0"/>
              </a:spcAft>
              <a:buClr>
                <a:schemeClr val="lt1"/>
              </a:buClr>
              <a:buSzPts val="1600"/>
              <a:buFont typeface="Times New Roman"/>
              <a:buChar char="•"/>
              <a:defRPr sz="1600"/>
            </a:lvl8pPr>
            <a:lvl9pPr marL="4114800" lvl="8" indent="-330200" algn="l">
              <a:spcBef>
                <a:spcPts val="320"/>
              </a:spcBef>
              <a:spcAft>
                <a:spcPts val="0"/>
              </a:spcAft>
              <a:buClr>
                <a:schemeClr val="lt1"/>
              </a:buClr>
              <a:buSzPts val="1600"/>
              <a:buFont typeface="Times New Roman"/>
              <a:buChar char="•"/>
              <a:defRPr sz="1600"/>
            </a:lvl9pPr>
          </a:lstStyle>
          <a:p>
            <a:endParaRPr/>
          </a:p>
        </p:txBody>
      </p:sp>
      <p:sp>
        <p:nvSpPr>
          <p:cNvPr id="616" name="Google Shape;616;p58"/>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7" name="Google Shape;617;p58"/>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58"/>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Prázdný" type="blank">
  <p:cSld name="BLANK">
    <p:spTree>
      <p:nvGrpSpPr>
        <p:cNvPr id="1" name="Shape 619"/>
        <p:cNvGrpSpPr/>
        <p:nvPr/>
      </p:nvGrpSpPr>
      <p:grpSpPr>
        <a:xfrm>
          <a:off x="0" y="0"/>
          <a:ext cx="0" cy="0"/>
          <a:chOff x="0" y="0"/>
          <a:chExt cx="0" cy="0"/>
        </a:xfrm>
      </p:grpSpPr>
      <p:sp>
        <p:nvSpPr>
          <p:cNvPr id="620" name="Google Shape;620;p59"/>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1" name="Google Shape;621;p59"/>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59"/>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Obsah s titulkem" type="objTx">
  <p:cSld name="OBJECT_WITH_CAPTION_TEXT">
    <p:spTree>
      <p:nvGrpSpPr>
        <p:cNvPr id="1" name="Shape 623"/>
        <p:cNvGrpSpPr/>
        <p:nvPr/>
      </p:nvGrpSpPr>
      <p:grpSpPr>
        <a:xfrm>
          <a:off x="0" y="0"/>
          <a:ext cx="0" cy="0"/>
          <a:chOff x="0" y="0"/>
          <a:chExt cx="0" cy="0"/>
        </a:xfrm>
      </p:grpSpPr>
      <p:sp>
        <p:nvSpPr>
          <p:cNvPr id="624" name="Google Shape;624;p60"/>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60"/>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noAutofit/>
          </a:bodyPr>
          <a:lstStyle>
            <a:lvl1pPr marL="457200" lvl="0" indent="-391160" algn="l">
              <a:spcBef>
                <a:spcPts val="640"/>
              </a:spcBef>
              <a:spcAft>
                <a:spcPts val="0"/>
              </a:spcAft>
              <a:buSzPts val="256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55600" algn="l">
              <a:spcBef>
                <a:spcPts val="400"/>
              </a:spcBef>
              <a:spcAft>
                <a:spcPts val="0"/>
              </a:spcAft>
              <a:buClr>
                <a:schemeClr val="lt1"/>
              </a:buClr>
              <a:buSzPts val="2000"/>
              <a:buFont typeface="Times New Roman"/>
              <a:buChar char="–"/>
              <a:defRPr sz="2000"/>
            </a:lvl4pPr>
            <a:lvl5pPr marL="2286000" lvl="4" indent="-355600" algn="l">
              <a:spcBef>
                <a:spcPts val="400"/>
              </a:spcBef>
              <a:spcAft>
                <a:spcPts val="0"/>
              </a:spcAft>
              <a:buClr>
                <a:schemeClr val="lt1"/>
              </a:buClr>
              <a:buSzPts val="2000"/>
              <a:buFont typeface="Times New Roman"/>
              <a:buChar char="•"/>
              <a:defRPr sz="2000"/>
            </a:lvl5pPr>
            <a:lvl6pPr marL="2743200" lvl="5" indent="-355600" algn="l">
              <a:spcBef>
                <a:spcPts val="400"/>
              </a:spcBef>
              <a:spcAft>
                <a:spcPts val="0"/>
              </a:spcAft>
              <a:buClr>
                <a:schemeClr val="lt1"/>
              </a:buClr>
              <a:buSzPts val="2000"/>
              <a:buFont typeface="Times New Roman"/>
              <a:buChar char="•"/>
              <a:defRPr sz="2000"/>
            </a:lvl6pPr>
            <a:lvl7pPr marL="3200400" lvl="6" indent="-355600" algn="l">
              <a:spcBef>
                <a:spcPts val="400"/>
              </a:spcBef>
              <a:spcAft>
                <a:spcPts val="0"/>
              </a:spcAft>
              <a:buClr>
                <a:schemeClr val="lt1"/>
              </a:buClr>
              <a:buSzPts val="2000"/>
              <a:buFont typeface="Times New Roman"/>
              <a:buChar char="•"/>
              <a:defRPr sz="2000"/>
            </a:lvl7pPr>
            <a:lvl8pPr marL="3657600" lvl="7" indent="-355600" algn="l">
              <a:spcBef>
                <a:spcPts val="400"/>
              </a:spcBef>
              <a:spcAft>
                <a:spcPts val="0"/>
              </a:spcAft>
              <a:buClr>
                <a:schemeClr val="lt1"/>
              </a:buClr>
              <a:buSzPts val="2000"/>
              <a:buFont typeface="Times New Roman"/>
              <a:buChar char="•"/>
              <a:defRPr sz="2000"/>
            </a:lvl8pPr>
            <a:lvl9pPr marL="4114800" lvl="8" indent="-355600" algn="l">
              <a:spcBef>
                <a:spcPts val="400"/>
              </a:spcBef>
              <a:spcAft>
                <a:spcPts val="0"/>
              </a:spcAft>
              <a:buClr>
                <a:schemeClr val="lt1"/>
              </a:buClr>
              <a:buSzPts val="2000"/>
              <a:buFont typeface="Times New Roman"/>
              <a:buChar char="•"/>
              <a:defRPr sz="2000"/>
            </a:lvl9pPr>
          </a:lstStyle>
          <a:p>
            <a:endParaRPr/>
          </a:p>
        </p:txBody>
      </p:sp>
      <p:sp>
        <p:nvSpPr>
          <p:cNvPr id="626" name="Google Shape;626;p60"/>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27" name="Google Shape;627;p60"/>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8" name="Google Shape;628;p60"/>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9" name="Google Shape;629;p60"/>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Obrázek s titulkem" type="picTx">
  <p:cSld name="PICTURE_WITH_CAPTION_TEXT">
    <p:spTree>
      <p:nvGrpSpPr>
        <p:cNvPr id="1" name="Shape 630"/>
        <p:cNvGrpSpPr/>
        <p:nvPr/>
      </p:nvGrpSpPr>
      <p:grpSpPr>
        <a:xfrm>
          <a:off x="0" y="0"/>
          <a:ext cx="0" cy="0"/>
          <a:chOff x="0" y="0"/>
          <a:chExt cx="0" cy="0"/>
        </a:xfrm>
      </p:grpSpPr>
      <p:sp>
        <p:nvSpPr>
          <p:cNvPr id="631" name="Google Shape;631;p61"/>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61"/>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633" name="Google Shape;633;p61"/>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Clr>
                <a:schemeClr val="lt1"/>
              </a:buClr>
              <a:buSzPts val="900"/>
              <a:buFont typeface="Times New Roman"/>
              <a:buNone/>
              <a:defRPr sz="900"/>
            </a:lvl4pPr>
            <a:lvl5pPr marL="2286000" lvl="4" indent="-228600" algn="l">
              <a:spcBef>
                <a:spcPts val="180"/>
              </a:spcBef>
              <a:spcAft>
                <a:spcPts val="0"/>
              </a:spcAft>
              <a:buClr>
                <a:schemeClr val="lt1"/>
              </a:buClr>
              <a:buSzPts val="900"/>
              <a:buFont typeface="Times New Roman"/>
              <a:buNone/>
              <a:defRPr sz="900"/>
            </a:lvl5pPr>
            <a:lvl6pPr marL="2743200" lvl="5" indent="-228600" algn="l">
              <a:spcBef>
                <a:spcPts val="180"/>
              </a:spcBef>
              <a:spcAft>
                <a:spcPts val="0"/>
              </a:spcAft>
              <a:buClr>
                <a:schemeClr val="lt1"/>
              </a:buClr>
              <a:buSzPts val="900"/>
              <a:buFont typeface="Times New Roman"/>
              <a:buNone/>
              <a:defRPr sz="900"/>
            </a:lvl6pPr>
            <a:lvl7pPr marL="3200400" lvl="6" indent="-228600" algn="l">
              <a:spcBef>
                <a:spcPts val="180"/>
              </a:spcBef>
              <a:spcAft>
                <a:spcPts val="0"/>
              </a:spcAft>
              <a:buClr>
                <a:schemeClr val="lt1"/>
              </a:buClr>
              <a:buSzPts val="900"/>
              <a:buFont typeface="Times New Roman"/>
              <a:buNone/>
              <a:defRPr sz="900"/>
            </a:lvl7pPr>
            <a:lvl8pPr marL="3657600" lvl="7" indent="-228600" algn="l">
              <a:spcBef>
                <a:spcPts val="180"/>
              </a:spcBef>
              <a:spcAft>
                <a:spcPts val="0"/>
              </a:spcAft>
              <a:buClr>
                <a:schemeClr val="lt1"/>
              </a:buClr>
              <a:buSzPts val="900"/>
              <a:buFont typeface="Times New Roman"/>
              <a:buNone/>
              <a:defRPr sz="900"/>
            </a:lvl8pPr>
            <a:lvl9pPr marL="4114800" lvl="8" indent="-228600" algn="l">
              <a:spcBef>
                <a:spcPts val="180"/>
              </a:spcBef>
              <a:spcAft>
                <a:spcPts val="0"/>
              </a:spcAft>
              <a:buClr>
                <a:schemeClr val="lt1"/>
              </a:buClr>
              <a:buSzPts val="900"/>
              <a:buFont typeface="Times New Roman"/>
              <a:buNone/>
              <a:defRPr sz="900"/>
            </a:lvl9pPr>
          </a:lstStyle>
          <a:p>
            <a:endParaRPr/>
          </a:p>
        </p:txBody>
      </p:sp>
      <p:sp>
        <p:nvSpPr>
          <p:cNvPr id="634" name="Google Shape;634;p61"/>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5" name="Google Shape;635;p61"/>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61"/>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Nadpis a svislý text" type="vertTx">
  <p:cSld name="VERTICAL_TEXT">
    <p:spTree>
      <p:nvGrpSpPr>
        <p:cNvPr id="1" name="Shape 637"/>
        <p:cNvGrpSpPr/>
        <p:nvPr/>
      </p:nvGrpSpPr>
      <p:grpSpPr>
        <a:xfrm>
          <a:off x="0" y="0"/>
          <a:ext cx="0" cy="0"/>
          <a:chOff x="0" y="0"/>
          <a:chExt cx="0" cy="0"/>
        </a:xfrm>
      </p:grpSpPr>
      <p:sp>
        <p:nvSpPr>
          <p:cNvPr id="638" name="Google Shape;638;p62"/>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62"/>
          <p:cNvSpPr txBox="1">
            <a:spLocks noGrp="1"/>
          </p:cNvSpPr>
          <p:nvPr>
            <p:ph type="body" idx="1"/>
          </p:nvPr>
        </p:nvSpPr>
        <p:spPr>
          <a:xfrm rot="5400000">
            <a:off x="3081338" y="152400"/>
            <a:ext cx="4114800" cy="77724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40" name="Google Shape;640;p62"/>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1" name="Google Shape;641;p62"/>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2" name="Google Shape;642;p62"/>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vislý nadpis a text" type="vertTitleAndTx">
  <p:cSld name="VERTICAL_TITLE_AND_VERTICAL_TEXT">
    <p:spTree>
      <p:nvGrpSpPr>
        <p:cNvPr id="1" name="Shape 643"/>
        <p:cNvGrpSpPr/>
        <p:nvPr/>
      </p:nvGrpSpPr>
      <p:grpSpPr>
        <a:xfrm>
          <a:off x="0" y="0"/>
          <a:ext cx="0" cy="0"/>
          <a:chOff x="0" y="0"/>
          <a:chExt cx="0" cy="0"/>
        </a:xfrm>
      </p:grpSpPr>
      <p:sp>
        <p:nvSpPr>
          <p:cNvPr id="644" name="Google Shape;644;p63"/>
          <p:cNvSpPr txBox="1">
            <a:spLocks noGrp="1"/>
          </p:cNvSpPr>
          <p:nvPr>
            <p:ph type="title"/>
          </p:nvPr>
        </p:nvSpPr>
        <p:spPr>
          <a:xfrm rot="5400000">
            <a:off x="5195888" y="2266950"/>
            <a:ext cx="5715000" cy="19431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63"/>
          <p:cNvSpPr txBox="1">
            <a:spLocks noGrp="1"/>
          </p:cNvSpPr>
          <p:nvPr>
            <p:ph type="body" idx="1"/>
          </p:nvPr>
        </p:nvSpPr>
        <p:spPr>
          <a:xfrm rot="5400000">
            <a:off x="1233488" y="400050"/>
            <a:ext cx="5715000" cy="56769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46" name="Google Shape;646;p63"/>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63"/>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8" name="Google Shape;648;p63"/>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Nadpis, text a klipart" type="txAndClipArt">
  <p:cSld name="TEXT_AND_CLIPART">
    <p:spTree>
      <p:nvGrpSpPr>
        <p:cNvPr id="1" name="Shape 649"/>
        <p:cNvGrpSpPr/>
        <p:nvPr/>
      </p:nvGrpSpPr>
      <p:grpSpPr>
        <a:xfrm>
          <a:off x="0" y="0"/>
          <a:ext cx="0" cy="0"/>
          <a:chOff x="0" y="0"/>
          <a:chExt cx="0" cy="0"/>
        </a:xfrm>
      </p:grpSpPr>
      <p:sp>
        <p:nvSpPr>
          <p:cNvPr id="650" name="Google Shape;650;p64"/>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64"/>
          <p:cNvSpPr txBox="1">
            <a:spLocks noGrp="1"/>
          </p:cNvSpPr>
          <p:nvPr>
            <p:ph type="body" idx="1"/>
          </p:nvPr>
        </p:nvSpPr>
        <p:spPr>
          <a:xfrm>
            <a:off x="1252538" y="1981200"/>
            <a:ext cx="3810000" cy="4114800"/>
          </a:xfrm>
          <a:prstGeom prst="rect">
            <a:avLst/>
          </a:prstGeom>
          <a:noFill/>
          <a:ln>
            <a:noFill/>
          </a:ln>
        </p:spPr>
        <p:txBody>
          <a:bodyPr spcFirstLastPara="1" wrap="square" lIns="92075" tIns="46025" rIns="92075" bIns="46025" anchor="t" anchorCtr="0">
            <a:noAutofit/>
          </a:bodyPr>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652" name="Google Shape;652;p64"/>
          <p:cNvSpPr>
            <a:spLocks noGrp="1"/>
          </p:cNvSpPr>
          <p:nvPr>
            <p:ph type="clipArt" idx="2"/>
          </p:nvPr>
        </p:nvSpPr>
        <p:spPr>
          <a:xfrm>
            <a:off x="5214938" y="1981200"/>
            <a:ext cx="3810000" cy="4114800"/>
          </a:xfrm>
          <a:prstGeom prst="rect">
            <a:avLst/>
          </a:prstGeom>
          <a:noFill/>
          <a:ln>
            <a:noFill/>
          </a:ln>
        </p:spPr>
        <p:txBody>
          <a:bodyPr spcFirstLastPara="1" wrap="square" lIns="92075" tIns="46025" rIns="92075" bIns="46025" anchor="t" anchorCtr="0">
            <a:noAutofit/>
          </a:bodyPr>
          <a:lstStyle>
            <a:lvl1pPr marR="0" lvl="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653" name="Google Shape;653;p64"/>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64"/>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5" name="Google Shape;655;p64"/>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4"/>
        <p:cNvGrpSpPr/>
        <p:nvPr/>
      </p:nvGrpSpPr>
      <p:grpSpPr>
        <a:xfrm>
          <a:off x="0" y="0"/>
          <a:ext cx="0" cy="0"/>
          <a:chOff x="0" y="0"/>
          <a:chExt cx="0" cy="0"/>
        </a:xfrm>
      </p:grpSpPr>
      <p:grpSp>
        <p:nvGrpSpPr>
          <p:cNvPr id="85" name="Google Shape;85;p13"/>
          <p:cNvGrpSpPr/>
          <p:nvPr/>
        </p:nvGrpSpPr>
        <p:grpSpPr>
          <a:xfrm>
            <a:off x="-8308" y="99642"/>
            <a:ext cx="1431078" cy="6644429"/>
            <a:chOff x="-5" y="63"/>
            <a:chExt cx="901" cy="4185"/>
          </a:xfrm>
        </p:grpSpPr>
        <p:sp>
          <p:nvSpPr>
            <p:cNvPr id="86" name="Google Shape;86;p13"/>
            <p:cNvSpPr/>
            <p:nvPr/>
          </p:nvSpPr>
          <p:spPr>
            <a:xfrm rot="2700000">
              <a:off x="347" y="15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87" name="Google Shape;87;p13"/>
            <p:cNvSpPr/>
            <p:nvPr/>
          </p:nvSpPr>
          <p:spPr>
            <a:xfrm rot="2700000">
              <a:off x="341" y="16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88" name="Google Shape;88;p13"/>
            <p:cNvSpPr/>
            <p:nvPr/>
          </p:nvSpPr>
          <p:spPr>
            <a:xfrm rot="2700000">
              <a:off x="339" y="18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89" name="Google Shape;89;p13"/>
            <p:cNvSpPr/>
            <p:nvPr/>
          </p:nvSpPr>
          <p:spPr>
            <a:xfrm rot="2700000">
              <a:off x="334" y="20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0" name="Google Shape;90;p13"/>
            <p:cNvSpPr/>
            <p:nvPr/>
          </p:nvSpPr>
          <p:spPr>
            <a:xfrm rot="2700000">
              <a:off x="294" y="27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1" name="Google Shape;91;p13"/>
            <p:cNvSpPr/>
            <p:nvPr/>
          </p:nvSpPr>
          <p:spPr>
            <a:xfrm rot="2700000">
              <a:off x="347" y="939"/>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2" name="Google Shape;92;p13"/>
            <p:cNvSpPr/>
            <p:nvPr/>
          </p:nvSpPr>
          <p:spPr>
            <a:xfrm rot="2700000">
              <a:off x="341" y="945"/>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3" name="Google Shape;93;p13"/>
            <p:cNvSpPr/>
            <p:nvPr/>
          </p:nvSpPr>
          <p:spPr>
            <a:xfrm rot="2700000">
              <a:off x="339" y="970"/>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4" name="Google Shape;94;p13"/>
            <p:cNvSpPr/>
            <p:nvPr/>
          </p:nvSpPr>
          <p:spPr>
            <a:xfrm rot="2700000">
              <a:off x="334" y="988"/>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5" name="Google Shape;95;p13"/>
            <p:cNvSpPr/>
            <p:nvPr/>
          </p:nvSpPr>
          <p:spPr>
            <a:xfrm rot="2700000">
              <a:off x="293" y="1056"/>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6" name="Google Shape;96;p13"/>
            <p:cNvSpPr/>
            <p:nvPr/>
          </p:nvSpPr>
          <p:spPr>
            <a:xfrm rot="2700000">
              <a:off x="347" y="172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7" name="Google Shape;97;p13"/>
            <p:cNvSpPr/>
            <p:nvPr/>
          </p:nvSpPr>
          <p:spPr>
            <a:xfrm rot="2700000">
              <a:off x="347" y="2518"/>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8" name="Google Shape;98;p13"/>
            <p:cNvSpPr/>
            <p:nvPr/>
          </p:nvSpPr>
          <p:spPr>
            <a:xfrm rot="2700000">
              <a:off x="341" y="2524"/>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99" name="Google Shape;99;p13"/>
            <p:cNvSpPr/>
            <p:nvPr/>
          </p:nvSpPr>
          <p:spPr>
            <a:xfrm rot="2700000">
              <a:off x="339" y="2549"/>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0" name="Google Shape;100;p13"/>
            <p:cNvSpPr/>
            <p:nvPr/>
          </p:nvSpPr>
          <p:spPr>
            <a:xfrm rot="2700000">
              <a:off x="334" y="2567"/>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1" name="Google Shape;101;p13"/>
            <p:cNvSpPr/>
            <p:nvPr/>
          </p:nvSpPr>
          <p:spPr>
            <a:xfrm rot="2700000">
              <a:off x="293" y="2632"/>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2" name="Google Shape;102;p13"/>
            <p:cNvSpPr/>
            <p:nvPr/>
          </p:nvSpPr>
          <p:spPr>
            <a:xfrm rot="2700000">
              <a:off x="347" y="3303"/>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3" name="Google Shape;103;p13"/>
            <p:cNvSpPr/>
            <p:nvPr/>
          </p:nvSpPr>
          <p:spPr>
            <a:xfrm rot="-2700000">
              <a:off x="89" y="55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4" name="Google Shape;104;p13"/>
            <p:cNvSpPr/>
            <p:nvPr/>
          </p:nvSpPr>
          <p:spPr>
            <a:xfrm rot="-2700000">
              <a:off x="98" y="56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5" name="Google Shape;105;p13"/>
            <p:cNvSpPr/>
            <p:nvPr/>
          </p:nvSpPr>
          <p:spPr>
            <a:xfrm rot="-2700000">
              <a:off x="139" y="58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6" name="Google Shape;106;p13"/>
            <p:cNvSpPr/>
            <p:nvPr/>
          </p:nvSpPr>
          <p:spPr>
            <a:xfrm rot="-2700000">
              <a:off x="197" y="60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7" name="Google Shape;107;p13"/>
            <p:cNvSpPr/>
            <p:nvPr/>
          </p:nvSpPr>
          <p:spPr>
            <a:xfrm rot="-2700000">
              <a:off x="389" y="67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8" name="Google Shape;108;p13"/>
            <p:cNvSpPr/>
            <p:nvPr/>
          </p:nvSpPr>
          <p:spPr>
            <a:xfrm rot="-2700000">
              <a:off x="95" y="1335"/>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09" name="Google Shape;109;p13"/>
            <p:cNvSpPr/>
            <p:nvPr/>
          </p:nvSpPr>
          <p:spPr>
            <a:xfrm rot="-2700000">
              <a:off x="104" y="1342"/>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0" name="Google Shape;110;p13"/>
            <p:cNvSpPr/>
            <p:nvPr/>
          </p:nvSpPr>
          <p:spPr>
            <a:xfrm rot="-2700000">
              <a:off x="145" y="1363"/>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1" name="Google Shape;111;p13"/>
            <p:cNvSpPr/>
            <p:nvPr/>
          </p:nvSpPr>
          <p:spPr>
            <a:xfrm rot="-2700000">
              <a:off x="200" y="1384"/>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2" name="Google Shape;112;p13"/>
            <p:cNvSpPr/>
            <p:nvPr/>
          </p:nvSpPr>
          <p:spPr>
            <a:xfrm rot="-2700000">
              <a:off x="389" y="1454"/>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3" name="Google Shape;113;p13"/>
            <p:cNvSpPr/>
            <p:nvPr/>
          </p:nvSpPr>
          <p:spPr>
            <a:xfrm rot="2700000">
              <a:off x="341" y="173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4" name="Google Shape;114;p13"/>
            <p:cNvSpPr/>
            <p:nvPr/>
          </p:nvSpPr>
          <p:spPr>
            <a:xfrm rot="2700000">
              <a:off x="339" y="175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5" name="Google Shape;115;p13"/>
            <p:cNvSpPr/>
            <p:nvPr/>
          </p:nvSpPr>
          <p:spPr>
            <a:xfrm rot="2700000">
              <a:off x="337" y="177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6" name="Google Shape;116;p13"/>
            <p:cNvSpPr/>
            <p:nvPr/>
          </p:nvSpPr>
          <p:spPr>
            <a:xfrm rot="2700000">
              <a:off x="293" y="1844"/>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7" name="Google Shape;117;p13"/>
            <p:cNvSpPr/>
            <p:nvPr/>
          </p:nvSpPr>
          <p:spPr>
            <a:xfrm rot="-2700000">
              <a:off x="98" y="212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8" name="Google Shape;118;p13"/>
            <p:cNvSpPr/>
            <p:nvPr/>
          </p:nvSpPr>
          <p:spPr>
            <a:xfrm rot="-2700000">
              <a:off x="113" y="213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19" name="Google Shape;119;p13"/>
            <p:cNvSpPr/>
            <p:nvPr/>
          </p:nvSpPr>
          <p:spPr>
            <a:xfrm rot="-2700000">
              <a:off x="148" y="215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0" name="Google Shape;120;p13"/>
            <p:cNvSpPr/>
            <p:nvPr/>
          </p:nvSpPr>
          <p:spPr>
            <a:xfrm rot="-2700000">
              <a:off x="203" y="217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1" name="Google Shape;121;p13"/>
            <p:cNvSpPr/>
            <p:nvPr/>
          </p:nvSpPr>
          <p:spPr>
            <a:xfrm rot="-2700000">
              <a:off x="392" y="224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2" name="Google Shape;122;p13"/>
            <p:cNvSpPr/>
            <p:nvPr/>
          </p:nvSpPr>
          <p:spPr>
            <a:xfrm rot="-2700000">
              <a:off x="95" y="2914"/>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3" name="Google Shape;123;p13"/>
            <p:cNvSpPr/>
            <p:nvPr/>
          </p:nvSpPr>
          <p:spPr>
            <a:xfrm rot="-2700000">
              <a:off x="104" y="2921"/>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4" name="Google Shape;124;p13"/>
            <p:cNvSpPr/>
            <p:nvPr/>
          </p:nvSpPr>
          <p:spPr>
            <a:xfrm rot="-2700000">
              <a:off x="145" y="2942"/>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5" name="Google Shape;125;p13"/>
            <p:cNvSpPr/>
            <p:nvPr/>
          </p:nvSpPr>
          <p:spPr>
            <a:xfrm rot="-2700000">
              <a:off x="203" y="2963"/>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6" name="Google Shape;126;p13"/>
            <p:cNvSpPr/>
            <p:nvPr/>
          </p:nvSpPr>
          <p:spPr>
            <a:xfrm rot="-2700000">
              <a:off x="389" y="3033"/>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7" name="Google Shape;127;p13"/>
            <p:cNvSpPr/>
            <p:nvPr/>
          </p:nvSpPr>
          <p:spPr>
            <a:xfrm rot="2700000">
              <a:off x="341" y="3309"/>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8" name="Google Shape;128;p13"/>
            <p:cNvSpPr/>
            <p:nvPr/>
          </p:nvSpPr>
          <p:spPr>
            <a:xfrm rot="2700000">
              <a:off x="339" y="3334"/>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29" name="Google Shape;129;p13"/>
            <p:cNvSpPr/>
            <p:nvPr/>
          </p:nvSpPr>
          <p:spPr>
            <a:xfrm rot="2700000">
              <a:off x="334" y="3352"/>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30" name="Google Shape;130;p13"/>
            <p:cNvSpPr/>
            <p:nvPr/>
          </p:nvSpPr>
          <p:spPr>
            <a:xfrm rot="2700000">
              <a:off x="293" y="342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31" name="Google Shape;131;p13"/>
            <p:cNvSpPr/>
            <p:nvPr/>
          </p:nvSpPr>
          <p:spPr>
            <a:xfrm rot="-2700000">
              <a:off x="95" y="3699"/>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32" name="Google Shape;132;p13"/>
            <p:cNvSpPr/>
            <p:nvPr/>
          </p:nvSpPr>
          <p:spPr>
            <a:xfrm rot="-2700000">
              <a:off x="104" y="3706"/>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33" name="Google Shape;133;p13"/>
            <p:cNvSpPr/>
            <p:nvPr/>
          </p:nvSpPr>
          <p:spPr>
            <a:xfrm rot="-2700000">
              <a:off x="145" y="3727"/>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34" name="Google Shape;134;p13"/>
            <p:cNvSpPr/>
            <p:nvPr/>
          </p:nvSpPr>
          <p:spPr>
            <a:xfrm rot="-2700000">
              <a:off x="200" y="3748"/>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sp>
          <p:nvSpPr>
            <p:cNvPr id="135" name="Google Shape;135;p13"/>
            <p:cNvSpPr/>
            <p:nvPr/>
          </p:nvSpPr>
          <p:spPr>
            <a:xfrm rot="-2700000">
              <a:off x="389" y="3818"/>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FFFFCC"/>
                </a:solidFill>
                <a:latin typeface="Times New Roman"/>
                <a:ea typeface="Times New Roman"/>
                <a:cs typeface="Times New Roman"/>
                <a:sym typeface="Times New Roman"/>
              </a:endParaRPr>
            </a:p>
          </p:txBody>
        </p:sp>
      </p:grpSp>
      <p:sp>
        <p:nvSpPr>
          <p:cNvPr id="136" name="Google Shape;136;p13"/>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1pPr>
            <a:lvl2pPr marR="0" lvl="1"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9pPr>
          </a:lstStyle>
          <a:p>
            <a:endParaRPr/>
          </a:p>
        </p:txBody>
      </p:sp>
      <p:sp>
        <p:nvSpPr>
          <p:cNvPr id="137" name="Google Shape;137;p13"/>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38" name="Google Shape;138;p13"/>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400" b="0" i="0" u="none" strike="noStrike" cap="none">
                <a:solidFill>
                  <a:srgbClr val="FFFFCC"/>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139" name="Google Shape;139;p13"/>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1400" b="0" i="0" u="none" strike="noStrike" cap="none">
                <a:solidFill>
                  <a:srgbClr val="FFFFCC"/>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140" name="Google Shape;140;p13"/>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7"/>
        <p:cNvGrpSpPr/>
        <p:nvPr/>
      </p:nvGrpSpPr>
      <p:grpSpPr>
        <a:xfrm>
          <a:off x="0" y="0"/>
          <a:ext cx="0" cy="0"/>
          <a:chOff x="0" y="0"/>
          <a:chExt cx="0" cy="0"/>
        </a:xfrm>
      </p:grpSpPr>
      <p:grpSp>
        <p:nvGrpSpPr>
          <p:cNvPr id="228" name="Google Shape;228;p26"/>
          <p:cNvGrpSpPr/>
          <p:nvPr/>
        </p:nvGrpSpPr>
        <p:grpSpPr>
          <a:xfrm>
            <a:off x="-8308" y="99642"/>
            <a:ext cx="1431078" cy="6644429"/>
            <a:chOff x="-5" y="63"/>
            <a:chExt cx="901" cy="4185"/>
          </a:xfrm>
        </p:grpSpPr>
        <p:sp>
          <p:nvSpPr>
            <p:cNvPr id="229" name="Google Shape;229;p26"/>
            <p:cNvSpPr/>
            <p:nvPr/>
          </p:nvSpPr>
          <p:spPr>
            <a:xfrm rot="2700000">
              <a:off x="347" y="15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0" name="Google Shape;230;p26"/>
            <p:cNvSpPr/>
            <p:nvPr/>
          </p:nvSpPr>
          <p:spPr>
            <a:xfrm rot="2700000">
              <a:off x="341" y="16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1" name="Google Shape;231;p26"/>
            <p:cNvSpPr/>
            <p:nvPr/>
          </p:nvSpPr>
          <p:spPr>
            <a:xfrm rot="2700000">
              <a:off x="339" y="18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2" name="Google Shape;232;p26"/>
            <p:cNvSpPr/>
            <p:nvPr/>
          </p:nvSpPr>
          <p:spPr>
            <a:xfrm rot="2700000">
              <a:off x="334" y="20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3" name="Google Shape;233;p26"/>
            <p:cNvSpPr/>
            <p:nvPr/>
          </p:nvSpPr>
          <p:spPr>
            <a:xfrm rot="2700000">
              <a:off x="294" y="27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4" name="Google Shape;234;p26"/>
            <p:cNvSpPr/>
            <p:nvPr/>
          </p:nvSpPr>
          <p:spPr>
            <a:xfrm rot="2700000">
              <a:off x="347" y="939"/>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5" name="Google Shape;235;p26"/>
            <p:cNvSpPr/>
            <p:nvPr/>
          </p:nvSpPr>
          <p:spPr>
            <a:xfrm rot="2700000">
              <a:off x="341" y="945"/>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6" name="Google Shape;236;p26"/>
            <p:cNvSpPr/>
            <p:nvPr/>
          </p:nvSpPr>
          <p:spPr>
            <a:xfrm rot="2700000">
              <a:off x="339" y="970"/>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7" name="Google Shape;237;p26"/>
            <p:cNvSpPr/>
            <p:nvPr/>
          </p:nvSpPr>
          <p:spPr>
            <a:xfrm rot="2700000">
              <a:off x="334" y="988"/>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8" name="Google Shape;238;p26"/>
            <p:cNvSpPr/>
            <p:nvPr/>
          </p:nvSpPr>
          <p:spPr>
            <a:xfrm rot="2700000">
              <a:off x="293" y="1056"/>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39" name="Google Shape;239;p26"/>
            <p:cNvSpPr/>
            <p:nvPr/>
          </p:nvSpPr>
          <p:spPr>
            <a:xfrm rot="2700000">
              <a:off x="347" y="172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0" name="Google Shape;240;p26"/>
            <p:cNvSpPr/>
            <p:nvPr/>
          </p:nvSpPr>
          <p:spPr>
            <a:xfrm rot="2700000">
              <a:off x="347" y="2518"/>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1" name="Google Shape;241;p26"/>
            <p:cNvSpPr/>
            <p:nvPr/>
          </p:nvSpPr>
          <p:spPr>
            <a:xfrm rot="2700000">
              <a:off x="341" y="2524"/>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2" name="Google Shape;242;p26"/>
            <p:cNvSpPr/>
            <p:nvPr/>
          </p:nvSpPr>
          <p:spPr>
            <a:xfrm rot="2700000">
              <a:off x="339" y="2549"/>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3" name="Google Shape;243;p26"/>
            <p:cNvSpPr/>
            <p:nvPr/>
          </p:nvSpPr>
          <p:spPr>
            <a:xfrm rot="2700000">
              <a:off x="334" y="2567"/>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4" name="Google Shape;244;p26"/>
            <p:cNvSpPr/>
            <p:nvPr/>
          </p:nvSpPr>
          <p:spPr>
            <a:xfrm rot="2700000">
              <a:off x="293" y="2632"/>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5" name="Google Shape;245;p26"/>
            <p:cNvSpPr/>
            <p:nvPr/>
          </p:nvSpPr>
          <p:spPr>
            <a:xfrm rot="2700000">
              <a:off x="347" y="3303"/>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6" name="Google Shape;246;p26"/>
            <p:cNvSpPr/>
            <p:nvPr/>
          </p:nvSpPr>
          <p:spPr>
            <a:xfrm rot="-2700000">
              <a:off x="89" y="55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7" name="Google Shape;247;p26"/>
            <p:cNvSpPr/>
            <p:nvPr/>
          </p:nvSpPr>
          <p:spPr>
            <a:xfrm rot="-2700000">
              <a:off x="98" y="56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8" name="Google Shape;248;p26"/>
            <p:cNvSpPr/>
            <p:nvPr/>
          </p:nvSpPr>
          <p:spPr>
            <a:xfrm rot="-2700000">
              <a:off x="139" y="58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49" name="Google Shape;249;p26"/>
            <p:cNvSpPr/>
            <p:nvPr/>
          </p:nvSpPr>
          <p:spPr>
            <a:xfrm rot="-2700000">
              <a:off x="197" y="60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0" name="Google Shape;250;p26"/>
            <p:cNvSpPr/>
            <p:nvPr/>
          </p:nvSpPr>
          <p:spPr>
            <a:xfrm rot="-2700000">
              <a:off x="389" y="67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1" name="Google Shape;251;p26"/>
            <p:cNvSpPr/>
            <p:nvPr/>
          </p:nvSpPr>
          <p:spPr>
            <a:xfrm rot="-2700000">
              <a:off x="95" y="1335"/>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2" name="Google Shape;252;p26"/>
            <p:cNvSpPr/>
            <p:nvPr/>
          </p:nvSpPr>
          <p:spPr>
            <a:xfrm rot="-2700000">
              <a:off x="104" y="1342"/>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3" name="Google Shape;253;p26"/>
            <p:cNvSpPr/>
            <p:nvPr/>
          </p:nvSpPr>
          <p:spPr>
            <a:xfrm rot="-2700000">
              <a:off x="145" y="1363"/>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4" name="Google Shape;254;p26"/>
            <p:cNvSpPr/>
            <p:nvPr/>
          </p:nvSpPr>
          <p:spPr>
            <a:xfrm rot="-2700000">
              <a:off x="200" y="1384"/>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5" name="Google Shape;255;p26"/>
            <p:cNvSpPr/>
            <p:nvPr/>
          </p:nvSpPr>
          <p:spPr>
            <a:xfrm rot="-2700000">
              <a:off x="389" y="1454"/>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6" name="Google Shape;256;p26"/>
            <p:cNvSpPr/>
            <p:nvPr/>
          </p:nvSpPr>
          <p:spPr>
            <a:xfrm rot="2700000">
              <a:off x="341" y="173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7" name="Google Shape;257;p26"/>
            <p:cNvSpPr/>
            <p:nvPr/>
          </p:nvSpPr>
          <p:spPr>
            <a:xfrm rot="2700000">
              <a:off x="339" y="175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8" name="Google Shape;258;p26"/>
            <p:cNvSpPr/>
            <p:nvPr/>
          </p:nvSpPr>
          <p:spPr>
            <a:xfrm rot="2700000">
              <a:off x="337" y="177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59" name="Google Shape;259;p26"/>
            <p:cNvSpPr/>
            <p:nvPr/>
          </p:nvSpPr>
          <p:spPr>
            <a:xfrm rot="2700000">
              <a:off x="293" y="1844"/>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0" name="Google Shape;260;p26"/>
            <p:cNvSpPr/>
            <p:nvPr/>
          </p:nvSpPr>
          <p:spPr>
            <a:xfrm rot="-2700000">
              <a:off x="98" y="212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1" name="Google Shape;261;p26"/>
            <p:cNvSpPr/>
            <p:nvPr/>
          </p:nvSpPr>
          <p:spPr>
            <a:xfrm rot="-2700000">
              <a:off x="113" y="213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2" name="Google Shape;262;p26"/>
            <p:cNvSpPr/>
            <p:nvPr/>
          </p:nvSpPr>
          <p:spPr>
            <a:xfrm rot="-2700000">
              <a:off x="148" y="215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3" name="Google Shape;263;p26"/>
            <p:cNvSpPr/>
            <p:nvPr/>
          </p:nvSpPr>
          <p:spPr>
            <a:xfrm rot="-2700000">
              <a:off x="203" y="217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4" name="Google Shape;264;p26"/>
            <p:cNvSpPr/>
            <p:nvPr/>
          </p:nvSpPr>
          <p:spPr>
            <a:xfrm rot="-2700000">
              <a:off x="392" y="224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5" name="Google Shape;265;p26"/>
            <p:cNvSpPr/>
            <p:nvPr/>
          </p:nvSpPr>
          <p:spPr>
            <a:xfrm rot="-2700000">
              <a:off x="95" y="2914"/>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6" name="Google Shape;266;p26"/>
            <p:cNvSpPr/>
            <p:nvPr/>
          </p:nvSpPr>
          <p:spPr>
            <a:xfrm rot="-2700000">
              <a:off x="104" y="2921"/>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7" name="Google Shape;267;p26"/>
            <p:cNvSpPr/>
            <p:nvPr/>
          </p:nvSpPr>
          <p:spPr>
            <a:xfrm rot="-2700000">
              <a:off x="145" y="2942"/>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8" name="Google Shape;268;p26"/>
            <p:cNvSpPr/>
            <p:nvPr/>
          </p:nvSpPr>
          <p:spPr>
            <a:xfrm rot="-2700000">
              <a:off x="203" y="2963"/>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69" name="Google Shape;269;p26"/>
            <p:cNvSpPr/>
            <p:nvPr/>
          </p:nvSpPr>
          <p:spPr>
            <a:xfrm rot="-2700000">
              <a:off x="389" y="3033"/>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0" name="Google Shape;270;p26"/>
            <p:cNvSpPr/>
            <p:nvPr/>
          </p:nvSpPr>
          <p:spPr>
            <a:xfrm rot="2700000">
              <a:off x="341" y="3309"/>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1" name="Google Shape;271;p26"/>
            <p:cNvSpPr/>
            <p:nvPr/>
          </p:nvSpPr>
          <p:spPr>
            <a:xfrm rot="2700000">
              <a:off x="339" y="3334"/>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2" name="Google Shape;272;p26"/>
            <p:cNvSpPr/>
            <p:nvPr/>
          </p:nvSpPr>
          <p:spPr>
            <a:xfrm rot="2700000">
              <a:off x="334" y="3352"/>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3" name="Google Shape;273;p26"/>
            <p:cNvSpPr/>
            <p:nvPr/>
          </p:nvSpPr>
          <p:spPr>
            <a:xfrm rot="2700000">
              <a:off x="293" y="342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4" name="Google Shape;274;p26"/>
            <p:cNvSpPr/>
            <p:nvPr/>
          </p:nvSpPr>
          <p:spPr>
            <a:xfrm rot="-2700000">
              <a:off x="95" y="3699"/>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5" name="Google Shape;275;p26"/>
            <p:cNvSpPr/>
            <p:nvPr/>
          </p:nvSpPr>
          <p:spPr>
            <a:xfrm rot="-2700000">
              <a:off x="104" y="3706"/>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6" name="Google Shape;276;p26"/>
            <p:cNvSpPr/>
            <p:nvPr/>
          </p:nvSpPr>
          <p:spPr>
            <a:xfrm rot="-2700000">
              <a:off x="145" y="3727"/>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7" name="Google Shape;277;p26"/>
            <p:cNvSpPr/>
            <p:nvPr/>
          </p:nvSpPr>
          <p:spPr>
            <a:xfrm rot="-2700000">
              <a:off x="200" y="3748"/>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278" name="Google Shape;278;p26"/>
            <p:cNvSpPr/>
            <p:nvPr/>
          </p:nvSpPr>
          <p:spPr>
            <a:xfrm rot="-2700000">
              <a:off x="389" y="3818"/>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grpSp>
      <p:sp>
        <p:nvSpPr>
          <p:cNvPr id="279" name="Google Shape;279;p26"/>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1pPr>
            <a:lvl2pPr marR="0" lvl="1"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9pPr>
          </a:lstStyle>
          <a:p>
            <a:endParaRPr/>
          </a:p>
        </p:txBody>
      </p:sp>
      <p:sp>
        <p:nvSpPr>
          <p:cNvPr id="280" name="Google Shape;280;p26"/>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281" name="Google Shape;281;p26"/>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282" name="Google Shape;282;p26"/>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283" name="Google Shape;283;p26"/>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b="0" u="none">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b="0" u="none">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b="0" u="none">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b="0" u="none">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b="0" u="none">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b="0" u="none">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b="0" u="none">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b="0" u="none">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b="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0"/>
        <p:cNvGrpSpPr/>
        <p:nvPr/>
      </p:nvGrpSpPr>
      <p:grpSpPr>
        <a:xfrm>
          <a:off x="0" y="0"/>
          <a:ext cx="0" cy="0"/>
          <a:chOff x="0" y="0"/>
          <a:chExt cx="0" cy="0"/>
        </a:xfrm>
      </p:grpSpPr>
      <p:grpSp>
        <p:nvGrpSpPr>
          <p:cNvPr id="371" name="Google Shape;371;p39"/>
          <p:cNvGrpSpPr/>
          <p:nvPr/>
        </p:nvGrpSpPr>
        <p:grpSpPr>
          <a:xfrm>
            <a:off x="-8308" y="99642"/>
            <a:ext cx="1431078" cy="6644429"/>
            <a:chOff x="-5" y="63"/>
            <a:chExt cx="901" cy="4185"/>
          </a:xfrm>
        </p:grpSpPr>
        <p:sp>
          <p:nvSpPr>
            <p:cNvPr id="372" name="Google Shape;372;p39"/>
            <p:cNvSpPr/>
            <p:nvPr/>
          </p:nvSpPr>
          <p:spPr>
            <a:xfrm rot="2700000">
              <a:off x="347" y="15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3" name="Google Shape;373;p39"/>
            <p:cNvSpPr/>
            <p:nvPr/>
          </p:nvSpPr>
          <p:spPr>
            <a:xfrm rot="2700000">
              <a:off x="341" y="16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4" name="Google Shape;374;p39"/>
            <p:cNvSpPr/>
            <p:nvPr/>
          </p:nvSpPr>
          <p:spPr>
            <a:xfrm rot="2700000">
              <a:off x="339" y="18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5" name="Google Shape;375;p39"/>
            <p:cNvSpPr/>
            <p:nvPr/>
          </p:nvSpPr>
          <p:spPr>
            <a:xfrm rot="2700000">
              <a:off x="334" y="20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6" name="Google Shape;376;p39"/>
            <p:cNvSpPr/>
            <p:nvPr/>
          </p:nvSpPr>
          <p:spPr>
            <a:xfrm rot="2700000">
              <a:off x="294" y="27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7" name="Google Shape;377;p39"/>
            <p:cNvSpPr/>
            <p:nvPr/>
          </p:nvSpPr>
          <p:spPr>
            <a:xfrm rot="2700000">
              <a:off x="347" y="939"/>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8" name="Google Shape;378;p39"/>
            <p:cNvSpPr/>
            <p:nvPr/>
          </p:nvSpPr>
          <p:spPr>
            <a:xfrm rot="2700000">
              <a:off x="341" y="945"/>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79" name="Google Shape;379;p39"/>
            <p:cNvSpPr/>
            <p:nvPr/>
          </p:nvSpPr>
          <p:spPr>
            <a:xfrm rot="2700000">
              <a:off x="339" y="970"/>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0" name="Google Shape;380;p39"/>
            <p:cNvSpPr/>
            <p:nvPr/>
          </p:nvSpPr>
          <p:spPr>
            <a:xfrm rot="2700000">
              <a:off x="334" y="988"/>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1" name="Google Shape;381;p39"/>
            <p:cNvSpPr/>
            <p:nvPr/>
          </p:nvSpPr>
          <p:spPr>
            <a:xfrm rot="2700000">
              <a:off x="293" y="1056"/>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2" name="Google Shape;382;p39"/>
            <p:cNvSpPr/>
            <p:nvPr/>
          </p:nvSpPr>
          <p:spPr>
            <a:xfrm rot="2700000">
              <a:off x="347" y="172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3" name="Google Shape;383;p39"/>
            <p:cNvSpPr/>
            <p:nvPr/>
          </p:nvSpPr>
          <p:spPr>
            <a:xfrm rot="2700000">
              <a:off x="347" y="2518"/>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4" name="Google Shape;384;p39"/>
            <p:cNvSpPr/>
            <p:nvPr/>
          </p:nvSpPr>
          <p:spPr>
            <a:xfrm rot="2700000">
              <a:off x="341" y="2524"/>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5" name="Google Shape;385;p39"/>
            <p:cNvSpPr/>
            <p:nvPr/>
          </p:nvSpPr>
          <p:spPr>
            <a:xfrm rot="2700000">
              <a:off x="339" y="2549"/>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6" name="Google Shape;386;p39"/>
            <p:cNvSpPr/>
            <p:nvPr/>
          </p:nvSpPr>
          <p:spPr>
            <a:xfrm rot="2700000">
              <a:off x="334" y="2567"/>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7" name="Google Shape;387;p39"/>
            <p:cNvSpPr/>
            <p:nvPr/>
          </p:nvSpPr>
          <p:spPr>
            <a:xfrm rot="2700000">
              <a:off x="293" y="2632"/>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8" name="Google Shape;388;p39"/>
            <p:cNvSpPr/>
            <p:nvPr/>
          </p:nvSpPr>
          <p:spPr>
            <a:xfrm rot="2700000">
              <a:off x="347" y="3303"/>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89" name="Google Shape;389;p39"/>
            <p:cNvSpPr/>
            <p:nvPr/>
          </p:nvSpPr>
          <p:spPr>
            <a:xfrm rot="-2700000">
              <a:off x="89" y="55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0" name="Google Shape;390;p39"/>
            <p:cNvSpPr/>
            <p:nvPr/>
          </p:nvSpPr>
          <p:spPr>
            <a:xfrm rot="-2700000">
              <a:off x="98" y="56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1" name="Google Shape;391;p39"/>
            <p:cNvSpPr/>
            <p:nvPr/>
          </p:nvSpPr>
          <p:spPr>
            <a:xfrm rot="-2700000">
              <a:off x="139" y="58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2" name="Google Shape;392;p39"/>
            <p:cNvSpPr/>
            <p:nvPr/>
          </p:nvSpPr>
          <p:spPr>
            <a:xfrm rot="-2700000">
              <a:off x="197" y="60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3" name="Google Shape;393;p39"/>
            <p:cNvSpPr/>
            <p:nvPr/>
          </p:nvSpPr>
          <p:spPr>
            <a:xfrm rot="-2700000">
              <a:off x="389" y="67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4" name="Google Shape;394;p39"/>
            <p:cNvSpPr/>
            <p:nvPr/>
          </p:nvSpPr>
          <p:spPr>
            <a:xfrm rot="-2700000">
              <a:off x="95" y="1335"/>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5" name="Google Shape;395;p39"/>
            <p:cNvSpPr/>
            <p:nvPr/>
          </p:nvSpPr>
          <p:spPr>
            <a:xfrm rot="-2700000">
              <a:off x="104" y="1342"/>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6" name="Google Shape;396;p39"/>
            <p:cNvSpPr/>
            <p:nvPr/>
          </p:nvSpPr>
          <p:spPr>
            <a:xfrm rot="-2700000">
              <a:off x="145" y="1363"/>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7" name="Google Shape;397;p39"/>
            <p:cNvSpPr/>
            <p:nvPr/>
          </p:nvSpPr>
          <p:spPr>
            <a:xfrm rot="-2700000">
              <a:off x="200" y="1384"/>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8" name="Google Shape;398;p39"/>
            <p:cNvSpPr/>
            <p:nvPr/>
          </p:nvSpPr>
          <p:spPr>
            <a:xfrm rot="-2700000">
              <a:off x="389" y="1454"/>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399" name="Google Shape;399;p39"/>
            <p:cNvSpPr/>
            <p:nvPr/>
          </p:nvSpPr>
          <p:spPr>
            <a:xfrm rot="2700000">
              <a:off x="341" y="173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0" name="Google Shape;400;p39"/>
            <p:cNvSpPr/>
            <p:nvPr/>
          </p:nvSpPr>
          <p:spPr>
            <a:xfrm rot="2700000">
              <a:off x="339" y="175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1" name="Google Shape;401;p39"/>
            <p:cNvSpPr/>
            <p:nvPr/>
          </p:nvSpPr>
          <p:spPr>
            <a:xfrm rot="2700000">
              <a:off x="337" y="177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2" name="Google Shape;402;p39"/>
            <p:cNvSpPr/>
            <p:nvPr/>
          </p:nvSpPr>
          <p:spPr>
            <a:xfrm rot="2700000">
              <a:off x="293" y="1844"/>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3" name="Google Shape;403;p39"/>
            <p:cNvSpPr/>
            <p:nvPr/>
          </p:nvSpPr>
          <p:spPr>
            <a:xfrm rot="-2700000">
              <a:off x="98" y="212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4" name="Google Shape;404;p39"/>
            <p:cNvSpPr/>
            <p:nvPr/>
          </p:nvSpPr>
          <p:spPr>
            <a:xfrm rot="-2700000">
              <a:off x="113" y="213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5" name="Google Shape;405;p39"/>
            <p:cNvSpPr/>
            <p:nvPr/>
          </p:nvSpPr>
          <p:spPr>
            <a:xfrm rot="-2700000">
              <a:off x="148" y="215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6" name="Google Shape;406;p39"/>
            <p:cNvSpPr/>
            <p:nvPr/>
          </p:nvSpPr>
          <p:spPr>
            <a:xfrm rot="-2700000">
              <a:off x="203" y="217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7" name="Google Shape;407;p39"/>
            <p:cNvSpPr/>
            <p:nvPr/>
          </p:nvSpPr>
          <p:spPr>
            <a:xfrm rot="-2700000">
              <a:off x="392" y="224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8" name="Google Shape;408;p39"/>
            <p:cNvSpPr/>
            <p:nvPr/>
          </p:nvSpPr>
          <p:spPr>
            <a:xfrm rot="-2700000">
              <a:off x="95" y="2914"/>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09" name="Google Shape;409;p39"/>
            <p:cNvSpPr/>
            <p:nvPr/>
          </p:nvSpPr>
          <p:spPr>
            <a:xfrm rot="-2700000">
              <a:off x="104" y="2921"/>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0" name="Google Shape;410;p39"/>
            <p:cNvSpPr/>
            <p:nvPr/>
          </p:nvSpPr>
          <p:spPr>
            <a:xfrm rot="-2700000">
              <a:off x="145" y="2942"/>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1" name="Google Shape;411;p39"/>
            <p:cNvSpPr/>
            <p:nvPr/>
          </p:nvSpPr>
          <p:spPr>
            <a:xfrm rot="-2700000">
              <a:off x="203" y="2963"/>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2" name="Google Shape;412;p39"/>
            <p:cNvSpPr/>
            <p:nvPr/>
          </p:nvSpPr>
          <p:spPr>
            <a:xfrm rot="-2700000">
              <a:off x="389" y="3033"/>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3" name="Google Shape;413;p39"/>
            <p:cNvSpPr/>
            <p:nvPr/>
          </p:nvSpPr>
          <p:spPr>
            <a:xfrm rot="2700000">
              <a:off x="341" y="3309"/>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4" name="Google Shape;414;p39"/>
            <p:cNvSpPr/>
            <p:nvPr/>
          </p:nvSpPr>
          <p:spPr>
            <a:xfrm rot="2700000">
              <a:off x="339" y="3334"/>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5" name="Google Shape;415;p39"/>
            <p:cNvSpPr/>
            <p:nvPr/>
          </p:nvSpPr>
          <p:spPr>
            <a:xfrm rot="2700000">
              <a:off x="334" y="3352"/>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6" name="Google Shape;416;p39"/>
            <p:cNvSpPr/>
            <p:nvPr/>
          </p:nvSpPr>
          <p:spPr>
            <a:xfrm rot="2700000">
              <a:off x="293" y="342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7" name="Google Shape;417;p39"/>
            <p:cNvSpPr/>
            <p:nvPr/>
          </p:nvSpPr>
          <p:spPr>
            <a:xfrm rot="-2700000">
              <a:off x="95" y="3699"/>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8" name="Google Shape;418;p39"/>
            <p:cNvSpPr/>
            <p:nvPr/>
          </p:nvSpPr>
          <p:spPr>
            <a:xfrm rot="-2700000">
              <a:off x="104" y="3706"/>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19" name="Google Shape;419;p39"/>
            <p:cNvSpPr/>
            <p:nvPr/>
          </p:nvSpPr>
          <p:spPr>
            <a:xfrm rot="-2700000">
              <a:off x="145" y="3727"/>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20" name="Google Shape;420;p39"/>
            <p:cNvSpPr/>
            <p:nvPr/>
          </p:nvSpPr>
          <p:spPr>
            <a:xfrm rot="-2700000">
              <a:off x="200" y="3748"/>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421" name="Google Shape;421;p39"/>
            <p:cNvSpPr/>
            <p:nvPr/>
          </p:nvSpPr>
          <p:spPr>
            <a:xfrm rot="-2700000">
              <a:off x="389" y="3818"/>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grpSp>
      <p:sp>
        <p:nvSpPr>
          <p:cNvPr id="422" name="Google Shape;422;p39"/>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1pPr>
            <a:lvl2pPr marR="0" lvl="1"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9pPr>
          </a:lstStyle>
          <a:p>
            <a:endParaRPr/>
          </a:p>
        </p:txBody>
      </p:sp>
      <p:sp>
        <p:nvSpPr>
          <p:cNvPr id="423" name="Google Shape;423;p39"/>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424" name="Google Shape;424;p39"/>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425" name="Google Shape;425;p39"/>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426" name="Google Shape;426;p39"/>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8F8FA"/>
        </a:solidFill>
        <a:effectLst/>
      </p:bgPr>
    </p:bg>
    <p:spTree>
      <p:nvGrpSpPr>
        <p:cNvPr id="1" name="Shape 513"/>
        <p:cNvGrpSpPr/>
        <p:nvPr/>
      </p:nvGrpSpPr>
      <p:grpSpPr>
        <a:xfrm>
          <a:off x="0" y="0"/>
          <a:ext cx="0" cy="0"/>
          <a:chOff x="0" y="0"/>
          <a:chExt cx="0" cy="0"/>
        </a:xfrm>
      </p:grpSpPr>
      <p:grpSp>
        <p:nvGrpSpPr>
          <p:cNvPr id="514" name="Google Shape;514;p52"/>
          <p:cNvGrpSpPr/>
          <p:nvPr/>
        </p:nvGrpSpPr>
        <p:grpSpPr>
          <a:xfrm>
            <a:off x="-8308" y="99642"/>
            <a:ext cx="1431078" cy="6644429"/>
            <a:chOff x="-5" y="63"/>
            <a:chExt cx="901" cy="4185"/>
          </a:xfrm>
        </p:grpSpPr>
        <p:sp>
          <p:nvSpPr>
            <p:cNvPr id="515" name="Google Shape;515;p52"/>
            <p:cNvSpPr/>
            <p:nvPr/>
          </p:nvSpPr>
          <p:spPr>
            <a:xfrm rot="2700000">
              <a:off x="347" y="15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16" name="Google Shape;516;p52"/>
            <p:cNvSpPr/>
            <p:nvPr/>
          </p:nvSpPr>
          <p:spPr>
            <a:xfrm rot="2700000">
              <a:off x="341" y="16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17" name="Google Shape;517;p52"/>
            <p:cNvSpPr/>
            <p:nvPr/>
          </p:nvSpPr>
          <p:spPr>
            <a:xfrm rot="2700000">
              <a:off x="339" y="18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18" name="Google Shape;518;p52"/>
            <p:cNvSpPr/>
            <p:nvPr/>
          </p:nvSpPr>
          <p:spPr>
            <a:xfrm rot="2700000">
              <a:off x="334" y="20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19" name="Google Shape;519;p52"/>
            <p:cNvSpPr/>
            <p:nvPr/>
          </p:nvSpPr>
          <p:spPr>
            <a:xfrm rot="2700000">
              <a:off x="294" y="27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0" name="Google Shape;520;p52"/>
            <p:cNvSpPr/>
            <p:nvPr/>
          </p:nvSpPr>
          <p:spPr>
            <a:xfrm rot="2700000">
              <a:off x="347" y="939"/>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1" name="Google Shape;521;p52"/>
            <p:cNvSpPr/>
            <p:nvPr/>
          </p:nvSpPr>
          <p:spPr>
            <a:xfrm rot="2700000">
              <a:off x="341" y="945"/>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2" name="Google Shape;522;p52"/>
            <p:cNvSpPr/>
            <p:nvPr/>
          </p:nvSpPr>
          <p:spPr>
            <a:xfrm rot="2700000">
              <a:off x="339" y="970"/>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3" name="Google Shape;523;p52"/>
            <p:cNvSpPr/>
            <p:nvPr/>
          </p:nvSpPr>
          <p:spPr>
            <a:xfrm rot="2700000">
              <a:off x="334" y="988"/>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4" name="Google Shape;524;p52"/>
            <p:cNvSpPr/>
            <p:nvPr/>
          </p:nvSpPr>
          <p:spPr>
            <a:xfrm rot="2700000">
              <a:off x="293" y="1056"/>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5" name="Google Shape;525;p52"/>
            <p:cNvSpPr/>
            <p:nvPr/>
          </p:nvSpPr>
          <p:spPr>
            <a:xfrm rot="2700000">
              <a:off x="347" y="1727"/>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6" name="Google Shape;526;p52"/>
            <p:cNvSpPr/>
            <p:nvPr/>
          </p:nvSpPr>
          <p:spPr>
            <a:xfrm rot="2700000">
              <a:off x="347" y="2518"/>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7" name="Google Shape;527;p52"/>
            <p:cNvSpPr/>
            <p:nvPr/>
          </p:nvSpPr>
          <p:spPr>
            <a:xfrm rot="2700000">
              <a:off x="341" y="2524"/>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8" name="Google Shape;528;p52"/>
            <p:cNvSpPr/>
            <p:nvPr/>
          </p:nvSpPr>
          <p:spPr>
            <a:xfrm rot="2700000">
              <a:off x="339" y="2549"/>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29" name="Google Shape;529;p52"/>
            <p:cNvSpPr/>
            <p:nvPr/>
          </p:nvSpPr>
          <p:spPr>
            <a:xfrm rot="2700000">
              <a:off x="334" y="2567"/>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0" name="Google Shape;530;p52"/>
            <p:cNvSpPr/>
            <p:nvPr/>
          </p:nvSpPr>
          <p:spPr>
            <a:xfrm rot="2700000">
              <a:off x="293" y="2632"/>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1" name="Google Shape;531;p52"/>
            <p:cNvSpPr/>
            <p:nvPr/>
          </p:nvSpPr>
          <p:spPr>
            <a:xfrm rot="2700000">
              <a:off x="347" y="3303"/>
              <a:ext cx="455" cy="455"/>
            </a:xfrm>
            <a:custGeom>
              <a:avLst/>
              <a:gdLst/>
              <a:ahLst/>
              <a:cxnLst/>
              <a:rect l="l" t="t" r="r" b="b"/>
              <a:pathLst>
                <a:path w="21600" h="21600" fill="none" extrusionOk="0">
                  <a:moveTo>
                    <a:pt x="-1" y="0"/>
                  </a:moveTo>
                  <a:cubicBezTo>
                    <a:pt x="11929" y="0"/>
                    <a:pt x="21600" y="9670"/>
                    <a:pt x="21600" y="21600"/>
                  </a:cubicBezTo>
                </a:path>
                <a:path w="21600" h="21600" extrusionOk="0">
                  <a:moveTo>
                    <a:pt x="-1" y="0"/>
                  </a:moveTo>
                  <a:cubicBezTo>
                    <a:pt x="11929" y="0"/>
                    <a:pt x="21600" y="9670"/>
                    <a:pt x="21600" y="21600"/>
                  </a:cubicBezTo>
                  <a:lnTo>
                    <a:pt x="0" y="21600"/>
                  </a:lnTo>
                  <a:lnTo>
                    <a:pt x="-1" y="0"/>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2" name="Google Shape;532;p52"/>
            <p:cNvSpPr/>
            <p:nvPr/>
          </p:nvSpPr>
          <p:spPr>
            <a:xfrm rot="-2700000">
              <a:off x="89" y="55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3" name="Google Shape;533;p52"/>
            <p:cNvSpPr/>
            <p:nvPr/>
          </p:nvSpPr>
          <p:spPr>
            <a:xfrm rot="-2700000">
              <a:off x="98" y="56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4" name="Google Shape;534;p52"/>
            <p:cNvSpPr/>
            <p:nvPr/>
          </p:nvSpPr>
          <p:spPr>
            <a:xfrm rot="-2700000">
              <a:off x="139" y="58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5" name="Google Shape;535;p52"/>
            <p:cNvSpPr/>
            <p:nvPr/>
          </p:nvSpPr>
          <p:spPr>
            <a:xfrm rot="-2700000">
              <a:off x="197" y="60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6" name="Google Shape;536;p52"/>
            <p:cNvSpPr/>
            <p:nvPr/>
          </p:nvSpPr>
          <p:spPr>
            <a:xfrm rot="-2700000">
              <a:off x="389" y="67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7" name="Google Shape;537;p52"/>
            <p:cNvSpPr/>
            <p:nvPr/>
          </p:nvSpPr>
          <p:spPr>
            <a:xfrm rot="-2700000">
              <a:off x="95" y="1335"/>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8" name="Google Shape;538;p52"/>
            <p:cNvSpPr/>
            <p:nvPr/>
          </p:nvSpPr>
          <p:spPr>
            <a:xfrm rot="-2700000">
              <a:off x="104" y="1342"/>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39" name="Google Shape;539;p52"/>
            <p:cNvSpPr/>
            <p:nvPr/>
          </p:nvSpPr>
          <p:spPr>
            <a:xfrm rot="-2700000">
              <a:off x="145" y="1363"/>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0" name="Google Shape;540;p52"/>
            <p:cNvSpPr/>
            <p:nvPr/>
          </p:nvSpPr>
          <p:spPr>
            <a:xfrm rot="-2700000">
              <a:off x="200" y="1384"/>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1" name="Google Shape;541;p52"/>
            <p:cNvSpPr/>
            <p:nvPr/>
          </p:nvSpPr>
          <p:spPr>
            <a:xfrm rot="-2700000">
              <a:off x="389" y="1454"/>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2" name="Google Shape;542;p52"/>
            <p:cNvSpPr/>
            <p:nvPr/>
          </p:nvSpPr>
          <p:spPr>
            <a:xfrm rot="2700000">
              <a:off x="341" y="1733"/>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3" name="Google Shape;543;p52"/>
            <p:cNvSpPr/>
            <p:nvPr/>
          </p:nvSpPr>
          <p:spPr>
            <a:xfrm rot="2700000">
              <a:off x="339" y="1758"/>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4" name="Google Shape;544;p52"/>
            <p:cNvSpPr/>
            <p:nvPr/>
          </p:nvSpPr>
          <p:spPr>
            <a:xfrm rot="2700000">
              <a:off x="337" y="1776"/>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5" name="Google Shape;545;p52"/>
            <p:cNvSpPr/>
            <p:nvPr/>
          </p:nvSpPr>
          <p:spPr>
            <a:xfrm rot="2700000">
              <a:off x="293" y="1844"/>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6" name="Google Shape;546;p52"/>
            <p:cNvSpPr/>
            <p:nvPr/>
          </p:nvSpPr>
          <p:spPr>
            <a:xfrm rot="-2700000">
              <a:off x="98" y="2123"/>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7" name="Google Shape;547;p52"/>
            <p:cNvSpPr/>
            <p:nvPr/>
          </p:nvSpPr>
          <p:spPr>
            <a:xfrm rot="-2700000">
              <a:off x="113" y="2130"/>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8" name="Google Shape;548;p52"/>
            <p:cNvSpPr/>
            <p:nvPr/>
          </p:nvSpPr>
          <p:spPr>
            <a:xfrm rot="-2700000">
              <a:off x="148" y="2151"/>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49" name="Google Shape;549;p52"/>
            <p:cNvSpPr/>
            <p:nvPr/>
          </p:nvSpPr>
          <p:spPr>
            <a:xfrm rot="-2700000">
              <a:off x="203" y="2172"/>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0" name="Google Shape;550;p52"/>
            <p:cNvSpPr/>
            <p:nvPr/>
          </p:nvSpPr>
          <p:spPr>
            <a:xfrm rot="-2700000">
              <a:off x="392" y="2242"/>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1" name="Google Shape;551;p52"/>
            <p:cNvSpPr/>
            <p:nvPr/>
          </p:nvSpPr>
          <p:spPr>
            <a:xfrm rot="-2700000">
              <a:off x="95" y="2914"/>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2" name="Google Shape;552;p52"/>
            <p:cNvSpPr/>
            <p:nvPr/>
          </p:nvSpPr>
          <p:spPr>
            <a:xfrm rot="-2700000">
              <a:off x="104" y="2921"/>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3" name="Google Shape;553;p52"/>
            <p:cNvSpPr/>
            <p:nvPr/>
          </p:nvSpPr>
          <p:spPr>
            <a:xfrm rot="-2700000">
              <a:off x="145" y="2942"/>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4" name="Google Shape;554;p52"/>
            <p:cNvSpPr/>
            <p:nvPr/>
          </p:nvSpPr>
          <p:spPr>
            <a:xfrm rot="-2700000">
              <a:off x="203" y="2963"/>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5" name="Google Shape;555;p52"/>
            <p:cNvSpPr/>
            <p:nvPr/>
          </p:nvSpPr>
          <p:spPr>
            <a:xfrm rot="-2700000">
              <a:off x="389" y="3033"/>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6" name="Google Shape;556;p52"/>
            <p:cNvSpPr/>
            <p:nvPr/>
          </p:nvSpPr>
          <p:spPr>
            <a:xfrm rot="2700000">
              <a:off x="341" y="3309"/>
              <a:ext cx="438" cy="435"/>
            </a:xfrm>
            <a:custGeom>
              <a:avLst/>
              <a:gdLst/>
              <a:ahLst/>
              <a:cxnLst/>
              <a:rect l="l" t="t" r="r" b="b"/>
              <a:pathLst>
                <a:path w="20808" h="20673" fill="none" extrusionOk="0">
                  <a:moveTo>
                    <a:pt x="6259" y="-1"/>
                  </a:moveTo>
                  <a:cubicBezTo>
                    <a:pt x="13335" y="2142"/>
                    <a:pt x="18823" y="7754"/>
                    <a:pt x="20807" y="14877"/>
                  </a:cubicBezTo>
                </a:path>
                <a:path w="20808" h="20673" extrusionOk="0">
                  <a:moveTo>
                    <a:pt x="6259" y="-1"/>
                  </a:moveTo>
                  <a:cubicBezTo>
                    <a:pt x="13335" y="2142"/>
                    <a:pt x="18823" y="7754"/>
                    <a:pt x="20807" y="14877"/>
                  </a:cubicBezTo>
                  <a:lnTo>
                    <a:pt x="0" y="20673"/>
                  </a:lnTo>
                  <a:lnTo>
                    <a:pt x="6259" y="-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7" name="Google Shape;557;p52"/>
            <p:cNvSpPr/>
            <p:nvPr/>
          </p:nvSpPr>
          <p:spPr>
            <a:xfrm rot="2700000">
              <a:off x="339" y="3334"/>
              <a:ext cx="410" cy="400"/>
            </a:xfrm>
            <a:custGeom>
              <a:avLst/>
              <a:gdLst/>
              <a:ahLst/>
              <a:cxnLst/>
              <a:rect l="l" t="t" r="r" b="b"/>
              <a:pathLst>
                <a:path w="19469" h="18986" fill="none" extrusionOk="0">
                  <a:moveTo>
                    <a:pt x="10300" y="-1"/>
                  </a:moveTo>
                  <a:cubicBezTo>
                    <a:pt x="14293" y="2166"/>
                    <a:pt x="17501" y="5536"/>
                    <a:pt x="19469" y="9630"/>
                  </a:cubicBezTo>
                </a:path>
                <a:path w="19469" h="18986" extrusionOk="0">
                  <a:moveTo>
                    <a:pt x="10300" y="-1"/>
                  </a:moveTo>
                  <a:cubicBezTo>
                    <a:pt x="14293" y="2166"/>
                    <a:pt x="17501" y="5536"/>
                    <a:pt x="19469" y="9630"/>
                  </a:cubicBezTo>
                  <a:lnTo>
                    <a:pt x="0" y="18986"/>
                  </a:lnTo>
                  <a:lnTo>
                    <a:pt x="10300" y="-1"/>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8" name="Google Shape;558;p52"/>
            <p:cNvSpPr/>
            <p:nvPr/>
          </p:nvSpPr>
          <p:spPr>
            <a:xfrm rot="2700000">
              <a:off x="334" y="3352"/>
              <a:ext cx="361" cy="357"/>
            </a:xfrm>
            <a:custGeom>
              <a:avLst/>
              <a:gdLst/>
              <a:ahLst/>
              <a:cxnLst/>
              <a:rect l="l" t="t" r="r" b="b"/>
              <a:pathLst>
                <a:path w="17119" h="16950" fill="none" extrusionOk="0">
                  <a:moveTo>
                    <a:pt x="13388" y="0"/>
                  </a:moveTo>
                  <a:cubicBezTo>
                    <a:pt x="14782" y="1101"/>
                    <a:pt x="16035" y="2370"/>
                    <a:pt x="17118" y="3778"/>
                  </a:cubicBezTo>
                </a:path>
                <a:path w="17119" h="16950" extrusionOk="0">
                  <a:moveTo>
                    <a:pt x="13388" y="0"/>
                  </a:moveTo>
                  <a:cubicBezTo>
                    <a:pt x="14782" y="1101"/>
                    <a:pt x="16035" y="2370"/>
                    <a:pt x="17118" y="3778"/>
                  </a:cubicBezTo>
                  <a:lnTo>
                    <a:pt x="0" y="16950"/>
                  </a:lnTo>
                  <a:lnTo>
                    <a:pt x="1338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59" name="Google Shape;559;p52"/>
            <p:cNvSpPr/>
            <p:nvPr/>
          </p:nvSpPr>
          <p:spPr>
            <a:xfrm rot="2700000">
              <a:off x="293" y="3420"/>
              <a:ext cx="215" cy="216"/>
            </a:xfrm>
            <a:custGeom>
              <a:avLst/>
              <a:gdLst/>
              <a:ahLst/>
              <a:cxnLst/>
              <a:rect l="l" t="t" r="r" b="b"/>
              <a:pathLst>
                <a:path w="21600" h="21600" fill="none" extrusionOk="0">
                  <a:moveTo>
                    <a:pt x="-1" y="0"/>
                  </a:moveTo>
                  <a:cubicBezTo>
                    <a:pt x="11890" y="0"/>
                    <a:pt x="21544" y="9609"/>
                    <a:pt x="21599" y="21500"/>
                  </a:cubicBezTo>
                </a:path>
                <a:path w="21600" h="21600" extrusionOk="0">
                  <a:moveTo>
                    <a:pt x="-1" y="0"/>
                  </a:moveTo>
                  <a:cubicBezTo>
                    <a:pt x="11890" y="0"/>
                    <a:pt x="21544" y="9609"/>
                    <a:pt x="21599" y="21500"/>
                  </a:cubicBezTo>
                  <a:lnTo>
                    <a:pt x="0" y="21600"/>
                  </a:lnTo>
                  <a:lnTo>
                    <a:pt x="-1"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60" name="Google Shape;560;p52"/>
            <p:cNvSpPr/>
            <p:nvPr/>
          </p:nvSpPr>
          <p:spPr>
            <a:xfrm rot="-2700000">
              <a:off x="95" y="3699"/>
              <a:ext cx="455" cy="455"/>
            </a:xfrm>
            <a:custGeom>
              <a:avLst/>
              <a:gdLst/>
              <a:ahLst/>
              <a:cxnLst/>
              <a:rect l="l" t="t" r="r" b="b"/>
              <a:pathLst>
                <a:path w="21600" h="21600" fill="none" extrusionOk="0">
                  <a:moveTo>
                    <a:pt x="0" y="21553"/>
                  </a:moveTo>
                  <a:cubicBezTo>
                    <a:pt x="25" y="9642"/>
                    <a:pt x="9688" y="0"/>
                    <a:pt x="21599" y="0"/>
                  </a:cubicBezTo>
                </a:path>
                <a:path w="21600" h="21600" extrusionOk="0">
                  <a:moveTo>
                    <a:pt x="0" y="21553"/>
                  </a:moveTo>
                  <a:cubicBezTo>
                    <a:pt x="25" y="9642"/>
                    <a:pt x="9688" y="0"/>
                    <a:pt x="21599" y="0"/>
                  </a:cubicBezTo>
                  <a:lnTo>
                    <a:pt x="21600" y="21600"/>
                  </a:lnTo>
                  <a:lnTo>
                    <a:pt x="0" y="2155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61" name="Google Shape;561;p52"/>
            <p:cNvSpPr/>
            <p:nvPr/>
          </p:nvSpPr>
          <p:spPr>
            <a:xfrm rot="-2700000">
              <a:off x="104" y="3706"/>
              <a:ext cx="443" cy="442"/>
            </a:xfrm>
            <a:custGeom>
              <a:avLst/>
              <a:gdLst/>
              <a:ahLst/>
              <a:cxnLst/>
              <a:rect l="l" t="t" r="r" b="b"/>
              <a:pathLst>
                <a:path w="21031" h="20972" fill="none" extrusionOk="0">
                  <a:moveTo>
                    <a:pt x="0" y="16046"/>
                  </a:moveTo>
                  <a:cubicBezTo>
                    <a:pt x="1851" y="8142"/>
                    <a:pt x="7977" y="1943"/>
                    <a:pt x="15859" y="0"/>
                  </a:cubicBezTo>
                </a:path>
                <a:path w="21031" h="20972" extrusionOk="0">
                  <a:moveTo>
                    <a:pt x="0" y="16046"/>
                  </a:moveTo>
                  <a:cubicBezTo>
                    <a:pt x="1851" y="8142"/>
                    <a:pt x="7977" y="1943"/>
                    <a:pt x="15859" y="0"/>
                  </a:cubicBezTo>
                  <a:lnTo>
                    <a:pt x="21031" y="20972"/>
                  </a:lnTo>
                  <a:lnTo>
                    <a:pt x="0" y="16046"/>
                  </a:lnTo>
                  <a:close/>
                </a:path>
              </a:pathLst>
            </a:cu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62" name="Google Shape;562;p52"/>
            <p:cNvSpPr/>
            <p:nvPr/>
          </p:nvSpPr>
          <p:spPr>
            <a:xfrm rot="-2700000">
              <a:off x="145" y="3727"/>
              <a:ext cx="414" cy="404"/>
            </a:xfrm>
            <a:custGeom>
              <a:avLst/>
              <a:gdLst/>
              <a:ahLst/>
              <a:cxnLst/>
              <a:rect l="l" t="t" r="r" b="b"/>
              <a:pathLst>
                <a:path w="19657" h="19195" fill="none" extrusionOk="0">
                  <a:moveTo>
                    <a:pt x="-1" y="10242"/>
                  </a:moveTo>
                  <a:cubicBezTo>
                    <a:pt x="2008" y="5830"/>
                    <a:pt x="5443" y="2223"/>
                    <a:pt x="9751" y="-1"/>
                  </a:cubicBezTo>
                </a:path>
                <a:path w="19657" h="19195" extrusionOk="0">
                  <a:moveTo>
                    <a:pt x="-1" y="10242"/>
                  </a:moveTo>
                  <a:cubicBezTo>
                    <a:pt x="2008" y="5830"/>
                    <a:pt x="5443" y="2223"/>
                    <a:pt x="9751" y="-1"/>
                  </a:cubicBezTo>
                  <a:lnTo>
                    <a:pt x="19657" y="19195"/>
                  </a:lnTo>
                  <a:lnTo>
                    <a:pt x="-1" y="10242"/>
                  </a:lnTo>
                  <a:close/>
                </a:path>
              </a:pathLst>
            </a:custGeom>
            <a:solidFill>
              <a:schemeClr va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63" name="Google Shape;563;p52"/>
            <p:cNvSpPr/>
            <p:nvPr/>
          </p:nvSpPr>
          <p:spPr>
            <a:xfrm rot="-2700000">
              <a:off x="200" y="3748"/>
              <a:ext cx="361" cy="359"/>
            </a:xfrm>
            <a:custGeom>
              <a:avLst/>
              <a:gdLst/>
              <a:ahLst/>
              <a:cxnLst/>
              <a:rect l="l" t="t" r="r" b="b"/>
              <a:pathLst>
                <a:path w="17137" h="17032" fill="none" extrusionOk="0">
                  <a:moveTo>
                    <a:pt x="0" y="3883"/>
                  </a:moveTo>
                  <a:cubicBezTo>
                    <a:pt x="1114" y="2430"/>
                    <a:pt x="2409" y="1125"/>
                    <a:pt x="3852" y="-1"/>
                  </a:cubicBezTo>
                </a:path>
                <a:path w="17137" h="17032" extrusionOk="0">
                  <a:moveTo>
                    <a:pt x="0" y="3883"/>
                  </a:moveTo>
                  <a:cubicBezTo>
                    <a:pt x="1114" y="2430"/>
                    <a:pt x="2409" y="1125"/>
                    <a:pt x="3852" y="-1"/>
                  </a:cubicBezTo>
                  <a:lnTo>
                    <a:pt x="17137" y="17032"/>
                  </a:lnTo>
                  <a:lnTo>
                    <a:pt x="0" y="3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sp>
          <p:nvSpPr>
            <p:cNvPr id="564" name="Google Shape;564;p52"/>
            <p:cNvSpPr/>
            <p:nvPr/>
          </p:nvSpPr>
          <p:spPr>
            <a:xfrm rot="-2700000">
              <a:off x="389" y="3818"/>
              <a:ext cx="215" cy="216"/>
            </a:xfrm>
            <a:custGeom>
              <a:avLst/>
              <a:gdLst/>
              <a:ahLst/>
              <a:cxnLst/>
              <a:rect l="l" t="t" r="r" b="b"/>
              <a:pathLst>
                <a:path w="21600" h="21600" fill="none" extrusionOk="0">
                  <a:moveTo>
                    <a:pt x="0" y="21500"/>
                  </a:moveTo>
                  <a:cubicBezTo>
                    <a:pt x="55" y="9609"/>
                    <a:pt x="9709" y="0"/>
                    <a:pt x="21599" y="0"/>
                  </a:cubicBezTo>
                </a:path>
                <a:path w="21600" h="21600" extrusionOk="0">
                  <a:moveTo>
                    <a:pt x="0" y="21500"/>
                  </a:moveTo>
                  <a:cubicBezTo>
                    <a:pt x="55" y="9609"/>
                    <a:pt x="9709" y="0"/>
                    <a:pt x="21599" y="0"/>
                  </a:cubicBezTo>
                  <a:lnTo>
                    <a:pt x="21600" y="21600"/>
                  </a:lnTo>
                  <a:lnTo>
                    <a:pt x="0" y="215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CC"/>
                </a:solidFill>
                <a:latin typeface="Times New Roman"/>
                <a:ea typeface="Times New Roman"/>
                <a:cs typeface="Times New Roman"/>
                <a:sym typeface="Times New Roman"/>
              </a:endParaRPr>
            </a:p>
          </p:txBody>
        </p:sp>
      </p:grpSp>
      <p:sp>
        <p:nvSpPr>
          <p:cNvPr id="565" name="Google Shape;565;p52"/>
          <p:cNvSpPr txBox="1">
            <a:spLocks noGrp="1"/>
          </p:cNvSpPr>
          <p:nvPr>
            <p:ph type="title"/>
          </p:nvPr>
        </p:nvSpPr>
        <p:spPr>
          <a:xfrm>
            <a:off x="1252538" y="381000"/>
            <a:ext cx="7772400" cy="13716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1pPr>
            <a:lvl2pPr marR="0" lvl="1"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1" u="none" strike="noStrike" cap="none">
                <a:solidFill>
                  <a:schemeClr val="lt2"/>
                </a:solidFill>
                <a:latin typeface="Times New Roman"/>
                <a:ea typeface="Times New Roman"/>
                <a:cs typeface="Times New Roman"/>
                <a:sym typeface="Times New Roman"/>
              </a:defRPr>
            </a:lvl9pPr>
          </a:lstStyle>
          <a:p>
            <a:endParaRPr/>
          </a:p>
        </p:txBody>
      </p:sp>
      <p:sp>
        <p:nvSpPr>
          <p:cNvPr id="566" name="Google Shape;566;p52"/>
          <p:cNvSpPr txBox="1">
            <a:spLocks noGrp="1"/>
          </p:cNvSpPr>
          <p:nvPr>
            <p:ph type="body" idx="1"/>
          </p:nvPr>
        </p:nvSpPr>
        <p:spPr>
          <a:xfrm>
            <a:off x="1252538" y="1981200"/>
            <a:ext cx="7772400" cy="4114800"/>
          </a:xfrm>
          <a:prstGeom prst="rect">
            <a:avLst/>
          </a:prstGeom>
          <a:noFill/>
          <a:ln>
            <a:noFill/>
          </a:ln>
        </p:spPr>
        <p:txBody>
          <a:bodyPr spcFirstLastPara="1" wrap="square" lIns="92075" tIns="46025" rIns="92075" bIns="46025" anchor="t" anchorCtr="0">
            <a:noAutofit/>
          </a:bodyPr>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accen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folHlink"/>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567" name="Google Shape;567;p52"/>
          <p:cNvSpPr txBox="1">
            <a:spLocks noGrp="1"/>
          </p:cNvSpPr>
          <p:nvPr>
            <p:ph type="dt" idx="10"/>
          </p:nvPr>
        </p:nvSpPr>
        <p:spPr>
          <a:xfrm>
            <a:off x="1252538" y="6248400"/>
            <a:ext cx="1905000" cy="4572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568" name="Google Shape;568;p52"/>
          <p:cNvSpPr txBox="1">
            <a:spLocks noGrp="1"/>
          </p:cNvSpPr>
          <p:nvPr>
            <p:ph type="ftr" idx="11"/>
          </p:nvPr>
        </p:nvSpPr>
        <p:spPr>
          <a:xfrm>
            <a:off x="3690938" y="6248400"/>
            <a:ext cx="2895600" cy="457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marR="0" lvl="1"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3pPr>
            <a:lvl4pPr marR="0" lvl="3"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4pPr>
            <a:lvl5pPr marR="0" lvl="4"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5pPr>
            <a:lvl6pPr marR="0" lvl="5"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6pPr>
            <a:lvl7pPr marR="0" lvl="6"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7pPr>
            <a:lvl8pPr marR="0" lvl="7"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8pPr>
            <a:lvl9pPr marR="0" lvl="8" algn="l" rtl="0">
              <a:spcBef>
                <a:spcPts val="0"/>
              </a:spcBef>
              <a:spcAft>
                <a:spcPts val="0"/>
              </a:spcAft>
              <a:buSzPts val="1400"/>
              <a:buNone/>
              <a:defRPr sz="2800" b="0" i="0" u="none" strike="noStrike" cap="none">
                <a:solidFill>
                  <a:schemeClr val="lt1"/>
                </a:solidFill>
                <a:latin typeface="Times New Roman"/>
                <a:ea typeface="Times New Roman"/>
                <a:cs typeface="Times New Roman"/>
                <a:sym typeface="Times New Roman"/>
              </a:defRPr>
            </a:lvl9pPr>
          </a:lstStyle>
          <a:p>
            <a:endParaRPr/>
          </a:p>
        </p:txBody>
      </p:sp>
      <p:sp>
        <p:nvSpPr>
          <p:cNvPr id="569" name="Google Shape;569;p52"/>
          <p:cNvSpPr txBox="1">
            <a:spLocks noGrp="1"/>
          </p:cNvSpPr>
          <p:nvPr>
            <p:ph type="sldNum" idx="12"/>
          </p:nvPr>
        </p:nvSpPr>
        <p:spPr>
          <a:xfrm>
            <a:off x="7119938" y="6248400"/>
            <a:ext cx="19050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FFCC"/>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CC"/>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CC"/>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CC"/>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CC"/>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CC"/>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CC"/>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CC"/>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CC"/>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31.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hyperlink" Target="http://upload.wikimedia.org/wikipedia/commons/2/24/Calendula_officinalis3.jpg" TargetMode="Externa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1.jpg"/><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3.jp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hyperlink" Target="http://upload.wikimedia.org/wikipedia/commons/c/c5/Tussilago_farfara.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70.jpg"/><Relationship Id="rId4" Type="http://schemas.openxmlformats.org/officeDocument/2006/relationships/image" Target="../media/image69.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72.jp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5.jpg"/><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81.jpg"/><Relationship Id="rId4" Type="http://schemas.openxmlformats.org/officeDocument/2006/relationships/image" Target="../media/image80.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87.jpg"/><Relationship Id="rId4" Type="http://schemas.openxmlformats.org/officeDocument/2006/relationships/image" Target="../media/image86.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89.jpg"/><Relationship Id="rId4" Type="http://schemas.openxmlformats.org/officeDocument/2006/relationships/image" Target="../media/image88.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3" Type="http://schemas.openxmlformats.org/officeDocument/2006/relationships/hyperlink" Target="https://www.alandia.de/absinthe-blog/absinthe-prohibition/"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94.jpg"/><Relationship Id="rId4" Type="http://schemas.openxmlformats.org/officeDocument/2006/relationships/image" Target="../media/image93.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95.jp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96.jp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98.jpg"/><Relationship Id="rId4" Type="http://schemas.openxmlformats.org/officeDocument/2006/relationships/image" Target="../media/image97.jp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00.jpg"/><Relationship Id="rId4" Type="http://schemas.openxmlformats.org/officeDocument/2006/relationships/image" Target="../media/image99.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dx.doi.org/10.1136%2Fbmj.319.7225.1590" TargetMode="External"/><Relationship Id="rId7" Type="http://schemas.openxmlformats.org/officeDocument/2006/relationships/hyperlink" Target="https://en.wikipedia.org/wiki/Thujone#cite_note-EU2008-29"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hyperlink" Target="https://www.ema.europa.eu/en/medicines/herbal/absinthii-herba" TargetMode="External"/><Relationship Id="rId4" Type="http://schemas.openxmlformats.org/officeDocument/2006/relationships/hyperlink" Target="https://www.absinthes.com/absinthe-encyclopedia/thujone/thujone-and-absinthe-scientific-research/poison-on-lin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65"/>
          <p:cNvSpPr txBox="1">
            <a:spLocks noGrp="1"/>
          </p:cNvSpPr>
          <p:nvPr>
            <p:ph type="ctrTitle" idx="4294967295"/>
          </p:nvPr>
        </p:nvSpPr>
        <p:spPr>
          <a:xfrm>
            <a:off x="684213" y="506413"/>
            <a:ext cx="7772400" cy="955675"/>
          </a:xfrm>
          <a:prstGeom prst="rect">
            <a:avLst/>
          </a:prstGeom>
          <a:noFill/>
          <a:ln>
            <a:noFill/>
          </a:ln>
        </p:spPr>
        <p:txBody>
          <a:bodyPr spcFirstLastPara="1" wrap="square" lIns="92075" tIns="46025" rIns="92075" bIns="46025" anchor="b" anchorCtr="0">
            <a:noAutofit/>
          </a:bodyPr>
          <a:lstStyle/>
          <a:p>
            <a:pPr marL="0" marR="0" lvl="0" indent="0" algn="ctr" rtl="0">
              <a:spcBef>
                <a:spcPts val="0"/>
              </a:spcBef>
              <a:spcAft>
                <a:spcPts val="0"/>
              </a:spcAft>
              <a:buNone/>
            </a:pPr>
            <a:r>
              <a:rPr lang="en-GB" sz="4400" b="1" i="1" u="none" strike="noStrike" cap="none">
                <a:solidFill>
                  <a:srgbClr val="008000"/>
                </a:solidFill>
                <a:latin typeface="Calibri"/>
                <a:ea typeface="Calibri"/>
                <a:cs typeface="Calibri"/>
                <a:sym typeface="Calibri"/>
              </a:rPr>
              <a:t>Pharmacognosy </a:t>
            </a:r>
            <a:br>
              <a:rPr lang="en-GB" sz="4400" b="1" i="1" u="none" strike="noStrike" cap="none">
                <a:solidFill>
                  <a:srgbClr val="008000"/>
                </a:solidFill>
                <a:latin typeface="Calibri"/>
                <a:ea typeface="Calibri"/>
                <a:cs typeface="Calibri"/>
                <a:sym typeface="Calibri"/>
              </a:rPr>
            </a:br>
            <a:r>
              <a:rPr lang="en-GB" sz="4400" b="1" i="1" u="none" strike="noStrike" cap="none">
                <a:solidFill>
                  <a:srgbClr val="008000"/>
                </a:solidFill>
                <a:latin typeface="Calibri"/>
                <a:ea typeface="Calibri"/>
                <a:cs typeface="Calibri"/>
                <a:sym typeface="Calibri"/>
              </a:rPr>
              <a:t>lab exercise 9</a:t>
            </a:r>
            <a:endParaRPr sz="4400" b="1" i="1" u="none" strike="noStrike" cap="none">
              <a:solidFill>
                <a:schemeClr val="dk2"/>
              </a:solidFill>
              <a:latin typeface="Calibri"/>
              <a:ea typeface="Calibri"/>
              <a:cs typeface="Calibri"/>
              <a:sym typeface="Calibri"/>
            </a:endParaRPr>
          </a:p>
        </p:txBody>
      </p:sp>
      <p:sp>
        <p:nvSpPr>
          <p:cNvPr id="662" name="Google Shape;662;p65"/>
          <p:cNvSpPr txBox="1">
            <a:spLocks noGrp="1"/>
          </p:cNvSpPr>
          <p:nvPr>
            <p:ph type="subTitle" idx="4294967295"/>
          </p:nvPr>
        </p:nvSpPr>
        <p:spPr>
          <a:xfrm>
            <a:off x="829905" y="4000854"/>
            <a:ext cx="7593012" cy="1512093"/>
          </a:xfrm>
          <a:prstGeom prst="rect">
            <a:avLst/>
          </a:prstGeom>
          <a:noFill/>
          <a:ln>
            <a:noFill/>
          </a:ln>
        </p:spPr>
        <p:txBody>
          <a:bodyPr spcFirstLastPara="1" wrap="square" lIns="92075" tIns="46025" rIns="92075" bIns="46025" anchor="b" anchorCtr="0">
            <a:noAutofit/>
          </a:bodyPr>
          <a:lstStyle/>
          <a:p>
            <a:pPr marL="342900" marR="0" lvl="0" indent="-342900" algn="ctr" rtl="0">
              <a:spcBef>
                <a:spcPts val="0"/>
              </a:spcBef>
              <a:spcAft>
                <a:spcPts val="0"/>
              </a:spcAft>
              <a:buClr>
                <a:srgbClr val="800000"/>
              </a:buClr>
              <a:buSzPts val="3600"/>
              <a:buFont typeface="Calibri"/>
              <a:buNone/>
            </a:pPr>
            <a:r>
              <a:rPr lang="en-GB" sz="3600" b="1" i="0" u="none" strike="noStrike" cap="none">
                <a:solidFill>
                  <a:srgbClr val="800000"/>
                </a:solidFill>
                <a:latin typeface="Calibri"/>
                <a:ea typeface="Calibri"/>
                <a:cs typeface="Calibri"/>
                <a:sym typeface="Calibri"/>
              </a:rPr>
              <a:t>Herbs, flowers</a:t>
            </a:r>
            <a:endParaRPr sz="4000" b="1" i="0" u="none" strike="noStrike" cap="none">
              <a:solidFill>
                <a:srgbClr val="800000"/>
              </a:solidFill>
              <a:latin typeface="Calibri"/>
              <a:ea typeface="Calibri"/>
              <a:cs typeface="Calibri"/>
              <a:sym typeface="Calibri"/>
            </a:endParaRPr>
          </a:p>
        </p:txBody>
      </p:sp>
      <p:pic>
        <p:nvPicPr>
          <p:cNvPr id="663" name="Google Shape;663;p65"/>
          <p:cNvPicPr preferRelativeResize="0"/>
          <p:nvPr/>
        </p:nvPicPr>
        <p:blipFill rotWithShape="1">
          <a:blip r:embed="rId3">
            <a:alphaModFix/>
          </a:blip>
          <a:srcRect/>
          <a:stretch/>
        </p:blipFill>
        <p:spPr>
          <a:xfrm>
            <a:off x="3040063" y="1693863"/>
            <a:ext cx="3060700" cy="2295525"/>
          </a:xfrm>
          <a:prstGeom prst="rect">
            <a:avLst/>
          </a:prstGeom>
          <a:noFill/>
          <a:ln w="9525" cap="flat" cmpd="sng">
            <a:solidFill>
              <a:srgbClr val="006600"/>
            </a:solidFill>
            <a:prstDash val="solid"/>
            <a:miter lim="800000"/>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73"/>
        <p:cNvGrpSpPr/>
        <p:nvPr/>
      </p:nvGrpSpPr>
      <p:grpSpPr>
        <a:xfrm>
          <a:off x="0" y="0"/>
          <a:ext cx="0" cy="0"/>
          <a:chOff x="0" y="0"/>
          <a:chExt cx="0" cy="0"/>
        </a:xfrm>
      </p:grpSpPr>
      <p:sp>
        <p:nvSpPr>
          <p:cNvPr id="774" name="Google Shape;774;p74"/>
          <p:cNvSpPr txBox="1">
            <a:spLocks noGrp="1"/>
          </p:cNvSpPr>
          <p:nvPr>
            <p:ph type="title"/>
          </p:nvPr>
        </p:nvSpPr>
        <p:spPr>
          <a:xfrm>
            <a:off x="2051050" y="231775"/>
            <a:ext cx="68835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775" name="Google Shape;775;p74"/>
          <p:cNvSpPr txBox="1">
            <a:spLocks noGrp="1"/>
          </p:cNvSpPr>
          <p:nvPr>
            <p:ph type="body" idx="1"/>
          </p:nvPr>
        </p:nvSpPr>
        <p:spPr>
          <a:xfrm>
            <a:off x="-25" y="1438950"/>
            <a:ext cx="9144000" cy="12462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200" u="sng">
                <a:solidFill>
                  <a:srgbClr val="006600"/>
                </a:solidFill>
                <a:latin typeface="Calibri"/>
                <a:ea typeface="Calibri"/>
                <a:cs typeface="Calibri"/>
                <a:sym typeface="Calibri"/>
              </a:rPr>
              <a:t>Microscopy</a:t>
            </a:r>
            <a:r>
              <a:rPr lang="en-GB" sz="2200">
                <a:solidFill>
                  <a:srgbClr val="006600"/>
                </a:solidFill>
                <a:latin typeface="Calibri"/>
                <a:ea typeface="Calibri"/>
                <a:cs typeface="Calibri"/>
                <a:sym typeface="Calibri"/>
              </a:rPr>
              <a:t>: </a:t>
            </a:r>
            <a:r>
              <a:rPr lang="en-GB" sz="1800" b="1">
                <a:solidFill>
                  <a:srgbClr val="000000"/>
                </a:solidFill>
                <a:latin typeface="Calibri"/>
                <a:ea typeface="Calibri"/>
                <a:cs typeface="Calibri"/>
                <a:sym typeface="Calibri"/>
              </a:rPr>
              <a:t>Stem transversal section </a:t>
            </a:r>
            <a:r>
              <a:rPr lang="en-GB" sz="1800">
                <a:solidFill>
                  <a:srgbClr val="000000"/>
                </a:solidFill>
                <a:latin typeface="Calibri"/>
                <a:ea typeface="Calibri"/>
                <a:cs typeface="Calibri"/>
                <a:sym typeface="Calibri"/>
              </a:rPr>
              <a:t>– surface glandules, </a:t>
            </a:r>
            <a:r>
              <a:rPr lang="en-GB" sz="1800" u="sng">
                <a:solidFill>
                  <a:srgbClr val="000000"/>
                </a:solidFill>
                <a:latin typeface="Calibri"/>
                <a:ea typeface="Calibri"/>
                <a:cs typeface="Calibri"/>
                <a:sym typeface="Calibri"/>
              </a:rPr>
              <a:t>schisogennic channel</a:t>
            </a:r>
            <a:r>
              <a:rPr lang="en-GB" sz="1800">
                <a:solidFill>
                  <a:srgbClr val="000000"/>
                </a:solidFill>
                <a:latin typeface="Calibri"/>
                <a:ea typeface="Calibri"/>
                <a:cs typeface="Calibri"/>
                <a:sym typeface="Calibri"/>
              </a:rPr>
              <a:t> with essential oil in parenchyma, </a:t>
            </a:r>
            <a:r>
              <a:rPr lang="en-GB" sz="1800" u="sng">
                <a:solidFill>
                  <a:srgbClr val="000000"/>
                </a:solidFill>
                <a:latin typeface="Calibri"/>
                <a:ea typeface="Calibri"/>
                <a:cs typeface="Calibri"/>
                <a:sym typeface="Calibri"/>
              </a:rPr>
              <a:t>collenchyma in ribs</a:t>
            </a:r>
            <a:r>
              <a:rPr lang="en-GB" sz="1800">
                <a:solidFill>
                  <a:srgbClr val="000000"/>
                </a:solidFill>
                <a:latin typeface="Calibri"/>
                <a:ea typeface="Calibri"/>
                <a:cs typeface="Calibri"/>
                <a:sym typeface="Calibri"/>
              </a:rPr>
              <a:t> (ridges), endodermis, aggregates of sclerenchyma, sieve-tubes, cambium, </a:t>
            </a:r>
            <a:r>
              <a:rPr lang="en-GB" sz="1800" u="sng">
                <a:solidFill>
                  <a:srgbClr val="000000"/>
                </a:solidFill>
                <a:latin typeface="Calibri"/>
                <a:ea typeface="Calibri"/>
                <a:cs typeface="Calibri"/>
                <a:sym typeface="Calibri"/>
              </a:rPr>
              <a:t>vessels with libriform</a:t>
            </a:r>
            <a:r>
              <a:rPr lang="en-GB" sz="1800">
                <a:solidFill>
                  <a:srgbClr val="000000"/>
                </a:solidFill>
                <a:latin typeface="Calibri"/>
                <a:ea typeface="Calibri"/>
                <a:cs typeface="Calibri"/>
                <a:sym typeface="Calibri"/>
              </a:rPr>
              <a:t>, medullar rays, aggregates of calcium oxalate, </a:t>
            </a:r>
            <a:r>
              <a:rPr lang="en-GB" sz="1800" u="sng">
                <a:solidFill>
                  <a:srgbClr val="000000"/>
                </a:solidFill>
                <a:latin typeface="Calibri"/>
                <a:ea typeface="Calibri"/>
                <a:cs typeface="Calibri"/>
                <a:sym typeface="Calibri"/>
              </a:rPr>
              <a:t>collateral vascular bundle</a:t>
            </a:r>
            <a:endParaRPr sz="2200" u="sng">
              <a:solidFill>
                <a:srgbClr val="000008"/>
              </a:solidFill>
              <a:latin typeface="Calibri"/>
              <a:ea typeface="Calibri"/>
              <a:cs typeface="Calibri"/>
              <a:sym typeface="Calibri"/>
            </a:endParaRPr>
          </a:p>
        </p:txBody>
      </p:sp>
      <p:pic>
        <p:nvPicPr>
          <p:cNvPr id="776" name="Google Shape;776;p74"/>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77" name="Google Shape;777;p74"/>
          <p:cNvCxnSpPr/>
          <p:nvPr/>
        </p:nvCxnSpPr>
        <p:spPr>
          <a:xfrm>
            <a:off x="247650" y="1385888"/>
            <a:ext cx="8661300" cy="0"/>
          </a:xfrm>
          <a:prstGeom prst="straightConnector1">
            <a:avLst/>
          </a:prstGeom>
          <a:noFill/>
          <a:ln w="38100" cap="flat" cmpd="sng">
            <a:solidFill>
              <a:srgbClr val="008000"/>
            </a:solidFill>
            <a:prstDash val="solid"/>
            <a:round/>
            <a:headEnd type="none" w="sm" len="sm"/>
            <a:tailEnd type="none" w="sm" len="sm"/>
          </a:ln>
        </p:spPr>
      </p:cxnSp>
      <p:sp>
        <p:nvSpPr>
          <p:cNvPr id="778" name="Google Shape;778;p74" descr="Výsledek obrázku pro petroselini radix"/>
          <p:cNvSpPr/>
          <p:nvPr/>
        </p:nvSpPr>
        <p:spPr>
          <a:xfrm>
            <a:off x="168275" y="-1825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sp>
        <p:nvSpPr>
          <p:cNvPr id="779" name="Google Shape;779;p74"/>
          <p:cNvSpPr txBox="1">
            <a:spLocks noGrp="1"/>
          </p:cNvSpPr>
          <p:nvPr>
            <p:ph type="body" idx="1"/>
          </p:nvPr>
        </p:nvSpPr>
        <p:spPr>
          <a:xfrm>
            <a:off x="1259600" y="2845725"/>
            <a:ext cx="2232300" cy="37071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SzPts val="1440"/>
              <a:buNone/>
            </a:pPr>
            <a:r>
              <a:rPr lang="en-GB" sz="1600">
                <a:solidFill>
                  <a:srgbClr val="000000"/>
                </a:solidFill>
                <a:latin typeface="Calibri"/>
                <a:ea typeface="Calibri"/>
                <a:cs typeface="Calibri"/>
                <a:sym typeface="Calibri"/>
              </a:rPr>
              <a:t>skin layer</a:t>
            </a:r>
            <a:endParaRPr sz="3000"/>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collenchyma</a:t>
            </a: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endodermis</a:t>
            </a: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phloem</a:t>
            </a:r>
            <a:endParaRPr sz="3000"/>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xylem</a:t>
            </a:r>
            <a:endParaRPr sz="3000"/>
          </a:p>
          <a:p>
            <a:pPr marL="342900" lvl="0" indent="-342900" algn="l" rtl="0">
              <a:spcBef>
                <a:spcPts val="360"/>
              </a:spcBef>
              <a:spcAft>
                <a:spcPts val="0"/>
              </a:spcAft>
              <a:buSzPts val="1440"/>
              <a:buNone/>
            </a:pP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crystal aggregate</a:t>
            </a: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channel with </a:t>
            </a:r>
            <a:endParaRPr sz="16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600">
                <a:solidFill>
                  <a:srgbClr val="000000"/>
                </a:solidFill>
                <a:latin typeface="Calibri"/>
                <a:ea typeface="Calibri"/>
                <a:cs typeface="Calibri"/>
                <a:sym typeface="Calibri"/>
              </a:rPr>
              <a:t>essential oil</a:t>
            </a:r>
            <a:endParaRPr sz="1600">
              <a:solidFill>
                <a:srgbClr val="000000"/>
              </a:solidFill>
              <a:latin typeface="Calibri"/>
              <a:ea typeface="Calibri"/>
              <a:cs typeface="Calibri"/>
              <a:sym typeface="Calibri"/>
            </a:endParaRPr>
          </a:p>
          <a:p>
            <a:pPr marL="342900" lvl="0" indent="-342900" algn="l" rtl="0">
              <a:spcBef>
                <a:spcPts val="400"/>
              </a:spcBef>
              <a:spcAft>
                <a:spcPts val="0"/>
              </a:spcAft>
              <a:buClr>
                <a:srgbClr val="006600"/>
              </a:buClr>
              <a:buSzPts val="2000"/>
              <a:buFont typeface="Arial"/>
              <a:buNone/>
            </a:pPr>
            <a:endParaRPr sz="1800">
              <a:solidFill>
                <a:srgbClr val="000008"/>
              </a:solidFill>
              <a:latin typeface="Calibri"/>
              <a:ea typeface="Calibri"/>
              <a:cs typeface="Calibri"/>
              <a:sym typeface="Calibri"/>
            </a:endParaRPr>
          </a:p>
        </p:txBody>
      </p:sp>
      <p:pic>
        <p:nvPicPr>
          <p:cNvPr id="780" name="Google Shape;780;p74" descr="C:\Renata\PRAKTIKA\obr\absint.JPG"/>
          <p:cNvPicPr preferRelativeResize="0"/>
          <p:nvPr/>
        </p:nvPicPr>
        <p:blipFill rotWithShape="1">
          <a:blip r:embed="rId4">
            <a:alphaModFix/>
          </a:blip>
          <a:srcRect b="19568"/>
          <a:stretch/>
        </p:blipFill>
        <p:spPr>
          <a:xfrm>
            <a:off x="3707884" y="2864639"/>
            <a:ext cx="4176464" cy="3993368"/>
          </a:xfrm>
          <a:prstGeom prst="rect">
            <a:avLst/>
          </a:prstGeom>
          <a:noFill/>
          <a:ln>
            <a:noFill/>
          </a:ln>
        </p:spPr>
      </p:pic>
      <p:cxnSp>
        <p:nvCxnSpPr>
          <p:cNvPr id="781" name="Google Shape;781;p74"/>
          <p:cNvCxnSpPr/>
          <p:nvPr/>
        </p:nvCxnSpPr>
        <p:spPr>
          <a:xfrm>
            <a:off x="2339732" y="3041583"/>
            <a:ext cx="2088300" cy="0"/>
          </a:xfrm>
          <a:prstGeom prst="straightConnector1">
            <a:avLst/>
          </a:prstGeom>
          <a:noFill/>
          <a:ln w="28575" cap="flat" cmpd="sng">
            <a:solidFill>
              <a:srgbClr val="FF0000"/>
            </a:solidFill>
            <a:prstDash val="solid"/>
            <a:round/>
            <a:headEnd type="none" w="med" len="med"/>
            <a:tailEnd type="none" w="med" len="med"/>
          </a:ln>
        </p:spPr>
      </p:cxnSp>
      <p:cxnSp>
        <p:nvCxnSpPr>
          <p:cNvPr id="782" name="Google Shape;782;p74"/>
          <p:cNvCxnSpPr/>
          <p:nvPr/>
        </p:nvCxnSpPr>
        <p:spPr>
          <a:xfrm>
            <a:off x="2473450" y="3342125"/>
            <a:ext cx="1954500" cy="59400"/>
          </a:xfrm>
          <a:prstGeom prst="straightConnector1">
            <a:avLst/>
          </a:prstGeom>
          <a:noFill/>
          <a:ln w="28575" cap="flat" cmpd="sng">
            <a:solidFill>
              <a:srgbClr val="FF0000"/>
            </a:solidFill>
            <a:prstDash val="solid"/>
            <a:round/>
            <a:headEnd type="none" w="med" len="med"/>
            <a:tailEnd type="none" w="med" len="med"/>
          </a:ln>
        </p:spPr>
      </p:cxnSp>
      <p:cxnSp>
        <p:nvCxnSpPr>
          <p:cNvPr id="783" name="Google Shape;783;p74"/>
          <p:cNvCxnSpPr/>
          <p:nvPr/>
        </p:nvCxnSpPr>
        <p:spPr>
          <a:xfrm>
            <a:off x="2432300" y="3918200"/>
            <a:ext cx="2283900" cy="54600"/>
          </a:xfrm>
          <a:prstGeom prst="straightConnector1">
            <a:avLst/>
          </a:prstGeom>
          <a:noFill/>
          <a:ln w="28575" cap="flat" cmpd="sng">
            <a:solidFill>
              <a:srgbClr val="FF0000"/>
            </a:solidFill>
            <a:prstDash val="solid"/>
            <a:round/>
            <a:headEnd type="none" w="med" len="med"/>
            <a:tailEnd type="none" w="med" len="med"/>
          </a:ln>
        </p:spPr>
      </p:cxnSp>
      <p:cxnSp>
        <p:nvCxnSpPr>
          <p:cNvPr id="784" name="Google Shape;784;p74"/>
          <p:cNvCxnSpPr/>
          <p:nvPr/>
        </p:nvCxnSpPr>
        <p:spPr>
          <a:xfrm rot="10800000" flipH="1">
            <a:off x="2089400" y="4193625"/>
            <a:ext cx="2482500" cy="259500"/>
          </a:xfrm>
          <a:prstGeom prst="straightConnector1">
            <a:avLst/>
          </a:prstGeom>
          <a:noFill/>
          <a:ln w="28575" cap="flat" cmpd="sng">
            <a:solidFill>
              <a:srgbClr val="FF0000"/>
            </a:solidFill>
            <a:prstDash val="solid"/>
            <a:round/>
            <a:headEnd type="none" w="med" len="med"/>
            <a:tailEnd type="none" w="med" len="med"/>
          </a:ln>
        </p:spPr>
      </p:cxnSp>
      <p:cxnSp>
        <p:nvCxnSpPr>
          <p:cNvPr id="785" name="Google Shape;785;p74"/>
          <p:cNvCxnSpPr/>
          <p:nvPr/>
        </p:nvCxnSpPr>
        <p:spPr>
          <a:xfrm>
            <a:off x="1911100" y="4782300"/>
            <a:ext cx="2877000" cy="203400"/>
          </a:xfrm>
          <a:prstGeom prst="straightConnector1">
            <a:avLst/>
          </a:prstGeom>
          <a:noFill/>
          <a:ln w="28575" cap="flat" cmpd="sng">
            <a:solidFill>
              <a:srgbClr val="FF0000"/>
            </a:solidFill>
            <a:prstDash val="solid"/>
            <a:round/>
            <a:headEnd type="none" w="med" len="med"/>
            <a:tailEnd type="none" w="med" len="med"/>
          </a:ln>
        </p:spPr>
      </p:cxnSp>
      <p:cxnSp>
        <p:nvCxnSpPr>
          <p:cNvPr id="786" name="Google Shape;786;p74"/>
          <p:cNvCxnSpPr/>
          <p:nvPr/>
        </p:nvCxnSpPr>
        <p:spPr>
          <a:xfrm rot="10800000" flipH="1">
            <a:off x="2857500" y="5633825"/>
            <a:ext cx="2218500" cy="12600"/>
          </a:xfrm>
          <a:prstGeom prst="straightConnector1">
            <a:avLst/>
          </a:prstGeom>
          <a:noFill/>
          <a:ln w="28575" cap="flat" cmpd="sng">
            <a:solidFill>
              <a:srgbClr val="FF0000"/>
            </a:solidFill>
            <a:prstDash val="solid"/>
            <a:round/>
            <a:headEnd type="none" w="med" len="med"/>
            <a:tailEnd type="none" w="med" len="med"/>
          </a:ln>
        </p:spPr>
      </p:cxnSp>
      <p:cxnSp>
        <p:nvCxnSpPr>
          <p:cNvPr id="787" name="Google Shape;787;p74"/>
          <p:cNvCxnSpPr/>
          <p:nvPr/>
        </p:nvCxnSpPr>
        <p:spPr>
          <a:xfrm>
            <a:off x="2627764" y="6209936"/>
            <a:ext cx="3456300" cy="672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92"/>
        <p:cNvGrpSpPr/>
        <p:nvPr/>
      </p:nvGrpSpPr>
      <p:grpSpPr>
        <a:xfrm>
          <a:off x="0" y="0"/>
          <a:ext cx="0" cy="0"/>
          <a:chOff x="0" y="0"/>
          <a:chExt cx="0" cy="0"/>
        </a:xfrm>
      </p:grpSpPr>
      <p:sp>
        <p:nvSpPr>
          <p:cNvPr id="793" name="Google Shape;793;p75"/>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pic>
        <p:nvPicPr>
          <p:cNvPr id="794" name="Google Shape;794;p75"/>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95" name="Google Shape;795;p75"/>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796" name="Google Shape;796;p75"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797" name="Google Shape;797;p75" descr="C:\Renata\temp\herbabsinthi.JPG"/>
          <p:cNvPicPr preferRelativeResize="0"/>
          <p:nvPr/>
        </p:nvPicPr>
        <p:blipFill rotWithShape="1">
          <a:blip r:embed="rId4">
            <a:alphaModFix/>
          </a:blip>
          <a:srcRect/>
          <a:stretch/>
        </p:blipFill>
        <p:spPr>
          <a:xfrm>
            <a:off x="1547664" y="1604561"/>
            <a:ext cx="6581127" cy="4934701"/>
          </a:xfrm>
          <a:prstGeom prst="rect">
            <a:avLst/>
          </a:prstGeom>
          <a:noFill/>
          <a:ln>
            <a:noFill/>
          </a:ln>
        </p:spPr>
      </p:pic>
      <p:sp>
        <p:nvSpPr>
          <p:cNvPr id="798" name="Google Shape;798;p75"/>
          <p:cNvSpPr txBox="1"/>
          <p:nvPr/>
        </p:nvSpPr>
        <p:spPr>
          <a:xfrm>
            <a:off x="298329" y="2339976"/>
            <a:ext cx="148907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xylem with libriform</a:t>
            </a:r>
            <a:endParaRPr/>
          </a:p>
        </p:txBody>
      </p:sp>
      <p:sp>
        <p:nvSpPr>
          <p:cNvPr id="799" name="Google Shape;799;p75"/>
          <p:cNvSpPr txBox="1"/>
          <p:nvPr/>
        </p:nvSpPr>
        <p:spPr>
          <a:xfrm>
            <a:off x="649288" y="3213100"/>
            <a:ext cx="82105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phloem</a:t>
            </a:r>
            <a:endParaRPr/>
          </a:p>
        </p:txBody>
      </p:sp>
      <p:sp>
        <p:nvSpPr>
          <p:cNvPr id="800" name="Google Shape;800;p75"/>
          <p:cNvSpPr txBox="1"/>
          <p:nvPr/>
        </p:nvSpPr>
        <p:spPr>
          <a:xfrm>
            <a:off x="247650" y="4484688"/>
            <a:ext cx="1330749"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s</a:t>
            </a:r>
            <a:r>
              <a:rPr lang="en-GB" sz="1600">
                <a:latin typeface="Calibri"/>
                <a:ea typeface="Calibri"/>
                <a:cs typeface="Calibri"/>
                <a:sym typeface="Calibri"/>
              </a:rPr>
              <a:t>c</a:t>
            </a:r>
            <a:r>
              <a:rPr lang="en-GB" sz="1600">
                <a:solidFill>
                  <a:srgbClr val="000000"/>
                </a:solidFill>
                <a:latin typeface="Calibri"/>
                <a:ea typeface="Calibri"/>
                <a:cs typeface="Calibri"/>
                <a:sym typeface="Calibri"/>
              </a:rPr>
              <a:t>lerenchyma</a:t>
            </a:r>
            <a:endParaRPr sz="1600">
              <a:solidFill>
                <a:srgbClr val="000000"/>
              </a:solidFill>
              <a:latin typeface="Calibri"/>
              <a:ea typeface="Calibri"/>
              <a:cs typeface="Calibri"/>
              <a:sym typeface="Calibri"/>
            </a:endParaRPr>
          </a:p>
        </p:txBody>
      </p:sp>
      <p:sp>
        <p:nvSpPr>
          <p:cNvPr id="801" name="Google Shape;801;p75"/>
          <p:cNvSpPr txBox="1"/>
          <p:nvPr/>
        </p:nvSpPr>
        <p:spPr>
          <a:xfrm>
            <a:off x="755650" y="5729288"/>
            <a:ext cx="241245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colenchymatic hypodermis</a:t>
            </a:r>
            <a:endParaRPr/>
          </a:p>
        </p:txBody>
      </p:sp>
      <p:sp>
        <p:nvSpPr>
          <p:cNvPr id="802" name="Google Shape;802;p75"/>
          <p:cNvSpPr txBox="1"/>
          <p:nvPr/>
        </p:nvSpPr>
        <p:spPr>
          <a:xfrm>
            <a:off x="5580063" y="5559425"/>
            <a:ext cx="202619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essential oils channels</a:t>
            </a:r>
            <a:endParaRPr sz="1600">
              <a:solidFill>
                <a:srgbClr val="000000"/>
              </a:solidFill>
              <a:latin typeface="Calibri"/>
              <a:ea typeface="Calibri"/>
              <a:cs typeface="Calibri"/>
              <a:sym typeface="Calibri"/>
            </a:endParaRPr>
          </a:p>
        </p:txBody>
      </p:sp>
      <p:cxnSp>
        <p:nvCxnSpPr>
          <p:cNvPr id="803" name="Google Shape;803;p75"/>
          <p:cNvCxnSpPr/>
          <p:nvPr/>
        </p:nvCxnSpPr>
        <p:spPr>
          <a:xfrm rot="10800000" flipH="1">
            <a:off x="1444356" y="2538125"/>
            <a:ext cx="1975516" cy="160041"/>
          </a:xfrm>
          <a:prstGeom prst="straightConnector1">
            <a:avLst/>
          </a:prstGeom>
          <a:noFill/>
          <a:ln w="19050" cap="flat" cmpd="sng">
            <a:solidFill>
              <a:srgbClr val="000000"/>
            </a:solidFill>
            <a:prstDash val="solid"/>
            <a:round/>
            <a:headEnd type="none" w="sm" len="sm"/>
            <a:tailEnd type="stealth" w="med" len="med"/>
          </a:ln>
        </p:spPr>
      </p:cxnSp>
      <p:cxnSp>
        <p:nvCxnSpPr>
          <p:cNvPr id="804" name="Google Shape;804;p75"/>
          <p:cNvCxnSpPr/>
          <p:nvPr/>
        </p:nvCxnSpPr>
        <p:spPr>
          <a:xfrm rot="10800000" flipH="1">
            <a:off x="1444356" y="3382377"/>
            <a:ext cx="1615476" cy="8891"/>
          </a:xfrm>
          <a:prstGeom prst="straightConnector1">
            <a:avLst/>
          </a:prstGeom>
          <a:noFill/>
          <a:ln w="19050" cap="flat" cmpd="sng">
            <a:solidFill>
              <a:srgbClr val="000000"/>
            </a:solidFill>
            <a:prstDash val="solid"/>
            <a:round/>
            <a:headEnd type="none" w="sm" len="sm"/>
            <a:tailEnd type="stealth" w="med" len="med"/>
          </a:ln>
        </p:spPr>
      </p:cxnSp>
      <p:cxnSp>
        <p:nvCxnSpPr>
          <p:cNvPr id="805" name="Google Shape;805;p75"/>
          <p:cNvCxnSpPr/>
          <p:nvPr/>
        </p:nvCxnSpPr>
        <p:spPr>
          <a:xfrm rot="10800000" flipH="1">
            <a:off x="1624376" y="3830797"/>
            <a:ext cx="1435456" cy="823169"/>
          </a:xfrm>
          <a:prstGeom prst="straightConnector1">
            <a:avLst/>
          </a:prstGeom>
          <a:noFill/>
          <a:ln w="19050" cap="flat" cmpd="sng">
            <a:solidFill>
              <a:srgbClr val="000000"/>
            </a:solidFill>
            <a:prstDash val="solid"/>
            <a:round/>
            <a:headEnd type="none" w="sm" len="sm"/>
            <a:tailEnd type="stealth" w="med" len="med"/>
          </a:ln>
        </p:spPr>
      </p:cxnSp>
      <p:cxnSp>
        <p:nvCxnSpPr>
          <p:cNvPr id="806" name="Google Shape;806;p75"/>
          <p:cNvCxnSpPr/>
          <p:nvPr/>
        </p:nvCxnSpPr>
        <p:spPr>
          <a:xfrm rot="10800000" flipH="1">
            <a:off x="1619846" y="4417010"/>
            <a:ext cx="2664122" cy="249083"/>
          </a:xfrm>
          <a:prstGeom prst="straightConnector1">
            <a:avLst/>
          </a:prstGeom>
          <a:noFill/>
          <a:ln w="19050" cap="flat" cmpd="sng">
            <a:solidFill>
              <a:srgbClr val="000000"/>
            </a:solidFill>
            <a:prstDash val="solid"/>
            <a:round/>
            <a:headEnd type="none" w="sm" len="sm"/>
            <a:tailEnd type="stealth" w="med" len="med"/>
          </a:ln>
        </p:spPr>
      </p:cxnSp>
      <p:cxnSp>
        <p:nvCxnSpPr>
          <p:cNvPr id="807" name="Google Shape;807;p75"/>
          <p:cNvCxnSpPr/>
          <p:nvPr/>
        </p:nvCxnSpPr>
        <p:spPr>
          <a:xfrm rot="10800000" flipH="1">
            <a:off x="3168105" y="5741415"/>
            <a:ext cx="1249335" cy="156565"/>
          </a:xfrm>
          <a:prstGeom prst="straightConnector1">
            <a:avLst/>
          </a:prstGeom>
          <a:noFill/>
          <a:ln w="19050" cap="flat" cmpd="sng">
            <a:solidFill>
              <a:srgbClr val="000000"/>
            </a:solidFill>
            <a:prstDash val="solid"/>
            <a:round/>
            <a:headEnd type="none" w="sm" len="sm"/>
            <a:tailEnd type="stealth" w="med" len="med"/>
          </a:ln>
        </p:spPr>
      </p:cxnSp>
      <p:cxnSp>
        <p:nvCxnSpPr>
          <p:cNvPr id="808" name="Google Shape;808;p75"/>
          <p:cNvCxnSpPr/>
          <p:nvPr/>
        </p:nvCxnSpPr>
        <p:spPr>
          <a:xfrm rot="10800000" flipH="1">
            <a:off x="6252049" y="3284984"/>
            <a:ext cx="912239" cy="2272923"/>
          </a:xfrm>
          <a:prstGeom prst="straightConnector1">
            <a:avLst/>
          </a:prstGeom>
          <a:noFill/>
          <a:ln w="19050" cap="flat" cmpd="sng">
            <a:solidFill>
              <a:srgbClr val="000000"/>
            </a:solidFill>
            <a:prstDash val="solid"/>
            <a:round/>
            <a:headEnd type="none" w="sm" len="sm"/>
            <a:tailEnd type="stealth"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13"/>
        <p:cNvGrpSpPr/>
        <p:nvPr/>
      </p:nvGrpSpPr>
      <p:grpSpPr>
        <a:xfrm>
          <a:off x="0" y="0"/>
          <a:ext cx="0" cy="0"/>
          <a:chOff x="0" y="0"/>
          <a:chExt cx="0" cy="0"/>
        </a:xfrm>
      </p:grpSpPr>
      <p:sp>
        <p:nvSpPr>
          <p:cNvPr id="814" name="Google Shape;814;p76"/>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Convallariae herba </a:t>
            </a:r>
            <a:endParaRPr sz="4000" b="1" i="0">
              <a:solidFill>
                <a:srgbClr val="800000"/>
              </a:solidFill>
              <a:latin typeface="Calibri"/>
              <a:ea typeface="Calibri"/>
              <a:cs typeface="Calibri"/>
              <a:sym typeface="Calibri"/>
            </a:endParaRPr>
          </a:p>
        </p:txBody>
      </p:sp>
      <p:sp>
        <p:nvSpPr>
          <p:cNvPr id="815" name="Google Shape;815;p76"/>
          <p:cNvSpPr txBox="1">
            <a:spLocks noGrp="1"/>
          </p:cNvSpPr>
          <p:nvPr>
            <p:ph type="body" idx="1"/>
          </p:nvPr>
        </p:nvSpPr>
        <p:spPr>
          <a:xfrm>
            <a:off x="168274" y="1505915"/>
            <a:ext cx="8975726" cy="842966"/>
          </a:xfrm>
          <a:prstGeom prst="rect">
            <a:avLst/>
          </a:prstGeom>
          <a:noFill/>
          <a:ln>
            <a:noFill/>
          </a:ln>
        </p:spPr>
        <p:txBody>
          <a:bodyPr spcFirstLastPara="1" wrap="square" lIns="92075" tIns="46025" rIns="92075" bIns="46025" anchor="t" anchorCtr="0">
            <a:noAutofit/>
          </a:bodyPr>
          <a:lstStyle/>
          <a:p>
            <a:pPr marL="342900" lvl="0" indent="-342900" algn="l"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Convallaria majalis</a:t>
            </a:r>
            <a:r>
              <a:rPr lang="en-GB" sz="2400" b="1">
                <a:solidFill>
                  <a:srgbClr val="800000"/>
                </a:solidFill>
                <a:latin typeface="Calibri"/>
                <a:ea typeface="Calibri"/>
                <a:cs typeface="Calibri"/>
                <a:sym typeface="Calibri"/>
              </a:rPr>
              <a:t>, Ruscaceae (Liliaceae) </a:t>
            </a:r>
            <a:endParaRPr/>
          </a:p>
          <a:p>
            <a:pPr marL="0" lvl="0" indent="0" algn="l" rtl="0">
              <a:lnSpc>
                <a:spcPct val="90000"/>
              </a:lnSpc>
              <a:spcBef>
                <a:spcPts val="480"/>
              </a:spcBef>
              <a:spcAft>
                <a:spcPts val="0"/>
              </a:spcAft>
              <a:buClr>
                <a:srgbClr val="006600"/>
              </a:buClr>
              <a:buSzPts val="1920"/>
              <a:buNone/>
            </a:pPr>
            <a:r>
              <a:rPr lang="en-GB" sz="2400" b="1">
                <a:solidFill>
                  <a:srgbClr val="800000"/>
                </a:solidFill>
                <a:latin typeface="Calibri"/>
                <a:ea typeface="Calibri"/>
                <a:cs typeface="Calibri"/>
                <a:sym typeface="Calibri"/>
              </a:rPr>
              <a:t>		    </a:t>
            </a:r>
            <a:r>
              <a:rPr lang="en-GB" sz="2400">
                <a:solidFill>
                  <a:srgbClr val="000000"/>
                </a:solidFill>
                <a:latin typeface="Calibri"/>
                <a:ea typeface="Calibri"/>
                <a:cs typeface="Calibri"/>
                <a:sym typeface="Calibri"/>
              </a:rPr>
              <a:t>Lily Of The Valley</a:t>
            </a:r>
            <a:endParaRPr/>
          </a:p>
          <a:p>
            <a:pPr marL="342900" lvl="0" indent="-220980" algn="l"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816" name="Google Shape;816;p76"/>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817" name="Google Shape;817;p76"/>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818" name="Google Shape;818;p76"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819" name="Google Shape;819;p76" descr="02convalaria"/>
          <p:cNvPicPr preferRelativeResize="0"/>
          <p:nvPr/>
        </p:nvPicPr>
        <p:blipFill rotWithShape="1">
          <a:blip r:embed="rId4">
            <a:alphaModFix/>
          </a:blip>
          <a:srcRect/>
          <a:stretch/>
        </p:blipFill>
        <p:spPr>
          <a:xfrm>
            <a:off x="1403648" y="2615752"/>
            <a:ext cx="2520280" cy="3951358"/>
          </a:xfrm>
          <a:prstGeom prst="rect">
            <a:avLst/>
          </a:prstGeom>
          <a:noFill/>
          <a:ln>
            <a:noFill/>
          </a:ln>
        </p:spPr>
      </p:pic>
      <p:pic>
        <p:nvPicPr>
          <p:cNvPr id="820" name="Google Shape;820;p76" descr="convallaria2"/>
          <p:cNvPicPr preferRelativeResize="0"/>
          <p:nvPr/>
        </p:nvPicPr>
        <p:blipFill rotWithShape="1">
          <a:blip r:embed="rId5">
            <a:alphaModFix/>
          </a:blip>
          <a:srcRect/>
          <a:stretch/>
        </p:blipFill>
        <p:spPr>
          <a:xfrm>
            <a:off x="5148064" y="2925111"/>
            <a:ext cx="2376487" cy="3170237"/>
          </a:xfrm>
          <a:prstGeom prst="rect">
            <a:avLst/>
          </a:prstGeom>
          <a:noFill/>
          <a:ln>
            <a:noFill/>
          </a:ln>
        </p:spPr>
      </p:pic>
      <p:pic>
        <p:nvPicPr>
          <p:cNvPr id="821" name="Google Shape;821;p76"/>
          <p:cNvPicPr preferRelativeResize="0"/>
          <p:nvPr/>
        </p:nvPicPr>
        <p:blipFill rotWithShape="1">
          <a:blip r:embed="rId6">
            <a:alphaModFix/>
          </a:blip>
          <a:srcRect/>
          <a:stretch/>
        </p:blipFill>
        <p:spPr>
          <a:xfrm>
            <a:off x="8100392" y="195015"/>
            <a:ext cx="950912" cy="755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26"/>
        <p:cNvGrpSpPr/>
        <p:nvPr/>
      </p:nvGrpSpPr>
      <p:grpSpPr>
        <a:xfrm>
          <a:off x="0" y="0"/>
          <a:ext cx="0" cy="0"/>
          <a:chOff x="0" y="0"/>
          <a:chExt cx="0" cy="0"/>
        </a:xfrm>
      </p:grpSpPr>
      <p:sp>
        <p:nvSpPr>
          <p:cNvPr id="827" name="Google Shape;827;p77"/>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Convallariae herba </a:t>
            </a:r>
            <a:endParaRPr sz="4000" b="1" i="0">
              <a:solidFill>
                <a:srgbClr val="800000"/>
              </a:solidFill>
              <a:latin typeface="Calibri"/>
              <a:ea typeface="Calibri"/>
              <a:cs typeface="Calibri"/>
              <a:sym typeface="Calibri"/>
            </a:endParaRPr>
          </a:p>
        </p:txBody>
      </p:sp>
      <p:sp>
        <p:nvSpPr>
          <p:cNvPr id="828" name="Google Shape;828;p77"/>
          <p:cNvSpPr txBox="1">
            <a:spLocks noGrp="1"/>
          </p:cNvSpPr>
          <p:nvPr>
            <p:ph type="body" idx="1"/>
          </p:nvPr>
        </p:nvSpPr>
        <p:spPr>
          <a:xfrm>
            <a:off x="59425" y="1543575"/>
            <a:ext cx="5390400" cy="5057700"/>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u="sng">
                <a:solidFill>
                  <a:srgbClr val="000000"/>
                </a:solidFill>
                <a:latin typeface="Calibri"/>
                <a:ea typeface="Calibri"/>
                <a:cs typeface="Calibri"/>
                <a:sym typeface="Calibri"/>
              </a:rPr>
              <a:t>leaves</a:t>
            </a:r>
            <a:r>
              <a:rPr lang="en-GB" sz="2400">
                <a:solidFill>
                  <a:srgbClr val="000000"/>
                </a:solidFill>
                <a:latin typeface="Calibri"/>
                <a:ea typeface="Calibri"/>
                <a:cs typeface="Calibri"/>
                <a:sym typeface="Calibri"/>
              </a:rPr>
              <a:t> entire, elliptic, parallel veined; </a:t>
            </a:r>
            <a:r>
              <a:rPr lang="en-GB" sz="2400" u="sng">
                <a:solidFill>
                  <a:srgbClr val="000000"/>
                </a:solidFill>
                <a:latin typeface="Calibri"/>
                <a:ea typeface="Calibri"/>
                <a:cs typeface="Calibri"/>
                <a:sym typeface="Calibri"/>
              </a:rPr>
              <a:t>flowering stem</a:t>
            </a:r>
            <a:r>
              <a:rPr lang="en-GB" sz="2400">
                <a:solidFill>
                  <a:srgbClr val="000000"/>
                </a:solidFill>
                <a:latin typeface="Calibri"/>
                <a:ea typeface="Calibri"/>
                <a:cs typeface="Calibri"/>
                <a:sym typeface="Calibri"/>
              </a:rPr>
              <a:t> bearing a one-sided raceme (to 4-9” long) of nodding, bell-shaped, sweetly fragrant, white </a:t>
            </a:r>
            <a:r>
              <a:rPr lang="en-GB" sz="2400" u="sng">
                <a:solidFill>
                  <a:srgbClr val="000000"/>
                </a:solidFill>
                <a:latin typeface="Calibri"/>
                <a:ea typeface="Calibri"/>
                <a:cs typeface="Calibri"/>
                <a:sym typeface="Calibri"/>
              </a:rPr>
              <a:t>flowers</a:t>
            </a:r>
            <a:r>
              <a:rPr lang="en-GB" sz="2400">
                <a:solidFill>
                  <a:srgbClr val="000000"/>
                </a:solidFill>
                <a:latin typeface="Calibri"/>
                <a:ea typeface="Calibri"/>
                <a:cs typeface="Calibri"/>
                <a:sym typeface="Calibri"/>
              </a:rPr>
              <a:t> without odour, taste firstly sweet then sharp bitter </a:t>
            </a:r>
            <a:endParaRPr/>
          </a:p>
          <a:p>
            <a:pPr marL="0" lvl="0" indent="0" algn="just" rtl="0">
              <a:lnSpc>
                <a:spcPct val="90000"/>
              </a:lnSpc>
              <a:spcBef>
                <a:spcPts val="320"/>
              </a:spcBef>
              <a:spcAft>
                <a:spcPts val="0"/>
              </a:spcAft>
              <a:buClr>
                <a:srgbClr val="006600"/>
              </a:buClr>
              <a:buSzPts val="1280"/>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 </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cardioglycosides – cardenolides</a:t>
            </a:r>
            <a:r>
              <a:rPr lang="en-GB" sz="2400">
                <a:solidFill>
                  <a:srgbClr val="000000"/>
                </a:solidFill>
                <a:latin typeface="Calibri"/>
                <a:ea typeface="Calibri"/>
                <a:cs typeface="Calibri"/>
                <a:sym typeface="Calibri"/>
              </a:rPr>
              <a:t> (0.2 - 0.3% - convallatoxin, convallatoxol), saponins, flavonoids </a:t>
            </a:r>
            <a:endParaRPr/>
          </a:p>
          <a:p>
            <a:pPr marL="0" lvl="0" indent="0" algn="just" rtl="0">
              <a:lnSpc>
                <a:spcPct val="90000"/>
              </a:lnSpc>
              <a:spcBef>
                <a:spcPts val="220"/>
              </a:spcBef>
              <a:spcAft>
                <a:spcPts val="0"/>
              </a:spcAft>
              <a:buClr>
                <a:srgbClr val="006600"/>
              </a:buClr>
              <a:buSzPts val="880"/>
              <a:buNone/>
            </a:pPr>
            <a:endParaRPr sz="1100">
              <a:solidFill>
                <a:srgbClr val="000008"/>
              </a:solidFill>
              <a:latin typeface="Calibri"/>
              <a:ea typeface="Calibri"/>
              <a:cs typeface="Calibri"/>
              <a:sym typeface="Calibri"/>
            </a:endParaRPr>
          </a:p>
          <a:p>
            <a:pPr marL="0" lvl="0" indent="0" algn="just" rtl="0">
              <a:lnSpc>
                <a:spcPct val="90000"/>
              </a:lnSpc>
              <a:spcBef>
                <a:spcPts val="220"/>
              </a:spcBef>
              <a:spcAft>
                <a:spcPts val="0"/>
              </a:spcAft>
              <a:buClr>
                <a:srgbClr val="006600"/>
              </a:buClr>
              <a:buSzPts val="880"/>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cardiotonic</a:t>
            </a:r>
            <a:endParaRPr sz="2400">
              <a:solidFill>
                <a:srgbClr val="000008"/>
              </a:solidFill>
              <a:latin typeface="Calibri"/>
              <a:ea typeface="Calibri"/>
              <a:cs typeface="Calibri"/>
              <a:sym typeface="Calibri"/>
            </a:endParaRPr>
          </a:p>
        </p:txBody>
      </p:sp>
      <p:pic>
        <p:nvPicPr>
          <p:cNvPr id="829" name="Google Shape;829;p77"/>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830" name="Google Shape;830;p77"/>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831" name="Google Shape;831;p77"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832" name="Google Shape;832;p77" descr="convalaria2"/>
          <p:cNvPicPr preferRelativeResize="0"/>
          <p:nvPr/>
        </p:nvPicPr>
        <p:blipFill rotWithShape="1">
          <a:blip r:embed="rId4">
            <a:alphaModFix/>
          </a:blip>
          <a:srcRect/>
          <a:stretch/>
        </p:blipFill>
        <p:spPr>
          <a:xfrm>
            <a:off x="5580112" y="1543567"/>
            <a:ext cx="3149759" cy="2362546"/>
          </a:xfrm>
          <a:prstGeom prst="rect">
            <a:avLst/>
          </a:prstGeom>
          <a:noFill/>
          <a:ln>
            <a:noFill/>
          </a:ln>
        </p:spPr>
      </p:pic>
      <p:pic>
        <p:nvPicPr>
          <p:cNvPr id="833" name="Google Shape;833;p77"/>
          <p:cNvPicPr preferRelativeResize="0"/>
          <p:nvPr/>
        </p:nvPicPr>
        <p:blipFill rotWithShape="1">
          <a:blip r:embed="rId5">
            <a:alphaModFix/>
          </a:blip>
          <a:srcRect/>
          <a:stretch/>
        </p:blipFill>
        <p:spPr>
          <a:xfrm>
            <a:off x="8100392" y="195015"/>
            <a:ext cx="950912" cy="755650"/>
          </a:xfrm>
          <a:prstGeom prst="rect">
            <a:avLst/>
          </a:prstGeom>
          <a:noFill/>
          <a:ln>
            <a:noFill/>
          </a:ln>
        </p:spPr>
      </p:pic>
      <p:pic>
        <p:nvPicPr>
          <p:cNvPr id="834" name="Google Shape;834;p77"/>
          <p:cNvPicPr preferRelativeResize="0"/>
          <p:nvPr/>
        </p:nvPicPr>
        <p:blipFill rotWithShape="1">
          <a:blip r:embed="rId6">
            <a:alphaModFix/>
          </a:blip>
          <a:srcRect/>
          <a:stretch/>
        </p:blipFill>
        <p:spPr>
          <a:xfrm>
            <a:off x="5580100" y="4063800"/>
            <a:ext cx="3155298" cy="2598750"/>
          </a:xfrm>
          <a:prstGeom prst="rect">
            <a:avLst/>
          </a:prstGeom>
          <a:solidFill>
            <a:srgbClr val="FFFFFF"/>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39"/>
        <p:cNvGrpSpPr/>
        <p:nvPr/>
      </p:nvGrpSpPr>
      <p:grpSpPr>
        <a:xfrm>
          <a:off x="0" y="0"/>
          <a:ext cx="0" cy="0"/>
          <a:chOff x="0" y="0"/>
          <a:chExt cx="0" cy="0"/>
        </a:xfrm>
      </p:grpSpPr>
      <p:sp>
        <p:nvSpPr>
          <p:cNvPr id="840" name="Google Shape;840;p78"/>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Convallariae herba </a:t>
            </a:r>
            <a:endParaRPr sz="4000" b="1" i="0">
              <a:solidFill>
                <a:srgbClr val="800000"/>
              </a:solidFill>
              <a:latin typeface="Calibri"/>
              <a:ea typeface="Calibri"/>
              <a:cs typeface="Calibri"/>
              <a:sym typeface="Calibri"/>
            </a:endParaRPr>
          </a:p>
        </p:txBody>
      </p:sp>
      <p:sp>
        <p:nvSpPr>
          <p:cNvPr id="841" name="Google Shape;841;p78"/>
          <p:cNvSpPr txBox="1">
            <a:spLocks noGrp="1"/>
          </p:cNvSpPr>
          <p:nvPr>
            <p:ph type="body" idx="1"/>
          </p:nvPr>
        </p:nvSpPr>
        <p:spPr>
          <a:xfrm>
            <a:off x="168275" y="1504949"/>
            <a:ext cx="8975725" cy="1491995"/>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epidermal cells of leaves rod-like elongated, parallel with </a:t>
            </a:r>
            <a:r>
              <a:rPr lang="en-GB" sz="2400" i="1">
                <a:solidFill>
                  <a:srgbClr val="000000"/>
                </a:solidFill>
                <a:latin typeface="Calibri"/>
                <a:ea typeface="Calibri"/>
                <a:cs typeface="Calibri"/>
                <a:sym typeface="Calibri"/>
              </a:rPr>
              <a:t>venatio</a:t>
            </a:r>
            <a:r>
              <a:rPr lang="en-GB" sz="2400">
                <a:solidFill>
                  <a:srgbClr val="000000"/>
                </a:solidFill>
                <a:latin typeface="Calibri"/>
                <a:ea typeface="Calibri"/>
                <a:cs typeface="Calibri"/>
                <a:sym typeface="Calibri"/>
              </a:rPr>
              <a:t>, sporadic </a:t>
            </a:r>
            <a:r>
              <a:rPr lang="en-GB" sz="2400" u="sng">
                <a:solidFill>
                  <a:srgbClr val="000000"/>
                </a:solidFill>
                <a:latin typeface="Calibri"/>
                <a:ea typeface="Calibri"/>
                <a:cs typeface="Calibri"/>
                <a:sym typeface="Calibri"/>
              </a:rPr>
              <a:t>stomata</a:t>
            </a:r>
            <a:r>
              <a:rPr lang="en-GB" sz="2400">
                <a:solidFill>
                  <a:srgbClr val="000000"/>
                </a:solidFill>
                <a:latin typeface="Calibri"/>
                <a:ea typeface="Calibri"/>
                <a:cs typeface="Calibri"/>
                <a:sym typeface="Calibri"/>
              </a:rPr>
              <a:t> without accompanying cells, non-differentiated p</a:t>
            </a:r>
            <a:r>
              <a:rPr lang="en-GB" sz="2400" u="sng">
                <a:solidFill>
                  <a:srgbClr val="000000"/>
                </a:solidFill>
                <a:latin typeface="Calibri"/>
                <a:ea typeface="Calibri"/>
                <a:cs typeface="Calibri"/>
                <a:sym typeface="Calibri"/>
              </a:rPr>
              <a:t>alisade and spongeous parenchyma</a:t>
            </a:r>
            <a:r>
              <a:rPr lang="en-GB" sz="2400">
                <a:solidFill>
                  <a:srgbClr val="000000"/>
                </a:solidFill>
                <a:latin typeface="Calibri"/>
                <a:ea typeface="Calibri"/>
                <a:cs typeface="Calibri"/>
                <a:sym typeface="Calibri"/>
              </a:rPr>
              <a:t>, </a:t>
            </a:r>
            <a:r>
              <a:rPr lang="en-GB" sz="2400" u="sng">
                <a:solidFill>
                  <a:srgbClr val="000000"/>
                </a:solidFill>
                <a:latin typeface="Calibri"/>
                <a:ea typeface="Calibri"/>
                <a:cs typeface="Calibri"/>
                <a:sym typeface="Calibri"/>
              </a:rPr>
              <a:t>raphides</a:t>
            </a:r>
            <a:r>
              <a:rPr lang="en-GB" sz="2400">
                <a:solidFill>
                  <a:srgbClr val="000000"/>
                </a:solidFill>
                <a:latin typeface="Calibri"/>
                <a:ea typeface="Calibri"/>
                <a:cs typeface="Calibri"/>
                <a:sym typeface="Calibri"/>
              </a:rPr>
              <a:t> of calcium oxalate</a:t>
            </a:r>
            <a:endParaRPr/>
          </a:p>
          <a:p>
            <a:pPr marL="342900" lvl="0" indent="-220980" algn="l" rtl="0">
              <a:spcBef>
                <a:spcPts val="480"/>
              </a:spcBef>
              <a:spcAft>
                <a:spcPts val="0"/>
              </a:spcAft>
              <a:buSzPts val="1920"/>
              <a:buNone/>
            </a:pPr>
            <a:endParaRPr sz="2400">
              <a:solidFill>
                <a:srgbClr val="000000"/>
              </a:solidFill>
              <a:latin typeface="Calibri"/>
              <a:ea typeface="Calibri"/>
              <a:cs typeface="Calibri"/>
              <a:sym typeface="Calibri"/>
            </a:endParaRPr>
          </a:p>
          <a:p>
            <a:pPr marL="342900" lvl="0" indent="-190500" algn="l" rtl="0">
              <a:spcBef>
                <a:spcPts val="480"/>
              </a:spcBef>
              <a:spcAft>
                <a:spcPts val="0"/>
              </a:spcAft>
              <a:buClr>
                <a:srgbClr val="006600"/>
              </a:buClr>
              <a:buSzPts val="2400"/>
              <a:buFont typeface="Noto Sans Symbols"/>
              <a:buNone/>
            </a:pPr>
            <a:endParaRPr sz="24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842" name="Google Shape;842;p78"/>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843" name="Google Shape;843;p78"/>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844" name="Google Shape;844;p78"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845" name="Google Shape;845;p78" descr="C:\Renata\temp\convalariabun.JPG"/>
          <p:cNvPicPr preferRelativeResize="0"/>
          <p:nvPr/>
        </p:nvPicPr>
        <p:blipFill rotWithShape="1">
          <a:blip r:embed="rId4">
            <a:alphaModFix/>
          </a:blip>
          <a:srcRect t="17171" b="29411"/>
          <a:stretch/>
        </p:blipFill>
        <p:spPr>
          <a:xfrm>
            <a:off x="473075" y="2996944"/>
            <a:ext cx="4458965" cy="1786779"/>
          </a:xfrm>
          <a:prstGeom prst="rect">
            <a:avLst/>
          </a:prstGeom>
          <a:noFill/>
          <a:ln>
            <a:noFill/>
          </a:ln>
        </p:spPr>
      </p:pic>
      <p:pic>
        <p:nvPicPr>
          <p:cNvPr id="846" name="Google Shape;846;p78" descr="C:\Renata\temp\rafidy1.JPG"/>
          <p:cNvPicPr preferRelativeResize="0"/>
          <p:nvPr/>
        </p:nvPicPr>
        <p:blipFill rotWithShape="1">
          <a:blip r:embed="rId5">
            <a:alphaModFix/>
          </a:blip>
          <a:srcRect l="41490" t="11447" r="24172" b="33228"/>
          <a:stretch/>
        </p:blipFill>
        <p:spPr>
          <a:xfrm>
            <a:off x="3491880" y="4941168"/>
            <a:ext cx="1440160" cy="1739926"/>
          </a:xfrm>
          <a:prstGeom prst="rect">
            <a:avLst/>
          </a:prstGeom>
          <a:noFill/>
          <a:ln>
            <a:noFill/>
          </a:ln>
        </p:spPr>
      </p:pic>
      <p:pic>
        <p:nvPicPr>
          <p:cNvPr id="847" name="Google Shape;847;p78"/>
          <p:cNvPicPr preferRelativeResize="0"/>
          <p:nvPr/>
        </p:nvPicPr>
        <p:blipFill rotWithShape="1">
          <a:blip r:embed="rId6">
            <a:alphaModFix/>
          </a:blip>
          <a:srcRect/>
          <a:stretch/>
        </p:blipFill>
        <p:spPr>
          <a:xfrm>
            <a:off x="8100392" y="195015"/>
            <a:ext cx="950912" cy="755650"/>
          </a:xfrm>
          <a:prstGeom prst="rect">
            <a:avLst/>
          </a:prstGeom>
          <a:noFill/>
          <a:ln>
            <a:noFill/>
          </a:ln>
        </p:spPr>
      </p:pic>
      <p:pic>
        <p:nvPicPr>
          <p:cNvPr id="848" name="Google Shape;848;p78" descr="C:\Renata\diplomanti\Renata-obr\konvalinka.jpg"/>
          <p:cNvPicPr preferRelativeResize="0"/>
          <p:nvPr/>
        </p:nvPicPr>
        <p:blipFill rotWithShape="1">
          <a:blip r:embed="rId7">
            <a:alphaModFix/>
          </a:blip>
          <a:srcRect l="7129" r="14455"/>
          <a:stretch/>
        </p:blipFill>
        <p:spPr>
          <a:xfrm>
            <a:off x="6734528" y="2973349"/>
            <a:ext cx="2217264" cy="3757031"/>
          </a:xfrm>
          <a:prstGeom prst="rect">
            <a:avLst/>
          </a:prstGeom>
          <a:noFill/>
          <a:ln>
            <a:noFill/>
          </a:ln>
        </p:spPr>
      </p:pic>
      <p:sp>
        <p:nvSpPr>
          <p:cNvPr id="849" name="Google Shape;849;p78"/>
          <p:cNvSpPr/>
          <p:nvPr/>
        </p:nvSpPr>
        <p:spPr>
          <a:xfrm>
            <a:off x="5684240" y="4851864"/>
            <a:ext cx="105028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palisades</a:t>
            </a:r>
            <a:endParaRPr sz="1800">
              <a:solidFill>
                <a:schemeClr val="lt1"/>
              </a:solidFill>
              <a:latin typeface="Times New Roman"/>
              <a:ea typeface="Times New Roman"/>
              <a:cs typeface="Times New Roman"/>
              <a:sym typeface="Times New Roman"/>
            </a:endParaRPr>
          </a:p>
        </p:txBody>
      </p:sp>
      <p:sp>
        <p:nvSpPr>
          <p:cNvPr id="850" name="Google Shape;850;p78"/>
          <p:cNvSpPr/>
          <p:nvPr/>
        </p:nvSpPr>
        <p:spPr>
          <a:xfrm>
            <a:off x="5292080" y="5549521"/>
            <a:ext cx="99424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raphides</a:t>
            </a:r>
            <a:endParaRPr sz="1800">
              <a:solidFill>
                <a:schemeClr val="lt1"/>
              </a:solidFill>
              <a:latin typeface="Times New Roman"/>
              <a:ea typeface="Times New Roman"/>
              <a:cs typeface="Times New Roman"/>
              <a:sym typeface="Times New Roman"/>
            </a:endParaRPr>
          </a:p>
        </p:txBody>
      </p:sp>
      <p:cxnSp>
        <p:nvCxnSpPr>
          <p:cNvPr id="851" name="Google Shape;851;p78"/>
          <p:cNvCxnSpPr/>
          <p:nvPr/>
        </p:nvCxnSpPr>
        <p:spPr>
          <a:xfrm flipH="1">
            <a:off x="4413250" y="5733256"/>
            <a:ext cx="878830" cy="93037"/>
          </a:xfrm>
          <a:prstGeom prst="straightConnector1">
            <a:avLst/>
          </a:prstGeom>
          <a:noFill/>
          <a:ln w="31750" cap="flat" cmpd="sng">
            <a:solidFill>
              <a:srgbClr val="FF0000"/>
            </a:solidFill>
            <a:prstDash val="solid"/>
            <a:round/>
            <a:headEnd type="none" w="med" len="med"/>
            <a:tailEnd type="triangle" w="med" len="med"/>
          </a:ln>
        </p:spPr>
      </p:cxnSp>
      <p:cxnSp>
        <p:nvCxnSpPr>
          <p:cNvPr id="852" name="Google Shape;852;p78"/>
          <p:cNvCxnSpPr/>
          <p:nvPr/>
        </p:nvCxnSpPr>
        <p:spPr>
          <a:xfrm>
            <a:off x="6213450" y="5733256"/>
            <a:ext cx="1814934" cy="432048"/>
          </a:xfrm>
          <a:prstGeom prst="straightConnector1">
            <a:avLst/>
          </a:prstGeom>
          <a:noFill/>
          <a:ln w="31750" cap="flat" cmpd="sng">
            <a:solidFill>
              <a:srgbClr val="FF0000"/>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57"/>
        <p:cNvGrpSpPr/>
        <p:nvPr/>
      </p:nvGrpSpPr>
      <p:grpSpPr>
        <a:xfrm>
          <a:off x="0" y="0"/>
          <a:ext cx="0" cy="0"/>
          <a:chOff x="0" y="0"/>
          <a:chExt cx="0" cy="0"/>
        </a:xfrm>
      </p:grpSpPr>
      <p:sp>
        <p:nvSpPr>
          <p:cNvPr id="858" name="Google Shape;858;p79"/>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Equiseti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859" name="Google Shape;859;p79"/>
          <p:cNvSpPr txBox="1">
            <a:spLocks noGrp="1"/>
          </p:cNvSpPr>
          <p:nvPr>
            <p:ph type="body" idx="1"/>
          </p:nvPr>
        </p:nvSpPr>
        <p:spPr>
          <a:xfrm>
            <a:off x="168274" y="1505914"/>
            <a:ext cx="8975726" cy="2639841"/>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Equisetum arvense, Equisetaceae </a:t>
            </a:r>
            <a:r>
              <a:rPr lang="en-GB" sz="2400">
                <a:solidFill>
                  <a:srgbClr val="000000"/>
                </a:solidFill>
                <a:latin typeface="Calibri"/>
                <a:ea typeface="Calibri"/>
                <a:cs typeface="Calibri"/>
                <a:sym typeface="Calibri"/>
              </a:rPr>
              <a:t>(Horsetail)</a:t>
            </a:r>
            <a:endParaRPr sz="2400">
              <a:solidFill>
                <a:srgbClr val="000000"/>
              </a:solidFill>
              <a:latin typeface="Calibri"/>
              <a:ea typeface="Calibri"/>
              <a:cs typeface="Calibri"/>
              <a:sym typeface="Calibri"/>
            </a:endParaRPr>
          </a:p>
        </p:txBody>
      </p:sp>
      <p:pic>
        <p:nvPicPr>
          <p:cNvPr id="860" name="Google Shape;860;p79"/>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861" name="Google Shape;861;p79"/>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862" name="Google Shape;862;p79"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863" name="Google Shape;863;p79" descr="equisetum%20arvense"/>
          <p:cNvPicPr preferRelativeResize="0"/>
          <p:nvPr/>
        </p:nvPicPr>
        <p:blipFill rotWithShape="1">
          <a:blip r:embed="rId4">
            <a:alphaModFix/>
          </a:blip>
          <a:srcRect/>
          <a:stretch/>
        </p:blipFill>
        <p:spPr>
          <a:xfrm>
            <a:off x="4440510" y="2485232"/>
            <a:ext cx="3371850" cy="3743325"/>
          </a:xfrm>
          <a:prstGeom prst="rect">
            <a:avLst/>
          </a:prstGeom>
          <a:noFill/>
          <a:ln>
            <a:noFill/>
          </a:ln>
        </p:spPr>
      </p:pic>
      <p:pic>
        <p:nvPicPr>
          <p:cNvPr id="864" name="Google Shape;864;p79" descr="equisetum_arvense"/>
          <p:cNvPicPr preferRelativeResize="0"/>
          <p:nvPr/>
        </p:nvPicPr>
        <p:blipFill rotWithShape="1">
          <a:blip r:embed="rId5">
            <a:alphaModFix/>
          </a:blip>
          <a:srcRect/>
          <a:stretch/>
        </p:blipFill>
        <p:spPr>
          <a:xfrm>
            <a:off x="1331640" y="2269331"/>
            <a:ext cx="2576513" cy="4175125"/>
          </a:xfrm>
          <a:prstGeom prst="rect">
            <a:avLst/>
          </a:prstGeom>
          <a:solidFill>
            <a:srgbClr val="FFFFFF"/>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69"/>
        <p:cNvGrpSpPr/>
        <p:nvPr/>
      </p:nvGrpSpPr>
      <p:grpSpPr>
        <a:xfrm>
          <a:off x="0" y="0"/>
          <a:ext cx="0" cy="0"/>
          <a:chOff x="0" y="0"/>
          <a:chExt cx="0" cy="0"/>
        </a:xfrm>
      </p:grpSpPr>
      <p:sp>
        <p:nvSpPr>
          <p:cNvPr id="870" name="Google Shape;870;p80"/>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Equiseti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871" name="Google Shape;871;p80"/>
          <p:cNvSpPr txBox="1">
            <a:spLocks noGrp="1"/>
          </p:cNvSpPr>
          <p:nvPr>
            <p:ph type="body" idx="1"/>
          </p:nvPr>
        </p:nvSpPr>
        <p:spPr>
          <a:xfrm>
            <a:off x="201055" y="1566221"/>
            <a:ext cx="4756398"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 </a:t>
            </a:r>
            <a:r>
              <a:rPr lang="en-GB" sz="2400">
                <a:solidFill>
                  <a:srgbClr val="000000"/>
                </a:solidFill>
                <a:latin typeface="Calibri"/>
                <a:ea typeface="Calibri"/>
                <a:cs typeface="Calibri"/>
                <a:sym typeface="Calibri"/>
              </a:rPr>
              <a:t>tough, fragile </a:t>
            </a:r>
            <a:r>
              <a:rPr lang="en-GB" sz="2400" u="sng">
                <a:solidFill>
                  <a:srgbClr val="000000"/>
                </a:solidFill>
                <a:latin typeface="Calibri"/>
                <a:ea typeface="Calibri"/>
                <a:cs typeface="Calibri"/>
                <a:sym typeface="Calibri"/>
              </a:rPr>
              <a:t>stems,</a:t>
            </a:r>
            <a:r>
              <a:rPr lang="en-GB" sz="2400">
                <a:solidFill>
                  <a:srgbClr val="000000"/>
                </a:solidFill>
                <a:latin typeface="Calibri"/>
                <a:ea typeface="Calibri"/>
                <a:cs typeface="Calibri"/>
                <a:sym typeface="Calibri"/>
              </a:rPr>
              <a:t> articular, poly-costate, branched to simpler verticillate branches, without taste and odour </a:t>
            </a:r>
            <a:endParaRPr/>
          </a:p>
          <a:p>
            <a:pPr marL="0" lvl="0" indent="0" algn="just" rtl="0">
              <a:lnSpc>
                <a:spcPct val="90000"/>
              </a:lnSpc>
              <a:spcBef>
                <a:spcPts val="480"/>
              </a:spcBef>
              <a:spcAft>
                <a:spcPts val="0"/>
              </a:spcAft>
              <a:buClr>
                <a:srgbClr val="006600"/>
              </a:buClr>
              <a:buSzPts val="1920"/>
              <a:buNone/>
            </a:pP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00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 silicic acid </a:t>
            </a:r>
            <a:r>
              <a:rPr lang="en-GB" sz="2400">
                <a:solidFill>
                  <a:srgbClr val="000000"/>
                </a:solidFill>
                <a:latin typeface="Calibri"/>
                <a:ea typeface="Calibri"/>
                <a:cs typeface="Calibri"/>
                <a:sym typeface="Calibri"/>
              </a:rPr>
              <a:t>(or soluble silicates), organic acids, traces of alkaloids (nicotine)</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diuretic, skin disorders</a:t>
            </a:r>
            <a:endParaRPr/>
          </a:p>
        </p:txBody>
      </p:sp>
      <p:pic>
        <p:nvPicPr>
          <p:cNvPr id="872" name="Google Shape;872;p80"/>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873" name="Google Shape;873;p80"/>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874" name="Google Shape;874;p80"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875" name="Google Shape;875;p80" descr="D:\atlas\images\rost10mk.jpg"/>
          <p:cNvPicPr preferRelativeResize="0"/>
          <p:nvPr/>
        </p:nvPicPr>
        <p:blipFill rotWithShape="1">
          <a:blip r:embed="rId4">
            <a:alphaModFix/>
          </a:blip>
          <a:srcRect/>
          <a:stretch/>
        </p:blipFill>
        <p:spPr>
          <a:xfrm>
            <a:off x="5549516" y="4177424"/>
            <a:ext cx="3261202" cy="2446363"/>
          </a:xfrm>
          <a:prstGeom prst="rect">
            <a:avLst/>
          </a:prstGeom>
          <a:noFill/>
          <a:ln>
            <a:noFill/>
          </a:ln>
        </p:spPr>
      </p:pic>
      <p:pic>
        <p:nvPicPr>
          <p:cNvPr id="876" name="Google Shape;876;p80" descr="Equisetum arvense"/>
          <p:cNvPicPr preferRelativeResize="0"/>
          <p:nvPr/>
        </p:nvPicPr>
        <p:blipFill rotWithShape="1">
          <a:blip r:embed="rId5">
            <a:alphaModFix/>
          </a:blip>
          <a:srcRect/>
          <a:stretch/>
        </p:blipFill>
        <p:spPr>
          <a:xfrm>
            <a:off x="5651530" y="1566221"/>
            <a:ext cx="3057174" cy="22829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81"/>
        <p:cNvGrpSpPr/>
        <p:nvPr/>
      </p:nvGrpSpPr>
      <p:grpSpPr>
        <a:xfrm>
          <a:off x="0" y="0"/>
          <a:ext cx="0" cy="0"/>
          <a:chOff x="0" y="0"/>
          <a:chExt cx="0" cy="0"/>
        </a:xfrm>
      </p:grpSpPr>
      <p:sp>
        <p:nvSpPr>
          <p:cNvPr id="882" name="Google Shape;882;p81"/>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Equiseti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883" name="Google Shape;883;p81"/>
          <p:cNvSpPr txBox="1">
            <a:spLocks noGrp="1"/>
          </p:cNvSpPr>
          <p:nvPr>
            <p:ph type="body" idx="1"/>
          </p:nvPr>
        </p:nvSpPr>
        <p:spPr>
          <a:xfrm>
            <a:off x="168275" y="1504949"/>
            <a:ext cx="8975725" cy="1491995"/>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transversal section:</a:t>
            </a:r>
            <a:r>
              <a:rPr lang="en-GB" sz="2400">
                <a:solidFill>
                  <a:srgbClr val="000000"/>
                </a:solidFill>
                <a:latin typeface="Calibri"/>
                <a:ea typeface="Calibri"/>
                <a:cs typeface="Calibri"/>
                <a:sym typeface="Calibri"/>
              </a:rPr>
              <a:t> characteristic ribs/ridges reinforced by sclerenchyma and incrusted with silicic acid, between ribs located valleys/grooves, </a:t>
            </a:r>
            <a:r>
              <a:rPr lang="en-GB" sz="2400" b="1" i="1">
                <a:solidFill>
                  <a:srgbClr val="000000"/>
                </a:solidFill>
                <a:latin typeface="Calibri"/>
                <a:ea typeface="Calibri"/>
                <a:cs typeface="Calibri"/>
                <a:sym typeface="Calibri"/>
              </a:rPr>
              <a:t>valecular</a:t>
            </a:r>
            <a:r>
              <a:rPr lang="en-GB" sz="2400" b="1">
                <a:solidFill>
                  <a:srgbClr val="000000"/>
                </a:solidFill>
                <a:latin typeface="Calibri"/>
                <a:ea typeface="Calibri"/>
                <a:cs typeface="Calibri"/>
                <a:sym typeface="Calibri"/>
              </a:rPr>
              <a:t> cavities </a:t>
            </a:r>
            <a:r>
              <a:rPr lang="en-GB" sz="2400">
                <a:solidFill>
                  <a:srgbClr val="000000"/>
                </a:solidFill>
                <a:latin typeface="Calibri"/>
                <a:ea typeface="Calibri"/>
                <a:cs typeface="Calibri"/>
                <a:sym typeface="Calibri"/>
              </a:rPr>
              <a:t>between ribs, under endodermis in ribs located </a:t>
            </a:r>
            <a:r>
              <a:rPr lang="en-GB" sz="2400" b="1" i="1">
                <a:solidFill>
                  <a:srgbClr val="000000"/>
                </a:solidFill>
                <a:latin typeface="Calibri"/>
                <a:ea typeface="Calibri"/>
                <a:cs typeface="Calibri"/>
                <a:sym typeface="Calibri"/>
              </a:rPr>
              <a:t>carinal</a:t>
            </a:r>
            <a:r>
              <a:rPr lang="en-GB" sz="2400" b="1">
                <a:solidFill>
                  <a:srgbClr val="000000"/>
                </a:solidFill>
                <a:latin typeface="Calibri"/>
                <a:ea typeface="Calibri"/>
                <a:cs typeface="Calibri"/>
                <a:sym typeface="Calibri"/>
              </a:rPr>
              <a:t> cavities</a:t>
            </a:r>
            <a:r>
              <a:rPr lang="en-GB" sz="2400">
                <a:solidFill>
                  <a:srgbClr val="000000"/>
                </a:solidFill>
                <a:latin typeface="Calibri"/>
                <a:ea typeface="Calibri"/>
                <a:cs typeface="Calibri"/>
                <a:sym typeface="Calibri"/>
              </a:rPr>
              <a:t>, upon them collateral vascular bundles</a:t>
            </a:r>
            <a:endParaRPr/>
          </a:p>
          <a:p>
            <a:pPr marL="342900" lvl="0" indent="-190500" algn="l" rtl="0">
              <a:spcBef>
                <a:spcPts val="480"/>
              </a:spcBef>
              <a:spcAft>
                <a:spcPts val="0"/>
              </a:spcAft>
              <a:buClr>
                <a:srgbClr val="006600"/>
              </a:buClr>
              <a:buSzPts val="2400"/>
              <a:buFont typeface="Noto Sans Symbols"/>
              <a:buNone/>
            </a:pPr>
            <a:endParaRPr sz="24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884" name="Google Shape;884;p81"/>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885" name="Google Shape;885;p81"/>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886" name="Google Shape;886;p81"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sp>
        <p:nvSpPr>
          <p:cNvPr id="887" name="Google Shape;887;p81" descr="data:image/jpeg;base64,/9j/4AAQSkZJRgABAQAAAQABAAD/2wCEAAkGBxISEhUTExMVFRUXGR4VFhgXFxweGBghGh4fGR8dHhggHSggGB0lGx8YIT0hJikrLi4uHR8zOjMsNygtLisBCgoKDQ0NDw0PDysZFRkrKy0rLSsrLSs3KystNy0rKys3KysrNysrKysrNystKysrKystKysrKysrKysrKy0tN//AABEIAOkA2QMBIgACEQEDEQH/xAAcAAABBQEBAQAAAAAAAAAAAAAGAAMEBQcBAgj/xABEEAACAgAEBQIFAgQCCAUDBQABAgMRAAQSIQUTIjFBBlEHFCMyYUJxM1KBkSRDFRZicqGx0fAXU2OSwTRz8URUgoOi/8QAFgEBAQEAAAAAAAAAAAAAAAAAAAEC/8QAFxEBAQEBAAAAAAAAAAAAAAAAABEBIf/aAAwDAQACEQMRAD8A3HAvxD1C65loESOlUFmeTS9srMuiOvqDp3Nj/gcE5xDm4bE7iRoo2kUFVcopcA9wGIsA+wwABwr1/Pystz4lDty2lYGxIkkLzB0A+1jo+09rxYZb4hhjp+VkEmpQVDIaV4jOH1A0ekdu94K14NlxprLwjQAqVGvSFBVQNumlZgK7Bj74ayHp7KwbRZaKOmLjSijqYaS3buV2/bABXDfisksQk+Vlu5CQGWgkcaSlrP8AsONh5GJfGPXcgjdsvBdOixs7J9QmaKN15eoMDUmzdhW/iyhfTWTC6RlYAvXsI1A+qAJNgN9QAB96HsMcHpnJ62kGVh1tp1NoXUdBDLZrwyof3Ue2Ao0+IENopikDsaVNiToLiWt9xHy2JP7VeGIPiRF1GTLTQqEd7coQSkfP07MaJi3Hjx32xYQ5DKPnGjMYV4Y3AjKqEdcwbeQVuSWBU/uffE+X0rkmBVsvGQQRRBPePlHudjy+mxvWA76U9QJn8uJ0R0GpkKv9wKGiDi8xRw/I8Oi0Bo8vHZamfuT3PUbJOIg+IXCu3z0H/vwBNjuK/I8by028U8T/AO66k/2u8T7wHGxUZ31DBFmUyrFua66wApIC2RZPgWDv484t2xR8T9MQ5jMR5iTWWjoqofotdVGqsHqbcEXe94CF/rxlWaIRsXDy8otRCqOW8ocEjqQhDTD847lPX/DpFDDMrXUdwwNILYnbYVvZ9xhnKegIECKZZ5Eja443ktEXlvFy1XwNLnfuaFk1iNkfhllIldA0pWSKSBhYHTIUNigACNC+N/OAtYPXGQflacwpMx0xijZOoJR26eohd/JGGc765yaaacuvMEbFValuwGG3WupSLW9xiAnojKZPLtqlZI1UGRiFA6ZVmulUAbqBsO14m8M9JQoEKzyvGr8yFdQMaBg3SlDcdZ3JJIoWcBYD1RkyNQzEenbe9t0Eo/vGQ37HDOV9Z8PlV2jzUbBFLtROwHfasUa/DiLVIpeozk48khH3jSCrSHwWK6Fv2GJPEPh/HLr+vIvMeWQilombQSCP1L9MbHvZGAKuHZ6OeNZYnDxuLVgdj/03sViXin9L8FXI5aPLKxZY9W5AB6mL9hsBZIofjFsjgiwQR7jcYD1hYjfPxaS/MTQDpLahQN6aJ972rEi8B3Cxy8LUMB3CwsLALCwsQOMcUjy8TSSMqgdtTBQT7WTWAn4WKv8A1gyoZIzPEJJEEiLrFspF2PcV5xEPrPIWw+Zj6UErHV0hSxS9Xb7hVftgL/HCcQION5Z2VVmjZnrSAwtrXWKHnp3/AGxPBwAv61y7x8rPQgmTKnU4AsyQtXNjruTpGsD+ZBgU9Y/EN2b5fhzb6dUmZ06lUBQ5WMVTyBDqr2B2JwY+vuOHJZKWZaMlCOJTVM8h0L37gE6iPYHGP8MhEerLrS67my2oUFlTd4mIohL1D/cf/YxCOTcDiSUPNeY3BkeVmkd45hp1b2A6MSAV8hT5GLCLhKiJ42CCUKY9o0A1wGw4Nfqiqh5oX3x5yyxmIMbCoCGAA1CN+l17dJRx+/QMczWZc9WlWlUBm8DXDsa27MgG3sF74jRqTgOUa2MSUXWUMo0MySk2LQg7MzCv/TGK7J8SzuUGrLZydEAU6GIlQFmKVTg12H5F4sJM1zA2WhAcrcOobKsbESJZ7MyWV0+Sd++IcnAs2FAizCOW6G5ke+xZyY6AP3EkxsA671YF4dOCXhnxYzkbBM1lEm2BL5ckGiuq9DWDsD+oYK8h8VeGPWuVoSfEsbL/AP6Io/0PtjIc5ks0pYvCGICrG0clqyqrLqCnuttZ8jyMR5HbSqPDJpBMRLRggFmRqNE6iwUb15ob3ipx9CZb1dkJBaZuBh+HGFm/V2QiFvm4FH5cY+Zs5ChNiLcliKiP2reqgUoBS258acPTQRAXHGXeglcs1T7KVbSNzRAbzZrCkbvxH4ncLUECbneCIkL379hXazgVyHqWaATNw7LSGMdXyc5AKjcl4NJYhdj9Lx4A7YBuDSpFCSEkLM4ZgI2tQWAJ1MAO66e+2prwRcHl5gWSIgbgpRNrJ2VB+rTGBv3sL+awpFnkfW/F51WVHyWh+wEUhA6QWF67JXqH7qcS8t6+4lDNLHNloJ1RlUmAlDqKhmVQxYOy9VixuGxGGWCymaIaJXJQAUEkdSQZjH2RgQ1laDldVC6xGhyrOFWIi6b5csa2F8zMOa2Z91Um6UKasthSDnL+o8vxTLzZeGVoJ2jZdEg0yISCLr9Qu91JGA/M+ls9l3ghiM9yCdwIptMUTgQLG76VjVgG1HRpN7/dviu4jEswikgYxug15Vl2pU6WmkrsraURVN9IruXIPOB+u0my8bCKWXMkaZIIkJKOuzamJCoD3GoixvvioHuNemOJuAhaSQWSmmUKivzw5eRO0imPsN6Iqh3w5wz0hxQSnnZmUxtmea4WdgSFSXcEG1DMYhpFCh2wb8GbiDyF8wMvDFp6YU1PJfgtLso2/SFP74vAuAy/L+mOJRhXSbMGXQ6sJMyzKS+XcXpJIv5gob8UMWvpDgefhz0807u0TxqBqlLDUAvZe1Xq8D+uDusdrAdGFhYWAWKX1FwNsysZSXlSRPrRygcAlSptDQbYnzsaxdYWACc36CLz8z5ptDJGJEMSlnaFSisJLGgbglFFEj84h5v4YrJGkfzJAXLRZY1CvU0DmRZN28sTa73740LCwATwX0EuVzEWZScs0UYy4UxqFaNUqjXZi/VrHjprzi54L6iErmCZDBmVsmJmB1KDWuNqHMTcbgbXuBi8K3iq49wWLMoFe1ZTqikQ1JE3hlbwdzt2NkGxgM++L/E9WYyuXBpU1TyE0VBI5aavABJrV41XuQBga/0VJmAyRMFzMY58Fg25TdR56u8Zs79Pvu5npJGzWYlmkSUlhlo5VBEUnLtWikU7RtuTZoXVWpbTX5VZXdmTMTLHG+iOlAYNQFvbdwwKFSUDaQQwalxFPRcbg1rM5UJLTmGuoa+iRNAFkh962Js774Zhy0+YS2aSKIbUpTnMBYRnu1RihXYnSxFa12xJGWjSaRuWVMlSFmKlNX2yASlQVYkaqkUA2QwjNNiTqaPc2pU9zYI8kMDZB09wQ224Mq7gG48gY1qNQK6dC3X50k9dVX03GtRW8q4c4ZLmMxJ8vAgeYgaidkiUiwZNjt2PL3O9o67oJ/BOG5niAAgUQw9mmYWlDxCl7+draMbMpH2jUPT3AYcnHy4VrUS7u27yMe7O36iT/btioDM36Aza6TFm0m2HMjnjIDkD7hKh1Iw8NRYDuxrFJL6b4nHd5QNvQ5UqOGW/IZV6gST20v5CsA+CbifG5y0c0czKJZ2y2WhCIUfRqLPKW6hZjeip2BXY3gx4PnRmIUmAK61Bo9wfIP7H/lgMfGTzyV/gMydydNCrHYhwxK6htqFsu4bmqRjr8Nz2kuMjOqpbMSIwSnfaLUQzeDGOl9yvKY2NjzuZSJC8hpVFkn/vv+2+IXBuMpmC4VHRkNEOBfc0RpJHjsSCPIB2wGSQSLIqvEwIbcEF/BvpP3ggDyC61uJl7V8sByuqeJSoH3qijSAe7qgOlJVHlTy2IB6CSuDH136Zky2vNZWMyRHqnhUAutm2dFIqQXuYz+4K7nAzkeJrOoeNwQftIJLfkircnT3X+Iuk0JhiK8ZLi8c0bum0VCNQpJMcYABH5Z60Ad6AJ3JJmpnWU0YrdivMRTXgGPKr/MV7swod/dqpuI8G0v8AMZVhDN9xXbkyeL2OlG7069BPcRnpw3l+ImMASwtGdVCjai+6Bz+t2JstvRoA98SLVuuaos7MslvZAFCeVQLCnbTloLG21nUe9ar/AOEPEf8AE57Lli2rRmlYrRcsOXI1HwSqV2/bAmZDMzatJV6UhTUZ0f5SHxBH+qTu7EqNq1Wnw/zarxaHSwIkgljLbgMVIfYfyj7Qe5rsBV3DW1KMescXHcVksLCwsAsLCwsBGzudSFGkkYIi7szGgPG5xW5L1TlJpRDHOjOycxaOzDUybHywZWBUbitxh71Fknmy7RxkK5KFWPYaXVr/ADVdsDH/AIfIJTNzQXLrKSUF6xO2YkK0ekNemh2A84Ap4XxyDMIkkcgKuWVL6SxRijUpommU+MS480rCw6kXRog0fa/fGef+G8gMf14zSlWbQdaf4iTMgxG+hiJNBJ/lB/GIeT+FjoJAZkkDNqAIZQCsbqjmjZfUwYnxQwGqo14pPWnHVyOUmzDd1WkH8ztsi/1av+fg4qeG5V+FQTty2ljM4kCQklo4zGisQp3NOrvpWybv3xn/AMQ/VC8RzESQHm5bLsH6bAmdgRav2tB489VXVYAcy+ZEcDXckhIDg6dEjS2SjgNRsksJNtO+47NYQy/KKEYMUF0RZK+WLAAvpI3LBTW20gIOIvDIUknM4TpRtC7blyKLVY0v3AB0liOksw0nS/hrw/W02cYDSR8vCCBsgNuewoM34FhRsDYxFDfDODZzOBWiyxSJgCsmYIjBU0dkUs52LAUAOxBXsC7g3w4gjCnNSNmmWqUjTCKqgIx9wBAIDE0e1YueH8DfLTf4dgMq1l4Wuoz3uL+UE91O3kYIcVFFwr1NkppDBBMjOlgIFIB07HQSAsgB8pYGLu8ZZDBccOWmbSuXnlybOKEkMhbVlpla+kOhUV+osB74MvTnGmaOWPNFEnyzaJjdIwq1lUn9Lrv+CGHjACecapeEreiSPNzRNfagGJB8Ww0kX4ODP0UP8Kp3ovIy3W6l2KnY+Vo4FOPeo+CySlubJPJVMuVEjhroblAUJ7Ld3RrzixyvrqJUUR5DPBAAFAgAoWFHSXsC6Hb/AJ4Cb64z3L5dkBEjnzTg9n5CdKkVuNbo229qMRvQGQaKOIG7+XRpLG7SSMzsT+Td/wBcUfqb1bw/NoqTvmMoeoBpcu2hlYaHUkBlZDsNj3AwZ+lfl+VeXnScMbaRXVrPb9JpQAAK8VgJ3Es9HAjSSsFRRuaJPsAAN2JOwABJO2Mv9S8Bhebm5VHys0n3RyqqwzknpBALcp2I6dQFnbY9jP1JxaPLytLPfKgi5qAd5HY6ekeWGwH+/gZ4PwV/k2nnUDO56ZWB2LKDIJFUH+VEBO3YDACYzhVzDKjwzqf4Ug6mrbUpv6wrvR17bczth2M6loi10kMDRQqpr20sv57AghhCcbJxvgWXzacueJXHgn7lPurd1P5GAfivoXNRD/CSpNvenMEq5/8A7FHUQNgxGoeWOCsw4hkFg08vmKjSBHXqIAIJ0AE0tsb0OQR3BkXfF9waQwZ/IPVVJymFWVEikAlgKF7AAnwa1DcQ+LqxjmjZGjmj+6NhbKyESfoNSLehrjJrVbIPuxFz+c1wF0osumdWBqNCjBqJ3Fliw7nehYxBuEvrHLLmflvqF+YsLOIyY0dwWCM/YMQL/thH1xw/Ui/MpbuUGzVatoNtppBq21GgTteAXPT8OknhzZzYqXRmGysCu80kgRlBMaEkE6u5UdgLxZ8O9MjN0r5fNZeALpbmtGGzC8zmhWiFtH1730nFQVRes8gzlBmU1CRYSKYdTkqoFiiCwI1Dax3x6ynrDIyyJCmZjaSQFo0BNsBY2sfg/vWKab4eQOkqPNMyunLjFr/hwH5v0yFuw9EFrO1ecOQfD7LJm4M0pcGBVRUFaSVUoGO13RO3azeAMhjuOA47gFjlY7hYDlY4dsInGe+uvX4gLZXJ1JmT0s43SC/5iO7+dIwDHxM9dck/I5ZvruPquoLchTtdDcsb/wD49zjPXgTlcuGR0mrVPGV1ROh25mqqikNgBjQY1ZwxlkVHCV8zLIxbeuYXJAL8ytS1aitr9icTstlDlkeQU0pBkkNgbrammP2j9O/SbKtuaxKsWOQy/N5GTy9Eyho7HeNP812BHTW1o4FtQKkkNjWJc9lMhHFCW0ALpjRVZ3IXvSqCx9yawP8AB+B5hY48/E8TZt0HMVUCRTJQ0xmgSpUdn9+4rbHOIZ6DNXMzyQALyMwdRSfJuG1IWo7IWqzurdJNrvioMOH8SinW4nDV3HZlvwynqU/gjE44zvieZzMDKJqM6gmDNKNMOZCjUIp6+xiNW/YHqFdsWfqj1UUiiTK6TPmE1xa/tiQi+Y47gCxt/wBDgKv1VncoM98s0lNmouTMFu4iu8MrEfYbJW7v7cUvq3LR5jLx53MQ8yXJsctnowNyB2fTe4FrKt/pkOKLi8QhSTK5di0jGs5JJ9QmRidOoG9eYZm0hR/Lftiz4BxnUXXMhWdIxlOIkG0lQDpmvs0kWoI9XsfYDAQoPVMzLH8rlo4o5NQQyHSwRLLzFVUAQjp6mO7LW9Gox4/n2OsTxqq/Uc8lhUZtI2K6r1ysaSMHUVreth1Ym5kuXejIr6ZS5A1rCAyFqoR5OJDG1f5j0PG8mFRsVYqFvMcyQD6YYV85KD3lYWkUPgG67gQc/wBY8/GCZoYZNOlZFBIIkehHAoOrmzAHWVGyi77A4cyfEMlJJ0s/D83rKq4ZV1MpAIJH05bY6SNyOqhYwxMFFbvGsQ0Ct5IBLvpX+fP5gnc90U3Y749ZvIx6THJGKGmFo46Zl3uPJZc1QkY00kg7f2oCiXjYJEPEtK0SkWcVV5e9dMw6kRtQAomrW+nBxlOE6ZObLK0z1SlgAqA7HSo2BPvucY1luIHLKYcyUlykhMBOxEbd3jWx9VI1AHN8MD7YNvSHFWybx5OV9eXkpcpIWsq1E8kkm2FC1Y9xQ9ro0bDOYmVBbMqj3YgD+5xRcf4o6lkR0gVQGlnkrTGDsAoOzOaNDsPz2wHwyJnLmyuWRkA68/n11qVX7uWjGyO/26V/5YBj15AsOe5hI5ObjVvuNNJF0dI7FmjKUQQ3SaJ7Yzdpa1ZdhrED2oHVGqm6JvSBIQdNv1CvxWNYzfpo5jh0pjUx/WbNZWMALoShahSCFEv1H0EUOZRGMz4vlgssWYP8N1CNqK7DujUTv1ErY1aao6dhgo7+A3F4GimyoVFmjcupAGt43N3qrq0sa/YrjWVx82ZbPS5TMRZyJK5Vgjf6ibBlZjQquw9wKx9DcD4pFmoEnibUjix+PcH2IO2CJ9YVYWFgFhYWFgFjjHHcCnxK4q+X4fM0ZqR6hjN11SHQP2798AI+s/W75iSTJ5GaONUOmefmaST5SI0d/Bb96xQR8AiiUKFkQnc2eapJ3J1oQ9Hc2fziwy/DWSKOEfMqka0qSQRzRAk2Q2g7nySR5798NPAsZopGni0MmX/a1AC7YjSl+Xf5xbZSBCy2rkkguo0nUL9+hibF7GqNvMwbZjv3DC7sDRv5/wBm7DAGiSKTFWHL5wszmQ/LqCSVf7nNAMB7X0sDfYgg4tJAG3bxRBHi+nf3F7Br1Cyup1OgErSfhrPq4dAKooDGe/6CV8gHx7DEjj3p7nOJ4X5OaUUsgFhh/wCXKv8AmRnfY9rsUd8U/wAN8zHBw0NI4RRLLZNAfxG2qhX7AD9h2wQt6jyo+6UKPdlYL/7iKGKgU4ZlsoBKk6y5V40Lz5UTyfLlV3LxpYVozv8AaB3ojAfxLjnKgk4lIWXMZgjkhgQIkv6cZW/tC9Zqr1NVgnBz8Sstlp4IUkXUZ5VijkRiHjDg6nUj7gFslexHf3xnPE5WbNrHJo5mUhVltAMtlye8xG+yppIjs9ew2AoG8opQUxkUr1MaJmQy+T5fOzdgv+Wh7XerxmXaIgpojkj6AAbiiBBPygF1ISCXlkN9x5IxMDmFVI1I9FkLC5YhLtz3H685OTSqfsUigK3EPUTgSGHYctadA1qmog8rWCC79mdwbZzXYViKc4hx4O6CEDTpVZxJpZJGhZzEuxDPGgIHVWrloT2GI65/N3Zze4kOY3jRrk0mmb+YgAAA2FvYDDEMjGrNd/8AMaiSXP8AP/T/AL3cYN1am/moaz/IfycBPyfGZoTHZ5mmwjKlPGXP1J6O0s7KSA7XRN+ME+R4hFJHrj1JGtx9BuWFXNciM93zuYJOqQWQCd9wSJTRAlNQv7drQ7GvOg48PM2XZZ4yUKiiylCwVgqMUGlVWSnanO4v+uCDDMRsx5XLVmessYojsK7ZKFh9qLWqaUex/pM9MIkiycPmkMiG3gmB0qeXWvkktq+m9hWuqA71iKlKmlQaZREwha2VHplycLdjLIKaSXxuTtQEXNStC0eaAXXGaHLViHRBokjhVWBTKwoSNd9T7/lgO/T2U/0nltWYETzxsIcwkqB4jLDa83SrAHWpBr7d9sFWW4BurTyNMU+xaCQr7VEuxI7W11gf4AWh4kyWzLmIQxLeHhpbIO9tGVO5J777YO7xQ2Fxj3rL0+uXzZRowcrmiZVs2Fl/UoB3VyLYOhDUCDqAAGyMcZX8Rc+ZM+kQ+zLRF2G1M0u24Nh9MYFgiqk7i7ABeRnMJdGVEdbbWAZHlU2uvmHeySEI23Asdhiy9Jeon4XLqIY5GQ9akjVCT/mKm2x/UoH58bx+K8LST68ajmxi1s1e18tix6wQLCudVXTOBQZySyNFEwyyhZFChhEjfd31B2cVVd19+2Ir6AyuYR0V0YMrAMpU2CD2IOHsYx6Q4zJwp0ilYtkJXCo7UDC7fgH+Gfx2/GNlRgQK7YqPWFhYWARwB/F+xlImoMBmIrBJUbtQtgQQLI3BGDzFH604J85kp8uPudDoPsw3X/jgAXKZBkBBy80bXqJgzjOCST1VIzd/ajv5x5l56hlIzi7/AKzlm7ge0IayLxScF4gksSvJFkUdfpyKwIdWQ6WsCNvO4F9qPviQzKwbSMrv2HKLHYkbml9v7EVv2VpWQyFs5mGKMaWKMgqqPuGY9gVPc7FSrAbhSAy2D3RYGxt1Dwe3c2Vvbbe+x5wrTUcFLfUlpQskrHpHYKQnTqH22taWtd/uibdp3EJCkbyKTdHqF3sLog/qqrsagAbWUDWsF1wGP/BxlpHjPLfMQcuNZHBM1ySJEVKuyoV2AsKzFQDWJB4m60E4pnpCf0tw5ZO+9VygVHjuK/GDHgnAIzkMtBIPsjQqVJVkYC7VhRU7kbHEk+nEYVJNmJF2tWlajXvpon9ux9sVkDuqvJlEUkRpNO8QKmqCBKUXaJzWYDSTX2iwcCsE31c3KxioTsYoiAADCAnOzG5HLiABC9i29XVaJ60yiLmcgQqAXJCgNgKWTbTRFHbbwNzRNYywZ8Q5jMp0ySnM3FEF1GyAVkl361iBAVOxcAk7XgLGBShZ3kdWH1XldfqRCTYzuu95qUdKRf5aEeb1AfDVGltyQzOQWL6jeirKyqNXv03+/jRpcpJE+iQrGUUzOXYOcvrsvmswR0vmJAdKR7hRsOxsI4ZI6xunV0O6nXzFbvGASo2BIrbvt+2IpqCi12B3P3S9rl/9Qnx/3vfoperfbfs0n8oo7km9/OJsKyKy7kdO3VJ5absdB/P/AGTXnOa1RWtt5DEepqNxK3mEG9vY4Kj5pQrL1Hsp3e/1IP8Ay/8Ar/Xy3MwpRZJ6e577x7fwf+/+dgM0wZK1H7f1tvTQ+TljX9j/AF7FjMTleo2AoQm3X3Q7k5YV28//AJEWnpQc3KwsdRVAYaiXS3V/kQj9U810836Uvtvd5xKImGSPZmdTC4h2VigOnKwN+nLw7l37Egjck1A4DC+XysSvIxkKBSYwNUCy/bBD/Nm5r+47Iu58Ari0wjiksClQxOsJNAKCflIDV6ErVLL3Jsd+xkT8B4gW/wBCykgMw0yMbtgYGLb6qrUtnYdvbB5/p+RrMcBZKBV3lRNYIsEKTdfvWM8ThbNFwvKnpcoVPcadOXZSdrBUO1d72b+YgSPVHDZpZkc5bIiRkCSJPJKhLqKIVwwRkoLpoWBZNEnAaHkeOJI3LdXhkIsJIPuH+y4JV/fY7Yyt5fmJsxMTtJO1UpBpfpqGANuKAIK6JFska1NYtYIWhgkiKQrMHE6ciZ5URVUlpAJCTD+pauje35GODZhlSMPQtAP9g+SLb7Tu1q1qb7QkaiDfqfLMmXYq1F6QDvqDsEaqoN3OwBU6t40amxYQcPiQAKuXFVq1IxG1CtO3fz574gepsw3LALMA00WoqSCaOoblW32U9Q1gXTyrYF3w5wVYB5XJ7D5tCf5m/Qt2Pf8Afftg1EWbILKCrJlCpWurWNiCPEi179xvXtgo+FvG3Uvw6d9ckK64Hv8AiRfvZsqaHnYjfA+UYsKGZPT/AOi/nYAFq2F7V33wzlRJFn8jP9YfWEJ15eOMaZV00WRt9967bDFTW2jCwhhYIWOHHcLAZD8SvTz5Wc57LgcqYgZkEsFjfsJjpBYLWxrzv74o/wDR7aDqzUJLL9yc9wDZ7DmLqBsfp27+cbrmIVZSrAMCKIPYg4xvjXDJOG5hYC7tk5rXLNzTGkDdzHIRuVoAg1uBt5wXFP6fkZIhEVox9LISbuzTgUGAcaiDsw2oygFBYNledNBl0JHPlVWoC9CnmPY2Gyg7rqU2do2FGu47CFlXMx0xQaJjGskoMe1nmsVvSa2qyCfwDY8D4kMtnEzhIljCGOTSDSrKVuRbAplpQb7rf2kBTF1t6DbHmWUKCWIAG5J7D98VHFfUkUOlEueZxcUMNM735u9KJW+tiB+T2NHnsuXKvxFuYxOqLI5e2U0QOobGcgkWzUg7mqvFZV/rDjvzUPMyoYRZZue2cKalXSCDyYz/ABzRvVYUDfUSKwMcayIy+ah5URl5wJDzaRrlA1CTMOQKjVLbQg09O3tjRpOPIrx5afLiNZgUCGSJmAO1NGrGlNgWCQLF4z/P+ntUUvDXJMkHVlywGmSOy0bWXtjuY2oVsfHcIqEPRQ8wEmZHmFCdx9+enH6YE7RxnvS/0EfUPDDHJz0DFJU1tzCeayqf/qZRoblLLJq0rQND8YJeFZtpwQyapmcLLExUNPLGNlYC+TkoFr/e22N7ymkuqqfmMz6n6RnJE2aeTwmSgFBR+qh3OIAWEhqYAEUCKvezIf8A9tv/AMvz7TM2v+ETwPnF9vOX/wDtL7ex/wCsnMcAcnVDLoFCS5bCiMX9d9/orJISscQskWfyYObjzSwiJ43Z/mYXAVgRqeKQBO1rIQA2k9h3wUkA6CKBtfKWQTFvui/9/i8MSxtmXEKuiIdHNmIBjivSqlnS9ILkLuNrvwcWPD+AZpnIlfYNyYlgclppF0kornpRI9ILy/aukgW22LXLcNjjiTLxaXiAMpke+VIyCnzUnk5aLsi/raj7ahT82rLIFmVoQoKJLGwkRVFLJyX/AM3OSt0AuF0C/AJw5Pk3YJlI1CyyusE3La1ykVazloyfvlKAs7e/cgVh7gme+VXlOg0SLrijzTIozSLQUSD/APTzsN0Y7NsDvvi3h4QYqzeQV8xFGHU5RzozGWZzcn3Xqe9iG6qPSTeCCDgcPN4oSNo8pAF0g2uuajuT1WI1TZgCL7C8G+YyqSDS6qw9mAI/scCnwxygXJrMzK8uZY5iYr2DvvoruugUmnxRGDHFA96l4dHHkMysMapcT7IAP0/jGV5SVWjBAvpWxtajarF6WF+L0mzTRt0nauKxa4ZVq7RhX7g4wzg4PKj1g6girq3DA1p3vdh/XcA6X1XHgInqYMsSFdwsqBNzdhuynZvJNVqFbqfvw7ks/JuoCEjUxtEayKP2kJJsB/TbveO+oQ3y8goVQYkWUYIwPcAEUQ3ih2blk9U/KwHQSwYIVsHRz4t+96fqJQI7A4illc0hK2mWJIqteYgNj3Eimx+Qv5xJ4MozPEsnEkbKIic1IeeZEAVdKgfTWusjELO5hIYtRZ2LkIoy8wl1E7BOVIodQa97Fk0caF8NfSrZSJ5p1X5rMU8ukVoFbJ/T/neANVx3CwsVCwsLCwCIxU+ouAwZuCSCVAVkFE1uCPtYH3HjFqcDee9TapDl8onzM42cg1DD/wDdkGwP+wLY+3fAZJJKYHkyucozwGwzLqMqGwrgs2hdiBVd6wuFRziMpmWeJDcqRNvmpIzsrUf4Kg6RrJJFDYLbYMPXfBJoIhxIss+ahZS7GPpji3DCJPBUnVqJJrVvsMA3HcyOZHmFcytDbSBisj8s6dWoKeghTq3bUNPjEVonwv4nFqnyoijidKkTSbZ4zsCzHqJDA99qIq++FxjPyrNMpmOXlZipk+Wlkfl/oEAC6WN7mrN3YqsCXD86uWzOVzSt0LKI23q0mpGFGjqBaOQx7NsWojqxt5YAWdsVAR6c9OoWEnKlRdQkaXMG8zOwNgsN+UgNHSaJpelaGLX1dwBswFlhIXMxWYybCuD90b0QdDUB+4B8YJBR374g8U4isKgkMzMwVEXdnJ9vx5J7AWcBkWdyYzTSzQ/RzS0mbgkGgvXUYn3HQw/zF2rT3vatyefaSZopVKTkLzYpBpB0jUqbdMeShWjV3IT+SMHvGNOYmYkfL5iMrEZ4HDmMuAyRzLpFqQR7ge474ouP5JQFj4vlugWPmYkJgFknVa9cIrQNLDuO5GArJc4rXTED/wCoMjr93YDNyqNyTukMH4BqtJxC4kdo1InVVzEepYiC0RcP0s9/UzcobUxGyLtfvZZT02xIbJZ5ZELc8mTTKC2nQrHSwZmFALZI1agAKxB4rwfOxxrreKMI0KRFZJFqSWRhJIxKgu7031PHYecQPOLKoqA6jyBFGaVtO/ykTfpiTZpp+xIKi+wY4jnIoYxNIyyB2AiBUhM1In2vQ3GUh/Sn6zuAbsyh6YzTiQSZjL5aNoxFaX9GIUOUrSFdClyrOaJYMLrYGTl5MlAxaNWz+ajUgMTqWExiqd9osvGepTVe43o4qoEuRE4PzSvHlL5008wKvmHPSruBvFFGSKiJB7DbF1wnMZlY/nJI5oIyagzLDXMIj9ozcC7vHvs9lgKJr7i7lPT6cS5nMzimaM6oYo1PKhdaI1Wo55BC2Ow9hg59OcaM4eKZeVmYaWaO9t+zp/NG/cH9xsQRhECsfGCsokjVIMxJR0Bgcnn9u8M46RIfF0224I3xf8C9e5LNEIJDFLZUxTjQ+pdiovpcjf7SawuI+iMs+rlFoA5t1SjE5uyTCwKX+QAcPZP0nCIpY5/8VzpDLIZVWrKquygUuyjtvgL+WQBSSQABZJIoD3J9sYbBPCXnEdiHnyNBIEbS6vTnx1XbbAAstECQAgWHqYJqmyeVzM/IQqskbsHhZi28QcnWg8bkKWBQbisCHF+IM9wkKsCDTNKmorTU3LsL9Ene1YAah2U74BziXEjmdcSEpD/mS1qDbUCu26g1b7UCPtBIw/lOJSrMsMKNPO4GhYmILDamdgdJTb9W25/fEfhglzkgyeTCylwGs7Jl0H6v5kINdPv2xtfon0bl+GxaYxqkb+LKR1OfP7C/GIIPo70UIGXM5phNm9Naq6IvdYx2HnfBqMIY7ihYWFhYBrNyaUdrUaVJtjSihfUfA/OM+4f8SGliil+W2mfkxhXJPMpSAwrpVrZg38oB840V1BBBFg7EHtiDPwuJ3jkZAWjbmIe1Np0Wfc6SR+2AznL/ABKlikSGSLmlnnJbUFOhJ5IlCLtq0qm/4q8W3pv1jqkjgGTSCN5FQFGWtUsRzKnSAO8e5Pvffvg0ORjNfTTa66Rtq+6ttrvf3s45Hw6JaIijWiGFIuxA0gjbuF6b9tsB6z+WWWN4nAKupRgfIbb+2MC4Xwx0WbLP0JBIYWYmlevt6V3ZiGj9tztePoWsY96/4aYeKqyg6c3ETSi21x9J0nxaNufb+xAU4fCFSbKszWBpW/4hjrUhCkG1WzQ30lb6aJwXcN9XcQgKhZFzUd6SJQRJ2u1dQde2+mi1WRqG+BHiv0pY5USo2blnQSS5+5Gv7pmUjZv0300ReJUeaSRdSMrXs2mmG/VuvYknftudwNW+CtW4N67yszrE7ciVvsV2GmT2McgOhwfwb8EXtjzx7ihhzE0mhpHhy6mBFUszPKzLsB/uqL9rxl8gSRSJVDo3UdW4Jv7gx/VuRr+7sG1VWJfC+Lz5QoxlnnhjsIytc8KigwIO2YiBF6fuXbtiCyj4bpIyznXJENUrCyJM7mmtvbUY1t+2wIO2NeC0AO+1YGPR+Sysqrm4pVn1aipVVRELm3PLUCnY1qJsnBXeKgE9W8CyAkWslEZ2VpDIG5IjVKt3lX7eogDYk7+xoYj4flJYFWF85HeZhSVGzEjLRlK642O33IRqG4qsE3rXN9ebj2pcrA47bhp5VberNaV2/IwNxMoWMpuFlLfmjxCNV/bcyjAGeX+HeQAp43mF3U0ruP8A2lq/4Y8ep+DR3lYIxyULSLGYlCiOblMYpKHlacj81gwGIHGOHrPG0bErdMrKaZWUhlYH3VgD/TAZ1zmkdJxUcsjLBKfOWzidEbEGjolFRmvuVl8HBTmssc5DBnsrUeZCBo9V6WDbtDJ50ltr8EA4am4bOGmcwRM7qhZmkrLlojqWUp3DAgE+4UC9sV3+uuSyUSZaAvm5I1APKogk92aUkKCzaj33Ows4Ar9P8ZTNR61BR1JSWNvvicfcrf189iNxim+IPqFsrCI4jU81qh/kUffIfFKCNzQsgWMAGd9VZ2XMmfL8jKS6WRwTqEwU7BiygK47CxsTR9sVsvEDIhzjzPJKgZG54CsAjElaRRynBOnUoINb7bEFnKQLBCSHKsaq2RDu7kHe/BQiyaJDCmxFnkkyyRxZcEsx5cAXYkygbd/qI33FTdbX4OO5PISKjNICkzsGeiNKduXEapVAUalK0LLeMFXwl4SczmZc7ICY4WMWXDdi5/iyBewNaRY8lvbEUScB9AciFHSd4M3pAmlhChJD3poq0MBdA1YF++LP1HPmoMiC0q8/mwIXjWgdeYjQgKSatCR/XBQBgR9deqJMjJlyER43E7SaiQ30YWlAXxZ0+e+KgEz3xQ4jGk5aCNWSbQto9LQZjE5utdBaN76hQPk79CZnMTNmpZnsNIvLTeo15aNpAP7nfzijl+KXLkljky5Big5p0uCNelWCdh4dd/GH818ShFLBDJliXlflyct1dUtxGCGHe2INbH+uA0MY7hYWAWFhYWAWFhYWAWAD4w5NTl8vmXXUuWzCPIN7KP8ATYdx5ZPPa8H+Kz1LwwZrKz5c9pY2T9iRsf3Bo/uBgMqzUYLF5DtWggd2ugsMfah1DURRokCttNBPwRXZmW4p2JEbRjZtP36gAFaJNhuOs37gGx4RIZYY1YrFykaKTcnkiPUkzA30u9EAnsNR3BbFr8tSHXSlwC/dTl4UHYHujEfq3K7tuUGKBKaJ66mML30yRn6bkDvRJ3rbfetgSKGJWVDIaPbyfII2BFEbLV2pBXatI6cXvEVUqeYtArbAJWiJRspjFUzdIIG4U6bJXA5m0bL0BbKRzCgJLxA2wAYEF6HV3BG5UgEAyKt+CZmXKyNmMuwXUbkQfZMKvrQADmDfrQKfJXe8ax6W9RQZ+BZ4WsHZl21I3lWHuPfz3xiEHEodIYTIQaYWQB77gaQtN5AXfwh3Kg4xCHLpnHy8hNSNFLo5tk0JCFosP/MrVX3g/eZUbV6l4GcwFeMxiQKUIkUlJEYglG0kMOoKQQdiPycDXGeA/KZNnbSZHnyoIjvQijMq2lQTdamdix3Ysb8UA/6ck8cUzOq9O+Y7kf8AAEixp7Hup/Th+fjGZlgmU555lCCZUk5TbpImg6gobpcDtsdrC4o3u8CPqn11Bli0UQ+YzAFlFI0pewMj/wCWt7X4wBZv1XxSZeTLNHGh+54Y2SVhY6dRchNrNjSSBVi7xEy2TEdIgCgmwVJBJq/A1a6B+oOqgA6yreAkcbnzGdb/ABMrMhPTFHqWEHuAy/dI3b7tXnpo3iCjctQp+wC1qgN6/DABhsSLVrIYP4k5jSi6wVCUO+nTV7CrClT7A1dFGibbFRLxMyXylZUrUzyaiALHUg2Mh0sTbgFh0vzNmxFT58sukkmlG2rtprYCidwOw3NUQCB0Yr4cv80w5NEwqruEFx5gRgUdJGmSRF03prUuxAqsMcP4eus/MapjZXSxIjpb1qFBpRyyrqTvX7Yvs/JKhWaNyrLoLGgTdUkwHjWOlh7hh9oF3MFdncyvyxZdJZgI41qx1mkiPkx6jqVu6mxtWNs9HcFXJZOHLr2RAD+WPUx/qxJxkuVEMudXMlWjXLuJ83l1GpFLbc5WrZS2lmj8bN742+CRWAZSCCLBHYg4IdxGzmSjlrmRo+nddag1Yo1Y2sbf1xJwsBWtwHKlmc5aEu6GN2MaamQiijGupSNtJ2w0nprJjlVlYByTcVRL9MnclaHSb3sed8W+FgODHcLCwCwsLCwHCccDYg+ocxJHlpniBMioSgAJJNbbD84DeMcUzcCZZl1yyCPMGR5YytFQACY0IGnvQ7kAb3ZwGgBsI4yCL13m4KDSwyB3kcSSRyATfVjiEcShriADlrYkbj98FPov1Tm81m81FPCsccdlKG4p2TS251Egauy7HzYOAG/WXCzw7NyZrSxyWYIkmCD+HKo6S/vEW0sR5KgE0Tbc2YTSCXLWBJKy9QZzRSNV21Kpo6b6iEXs5wZ8U4bxDOF43liyuWNqREOZPKvb7nASK/wrHFBnPhaYlX/R2bfL6TYjlHMiJojVf3K1m73AIBrbAU+bdhbMNZBDyC/uk/TGHrcLtuALNMbvAtxVrV317lfuQMCb2dl70CbjVd+lAPG5PL8P+NkaOfkq1Fg4MgKlvIATx/8AAxOy3wozMm2Zz4VNvp5aIL9vancmq/bBaCzw+CM1y0UoRHLSr/ErVIu+9KRoHbzhnMcXy8dIJYaF+1i+y1+mlAGNayHwp4XHu8TzvZZmmkZtRO5JWwhJP4wQRenslClJl4I1HsigD/h74LXzwOKZcbNIj2khtmTYymmo17KlWL749cBny8mWzyLp1GFguwGySpIewHgt/RT+2Po75KFv8qMjt9qn/wCMD3q705lmy8gSGFJJKiDUqFtTC11UPuAO3nEiMjThsTIZNLIbfeOU90jJWlN32v8AvhCacQ6opWJqVtMyK61H1hAwINMANmB6iCN98aFxr4XZHUny8kuVkYnSEkBXZTZ5b9wB4UjY4G838PuJ5WjFyc4im+m45asEjSbUg0NrvA4HI4WkTmSOJH/iUQwiVb0uoXcudJ1am6ukHci8XP2iNmGrSChFAfw7VlI7dcJND301ioXMLl7GZhky+npZJUYWGAvS4sXqF/1OLsSpRsrJppgyk2TD9N9u5LIAwogWw7ViKr1PIk2Ol1CtGR9rLuY/yO7JflSl4vuGZlAvMLKvLj5iBiNMkYHVEa3UimA/AAO6b10yxhbcgBbiYg6QUaypQmqVW2DH9KofOPXpTgMnEn5QAGQjcNK43Ejr90cbXRRmAcnxZFkkk3EE/wAJI4RHLLI6CbNnmCFj1pCg0xKQb20W3fsVwRcDnymTSdlziNlle1QstZcmyyB7sqTuFPbcWfEdPQirnHzYlpWJYR6N1YxiHZ9daAoB06b/ADW2K5fhsUCNHmEWRI4YwWg1IxiWWNnZNdksstjewV7nFQXZH1LlJgmiZLeMTBWOl9B31FTRA/cYj5L1jkpdemeOll5GosArOVDUp/Vse+BSP4WDSI2zRMQ6iBEBIZDCYL5pc1Hp35dd/OGsx8KeaLlzSlzJqcplwq6SqJpVOYdLWgOvfudsAcP6myamjmYRuV3cdx3H9MNP6ryili0qLGFV+aWXlsHJAAN7nY+MDs/w5jZAnNoAFR9NSd8wuYvv3pdH9SfxhnjPwyTMRyp8wU5jFgeUpCgyPJQGrwHoEEVV/jAaEjggEGwRYI7G8esMZHL8uNI7LaFVLPc6QBZrazh/ALCwsLAcIvHCox6wsBW8Q4Dlp2R5YUdozaEj7dw39tQU17gHxiwEY9u/f849YWA5pGFWO4WA5WFWO4WA4cReIRcyKRKB1KwAPbcbX/WsV/q/ismWyzSxqCwZVJIJVAzAM5A3YKCWoe2MwT1pnYstM8YMsoNCdo35bB8xNREZNqnLCgXvuB2F4C+/1UzsGWljjGsFMqDGkzK8pjDCepCfps1r1XvWKn/Vnixkg5qNKFaN4bzA05cIzlklGq5noxgMA32mvOOZ31tnp1niWw+gqYo4H5kQMAk5vN7AiQ6eXWrse2LvhPqDiKvHBIFfTJMJJBCw1pFBFKtLezFnK3e+n9xgIHo/09xMZrLy5tG0xzzudcqtpEkGgaaJOkvsLo14xqwGMWi+JWfGX5kojiOuXQzQSESGNEdYdOxQsWYcwjSNOLnOeruJq2tVQxgczRyWJIWSKIpr1d25he62CnbzgNLzOVSRdMiK6nwwBH/HApnvhlwuU6vlhGd94maPv32Ui8GAx3AA+V+FnDFILRSSVQAlldlodhpLUQP2wY5XKRxqEjRUVRSqooD9hh/CwHKwtOO4WA5pwtOO4WA86BjunHcLALCwsLALAp674lmYlgjyiu0sslUhQNpCljRfpHgWcFZw2yDvWAzGT13mMs0kZKSsJDGnPcIX5YRGVAq/Ul5zMKG1Ld4vvWPqtYcvC0WZiR52qO6YSbbhSWCqAxFsxofkkDF3n/TmXmlSaSPU6fbudOx1AlbokNZs4sHycbABo0YD7QVB0/tttgM2b1znWkzyqoj+VynMAeJ+qXVVliACrAEqBdg2Lo1onB82JIx1q7qAsukjpfSCVIH2ncbfkYffLqbtQboHYbgdgdt6v/jj3FGFugBZs0O59z7nACvrnj02Xky0cJAMhdn6olbSi7aTKypZcp3PbVWKuP1+UlSJ1QrrETOZQHU8xY2aRQNEa7uRvvo274Oc3kopa5kaPXbUoav2sbYiScCyxkeQwRlnUI9oCGCm1sVRIPk4ALT4lAurBPpu6rTNuqsfupQWtlKkA7Xte+Gcr8TJZtLxwKFvUQ7kEow6RutB7KH+Wj3xoI4dDatyY9SfYdC2vjY1tttthiXhmWRGBhhWMBmYctdIBFsSKrcd/wBsAKSevi7OIYEdQ7R62lpX0s62tKbFRSN7UPOLXivHJG4ac3EeU/KEumg5BIB0EWN7NeN8Ql9WcPRIwI1DuAyw8tQyqwJQttpQshB0k3TixviefUfDUjkuSFUVhrXRsWa6IAX6htW6lv7T7YCh4rxfM5bQqSwlmUzZqRI0LKzFUj1Q6wxQ6WXUuo2te2CD1D6m+VWPSgleQO9a9KhIl1yPqN7C1UD3YXW+IuZ4pwcyKWbLGSMgIdAJQydex07Xeo+1798OL6k4UziDnZcuNUYXT2B+5R01RK7+CRgKPiHrHL5lokkyay67bLa3Xuppy9j6IoMbN3pI74lejvX3zciQGJwzK7lgpCqFo12ogKyrqB7+BeJEHGOBTCXS+UcMOfN0jq5ZA1MCu5WxX74eg47wyKW4jCruilpAqpSaXYEsa2VY2JHihYwENvW0k0kMWXjVWmdSrO4NxWxZtA3RiqNQb3H9HM/8RYop5ohC8gjOgOlsHfUE0ClO+rUNrI0mx2uy9PT8Pke8okRDAzrJGopizFHN99VijeJ0nprJsXJy0JMm8nQOre99t998ALj4ih0jkWIohK6ndlqyGbQASCSVUENt96++J3A/WPzTFlQokccjSKd3tH5a122YrJsQDti+m4DlnTltBGU/l0CvtCdvwoC/sBhZbgOVjRo0gjVGXQyhQAw3NH3G5/vgBFfiWlBjAwBViVLrrDawiqV7qdnsMAV0nat8ec78R7RWhhYKe7yFavlrIU0hg1gMlt2sgecE49J5LRoGWiC6QtafAYuBff7iT/U4fbgOWNXBHsSw6R3bSW/uUT/2j2wFRwb1vFmI8zIsctZcBmAWzIGUkaAO7Gj099198V0PxGUsrNBIsOldb6lbQziRgNjTgqn6bIvesE0fp7KrC8AgQRObdANm7Gz58DztQwh6byunR8vHosmq2soYyfydBZb70TgKBfiElsr5aZXiZFzK2hMHNYKhYhqYsSNlsgXfbBN6ez75jLRTPHy2kUPosHSDuNx32o4hr6UyQMZGWjuIHRt2u7/c7nc2d8W+Ty6xosagKqAKoHYAbAf2wD2FhYWAWFhY5gO4WFjhwHcLCwsAsLCwsAsQON5A5jLzQ3p5kbID7ahV4n4WAEsz6KSV2d5ZdLNzTEpXQr6VVmBqzYUd+3isU+b+HckYPyk5V5D9WR6LadJQ1sbJVjZO90bxouFgAjiHw7hmEIMsqiJnehXUzuJNR27igt/y7YezHoCBl08yQDo7Eb8sS1tVbtM7n80cGOFgA7iXoKKYVzZE3J2rfU0ZNjyNMSrXthj/AMN4OWsfNk6FUK1LepCpDEdn3Xse9nBxhYAb4Z6fljmMrzFiKUGlt13LatqBZzfT4VRgkGFhYBYWFhYBYWFhYBYWFhYBYWFhYBYWFhYD/9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888" name="Google Shape;888;p81" descr="data:image/jpeg;base64,/9j/4AAQSkZJRgABAQAAAQABAAD/2wCEAAkGBxISEhUTExMVFRUXGR4VFhgXFxweGBghGh4fGR8dHhggHSggGB0lGx8YIT0hJikrLi4uHR8zOjMsNygtLisBCgoKDQ0NDw0PDysZFRkrKy0rLSsrLSs3KystNy0rKys3KysrNysrKysrNystKysrKystKysrKysrKysrKy0tN//AABEIAOkA2QMBIgACEQEDEQH/xAAcAAABBQEBAQAAAAAAAAAAAAAGAAMEBQcBAgj/xABEEAACAgAEBQIFAgQCCAUDBQABAgMRAAQSIQUTIjFBBlEHFCMyYUJxM1KBkSRDFRZicqGx0fAXU2OSwTRz8URUgoOi/8QAFgEBAQEAAAAAAAAAAAAAAAAAAAEC/8QAFxEBAQEBAAAAAAAAAAAAAAAAABEBIf/aAAwDAQACEQMRAD8A3HAvxD1C65loESOlUFmeTS9srMuiOvqDp3Nj/gcE5xDm4bE7iRoo2kUFVcopcA9wGIsA+wwABwr1/Pystz4lDty2lYGxIkkLzB0A+1jo+09rxYZb4hhjp+VkEmpQVDIaV4jOH1A0ekdu94K14NlxprLwjQAqVGvSFBVQNumlZgK7Bj74ayHp7KwbRZaKOmLjSijqYaS3buV2/bABXDfisksQk+Vlu5CQGWgkcaSlrP8AsONh5GJfGPXcgjdsvBdOixs7J9QmaKN15eoMDUmzdhW/iyhfTWTC6RlYAvXsI1A+qAJNgN9QAB96HsMcHpnJ62kGVh1tp1NoXUdBDLZrwyof3Ue2Ao0+IENopikDsaVNiToLiWt9xHy2JP7VeGIPiRF1GTLTQqEd7coQSkfP07MaJi3Hjx32xYQ5DKPnGjMYV4Y3AjKqEdcwbeQVuSWBU/uffE+X0rkmBVsvGQQRRBPePlHudjy+mxvWA76U9QJn8uJ0R0GpkKv9wKGiDi8xRw/I8Oi0Bo8vHZamfuT3PUbJOIg+IXCu3z0H/vwBNjuK/I8by028U8T/AO66k/2u8T7wHGxUZ31DBFmUyrFua66wApIC2RZPgWDv484t2xR8T9MQ5jMR5iTWWjoqofotdVGqsHqbcEXe94CF/rxlWaIRsXDy8otRCqOW8ocEjqQhDTD847lPX/DpFDDMrXUdwwNILYnbYVvZ9xhnKegIECKZZ5Eja443ktEXlvFy1XwNLnfuaFk1iNkfhllIldA0pWSKSBhYHTIUNigACNC+N/OAtYPXGQflacwpMx0xijZOoJR26eohd/JGGc765yaaacuvMEbFValuwGG3WupSLW9xiAnojKZPLtqlZI1UGRiFA6ZVmulUAbqBsO14m8M9JQoEKzyvGr8yFdQMaBg3SlDcdZ3JJIoWcBYD1RkyNQzEenbe9t0Eo/vGQ37HDOV9Z8PlV2jzUbBFLtROwHfasUa/DiLVIpeozk48khH3jSCrSHwWK6Fv2GJPEPh/HLr+vIvMeWQilombQSCP1L9MbHvZGAKuHZ6OeNZYnDxuLVgdj/03sViXin9L8FXI5aPLKxZY9W5AB6mL9hsBZIofjFsjgiwQR7jcYD1hYjfPxaS/MTQDpLahQN6aJ972rEi8B3Cxy8LUMB3CwsLALCwsQOMcUjy8TSSMqgdtTBQT7WTWAn4WKv8A1gyoZIzPEJJEEiLrFspF2PcV5xEPrPIWw+Zj6UErHV0hSxS9Xb7hVftgL/HCcQION5Z2VVmjZnrSAwtrXWKHnp3/AGxPBwAv61y7x8rPQgmTKnU4AsyQtXNjruTpGsD+ZBgU9Y/EN2b5fhzb6dUmZ06lUBQ5WMVTyBDqr2B2JwY+vuOHJZKWZaMlCOJTVM8h0L37gE6iPYHGP8MhEerLrS67my2oUFlTd4mIohL1D/cf/YxCOTcDiSUPNeY3BkeVmkd45hp1b2A6MSAV8hT5GLCLhKiJ42CCUKY9o0A1wGw4Nfqiqh5oX3x5yyxmIMbCoCGAA1CN+l17dJRx+/QMczWZc9WlWlUBm8DXDsa27MgG3sF74jRqTgOUa2MSUXWUMo0MySk2LQg7MzCv/TGK7J8SzuUGrLZydEAU6GIlQFmKVTg12H5F4sJM1zA2WhAcrcOobKsbESJZ7MyWV0+Sd++IcnAs2FAizCOW6G5ke+xZyY6AP3EkxsA671YF4dOCXhnxYzkbBM1lEm2BL5ckGiuq9DWDsD+oYK8h8VeGPWuVoSfEsbL/AP6Io/0PtjIc5ks0pYvCGICrG0clqyqrLqCnuttZ8jyMR5HbSqPDJpBMRLRggFmRqNE6iwUb15ob3ipx9CZb1dkJBaZuBh+HGFm/V2QiFvm4FH5cY+Zs5ChNiLcliKiP2reqgUoBS258acPTQRAXHGXeglcs1T7KVbSNzRAbzZrCkbvxH4ncLUECbneCIkL379hXazgVyHqWaATNw7LSGMdXyc5AKjcl4NJYhdj9Lx4A7YBuDSpFCSEkLM4ZgI2tQWAJ1MAO66e+2prwRcHl5gWSIgbgpRNrJ2VB+rTGBv3sL+awpFnkfW/F51WVHyWh+wEUhA6QWF67JXqH7qcS8t6+4lDNLHNloJ1RlUmAlDqKhmVQxYOy9VixuGxGGWCymaIaJXJQAUEkdSQZjH2RgQ1laDldVC6xGhyrOFWIi6b5csa2F8zMOa2Z91Um6UKasthSDnL+o8vxTLzZeGVoJ2jZdEg0yISCLr9Qu91JGA/M+ls9l3ghiM9yCdwIptMUTgQLG76VjVgG1HRpN7/dviu4jEswikgYxug15Vl2pU6WmkrsraURVN9IruXIPOB+u0my8bCKWXMkaZIIkJKOuzamJCoD3GoixvvioHuNemOJuAhaSQWSmmUKivzw5eRO0imPsN6Iqh3w5wz0hxQSnnZmUxtmea4WdgSFSXcEG1DMYhpFCh2wb8GbiDyF8wMvDFp6YU1PJfgtLso2/SFP74vAuAy/L+mOJRhXSbMGXQ6sJMyzKS+XcXpJIv5gob8UMWvpDgefhz0807u0TxqBqlLDUAvZe1Xq8D+uDusdrAdGFhYWAWKX1FwNsysZSXlSRPrRygcAlSptDQbYnzsaxdYWACc36CLz8z5ptDJGJEMSlnaFSisJLGgbglFFEj84h5v4YrJGkfzJAXLRZY1CvU0DmRZN28sTa73740LCwATwX0EuVzEWZScs0UYy4UxqFaNUqjXZi/VrHjprzi54L6iErmCZDBmVsmJmB1KDWuNqHMTcbgbXuBi8K3iq49wWLMoFe1ZTqikQ1JE3hlbwdzt2NkGxgM++L/E9WYyuXBpU1TyE0VBI5aavABJrV41XuQBga/0VJmAyRMFzMY58Fg25TdR56u8Zs79Pvu5npJGzWYlmkSUlhlo5VBEUnLtWikU7RtuTZoXVWpbTX5VZXdmTMTLHG+iOlAYNQFvbdwwKFSUDaQQwalxFPRcbg1rM5UJLTmGuoa+iRNAFkh962Js774Zhy0+YS2aSKIbUpTnMBYRnu1RihXYnSxFa12xJGWjSaRuWVMlSFmKlNX2yASlQVYkaqkUA2QwjNNiTqaPc2pU9zYI8kMDZB09wQ224Mq7gG48gY1qNQK6dC3X50k9dVX03GtRW8q4c4ZLmMxJ8vAgeYgaidkiUiwZNjt2PL3O9o67oJ/BOG5niAAgUQw9mmYWlDxCl7+draMbMpH2jUPT3AYcnHy4VrUS7u27yMe7O36iT/btioDM36Aza6TFm0m2HMjnjIDkD7hKh1Iw8NRYDuxrFJL6b4nHd5QNvQ5UqOGW/IZV6gST20v5CsA+CbifG5y0c0czKJZ2y2WhCIUfRqLPKW6hZjeip2BXY3gx4PnRmIUmAK61Bo9wfIP7H/lgMfGTzyV/gMydydNCrHYhwxK6htqFsu4bmqRjr8Nz2kuMjOqpbMSIwSnfaLUQzeDGOl9yvKY2NjzuZSJC8hpVFkn/vv+2+IXBuMpmC4VHRkNEOBfc0RpJHjsSCPIB2wGSQSLIqvEwIbcEF/BvpP3ggDyC61uJl7V8sByuqeJSoH3qijSAe7qgOlJVHlTy2IB6CSuDH136Zky2vNZWMyRHqnhUAutm2dFIqQXuYz+4K7nAzkeJrOoeNwQftIJLfkircnT3X+Iuk0JhiK8ZLi8c0bum0VCNQpJMcYABH5Z60Ad6AJ3JJmpnWU0YrdivMRTXgGPKr/MV7swod/dqpuI8G0v8AMZVhDN9xXbkyeL2OlG7069BPcRnpw3l+ImMASwtGdVCjai+6Bz+t2JstvRoA98SLVuuaos7MslvZAFCeVQLCnbTloLG21nUe9ar/AOEPEf8AE57Lli2rRmlYrRcsOXI1HwSqV2/bAmZDMzatJV6UhTUZ0f5SHxBH+qTu7EqNq1Wnw/zarxaHSwIkgljLbgMVIfYfyj7Qe5rsBV3DW1KMescXHcVksLCwsAsLCwsBGzudSFGkkYIi7szGgPG5xW5L1TlJpRDHOjOycxaOzDUybHywZWBUbitxh71Fknmy7RxkK5KFWPYaXVr/ADVdsDH/AIfIJTNzQXLrKSUF6xO2YkK0ekNemh2A84Ap4XxyDMIkkcgKuWVL6SxRijUpommU+MS480rCw6kXRog0fa/fGef+G8gMf14zSlWbQdaf4iTMgxG+hiJNBJ/lB/GIeT+FjoJAZkkDNqAIZQCsbqjmjZfUwYnxQwGqo14pPWnHVyOUmzDd1WkH8ztsi/1av+fg4qeG5V+FQTty2ljM4kCQklo4zGisQp3NOrvpWybv3xn/AMQ/VC8RzESQHm5bLsH6bAmdgRav2tB489VXVYAcy+ZEcDXckhIDg6dEjS2SjgNRsksJNtO+47NYQy/KKEYMUF0RZK+WLAAvpI3LBTW20gIOIvDIUknM4TpRtC7blyKLVY0v3AB0liOksw0nS/hrw/W02cYDSR8vCCBsgNuewoM34FhRsDYxFDfDODZzOBWiyxSJgCsmYIjBU0dkUs52LAUAOxBXsC7g3w4gjCnNSNmmWqUjTCKqgIx9wBAIDE0e1YueH8DfLTf4dgMq1l4Wuoz3uL+UE91O3kYIcVFFwr1NkppDBBMjOlgIFIB07HQSAsgB8pYGLu8ZZDBccOWmbSuXnlybOKEkMhbVlpla+kOhUV+osB74MvTnGmaOWPNFEnyzaJjdIwq1lUn9Lrv+CGHjACecapeEreiSPNzRNfagGJB8Ww0kX4ODP0UP8Kp3ovIy3W6l2KnY+Vo4FOPeo+CySlubJPJVMuVEjhroblAUJ7Ld3RrzixyvrqJUUR5DPBAAFAgAoWFHSXsC6Hb/AJ4Cb64z3L5dkBEjnzTg9n5CdKkVuNbo229qMRvQGQaKOIG7+XRpLG7SSMzsT+Td/wBcUfqb1bw/NoqTvmMoeoBpcu2hlYaHUkBlZDsNj3AwZ+lfl+VeXnScMbaRXVrPb9JpQAAK8VgJ3Es9HAjSSsFRRuaJPsAAN2JOwABJO2Mv9S8Bhebm5VHys0n3RyqqwzknpBALcp2I6dQFnbY9jP1JxaPLytLPfKgi5qAd5HY6ekeWGwH+/gZ4PwV/k2nnUDO56ZWB2LKDIJFUH+VEBO3YDACYzhVzDKjwzqf4Ug6mrbUpv6wrvR17bczth2M6loi10kMDRQqpr20sv57AghhCcbJxvgWXzacueJXHgn7lPurd1P5GAfivoXNRD/CSpNvenMEq5/8A7FHUQNgxGoeWOCsw4hkFg08vmKjSBHXqIAIJ0AE0tsb0OQR3BkXfF9waQwZ/IPVVJymFWVEikAlgKF7AAnwa1DcQ+LqxjmjZGjmj+6NhbKyESfoNSLehrjJrVbIPuxFz+c1wF0osumdWBqNCjBqJ3Fliw7nehYxBuEvrHLLmflvqF+YsLOIyY0dwWCM/YMQL/thH1xw/Ui/MpbuUGzVatoNtppBq21GgTteAXPT8OknhzZzYqXRmGysCu80kgRlBMaEkE6u5UdgLxZ8O9MjN0r5fNZeALpbmtGGzC8zmhWiFtH1730nFQVRes8gzlBmU1CRYSKYdTkqoFiiCwI1Dax3x6ynrDIyyJCmZjaSQFo0BNsBY2sfg/vWKab4eQOkqPNMyunLjFr/hwH5v0yFuw9EFrO1ecOQfD7LJm4M0pcGBVRUFaSVUoGO13RO3azeAMhjuOA47gFjlY7hYDlY4dsInGe+uvX4gLZXJ1JmT0s43SC/5iO7+dIwDHxM9dck/I5ZvruPquoLchTtdDcsb/wD49zjPXgTlcuGR0mrVPGV1ROh25mqqikNgBjQY1ZwxlkVHCV8zLIxbeuYXJAL8ytS1aitr9icTstlDlkeQU0pBkkNgbrammP2j9O/SbKtuaxKsWOQy/N5GTy9Eyho7HeNP812BHTW1o4FtQKkkNjWJc9lMhHFCW0ALpjRVZ3IXvSqCx9yawP8AB+B5hY48/E8TZt0HMVUCRTJQ0xmgSpUdn9+4rbHOIZ6DNXMzyQALyMwdRSfJuG1IWo7IWqzurdJNrvioMOH8SinW4nDV3HZlvwynqU/gjE44zvieZzMDKJqM6gmDNKNMOZCjUIp6+xiNW/YHqFdsWfqj1UUiiTK6TPmE1xa/tiQi+Y47gCxt/wBDgKv1VncoM98s0lNmouTMFu4iu8MrEfYbJW7v7cUvq3LR5jLx53MQ8yXJsctnowNyB2fTe4FrKt/pkOKLi8QhSTK5di0jGs5JJ9QmRidOoG9eYZm0hR/Lftiz4BxnUXXMhWdIxlOIkG0lQDpmvs0kWoI9XsfYDAQoPVMzLH8rlo4o5NQQyHSwRLLzFVUAQjp6mO7LW9Gox4/n2OsTxqq/Uc8lhUZtI2K6r1ysaSMHUVreth1Ym5kuXejIr6ZS5A1rCAyFqoR5OJDG1f5j0PG8mFRsVYqFvMcyQD6YYV85KD3lYWkUPgG67gQc/wBY8/GCZoYZNOlZFBIIkehHAoOrmzAHWVGyi77A4cyfEMlJJ0s/D83rKq4ZV1MpAIJH05bY6SNyOqhYwxMFFbvGsQ0Ct5IBLvpX+fP5gnc90U3Y749ZvIx6THJGKGmFo46Zl3uPJZc1QkY00kg7f2oCiXjYJEPEtK0SkWcVV5e9dMw6kRtQAomrW+nBxlOE6ZObLK0z1SlgAqA7HSo2BPvucY1luIHLKYcyUlykhMBOxEbd3jWx9VI1AHN8MD7YNvSHFWybx5OV9eXkpcpIWsq1E8kkm2FC1Y9xQ9ro0bDOYmVBbMqj3YgD+5xRcf4o6lkR0gVQGlnkrTGDsAoOzOaNDsPz2wHwyJnLmyuWRkA68/n11qVX7uWjGyO/26V/5YBj15AsOe5hI5ObjVvuNNJF0dI7FmjKUQQ3SaJ7Yzdpa1ZdhrED2oHVGqm6JvSBIQdNv1CvxWNYzfpo5jh0pjUx/WbNZWMALoShahSCFEv1H0EUOZRGMz4vlgssWYP8N1CNqK7DujUTv1ErY1aao6dhgo7+A3F4GimyoVFmjcupAGt43N3qrq0sa/YrjWVx82ZbPS5TMRZyJK5Vgjf6ibBlZjQquw9wKx9DcD4pFmoEnibUjix+PcH2IO2CJ9YVYWFgFhYWFgFjjHHcCnxK4q+X4fM0ZqR6hjN11SHQP2798AI+s/W75iSTJ5GaONUOmefmaST5SI0d/Bb96xQR8AiiUKFkQnc2eapJ3J1oQ9Hc2fziwy/DWSKOEfMqka0qSQRzRAk2Q2g7nySR5798NPAsZopGni0MmX/a1AC7YjSl+Xf5xbZSBCy2rkkguo0nUL9+hibF7GqNvMwbZjv3DC7sDRv5/wBm7DAGiSKTFWHL5wszmQ/LqCSVf7nNAMB7X0sDfYgg4tJAG3bxRBHi+nf3F7Br1Cyup1OgErSfhrPq4dAKooDGe/6CV8gHx7DEjj3p7nOJ4X5OaUUsgFhh/wCXKv8AmRnfY9rsUd8U/wAN8zHBw0NI4RRLLZNAfxG2qhX7AD9h2wQt6jyo+6UKPdlYL/7iKGKgU4ZlsoBKk6y5V40Lz5UTyfLlV3LxpYVozv8AaB3ojAfxLjnKgk4lIWXMZgjkhgQIkv6cZW/tC9Zqr1NVgnBz8Sstlp4IUkXUZ5VijkRiHjDg6nUj7gFslexHf3xnPE5WbNrHJo5mUhVltAMtlye8xG+yppIjs9ew2AoG8opQUxkUr1MaJmQy+T5fOzdgv+Wh7XerxmXaIgpojkj6AAbiiBBPygF1ISCXlkN9x5IxMDmFVI1I9FkLC5YhLtz3H685OTSqfsUigK3EPUTgSGHYctadA1qmog8rWCC79mdwbZzXYViKc4hx4O6CEDTpVZxJpZJGhZzEuxDPGgIHVWrloT2GI65/N3Zze4kOY3jRrk0mmb+YgAAA2FvYDDEMjGrNd/8AMaiSXP8AP/T/AL3cYN1am/moaz/IfycBPyfGZoTHZ5mmwjKlPGXP1J6O0s7KSA7XRN+ME+R4hFJHrj1JGtx9BuWFXNciM93zuYJOqQWQCd9wSJTRAlNQv7drQ7GvOg48PM2XZZ4yUKiiylCwVgqMUGlVWSnanO4v+uCDDMRsx5XLVmessYojsK7ZKFh9qLWqaUex/pM9MIkiycPmkMiG3gmB0qeXWvkktq+m9hWuqA71iKlKmlQaZREwha2VHplycLdjLIKaSXxuTtQEXNStC0eaAXXGaHLViHRBokjhVWBTKwoSNd9T7/lgO/T2U/0nltWYETzxsIcwkqB4jLDa83SrAHWpBr7d9sFWW4BurTyNMU+xaCQr7VEuxI7W11gf4AWh4kyWzLmIQxLeHhpbIO9tGVO5J777YO7xQ2Fxj3rL0+uXzZRowcrmiZVs2Fl/UoB3VyLYOhDUCDqAAGyMcZX8Rc+ZM+kQ+zLRF2G1M0u24Nh9MYFgiqk7i7ABeRnMJdGVEdbbWAZHlU2uvmHeySEI23Asdhiy9Jeon4XLqIY5GQ9akjVCT/mKm2x/UoH58bx+K8LST68ajmxi1s1e18tix6wQLCudVXTOBQZySyNFEwyyhZFChhEjfd31B2cVVd19+2Ir6AyuYR0V0YMrAMpU2CD2IOHsYx6Q4zJwp0ilYtkJXCo7UDC7fgH+Gfx2/GNlRgQK7YqPWFhYWARwB/F+xlImoMBmIrBJUbtQtgQQLI3BGDzFH604J85kp8uPudDoPsw3X/jgAXKZBkBBy80bXqJgzjOCST1VIzd/ajv5x5l56hlIzi7/AKzlm7ge0IayLxScF4gksSvJFkUdfpyKwIdWQ6WsCNvO4F9qPviQzKwbSMrv2HKLHYkbml9v7EVv2VpWQyFs5mGKMaWKMgqqPuGY9gVPc7FSrAbhSAy2D3RYGxt1Dwe3c2Vvbbe+x5wrTUcFLfUlpQskrHpHYKQnTqH22taWtd/uibdp3EJCkbyKTdHqF3sLog/qqrsagAbWUDWsF1wGP/BxlpHjPLfMQcuNZHBM1ySJEVKuyoV2AsKzFQDWJB4m60E4pnpCf0tw5ZO+9VygVHjuK/GDHgnAIzkMtBIPsjQqVJVkYC7VhRU7kbHEk+nEYVJNmJF2tWlajXvpon9ux9sVkDuqvJlEUkRpNO8QKmqCBKUXaJzWYDSTX2iwcCsE31c3KxioTsYoiAADCAnOzG5HLiABC9i29XVaJ60yiLmcgQqAXJCgNgKWTbTRFHbbwNzRNYywZ8Q5jMp0ySnM3FEF1GyAVkl361iBAVOxcAk7XgLGBShZ3kdWH1XldfqRCTYzuu95qUdKRf5aEeb1AfDVGltyQzOQWL6jeirKyqNXv03+/jRpcpJE+iQrGUUzOXYOcvrsvmswR0vmJAdKR7hRsOxsI4ZI6xunV0O6nXzFbvGASo2BIrbvt+2IpqCi12B3P3S9rl/9Qnx/3vfoperfbfs0n8oo7km9/OJsKyKy7kdO3VJ5absdB/P/AGTXnOa1RWtt5DEepqNxK3mEG9vY4Kj5pQrL1Hsp3e/1IP8Ay/8Ar/Xy3MwpRZJ6e577x7fwf+/+dgM0wZK1H7f1tvTQ+TljX9j/AF7FjMTleo2AoQm3X3Q7k5YV28//AJEWnpQc3KwsdRVAYaiXS3V/kQj9U810836Uvtvd5xKImGSPZmdTC4h2VigOnKwN+nLw7l37Egjck1A4DC+XysSvIxkKBSYwNUCy/bBD/Nm5r+47Iu58Ari0wjiksClQxOsJNAKCflIDV6ErVLL3Jsd+xkT8B4gW/wBCykgMw0yMbtgYGLb6qrUtnYdvbB5/p+RrMcBZKBV3lRNYIsEKTdfvWM8ThbNFwvKnpcoVPcadOXZSdrBUO1d72b+YgSPVHDZpZkc5bIiRkCSJPJKhLqKIVwwRkoLpoWBZNEnAaHkeOJI3LdXhkIsJIPuH+y4JV/fY7Yyt5fmJsxMTtJO1UpBpfpqGANuKAIK6JFska1NYtYIWhgkiKQrMHE6ciZ5URVUlpAJCTD+pauje35GODZhlSMPQtAP9g+SLb7Tu1q1qb7QkaiDfqfLMmXYq1F6QDvqDsEaqoN3OwBU6t40amxYQcPiQAKuXFVq1IxG1CtO3fz574gepsw3LALMA00WoqSCaOoblW32U9Q1gXTyrYF3w5wVYB5XJ7D5tCf5m/Qt2Pf8Afftg1EWbILKCrJlCpWurWNiCPEi179xvXtgo+FvG3Uvw6d9ckK64Hv8AiRfvZsqaHnYjfA+UYsKGZPT/AOi/nYAFq2F7V33wzlRJFn8jP9YfWEJ15eOMaZV00WRt9967bDFTW2jCwhhYIWOHHcLAZD8SvTz5Wc57LgcqYgZkEsFjfsJjpBYLWxrzv74o/wDR7aDqzUJLL9yc9wDZ7DmLqBsfp27+cbrmIVZSrAMCKIPYg4xvjXDJOG5hYC7tk5rXLNzTGkDdzHIRuVoAg1uBt5wXFP6fkZIhEVox9LISbuzTgUGAcaiDsw2oygFBYNledNBl0JHPlVWoC9CnmPY2Gyg7rqU2do2FGu47CFlXMx0xQaJjGskoMe1nmsVvSa2qyCfwDY8D4kMtnEzhIljCGOTSDSrKVuRbAplpQb7rf2kBTF1t6DbHmWUKCWIAG5J7D98VHFfUkUOlEueZxcUMNM735u9KJW+tiB+T2NHnsuXKvxFuYxOqLI5e2U0QOobGcgkWzUg7mqvFZV/rDjvzUPMyoYRZZue2cKalXSCDyYz/ABzRvVYUDfUSKwMcayIy+ah5URl5wJDzaRrlA1CTMOQKjVLbQg09O3tjRpOPIrx5afLiNZgUCGSJmAO1NGrGlNgWCQLF4z/P+ntUUvDXJMkHVlywGmSOy0bWXtjuY2oVsfHcIqEPRQ8wEmZHmFCdx9+enH6YE7RxnvS/0EfUPDDHJz0DFJU1tzCeayqf/qZRoblLLJq0rQND8YJeFZtpwQyapmcLLExUNPLGNlYC+TkoFr/e22N7ymkuqqfmMz6n6RnJE2aeTwmSgFBR+qh3OIAWEhqYAEUCKvezIf8A9tv/AMvz7TM2v+ETwPnF9vOX/wDtL7ex/wCsnMcAcnVDLoFCS5bCiMX9d9/orJISscQskWfyYObjzSwiJ43Z/mYXAVgRqeKQBO1rIQA2k9h3wUkA6CKBtfKWQTFvui/9/i8MSxtmXEKuiIdHNmIBjivSqlnS9ILkLuNrvwcWPD+AZpnIlfYNyYlgclppF0kornpRI9ILy/aukgW22LXLcNjjiTLxaXiAMpke+VIyCnzUnk5aLsi/raj7ahT82rLIFmVoQoKJLGwkRVFLJyX/AM3OSt0AuF0C/AJw5Pk3YJlI1CyyusE3La1ykVazloyfvlKAs7e/cgVh7gme+VXlOg0SLrijzTIozSLQUSD/APTzsN0Y7NsDvvi3h4QYqzeQV8xFGHU5RzozGWZzcn3Xqe9iG6qPSTeCCDgcPN4oSNo8pAF0g2uuajuT1WI1TZgCL7C8G+YyqSDS6qw9mAI/scCnwxygXJrMzK8uZY5iYr2DvvoruugUmnxRGDHFA96l4dHHkMysMapcT7IAP0/jGV5SVWjBAvpWxtajarF6WF+L0mzTRt0nauKxa4ZVq7RhX7g4wzg4PKj1g6girq3DA1p3vdh/XcA6X1XHgInqYMsSFdwsqBNzdhuynZvJNVqFbqfvw7ks/JuoCEjUxtEayKP2kJJsB/TbveO+oQ3y8goVQYkWUYIwPcAEUQ3ih2blk9U/KwHQSwYIVsHRz4t+96fqJQI7A4illc0hK2mWJIqteYgNj3Eimx+Qv5xJ4MozPEsnEkbKIic1IeeZEAVdKgfTWusjELO5hIYtRZ2LkIoy8wl1E7BOVIodQa97Fk0caF8NfSrZSJ5p1X5rMU8ukVoFbJ/T/neANVx3CwsVCwsLCwCIxU+ouAwZuCSCVAVkFE1uCPtYH3HjFqcDee9TapDl8onzM42cg1DD/wDdkGwP+wLY+3fAZJJKYHkyucozwGwzLqMqGwrgs2hdiBVd6wuFRziMpmWeJDcqRNvmpIzsrUf4Kg6RrJJFDYLbYMPXfBJoIhxIss+ahZS7GPpji3DCJPBUnVqJJrVvsMA3HcyOZHmFcytDbSBisj8s6dWoKeghTq3bUNPjEVonwv4nFqnyoijidKkTSbZ4zsCzHqJDA99qIq++FxjPyrNMpmOXlZipk+Wlkfl/oEAC6WN7mrN3YqsCXD86uWzOVzSt0LKI23q0mpGFGjqBaOQx7NsWojqxt5YAWdsVAR6c9OoWEnKlRdQkaXMG8zOwNgsN+UgNHSaJpelaGLX1dwBswFlhIXMxWYybCuD90b0QdDUB+4B8YJBR374g8U4isKgkMzMwVEXdnJ9vx5J7AWcBkWdyYzTSzQ/RzS0mbgkGgvXUYn3HQw/zF2rT3vatyefaSZopVKTkLzYpBpB0jUqbdMeShWjV3IT+SMHvGNOYmYkfL5iMrEZ4HDmMuAyRzLpFqQR7ge474ouP5JQFj4vlugWPmYkJgFknVa9cIrQNLDuO5GArJc4rXTED/wCoMjr93YDNyqNyTukMH4BqtJxC4kdo1InVVzEepYiC0RcP0s9/UzcobUxGyLtfvZZT02xIbJZ5ZELc8mTTKC2nQrHSwZmFALZI1agAKxB4rwfOxxrreKMI0KRFZJFqSWRhJIxKgu7031PHYecQPOLKoqA6jyBFGaVtO/ykTfpiTZpp+xIKi+wY4jnIoYxNIyyB2AiBUhM1In2vQ3GUh/Sn6zuAbsyh6YzTiQSZjL5aNoxFaX9GIUOUrSFdClyrOaJYMLrYGTl5MlAxaNWz+ajUgMTqWExiqd9osvGepTVe43o4qoEuRE4PzSvHlL5008wKvmHPSruBvFFGSKiJB7DbF1wnMZlY/nJI5oIyagzLDXMIj9ozcC7vHvs9lgKJr7i7lPT6cS5nMzimaM6oYo1PKhdaI1Wo55BC2Ow9hg59OcaM4eKZeVmYaWaO9t+zp/NG/cH9xsQRhECsfGCsokjVIMxJR0Bgcnn9u8M46RIfF0224I3xf8C9e5LNEIJDFLZUxTjQ+pdiovpcjf7SawuI+iMs+rlFoA5t1SjE5uyTCwKX+QAcPZP0nCIpY5/8VzpDLIZVWrKquygUuyjtvgL+WQBSSQABZJIoD3J9sYbBPCXnEdiHnyNBIEbS6vTnx1XbbAAstECQAgWHqYJqmyeVzM/IQqskbsHhZi28QcnWg8bkKWBQbisCHF+IM9wkKsCDTNKmorTU3LsL9Ene1YAah2U74BziXEjmdcSEpD/mS1qDbUCu26g1b7UCPtBIw/lOJSrMsMKNPO4GhYmILDamdgdJTb9W25/fEfhglzkgyeTCylwGs7Jl0H6v5kINdPv2xtfon0bl+GxaYxqkb+LKR1OfP7C/GIIPo70UIGXM5phNm9Naq6IvdYx2HnfBqMIY7ihYWFhYBrNyaUdrUaVJtjSihfUfA/OM+4f8SGliil+W2mfkxhXJPMpSAwrpVrZg38oB840V1BBBFg7EHtiDPwuJ3jkZAWjbmIe1Np0Wfc6SR+2AznL/ABKlikSGSLmlnnJbUFOhJ5IlCLtq0qm/4q8W3pv1jqkjgGTSCN5FQFGWtUsRzKnSAO8e5Pvffvg0ORjNfTTa66Rtq+6ttrvf3s45Hw6JaIijWiGFIuxA0gjbuF6b9tsB6z+WWWN4nAKupRgfIbb+2MC4Xwx0WbLP0JBIYWYmlevt6V3ZiGj9tztePoWsY96/4aYeKqyg6c3ETSi21x9J0nxaNufb+xAU4fCFSbKszWBpW/4hjrUhCkG1WzQ30lb6aJwXcN9XcQgKhZFzUd6SJQRJ2u1dQde2+mi1WRqG+BHiv0pY5USo2blnQSS5+5Gv7pmUjZv0300ReJUeaSRdSMrXs2mmG/VuvYknftudwNW+CtW4N67yszrE7ciVvsV2GmT2McgOhwfwb8EXtjzx7ihhzE0mhpHhy6mBFUszPKzLsB/uqL9rxl8gSRSJVDo3UdW4Jv7gx/VuRr+7sG1VWJfC+Lz5QoxlnnhjsIytc8KigwIO2YiBF6fuXbtiCyj4bpIyznXJENUrCyJM7mmtvbUY1t+2wIO2NeC0AO+1YGPR+Sysqrm4pVn1aipVVRELm3PLUCnY1qJsnBXeKgE9W8CyAkWslEZ2VpDIG5IjVKt3lX7eogDYk7+xoYj4flJYFWF85HeZhSVGzEjLRlK642O33IRqG4qsE3rXN9ebj2pcrA47bhp5VberNaV2/IwNxMoWMpuFlLfmjxCNV/bcyjAGeX+HeQAp43mF3U0ruP8A2lq/4Y8ep+DR3lYIxyULSLGYlCiOblMYpKHlacj81gwGIHGOHrPG0bErdMrKaZWUhlYH3VgD/TAZ1zmkdJxUcsjLBKfOWzidEbEGjolFRmvuVl8HBTmssc5DBnsrUeZCBo9V6WDbtDJ50ltr8EA4am4bOGmcwRM7qhZmkrLlojqWUp3DAgE+4UC9sV3+uuSyUSZaAvm5I1APKogk92aUkKCzaj33Ows4Ar9P8ZTNR61BR1JSWNvvicfcrf189iNxim+IPqFsrCI4jU81qh/kUffIfFKCNzQsgWMAGd9VZ2XMmfL8jKS6WRwTqEwU7BiygK47CxsTR9sVsvEDIhzjzPJKgZG54CsAjElaRRynBOnUoINb7bEFnKQLBCSHKsaq2RDu7kHe/BQiyaJDCmxFnkkyyRxZcEsx5cAXYkygbd/qI33FTdbX4OO5PISKjNICkzsGeiNKduXEapVAUalK0LLeMFXwl4SczmZc7ICY4WMWXDdi5/iyBewNaRY8lvbEUScB9AciFHSd4M3pAmlhChJD3poq0MBdA1YF++LP1HPmoMiC0q8/mwIXjWgdeYjQgKSatCR/XBQBgR9deqJMjJlyER43E7SaiQ30YWlAXxZ0+e+KgEz3xQ4jGk5aCNWSbQto9LQZjE5utdBaN76hQPk79CZnMTNmpZnsNIvLTeo15aNpAP7nfzijl+KXLkljky5Big5p0uCNelWCdh4dd/GH818ShFLBDJliXlflyct1dUtxGCGHe2INbH+uA0MY7hYWAWFhYWAWFhYWAWAD4w5NTl8vmXXUuWzCPIN7KP8ATYdx5ZPPa8H+Kz1LwwZrKz5c9pY2T9iRsf3Bo/uBgMqzUYLF5DtWggd2ugsMfah1DURRokCttNBPwRXZmW4p2JEbRjZtP36gAFaJNhuOs37gGx4RIZYY1YrFykaKTcnkiPUkzA30u9EAnsNR3BbFr8tSHXSlwC/dTl4UHYHujEfq3K7tuUGKBKaJ66mML30yRn6bkDvRJ3rbfetgSKGJWVDIaPbyfII2BFEbLV2pBXatI6cXvEVUqeYtArbAJWiJRspjFUzdIIG4U6bJXA5m0bL0BbKRzCgJLxA2wAYEF6HV3BG5UgEAyKt+CZmXKyNmMuwXUbkQfZMKvrQADmDfrQKfJXe8ax6W9RQZ+BZ4WsHZl21I3lWHuPfz3xiEHEodIYTIQaYWQB77gaQtN5AXfwh3Kg4xCHLpnHy8hNSNFLo5tk0JCFosP/MrVX3g/eZUbV6l4GcwFeMxiQKUIkUlJEYglG0kMOoKQQdiPycDXGeA/KZNnbSZHnyoIjvQijMq2lQTdamdix3Ysb8UA/6ck8cUzOq9O+Y7kf8AAEixp7Hup/Th+fjGZlgmU555lCCZUk5TbpImg6gobpcDtsdrC4o3u8CPqn11Bli0UQ+YzAFlFI0pewMj/wCWt7X4wBZv1XxSZeTLNHGh+54Y2SVhY6dRchNrNjSSBVi7xEy2TEdIgCgmwVJBJq/A1a6B+oOqgA6yreAkcbnzGdb/ABMrMhPTFHqWEHuAy/dI3b7tXnpo3iCjctQp+wC1qgN6/DABhsSLVrIYP4k5jSi6wVCUO+nTV7CrClT7A1dFGibbFRLxMyXylZUrUzyaiALHUg2Mh0sTbgFh0vzNmxFT58sukkmlG2rtprYCidwOw3NUQCB0Yr4cv80w5NEwqruEFx5gRgUdJGmSRF03prUuxAqsMcP4eus/MapjZXSxIjpb1qFBpRyyrqTvX7Yvs/JKhWaNyrLoLGgTdUkwHjWOlh7hh9oF3MFdncyvyxZdJZgI41qx1mkiPkx6jqVu6mxtWNs9HcFXJZOHLr2RAD+WPUx/qxJxkuVEMudXMlWjXLuJ83l1GpFLbc5WrZS2lmj8bN742+CRWAZSCCLBHYg4IdxGzmSjlrmRo+nddag1Yo1Y2sbf1xJwsBWtwHKlmc5aEu6GN2MaamQiijGupSNtJ2w0nprJjlVlYByTcVRL9MnclaHSb3sed8W+FgODHcLCwCwsLCwHCccDYg+ocxJHlpniBMioSgAJJNbbD84DeMcUzcCZZl1yyCPMGR5YytFQACY0IGnvQ7kAb3ZwGgBsI4yCL13m4KDSwyB3kcSSRyATfVjiEcShriADlrYkbj98FPov1Tm81m81FPCsccdlKG4p2TS251Egauy7HzYOAG/WXCzw7NyZrSxyWYIkmCD+HKo6S/vEW0sR5KgE0Tbc2YTSCXLWBJKy9QZzRSNV21Kpo6b6iEXs5wZ8U4bxDOF43liyuWNqREOZPKvb7nASK/wrHFBnPhaYlX/R2bfL6TYjlHMiJojVf3K1m73AIBrbAU+bdhbMNZBDyC/uk/TGHrcLtuALNMbvAtxVrV317lfuQMCb2dl70CbjVd+lAPG5PL8P+NkaOfkq1Fg4MgKlvIATx/8AAxOy3wozMm2Zz4VNvp5aIL9vancmq/bBaCzw+CM1y0UoRHLSr/ErVIu+9KRoHbzhnMcXy8dIJYaF+1i+y1+mlAGNayHwp4XHu8TzvZZmmkZtRO5JWwhJP4wQRenslClJl4I1HsigD/h74LXzwOKZcbNIj2khtmTYymmo17KlWL749cBny8mWzyLp1GFguwGySpIewHgt/RT+2Po75KFv8qMjt9qn/wCMD3q705lmy8gSGFJJKiDUqFtTC11UPuAO3nEiMjThsTIZNLIbfeOU90jJWlN32v8AvhCacQ6opWJqVtMyK61H1hAwINMANmB6iCN98aFxr4XZHUny8kuVkYnSEkBXZTZ5b9wB4UjY4G838PuJ5WjFyc4im+m45asEjSbUg0NrvA4HI4WkTmSOJH/iUQwiVb0uoXcudJ1am6ukHci8XP2iNmGrSChFAfw7VlI7dcJND301ioXMLl7GZhky+npZJUYWGAvS4sXqF/1OLsSpRsrJppgyk2TD9N9u5LIAwogWw7ViKr1PIk2Ol1CtGR9rLuY/yO7JflSl4vuGZlAvMLKvLj5iBiNMkYHVEa3UimA/AAO6b10yxhbcgBbiYg6QUaypQmqVW2DH9KofOPXpTgMnEn5QAGQjcNK43Ejr90cbXRRmAcnxZFkkk3EE/wAJI4RHLLI6CbNnmCFj1pCg0xKQb20W3fsVwRcDnymTSdlziNlle1QstZcmyyB7sqTuFPbcWfEdPQirnHzYlpWJYR6N1YxiHZ9daAoB06b/ADW2K5fhsUCNHmEWRI4YwWg1IxiWWNnZNdksstjewV7nFQXZH1LlJgmiZLeMTBWOl9B31FTRA/cYj5L1jkpdemeOll5GosArOVDUp/Vse+BSP4WDSI2zRMQ6iBEBIZDCYL5pc1Hp35dd/OGsx8KeaLlzSlzJqcplwq6SqJpVOYdLWgOvfudsAcP6myamjmYRuV3cdx3H9MNP6ryili0qLGFV+aWXlsHJAAN7nY+MDs/w5jZAnNoAFR9NSd8wuYvv3pdH9SfxhnjPwyTMRyp8wU5jFgeUpCgyPJQGrwHoEEVV/jAaEjggEGwRYI7G8esMZHL8uNI7LaFVLPc6QBZrazh/ALCwsLAcIvHCox6wsBW8Q4Dlp2R5YUdozaEj7dw39tQU17gHxiwEY9u/f849YWA5pGFWO4WA5WFWO4WA4cReIRcyKRKB1KwAPbcbX/WsV/q/ismWyzSxqCwZVJIJVAzAM5A3YKCWoe2MwT1pnYstM8YMsoNCdo35bB8xNREZNqnLCgXvuB2F4C+/1UzsGWljjGsFMqDGkzK8pjDCepCfps1r1XvWKn/Vnixkg5qNKFaN4bzA05cIzlklGq5noxgMA32mvOOZ31tnp1niWw+gqYo4H5kQMAk5vN7AiQ6eXWrse2LvhPqDiKvHBIFfTJMJJBCw1pFBFKtLezFnK3e+n9xgIHo/09xMZrLy5tG0xzzudcqtpEkGgaaJOkvsLo14xqwGMWi+JWfGX5kojiOuXQzQSESGNEdYdOxQsWYcwjSNOLnOeruJq2tVQxgczRyWJIWSKIpr1d25he62CnbzgNLzOVSRdMiK6nwwBH/HApnvhlwuU6vlhGd94maPv32Ui8GAx3AA+V+FnDFILRSSVQAlldlodhpLUQP2wY5XKRxqEjRUVRSqooD9hh/CwHKwtOO4WA5pwtOO4WA86BjunHcLALCwsLALAp674lmYlgjyiu0sslUhQNpCljRfpHgWcFZw2yDvWAzGT13mMs0kZKSsJDGnPcIX5YRGVAq/Ul5zMKG1Ld4vvWPqtYcvC0WZiR52qO6YSbbhSWCqAxFsxofkkDF3n/TmXmlSaSPU6fbudOx1AlbokNZs4sHycbABo0YD7QVB0/tttgM2b1znWkzyqoj+VynMAeJ+qXVVliACrAEqBdg2Lo1onB82JIx1q7qAsukjpfSCVIH2ncbfkYffLqbtQboHYbgdgdt6v/jj3FGFugBZs0O59z7nACvrnj02Xky0cJAMhdn6olbSi7aTKypZcp3PbVWKuP1+UlSJ1QrrETOZQHU8xY2aRQNEa7uRvvo274Oc3kopa5kaPXbUoav2sbYiScCyxkeQwRlnUI9oCGCm1sVRIPk4ALT4lAurBPpu6rTNuqsfupQWtlKkA7Xte+Gcr8TJZtLxwKFvUQ7kEow6RutB7KH+Wj3xoI4dDatyY9SfYdC2vjY1tttthiXhmWRGBhhWMBmYctdIBFsSKrcd/wBsAKSevi7OIYEdQ7R62lpX0s62tKbFRSN7UPOLXivHJG4ac3EeU/KEumg5BIB0EWN7NeN8Ql9WcPRIwI1DuAyw8tQyqwJQttpQshB0k3TixviefUfDUjkuSFUVhrXRsWa6IAX6htW6lv7T7YCh4rxfM5bQqSwlmUzZqRI0LKzFUj1Q6wxQ6WXUuo2te2CD1D6m+VWPSgleQO9a9KhIl1yPqN7C1UD3YXW+IuZ4pwcyKWbLGSMgIdAJQydex07Xeo+1798OL6k4UziDnZcuNUYXT2B+5R01RK7+CRgKPiHrHL5lokkyay67bLa3Xuppy9j6IoMbN3pI74lejvX3zciQGJwzK7lgpCqFo12ogKyrqB7+BeJEHGOBTCXS+UcMOfN0jq5ZA1MCu5WxX74eg47wyKW4jCruilpAqpSaXYEsa2VY2JHihYwENvW0k0kMWXjVWmdSrO4NxWxZtA3RiqNQb3H9HM/8RYop5ohC8gjOgOlsHfUE0ClO+rUNrI0mx2uy9PT8Pke8okRDAzrJGopizFHN99VijeJ0nprJsXJy0JMm8nQOre99t998ALj4ih0jkWIohK6ndlqyGbQASCSVUENt96++J3A/WPzTFlQokccjSKd3tH5a122YrJsQDti+m4DlnTltBGU/l0CvtCdvwoC/sBhZbgOVjRo0gjVGXQyhQAw3NH3G5/vgBFfiWlBjAwBViVLrrDawiqV7qdnsMAV0nat8ec78R7RWhhYKe7yFavlrIU0hg1gMlt2sgecE49J5LRoGWiC6QtafAYuBff7iT/U4fbgOWNXBHsSw6R3bSW/uUT/2j2wFRwb1vFmI8zIsctZcBmAWzIGUkaAO7Gj099198V0PxGUsrNBIsOldb6lbQziRgNjTgqn6bIvesE0fp7KrC8AgQRObdANm7Gz58DztQwh6byunR8vHosmq2soYyfydBZb70TgKBfiElsr5aZXiZFzK2hMHNYKhYhqYsSNlsgXfbBN6ez75jLRTPHy2kUPosHSDuNx32o4hr6UyQMZGWjuIHRt2u7/c7nc2d8W+Ty6xosagKqAKoHYAbAf2wD2FhYWAWFhY5gO4WFjhwHcLCwsAsLCwsAsQON5A5jLzQ3p5kbID7ahV4n4WAEsz6KSV2d5ZdLNzTEpXQr6VVmBqzYUd+3isU+b+HckYPyk5V5D9WR6LadJQ1sbJVjZO90bxouFgAjiHw7hmEIMsqiJnehXUzuJNR27igt/y7YezHoCBl08yQDo7Eb8sS1tVbtM7n80cGOFgA7iXoKKYVzZE3J2rfU0ZNjyNMSrXthj/AMN4OWsfNk6FUK1LepCpDEdn3Xse9nBxhYAb4Z6fljmMrzFiKUGlt13LatqBZzfT4VRgkGFhYBYWFhYBYWFhYBYWFhYBYWFhYBYWFhYD/9k="/>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889" name="Google Shape;889;p81" descr="data:image/jpeg;base64,/9j/4AAQSkZJRgABAQAAAQABAAD/2wCEAAkGBxISEhUTExMVFRUXGR4VFhgXFxweGBghGh4fGR8dHhggHSggGB0lGx8YIT0hJikrLi4uHR8zOjMsNygtLisBCgoKDQ0NDw0PDysZFRkrKy0rLSsrLSs3KystNy0rKys3KysrNysrKysrNystKysrKystKysrKysrKysrKy0tN//AABEIAOkA2QMBIgACEQEDEQH/xAAcAAABBQEBAQAAAAAAAAAAAAAGAAMEBQcBAgj/xABEEAACAgAEBQIFAgQCCAUDBQABAgMRAAQSIQUTIjFBBlEHFCMyYUJxM1KBkSRDFRZicqGx0fAXU2OSwTRz8URUgoOi/8QAFgEBAQEAAAAAAAAAAAAAAAAAAAEC/8QAFxEBAQEBAAAAAAAAAAAAAAAAABEBIf/aAAwDAQACEQMRAD8A3HAvxD1C65loESOlUFmeTS9srMuiOvqDp3Nj/gcE5xDm4bE7iRoo2kUFVcopcA9wGIsA+wwABwr1/Pystz4lDty2lYGxIkkLzB0A+1jo+09rxYZb4hhjp+VkEmpQVDIaV4jOH1A0ekdu94K14NlxprLwjQAqVGvSFBVQNumlZgK7Bj74ayHp7KwbRZaKOmLjSijqYaS3buV2/bABXDfisksQk+Vlu5CQGWgkcaSlrP8AsONh5GJfGPXcgjdsvBdOixs7J9QmaKN15eoMDUmzdhW/iyhfTWTC6RlYAvXsI1A+qAJNgN9QAB96HsMcHpnJ62kGVh1tp1NoXUdBDLZrwyof3Ue2Ao0+IENopikDsaVNiToLiWt9xHy2JP7VeGIPiRF1GTLTQqEd7coQSkfP07MaJi3Hjx32xYQ5DKPnGjMYV4Y3AjKqEdcwbeQVuSWBU/uffE+X0rkmBVsvGQQRRBPePlHudjy+mxvWA76U9QJn8uJ0R0GpkKv9wKGiDi8xRw/I8Oi0Bo8vHZamfuT3PUbJOIg+IXCu3z0H/vwBNjuK/I8by028U8T/AO66k/2u8T7wHGxUZ31DBFmUyrFua66wApIC2RZPgWDv484t2xR8T9MQ5jMR5iTWWjoqofotdVGqsHqbcEXe94CF/rxlWaIRsXDy8otRCqOW8ocEjqQhDTD847lPX/DpFDDMrXUdwwNILYnbYVvZ9xhnKegIECKZZ5Eja443ktEXlvFy1XwNLnfuaFk1iNkfhllIldA0pWSKSBhYHTIUNigACNC+N/OAtYPXGQflacwpMx0xijZOoJR26eohd/JGGc765yaaacuvMEbFValuwGG3WupSLW9xiAnojKZPLtqlZI1UGRiFA6ZVmulUAbqBsO14m8M9JQoEKzyvGr8yFdQMaBg3SlDcdZ3JJIoWcBYD1RkyNQzEenbe9t0Eo/vGQ37HDOV9Z8PlV2jzUbBFLtROwHfasUa/DiLVIpeozk48khH3jSCrSHwWK6Fv2GJPEPh/HLr+vIvMeWQilombQSCP1L9MbHvZGAKuHZ6OeNZYnDxuLVgdj/03sViXin9L8FXI5aPLKxZY9W5AB6mL9hsBZIofjFsjgiwQR7jcYD1hYjfPxaS/MTQDpLahQN6aJ972rEi8B3Cxy8LUMB3CwsLALCwsQOMcUjy8TSSMqgdtTBQT7WTWAn4WKv8A1gyoZIzPEJJEEiLrFspF2PcV5xEPrPIWw+Zj6UErHV0hSxS9Xb7hVftgL/HCcQION5Z2VVmjZnrSAwtrXWKHnp3/AGxPBwAv61y7x8rPQgmTKnU4AsyQtXNjruTpGsD+ZBgU9Y/EN2b5fhzb6dUmZ06lUBQ5WMVTyBDqr2B2JwY+vuOHJZKWZaMlCOJTVM8h0L37gE6iPYHGP8MhEerLrS67my2oUFlTd4mIohL1D/cf/YxCOTcDiSUPNeY3BkeVmkd45hp1b2A6MSAV8hT5GLCLhKiJ42CCUKY9o0A1wGw4Nfqiqh5oX3x5yyxmIMbCoCGAA1CN+l17dJRx+/QMczWZc9WlWlUBm8DXDsa27MgG3sF74jRqTgOUa2MSUXWUMo0MySk2LQg7MzCv/TGK7J8SzuUGrLZydEAU6GIlQFmKVTg12H5F4sJM1zA2WhAcrcOobKsbESJZ7MyWV0+Sd++IcnAs2FAizCOW6G5ke+xZyY6AP3EkxsA671YF4dOCXhnxYzkbBM1lEm2BL5ckGiuq9DWDsD+oYK8h8VeGPWuVoSfEsbL/AP6Io/0PtjIc5ks0pYvCGICrG0clqyqrLqCnuttZ8jyMR5HbSqPDJpBMRLRggFmRqNE6iwUb15ob3ipx9CZb1dkJBaZuBh+HGFm/V2QiFvm4FH5cY+Zs5ChNiLcliKiP2reqgUoBS258acPTQRAXHGXeglcs1T7KVbSNzRAbzZrCkbvxH4ncLUECbneCIkL379hXazgVyHqWaATNw7LSGMdXyc5AKjcl4NJYhdj9Lx4A7YBuDSpFCSEkLM4ZgI2tQWAJ1MAO66e+2prwRcHl5gWSIgbgpRNrJ2VB+rTGBv3sL+awpFnkfW/F51WVHyWh+wEUhA6QWF67JXqH7qcS8t6+4lDNLHNloJ1RlUmAlDqKhmVQxYOy9VixuGxGGWCymaIaJXJQAUEkdSQZjH2RgQ1laDldVC6xGhyrOFWIi6b5csa2F8zMOa2Z91Um6UKasthSDnL+o8vxTLzZeGVoJ2jZdEg0yISCLr9Qu91JGA/M+ls9l3ghiM9yCdwIptMUTgQLG76VjVgG1HRpN7/dviu4jEswikgYxug15Vl2pU6WmkrsraURVN9IruXIPOB+u0my8bCKWXMkaZIIkJKOuzamJCoD3GoixvvioHuNemOJuAhaSQWSmmUKivzw5eRO0imPsN6Iqh3w5wz0hxQSnnZmUxtmea4WdgSFSXcEG1DMYhpFCh2wb8GbiDyF8wMvDFp6YU1PJfgtLso2/SFP74vAuAy/L+mOJRhXSbMGXQ6sJMyzKS+XcXpJIv5gob8UMWvpDgefhz0807u0TxqBqlLDUAvZe1Xq8D+uDusdrAdGFhYWAWKX1FwNsysZSXlSRPrRygcAlSptDQbYnzsaxdYWACc36CLz8z5ptDJGJEMSlnaFSisJLGgbglFFEj84h5v4YrJGkfzJAXLRZY1CvU0DmRZN28sTa73740LCwATwX0EuVzEWZScs0UYy4UxqFaNUqjXZi/VrHjprzi54L6iErmCZDBmVsmJmB1KDWuNqHMTcbgbXuBi8K3iq49wWLMoFe1ZTqikQ1JE3hlbwdzt2NkGxgM++L/E9WYyuXBpU1TyE0VBI5aavABJrV41XuQBga/0VJmAyRMFzMY58Fg25TdR56u8Zs79Pvu5npJGzWYlmkSUlhlo5VBEUnLtWikU7RtuTZoXVWpbTX5VZXdmTMTLHG+iOlAYNQFvbdwwKFSUDaQQwalxFPRcbg1rM5UJLTmGuoa+iRNAFkh962Js774Zhy0+YS2aSKIbUpTnMBYRnu1RihXYnSxFa12xJGWjSaRuWVMlSFmKlNX2yASlQVYkaqkUA2QwjNNiTqaPc2pU9zYI8kMDZB09wQ224Mq7gG48gY1qNQK6dC3X50k9dVX03GtRW8q4c4ZLmMxJ8vAgeYgaidkiUiwZNjt2PL3O9o67oJ/BOG5niAAgUQw9mmYWlDxCl7+draMbMpH2jUPT3AYcnHy4VrUS7u27yMe7O36iT/btioDM36Aza6TFm0m2HMjnjIDkD7hKh1Iw8NRYDuxrFJL6b4nHd5QNvQ5UqOGW/IZV6gST20v5CsA+CbifG5y0c0czKJZ2y2WhCIUfRqLPKW6hZjeip2BXY3gx4PnRmIUmAK61Bo9wfIP7H/lgMfGTzyV/gMydydNCrHYhwxK6htqFsu4bmqRjr8Nz2kuMjOqpbMSIwSnfaLUQzeDGOl9yvKY2NjzuZSJC8hpVFkn/vv+2+IXBuMpmC4VHRkNEOBfc0RpJHjsSCPIB2wGSQSLIqvEwIbcEF/BvpP3ggDyC61uJl7V8sByuqeJSoH3qijSAe7qgOlJVHlTy2IB6CSuDH136Zky2vNZWMyRHqnhUAutm2dFIqQXuYz+4K7nAzkeJrOoeNwQftIJLfkircnT3X+Iuk0JhiK8ZLi8c0bum0VCNQpJMcYABH5Z60Ad6AJ3JJmpnWU0YrdivMRTXgGPKr/MV7swod/dqpuI8G0v8AMZVhDN9xXbkyeL2OlG7069BPcRnpw3l+ImMASwtGdVCjai+6Bz+t2JstvRoA98SLVuuaos7MslvZAFCeVQLCnbTloLG21nUe9ar/AOEPEf8AE57Lli2rRmlYrRcsOXI1HwSqV2/bAmZDMzatJV6UhTUZ0f5SHxBH+qTu7EqNq1Wnw/zarxaHSwIkgljLbgMVIfYfyj7Qe5rsBV3DW1KMescXHcVksLCwsAsLCwsBGzudSFGkkYIi7szGgPG5xW5L1TlJpRDHOjOycxaOzDUybHywZWBUbitxh71Fknmy7RxkK5KFWPYaXVr/ADVdsDH/AIfIJTNzQXLrKSUF6xO2YkK0ekNemh2A84Ap4XxyDMIkkcgKuWVL6SxRijUpommU+MS480rCw6kXRog0fa/fGef+G8gMf14zSlWbQdaf4iTMgxG+hiJNBJ/lB/GIeT+FjoJAZkkDNqAIZQCsbqjmjZfUwYnxQwGqo14pPWnHVyOUmzDd1WkH8ztsi/1av+fg4qeG5V+FQTty2ljM4kCQklo4zGisQp3NOrvpWybv3xn/AMQ/VC8RzESQHm5bLsH6bAmdgRav2tB489VXVYAcy+ZEcDXckhIDg6dEjS2SjgNRsksJNtO+47NYQy/KKEYMUF0RZK+WLAAvpI3LBTW20gIOIvDIUknM4TpRtC7blyKLVY0v3AB0liOksw0nS/hrw/W02cYDSR8vCCBsgNuewoM34FhRsDYxFDfDODZzOBWiyxSJgCsmYIjBU0dkUs52LAUAOxBXsC7g3w4gjCnNSNmmWqUjTCKqgIx9wBAIDE0e1YueH8DfLTf4dgMq1l4Wuoz3uL+UE91O3kYIcVFFwr1NkppDBBMjOlgIFIB07HQSAsgB8pYGLu8ZZDBccOWmbSuXnlybOKEkMhbVlpla+kOhUV+osB74MvTnGmaOWPNFEnyzaJjdIwq1lUn9Lrv+CGHjACecapeEreiSPNzRNfagGJB8Ww0kX4ODP0UP8Kp3ovIy3W6l2KnY+Vo4FOPeo+CySlubJPJVMuVEjhroblAUJ7Ld3RrzixyvrqJUUR5DPBAAFAgAoWFHSXsC6Hb/AJ4Cb64z3L5dkBEjnzTg9n5CdKkVuNbo229qMRvQGQaKOIG7+XRpLG7SSMzsT+Td/wBcUfqb1bw/NoqTvmMoeoBpcu2hlYaHUkBlZDsNj3AwZ+lfl+VeXnScMbaRXVrPb9JpQAAK8VgJ3Es9HAjSSsFRRuaJPsAAN2JOwABJO2Mv9S8Bhebm5VHys0n3RyqqwzknpBALcp2I6dQFnbY9jP1JxaPLytLPfKgi5qAd5HY6ekeWGwH+/gZ4PwV/k2nnUDO56ZWB2LKDIJFUH+VEBO3YDACYzhVzDKjwzqf4Ug6mrbUpv6wrvR17bczth2M6loi10kMDRQqpr20sv57AghhCcbJxvgWXzacueJXHgn7lPurd1P5GAfivoXNRD/CSpNvenMEq5/8A7FHUQNgxGoeWOCsw4hkFg08vmKjSBHXqIAIJ0AE0tsb0OQR3BkXfF9waQwZ/IPVVJymFWVEikAlgKF7AAnwa1DcQ+LqxjmjZGjmj+6NhbKyESfoNSLehrjJrVbIPuxFz+c1wF0osumdWBqNCjBqJ3Fliw7nehYxBuEvrHLLmflvqF+YsLOIyY0dwWCM/YMQL/thH1xw/Ui/MpbuUGzVatoNtppBq21GgTteAXPT8OknhzZzYqXRmGysCu80kgRlBMaEkE6u5UdgLxZ8O9MjN0r5fNZeALpbmtGGzC8zmhWiFtH1730nFQVRes8gzlBmU1CRYSKYdTkqoFiiCwI1Dax3x6ynrDIyyJCmZjaSQFo0BNsBY2sfg/vWKab4eQOkqPNMyunLjFr/hwH5v0yFuw9EFrO1ecOQfD7LJm4M0pcGBVRUFaSVUoGO13RO3azeAMhjuOA47gFjlY7hYDlY4dsInGe+uvX4gLZXJ1JmT0s43SC/5iO7+dIwDHxM9dck/I5ZvruPquoLchTtdDcsb/wD49zjPXgTlcuGR0mrVPGV1ROh25mqqikNgBjQY1ZwxlkVHCV8zLIxbeuYXJAL8ytS1aitr9icTstlDlkeQU0pBkkNgbrammP2j9O/SbKtuaxKsWOQy/N5GTy9Eyho7HeNP812BHTW1o4FtQKkkNjWJc9lMhHFCW0ALpjRVZ3IXvSqCx9yawP8AB+B5hY48/E8TZt0HMVUCRTJQ0xmgSpUdn9+4rbHOIZ6DNXMzyQALyMwdRSfJuG1IWo7IWqzurdJNrvioMOH8SinW4nDV3HZlvwynqU/gjE44zvieZzMDKJqM6gmDNKNMOZCjUIp6+xiNW/YHqFdsWfqj1UUiiTK6TPmE1xa/tiQi+Y47gCxt/wBDgKv1VncoM98s0lNmouTMFu4iu8MrEfYbJW7v7cUvq3LR5jLx53MQ8yXJsctnowNyB2fTe4FrKt/pkOKLi8QhSTK5di0jGs5JJ9QmRidOoG9eYZm0hR/Lftiz4BxnUXXMhWdIxlOIkG0lQDpmvs0kWoI9XsfYDAQoPVMzLH8rlo4o5NQQyHSwRLLzFVUAQjp6mO7LW9Gox4/n2OsTxqq/Uc8lhUZtI2K6r1ysaSMHUVreth1Ym5kuXejIr6ZS5A1rCAyFqoR5OJDG1f5j0PG8mFRsVYqFvMcyQD6YYV85KD3lYWkUPgG67gQc/wBY8/GCZoYZNOlZFBIIkehHAoOrmzAHWVGyi77A4cyfEMlJJ0s/D83rKq4ZV1MpAIJH05bY6SNyOqhYwxMFFbvGsQ0Ct5IBLvpX+fP5gnc90U3Y749ZvIx6THJGKGmFo46Zl3uPJZc1QkY00kg7f2oCiXjYJEPEtK0SkWcVV5e9dMw6kRtQAomrW+nBxlOE6ZObLK0z1SlgAqA7HSo2BPvucY1luIHLKYcyUlykhMBOxEbd3jWx9VI1AHN8MD7YNvSHFWybx5OV9eXkpcpIWsq1E8kkm2FC1Y9xQ9ro0bDOYmVBbMqj3YgD+5xRcf4o6lkR0gVQGlnkrTGDsAoOzOaNDsPz2wHwyJnLmyuWRkA68/n11qVX7uWjGyO/26V/5YBj15AsOe5hI5ObjVvuNNJF0dI7FmjKUQQ3SaJ7Yzdpa1ZdhrED2oHVGqm6JvSBIQdNv1CvxWNYzfpo5jh0pjUx/WbNZWMALoShahSCFEv1H0EUOZRGMz4vlgssWYP8N1CNqK7DujUTv1ErY1aao6dhgo7+A3F4GimyoVFmjcupAGt43N3qrq0sa/YrjWVx82ZbPS5TMRZyJK5Vgjf6ibBlZjQquw9wKx9DcD4pFmoEnibUjix+PcH2IO2CJ9YVYWFgFhYWFgFjjHHcCnxK4q+X4fM0ZqR6hjN11SHQP2798AI+s/W75iSTJ5GaONUOmefmaST5SI0d/Bb96xQR8AiiUKFkQnc2eapJ3J1oQ9Hc2fziwy/DWSKOEfMqka0qSQRzRAk2Q2g7nySR5798NPAsZopGni0MmX/a1AC7YjSl+Xf5xbZSBCy2rkkguo0nUL9+hibF7GqNvMwbZjv3DC7sDRv5/wBm7DAGiSKTFWHL5wszmQ/LqCSVf7nNAMB7X0sDfYgg4tJAG3bxRBHi+nf3F7Br1Cyup1OgErSfhrPq4dAKooDGe/6CV8gHx7DEjj3p7nOJ4X5OaUUsgFhh/wCXKv8AmRnfY9rsUd8U/wAN8zHBw0NI4RRLLZNAfxG2qhX7AD9h2wQt6jyo+6UKPdlYL/7iKGKgU4ZlsoBKk6y5V40Lz5UTyfLlV3LxpYVozv8AaB3ojAfxLjnKgk4lIWXMZgjkhgQIkv6cZW/tC9Zqr1NVgnBz8Sstlp4IUkXUZ5VijkRiHjDg6nUj7gFslexHf3xnPE5WbNrHJo5mUhVltAMtlye8xG+yppIjs9ew2AoG8opQUxkUr1MaJmQy+T5fOzdgv+Wh7XerxmXaIgpojkj6AAbiiBBPygF1ISCXlkN9x5IxMDmFVI1I9FkLC5YhLtz3H685OTSqfsUigK3EPUTgSGHYctadA1qmog8rWCC79mdwbZzXYViKc4hx4O6CEDTpVZxJpZJGhZzEuxDPGgIHVWrloT2GI65/N3Zze4kOY3jRrk0mmb+YgAAA2FvYDDEMjGrNd/8AMaiSXP8AP/T/AL3cYN1am/moaz/IfycBPyfGZoTHZ5mmwjKlPGXP1J6O0s7KSA7XRN+ME+R4hFJHrj1JGtx9BuWFXNciM93zuYJOqQWQCd9wSJTRAlNQv7drQ7GvOg48PM2XZZ4yUKiiylCwVgqMUGlVWSnanO4v+uCDDMRsx5XLVmessYojsK7ZKFh9qLWqaUex/pM9MIkiycPmkMiG3gmB0qeXWvkktq+m9hWuqA71iKlKmlQaZREwha2VHplycLdjLIKaSXxuTtQEXNStC0eaAXXGaHLViHRBokjhVWBTKwoSNd9T7/lgO/T2U/0nltWYETzxsIcwkqB4jLDa83SrAHWpBr7d9sFWW4BurTyNMU+xaCQr7VEuxI7W11gf4AWh4kyWzLmIQxLeHhpbIO9tGVO5J777YO7xQ2Fxj3rL0+uXzZRowcrmiZVs2Fl/UoB3VyLYOhDUCDqAAGyMcZX8Rc+ZM+kQ+zLRF2G1M0u24Nh9MYFgiqk7i7ABeRnMJdGVEdbbWAZHlU2uvmHeySEI23Asdhiy9Jeon4XLqIY5GQ9akjVCT/mKm2x/UoH58bx+K8LST68ajmxi1s1e18tix6wQLCudVXTOBQZySyNFEwyyhZFChhEjfd31B2cVVd19+2Ir6AyuYR0V0YMrAMpU2CD2IOHsYx6Q4zJwp0ilYtkJXCo7UDC7fgH+Gfx2/GNlRgQK7YqPWFhYWARwB/F+xlImoMBmIrBJUbtQtgQQLI3BGDzFH604J85kp8uPudDoPsw3X/jgAXKZBkBBy80bXqJgzjOCST1VIzd/ajv5x5l56hlIzi7/AKzlm7ge0IayLxScF4gksSvJFkUdfpyKwIdWQ6WsCNvO4F9qPviQzKwbSMrv2HKLHYkbml9v7EVv2VpWQyFs5mGKMaWKMgqqPuGY9gVPc7FSrAbhSAy2D3RYGxt1Dwe3c2Vvbbe+x5wrTUcFLfUlpQskrHpHYKQnTqH22taWtd/uibdp3EJCkbyKTdHqF3sLog/qqrsagAbWUDWsF1wGP/BxlpHjPLfMQcuNZHBM1ySJEVKuyoV2AsKzFQDWJB4m60E4pnpCf0tw5ZO+9VygVHjuK/GDHgnAIzkMtBIPsjQqVJVkYC7VhRU7kbHEk+nEYVJNmJF2tWlajXvpon9ux9sVkDuqvJlEUkRpNO8QKmqCBKUXaJzWYDSTX2iwcCsE31c3KxioTsYoiAADCAnOzG5HLiABC9i29XVaJ60yiLmcgQqAXJCgNgKWTbTRFHbbwNzRNYywZ8Q5jMp0ySnM3FEF1GyAVkl361iBAVOxcAk7XgLGBShZ3kdWH1XldfqRCTYzuu95qUdKRf5aEeb1AfDVGltyQzOQWL6jeirKyqNXv03+/jRpcpJE+iQrGUUzOXYOcvrsvmswR0vmJAdKR7hRsOxsI4ZI6xunV0O6nXzFbvGASo2BIrbvt+2IpqCi12B3P3S9rl/9Qnx/3vfoperfbfs0n8oo7km9/OJsKyKy7kdO3VJ5absdB/P/AGTXnOa1RWtt5DEepqNxK3mEG9vY4Kj5pQrL1Hsp3e/1IP8Ay/8Ar/Xy3MwpRZJ6e577x7fwf+/+dgM0wZK1H7f1tvTQ+TljX9j/AF7FjMTleo2AoQm3X3Q7k5YV28//AJEWnpQc3KwsdRVAYaiXS3V/kQj9U810836Uvtvd5xKImGSPZmdTC4h2VigOnKwN+nLw7l37Egjck1A4DC+XysSvIxkKBSYwNUCy/bBD/Nm5r+47Iu58Ari0wjiksClQxOsJNAKCflIDV6ErVLL3Jsd+xkT8B4gW/wBCykgMw0yMbtgYGLb6qrUtnYdvbB5/p+RrMcBZKBV3lRNYIsEKTdfvWM8ThbNFwvKnpcoVPcadOXZSdrBUO1d72b+YgSPVHDZpZkc5bIiRkCSJPJKhLqKIVwwRkoLpoWBZNEnAaHkeOJI3LdXhkIsJIPuH+y4JV/fY7Yyt5fmJsxMTtJO1UpBpfpqGANuKAIK6JFska1NYtYIWhgkiKQrMHE6ciZ5URVUlpAJCTD+pauje35GODZhlSMPQtAP9g+SLb7Tu1q1qb7QkaiDfqfLMmXYq1F6QDvqDsEaqoN3OwBU6t40amxYQcPiQAKuXFVq1IxG1CtO3fz574gepsw3LALMA00WoqSCaOoblW32U9Q1gXTyrYF3w5wVYB5XJ7D5tCf5m/Qt2Pf8Afftg1EWbILKCrJlCpWurWNiCPEi179xvXtgo+FvG3Uvw6d9ckK64Hv8AiRfvZsqaHnYjfA+UYsKGZPT/AOi/nYAFq2F7V33wzlRJFn8jP9YfWEJ15eOMaZV00WRt9967bDFTW2jCwhhYIWOHHcLAZD8SvTz5Wc57LgcqYgZkEsFjfsJjpBYLWxrzv74o/wDR7aDqzUJLL9yc9wDZ7DmLqBsfp27+cbrmIVZSrAMCKIPYg4xvjXDJOG5hYC7tk5rXLNzTGkDdzHIRuVoAg1uBt5wXFP6fkZIhEVox9LISbuzTgUGAcaiDsw2oygFBYNledNBl0JHPlVWoC9CnmPY2Gyg7rqU2do2FGu47CFlXMx0xQaJjGskoMe1nmsVvSa2qyCfwDY8D4kMtnEzhIljCGOTSDSrKVuRbAplpQb7rf2kBTF1t6DbHmWUKCWIAG5J7D98VHFfUkUOlEueZxcUMNM735u9KJW+tiB+T2NHnsuXKvxFuYxOqLI5e2U0QOobGcgkWzUg7mqvFZV/rDjvzUPMyoYRZZue2cKalXSCDyYz/ABzRvVYUDfUSKwMcayIy+ah5URl5wJDzaRrlA1CTMOQKjVLbQg09O3tjRpOPIrx5afLiNZgUCGSJmAO1NGrGlNgWCQLF4z/P+ntUUvDXJMkHVlywGmSOy0bWXtjuY2oVsfHcIqEPRQ8wEmZHmFCdx9+enH6YE7RxnvS/0EfUPDDHJz0DFJU1tzCeayqf/qZRoblLLJq0rQND8YJeFZtpwQyapmcLLExUNPLGNlYC+TkoFr/e22N7ymkuqqfmMz6n6RnJE2aeTwmSgFBR+qh3OIAWEhqYAEUCKvezIf8A9tv/AMvz7TM2v+ETwPnF9vOX/wDtL7ex/wCsnMcAcnVDLoFCS5bCiMX9d9/orJISscQskWfyYObjzSwiJ43Z/mYXAVgRqeKQBO1rIQA2k9h3wUkA6CKBtfKWQTFvui/9/i8MSxtmXEKuiIdHNmIBjivSqlnS9ILkLuNrvwcWPD+AZpnIlfYNyYlgclppF0kornpRI9ILy/aukgW22LXLcNjjiTLxaXiAMpke+VIyCnzUnk5aLsi/raj7ahT82rLIFmVoQoKJLGwkRVFLJyX/AM3OSt0AuF0C/AJw5Pk3YJlI1CyyusE3La1ykVazloyfvlKAs7e/cgVh7gme+VXlOg0SLrijzTIozSLQUSD/APTzsN0Y7NsDvvi3h4QYqzeQV8xFGHU5RzozGWZzcn3Xqe9iG6qPSTeCCDgcPN4oSNo8pAF0g2uuajuT1WI1TZgCL7C8G+YyqSDS6qw9mAI/scCnwxygXJrMzK8uZY5iYr2DvvoruugUmnxRGDHFA96l4dHHkMysMapcT7IAP0/jGV5SVWjBAvpWxtajarF6WF+L0mzTRt0nauKxa4ZVq7RhX7g4wzg4PKj1g6girq3DA1p3vdh/XcA6X1XHgInqYMsSFdwsqBNzdhuynZvJNVqFbqfvw7ks/JuoCEjUxtEayKP2kJJsB/TbveO+oQ3y8goVQYkWUYIwPcAEUQ3ih2blk9U/KwHQSwYIVsHRz4t+96fqJQI7A4illc0hK2mWJIqteYgNj3Eimx+Qv5xJ4MozPEsnEkbKIic1IeeZEAVdKgfTWusjELO5hIYtRZ2LkIoy8wl1E7BOVIodQa97Fk0caF8NfSrZSJ5p1X5rMU8ukVoFbJ/T/neANVx3CwsVCwsLCwCIxU+ouAwZuCSCVAVkFE1uCPtYH3HjFqcDee9TapDl8onzM42cg1DD/wDdkGwP+wLY+3fAZJJKYHkyucozwGwzLqMqGwrgs2hdiBVd6wuFRziMpmWeJDcqRNvmpIzsrUf4Kg6RrJJFDYLbYMPXfBJoIhxIss+ahZS7GPpji3DCJPBUnVqJJrVvsMA3HcyOZHmFcytDbSBisj8s6dWoKeghTq3bUNPjEVonwv4nFqnyoijidKkTSbZ4zsCzHqJDA99qIq++FxjPyrNMpmOXlZipk+Wlkfl/oEAC6WN7mrN3YqsCXD86uWzOVzSt0LKI23q0mpGFGjqBaOQx7NsWojqxt5YAWdsVAR6c9OoWEnKlRdQkaXMG8zOwNgsN+UgNHSaJpelaGLX1dwBswFlhIXMxWYybCuD90b0QdDUB+4B8YJBR374g8U4isKgkMzMwVEXdnJ9vx5J7AWcBkWdyYzTSzQ/RzS0mbgkGgvXUYn3HQw/zF2rT3vatyefaSZopVKTkLzYpBpB0jUqbdMeShWjV3IT+SMHvGNOYmYkfL5iMrEZ4HDmMuAyRzLpFqQR7ge474ouP5JQFj4vlugWPmYkJgFknVa9cIrQNLDuO5GArJc4rXTED/wCoMjr93YDNyqNyTukMH4BqtJxC4kdo1InVVzEepYiC0RcP0s9/UzcobUxGyLtfvZZT02xIbJZ5ZELc8mTTKC2nQrHSwZmFALZI1agAKxB4rwfOxxrreKMI0KRFZJFqSWRhJIxKgu7031PHYecQPOLKoqA6jyBFGaVtO/ykTfpiTZpp+xIKi+wY4jnIoYxNIyyB2AiBUhM1In2vQ3GUh/Sn6zuAbsyh6YzTiQSZjL5aNoxFaX9GIUOUrSFdClyrOaJYMLrYGTl5MlAxaNWz+ajUgMTqWExiqd9osvGepTVe43o4qoEuRE4PzSvHlL5008wKvmHPSruBvFFGSKiJB7DbF1wnMZlY/nJI5oIyagzLDXMIj9ozcC7vHvs9lgKJr7i7lPT6cS5nMzimaM6oYo1PKhdaI1Wo55BC2Ow9hg59OcaM4eKZeVmYaWaO9t+zp/NG/cH9xsQRhECsfGCsokjVIMxJR0Bgcnn9u8M46RIfF0224I3xf8C9e5LNEIJDFLZUxTjQ+pdiovpcjf7SawuI+iMs+rlFoA5t1SjE5uyTCwKX+QAcPZP0nCIpY5/8VzpDLIZVWrKquygUuyjtvgL+WQBSSQABZJIoD3J9sYbBPCXnEdiHnyNBIEbS6vTnx1XbbAAstECQAgWHqYJqmyeVzM/IQqskbsHhZi28QcnWg8bkKWBQbisCHF+IM9wkKsCDTNKmorTU3LsL9Ene1YAah2U74BziXEjmdcSEpD/mS1qDbUCu26g1b7UCPtBIw/lOJSrMsMKNPO4GhYmILDamdgdJTb9W25/fEfhglzkgyeTCylwGs7Jl0H6v5kINdPv2xtfon0bl+GxaYxqkb+LKR1OfP7C/GIIPo70UIGXM5phNm9Naq6IvdYx2HnfBqMIY7ihYWFhYBrNyaUdrUaVJtjSihfUfA/OM+4f8SGliil+W2mfkxhXJPMpSAwrpVrZg38oB840V1BBBFg7EHtiDPwuJ3jkZAWjbmIe1Np0Wfc6SR+2AznL/ABKlikSGSLmlnnJbUFOhJ5IlCLtq0qm/4q8W3pv1jqkjgGTSCN5FQFGWtUsRzKnSAO8e5Pvffvg0ORjNfTTa66Rtq+6ttrvf3s45Hw6JaIijWiGFIuxA0gjbuF6b9tsB6z+WWWN4nAKupRgfIbb+2MC4Xwx0WbLP0JBIYWYmlevt6V3ZiGj9tztePoWsY96/4aYeKqyg6c3ETSi21x9J0nxaNufb+xAU4fCFSbKszWBpW/4hjrUhCkG1WzQ30lb6aJwXcN9XcQgKhZFzUd6SJQRJ2u1dQde2+mi1WRqG+BHiv0pY5USo2blnQSS5+5Gv7pmUjZv0300ReJUeaSRdSMrXs2mmG/VuvYknftudwNW+CtW4N67yszrE7ciVvsV2GmT2McgOhwfwb8EXtjzx7ihhzE0mhpHhy6mBFUszPKzLsB/uqL9rxl8gSRSJVDo3UdW4Jv7gx/VuRr+7sG1VWJfC+Lz5QoxlnnhjsIytc8KigwIO2YiBF6fuXbtiCyj4bpIyznXJENUrCyJM7mmtvbUY1t+2wIO2NeC0AO+1YGPR+Sysqrm4pVn1aipVVRELm3PLUCnY1qJsnBXeKgE9W8CyAkWslEZ2VpDIG5IjVKt3lX7eogDYk7+xoYj4flJYFWF85HeZhSVGzEjLRlK642O33IRqG4qsE3rXN9ebj2pcrA47bhp5VberNaV2/IwNxMoWMpuFlLfmjxCNV/bcyjAGeX+HeQAp43mF3U0ruP8A2lq/4Y8ep+DR3lYIxyULSLGYlCiOblMYpKHlacj81gwGIHGOHrPG0bErdMrKaZWUhlYH3VgD/TAZ1zmkdJxUcsjLBKfOWzidEbEGjolFRmvuVl8HBTmssc5DBnsrUeZCBo9V6WDbtDJ50ltr8EA4am4bOGmcwRM7qhZmkrLlojqWUp3DAgE+4UC9sV3+uuSyUSZaAvm5I1APKogk92aUkKCzaj33Ows4Ar9P8ZTNR61BR1JSWNvvicfcrf189iNxim+IPqFsrCI4jU81qh/kUffIfFKCNzQsgWMAGd9VZ2XMmfL8jKS6WRwTqEwU7BiygK47CxsTR9sVsvEDIhzjzPJKgZG54CsAjElaRRynBOnUoINb7bEFnKQLBCSHKsaq2RDu7kHe/BQiyaJDCmxFnkkyyRxZcEsx5cAXYkygbd/qI33FTdbX4OO5PISKjNICkzsGeiNKduXEapVAUalK0LLeMFXwl4SczmZc7ICY4WMWXDdi5/iyBewNaRY8lvbEUScB9AciFHSd4M3pAmlhChJD3poq0MBdA1YF++LP1HPmoMiC0q8/mwIXjWgdeYjQgKSatCR/XBQBgR9deqJMjJlyER43E7SaiQ30YWlAXxZ0+e+KgEz3xQ4jGk5aCNWSbQto9LQZjE5utdBaN76hQPk79CZnMTNmpZnsNIvLTeo15aNpAP7nfzijl+KXLkljky5Big5p0uCNelWCdh4dd/GH818ShFLBDJliXlflyct1dUtxGCGHe2INbH+uA0MY7hYWAWFhYWAWFhYWAWAD4w5NTl8vmXXUuWzCPIN7KP8ATYdx5ZPPa8H+Kz1LwwZrKz5c9pY2T9iRsf3Bo/uBgMqzUYLF5DtWggd2ugsMfah1DURRokCttNBPwRXZmW4p2JEbRjZtP36gAFaJNhuOs37gGx4RIZYY1YrFykaKTcnkiPUkzA30u9EAnsNR3BbFr8tSHXSlwC/dTl4UHYHujEfq3K7tuUGKBKaJ66mML30yRn6bkDvRJ3rbfetgSKGJWVDIaPbyfII2BFEbLV2pBXatI6cXvEVUqeYtArbAJWiJRspjFUzdIIG4U6bJXA5m0bL0BbKRzCgJLxA2wAYEF6HV3BG5UgEAyKt+CZmXKyNmMuwXUbkQfZMKvrQADmDfrQKfJXe8ax6W9RQZ+BZ4WsHZl21I3lWHuPfz3xiEHEodIYTIQaYWQB77gaQtN5AXfwh3Kg4xCHLpnHy8hNSNFLo5tk0JCFosP/MrVX3g/eZUbV6l4GcwFeMxiQKUIkUlJEYglG0kMOoKQQdiPycDXGeA/KZNnbSZHnyoIjvQijMq2lQTdamdix3Ysb8UA/6ck8cUzOq9O+Y7kf8AAEixp7Hup/Th+fjGZlgmU555lCCZUk5TbpImg6gobpcDtsdrC4o3u8CPqn11Bli0UQ+YzAFlFI0pewMj/wCWt7X4wBZv1XxSZeTLNHGh+54Y2SVhY6dRchNrNjSSBVi7xEy2TEdIgCgmwVJBJq/A1a6B+oOqgA6yreAkcbnzGdb/ABMrMhPTFHqWEHuAy/dI3b7tXnpo3iCjctQp+wC1qgN6/DABhsSLVrIYP4k5jSi6wVCUO+nTV7CrClT7A1dFGibbFRLxMyXylZUrUzyaiALHUg2Mh0sTbgFh0vzNmxFT58sukkmlG2rtprYCidwOw3NUQCB0Yr4cv80w5NEwqruEFx5gRgUdJGmSRF03prUuxAqsMcP4eus/MapjZXSxIjpb1qFBpRyyrqTvX7Yvs/JKhWaNyrLoLGgTdUkwHjWOlh7hh9oF3MFdncyvyxZdJZgI41qx1mkiPkx6jqVu6mxtWNs9HcFXJZOHLr2RAD+WPUx/qxJxkuVEMudXMlWjXLuJ83l1GpFLbc5WrZS2lmj8bN742+CRWAZSCCLBHYg4IdxGzmSjlrmRo+nddag1Yo1Y2sbf1xJwsBWtwHKlmc5aEu6GN2MaamQiijGupSNtJ2w0nprJjlVlYByTcVRL9MnclaHSb3sed8W+FgODHcLCwCwsLCwHCccDYg+ocxJHlpniBMioSgAJJNbbD84DeMcUzcCZZl1yyCPMGR5YytFQACY0IGnvQ7kAb3ZwGgBsI4yCL13m4KDSwyB3kcSSRyATfVjiEcShriADlrYkbj98FPov1Tm81m81FPCsccdlKG4p2TS251Egauy7HzYOAG/WXCzw7NyZrSxyWYIkmCD+HKo6S/vEW0sR5KgE0Tbc2YTSCXLWBJKy9QZzRSNV21Kpo6b6iEXs5wZ8U4bxDOF43liyuWNqREOZPKvb7nASK/wrHFBnPhaYlX/R2bfL6TYjlHMiJojVf3K1m73AIBrbAU+bdhbMNZBDyC/uk/TGHrcLtuALNMbvAtxVrV317lfuQMCb2dl70CbjVd+lAPG5PL8P+NkaOfkq1Fg4MgKlvIATx/8AAxOy3wozMm2Zz4VNvp5aIL9vancmq/bBaCzw+CM1y0UoRHLSr/ErVIu+9KRoHbzhnMcXy8dIJYaF+1i+y1+mlAGNayHwp4XHu8TzvZZmmkZtRO5JWwhJP4wQRenslClJl4I1HsigD/h74LXzwOKZcbNIj2khtmTYymmo17KlWL749cBny8mWzyLp1GFguwGySpIewHgt/RT+2Po75KFv8qMjt9qn/wCMD3q705lmy8gSGFJJKiDUqFtTC11UPuAO3nEiMjThsTIZNLIbfeOU90jJWlN32v8AvhCacQ6opWJqVtMyK61H1hAwINMANmB6iCN98aFxr4XZHUny8kuVkYnSEkBXZTZ5b9wB4UjY4G838PuJ5WjFyc4im+m45asEjSbUg0NrvA4HI4WkTmSOJH/iUQwiVb0uoXcudJ1am6ukHci8XP2iNmGrSChFAfw7VlI7dcJND301ioXMLl7GZhky+npZJUYWGAvS4sXqF/1OLsSpRsrJppgyk2TD9N9u5LIAwogWw7ViKr1PIk2Ol1CtGR9rLuY/yO7JflSl4vuGZlAvMLKvLj5iBiNMkYHVEa3UimA/AAO6b10yxhbcgBbiYg6QUaypQmqVW2DH9KofOPXpTgMnEn5QAGQjcNK43Ejr90cbXRRmAcnxZFkkk3EE/wAJI4RHLLI6CbNnmCFj1pCg0xKQb20W3fsVwRcDnymTSdlziNlle1QstZcmyyB7sqTuFPbcWfEdPQirnHzYlpWJYR6N1YxiHZ9daAoB06b/ADW2K5fhsUCNHmEWRI4YwWg1IxiWWNnZNdksstjewV7nFQXZH1LlJgmiZLeMTBWOl9B31FTRA/cYj5L1jkpdemeOll5GosArOVDUp/Vse+BSP4WDSI2zRMQ6iBEBIZDCYL5pc1Hp35dd/OGsx8KeaLlzSlzJqcplwq6SqJpVOYdLWgOvfudsAcP6myamjmYRuV3cdx3H9MNP6ryili0qLGFV+aWXlsHJAAN7nY+MDs/w5jZAnNoAFR9NSd8wuYvv3pdH9SfxhnjPwyTMRyp8wU5jFgeUpCgyPJQGrwHoEEVV/jAaEjggEGwRYI7G8esMZHL8uNI7LaFVLPc6QBZrazh/ALCwsLAcIvHCox6wsBW8Q4Dlp2R5YUdozaEj7dw39tQU17gHxiwEY9u/f849YWA5pGFWO4WA5WFWO4WA4cReIRcyKRKB1KwAPbcbX/WsV/q/ismWyzSxqCwZVJIJVAzAM5A3YKCWoe2MwT1pnYstM8YMsoNCdo35bB8xNREZNqnLCgXvuB2F4C+/1UzsGWljjGsFMqDGkzK8pjDCepCfps1r1XvWKn/Vnixkg5qNKFaN4bzA05cIzlklGq5noxgMA32mvOOZ31tnp1niWw+gqYo4H5kQMAk5vN7AiQ6eXWrse2LvhPqDiKvHBIFfTJMJJBCw1pFBFKtLezFnK3e+n9xgIHo/09xMZrLy5tG0xzzudcqtpEkGgaaJOkvsLo14xqwGMWi+JWfGX5kojiOuXQzQSESGNEdYdOxQsWYcwjSNOLnOeruJq2tVQxgczRyWJIWSKIpr1d25he62CnbzgNLzOVSRdMiK6nwwBH/HApnvhlwuU6vlhGd94maPv32Ui8GAx3AA+V+FnDFILRSSVQAlldlodhpLUQP2wY5XKRxqEjRUVRSqooD9hh/CwHKwtOO4WA5pwtOO4WA86BjunHcLALCwsLALAp674lmYlgjyiu0sslUhQNpCljRfpHgWcFZw2yDvWAzGT13mMs0kZKSsJDGnPcIX5YRGVAq/Ul5zMKG1Ld4vvWPqtYcvC0WZiR52qO6YSbbhSWCqAxFsxofkkDF3n/TmXmlSaSPU6fbudOx1AlbokNZs4sHycbABo0YD7QVB0/tttgM2b1znWkzyqoj+VynMAeJ+qXVVliACrAEqBdg2Lo1onB82JIx1q7qAsukjpfSCVIH2ncbfkYffLqbtQboHYbgdgdt6v/jj3FGFugBZs0O59z7nACvrnj02Xky0cJAMhdn6olbSi7aTKypZcp3PbVWKuP1+UlSJ1QrrETOZQHU8xY2aRQNEa7uRvvo274Oc3kopa5kaPXbUoav2sbYiScCyxkeQwRlnUI9oCGCm1sVRIPk4ALT4lAurBPpu6rTNuqsfupQWtlKkA7Xte+Gcr8TJZtLxwKFvUQ7kEow6RutB7KH+Wj3xoI4dDatyY9SfYdC2vjY1tttthiXhmWRGBhhWMBmYctdIBFsSKrcd/wBsAKSevi7OIYEdQ7R62lpX0s62tKbFRSN7UPOLXivHJG4ac3EeU/KEumg5BIB0EWN7NeN8Ql9WcPRIwI1DuAyw8tQyqwJQttpQshB0k3TixviefUfDUjkuSFUVhrXRsWa6IAX6htW6lv7T7YCh4rxfM5bQqSwlmUzZqRI0LKzFUj1Q6wxQ6WXUuo2te2CD1D6m+VWPSgleQO9a9KhIl1yPqN7C1UD3YXW+IuZ4pwcyKWbLGSMgIdAJQydex07Xeo+1798OL6k4UziDnZcuNUYXT2B+5R01RK7+CRgKPiHrHL5lokkyay67bLa3Xuppy9j6IoMbN3pI74lejvX3zciQGJwzK7lgpCqFo12ogKyrqB7+BeJEHGOBTCXS+UcMOfN0jq5ZA1MCu5WxX74eg47wyKW4jCruilpAqpSaXYEsa2VY2JHihYwENvW0k0kMWXjVWmdSrO4NxWxZtA3RiqNQb3H9HM/8RYop5ohC8gjOgOlsHfUE0ClO+rUNrI0mx2uy9PT8Pke8okRDAzrJGopizFHN99VijeJ0nprJsXJy0JMm8nQOre99t998ALj4ih0jkWIohK6ndlqyGbQASCSVUENt96++J3A/WPzTFlQokccjSKd3tH5a122YrJsQDti+m4DlnTltBGU/l0CvtCdvwoC/sBhZbgOVjRo0gjVGXQyhQAw3NH3G5/vgBFfiWlBjAwBViVLrrDawiqV7qdnsMAV0nat8ec78R7RWhhYKe7yFavlrIU0hg1gMlt2sgecE49J5LRoGWiC6QtafAYuBff7iT/U4fbgOWNXBHsSw6R3bSW/uUT/2j2wFRwb1vFmI8zIsctZcBmAWzIGUkaAO7Gj099198V0PxGUsrNBIsOldb6lbQziRgNjTgqn6bIvesE0fp7KrC8AgQRObdANm7Gz58DztQwh6byunR8vHosmq2soYyfydBZb70TgKBfiElsr5aZXiZFzK2hMHNYKhYhqYsSNlsgXfbBN6ez75jLRTPHy2kUPosHSDuNx32o4hr6UyQMZGWjuIHRt2u7/c7nc2d8W+Ty6xosagKqAKoHYAbAf2wD2FhYWAWFhY5gO4WFjhwHcLCwsAsLCwsAsQON5A5jLzQ3p5kbID7ahV4n4WAEsz6KSV2d5ZdLNzTEpXQr6VVmBqzYUd+3isU+b+HckYPyk5V5D9WR6LadJQ1sbJVjZO90bxouFgAjiHw7hmEIMsqiJnehXUzuJNR27igt/y7YezHoCBl08yQDo7Eb8sS1tVbtM7n80cGOFgA7iXoKKYVzZE3J2rfU0ZNjyNMSrXthj/AMN4OWsfNk6FUK1LepCpDEdn3Xse9nBxhYAb4Z6fljmMrzFiKUGlt13LatqBZzfT4VRgkGFhYBYWFhYBYWFhYBYWFhYBYWFhYBYWFhYD/9k="/>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sp>
        <p:nvSpPr>
          <p:cNvPr id="890" name="Google Shape;890;p81" descr="data:image/jpeg;base64,/9j/4AAQSkZJRgABAQAAAQABAAD/2wCEAAkGBxISEhUTExMVFRUXGR4VFhgXFxweGBghGh4fGR8dHhggHSggGB0lGx8YIT0hJikrLi4uHR8zOjMsNygtLisBCgoKDQ0NDw0PDysZFRkrKy0rLSsrLSs3KystNy0rKys3KysrNysrKysrNystKysrKystKysrKysrKysrKy0tN//AABEIAOkA2QMBIgACEQEDEQH/xAAcAAABBQEBAQAAAAAAAAAAAAAGAAMEBQcBAgj/xABEEAACAgAEBQIFAgQCCAUDBQABAgMRAAQSIQUTIjFBBlEHFCMyYUJxM1KBkSRDFRZicqGx0fAXU2OSwTRz8URUgoOi/8QAFgEBAQEAAAAAAAAAAAAAAAAAAAEC/8QAFxEBAQEBAAAAAAAAAAAAAAAAABEBIf/aAAwDAQACEQMRAD8A3HAvxD1C65loESOlUFmeTS9srMuiOvqDp3Nj/gcE5xDm4bE7iRoo2kUFVcopcA9wGIsA+wwABwr1/Pystz4lDty2lYGxIkkLzB0A+1jo+09rxYZb4hhjp+VkEmpQVDIaV4jOH1A0ekdu94K14NlxprLwjQAqVGvSFBVQNumlZgK7Bj74ayHp7KwbRZaKOmLjSijqYaS3buV2/bABXDfisksQk+Vlu5CQGWgkcaSlrP8AsONh5GJfGPXcgjdsvBdOixs7J9QmaKN15eoMDUmzdhW/iyhfTWTC6RlYAvXsI1A+qAJNgN9QAB96HsMcHpnJ62kGVh1tp1NoXUdBDLZrwyof3Ue2Ao0+IENopikDsaVNiToLiWt9xHy2JP7VeGIPiRF1GTLTQqEd7coQSkfP07MaJi3Hjx32xYQ5DKPnGjMYV4Y3AjKqEdcwbeQVuSWBU/uffE+X0rkmBVsvGQQRRBPePlHudjy+mxvWA76U9QJn8uJ0R0GpkKv9wKGiDi8xRw/I8Oi0Bo8vHZamfuT3PUbJOIg+IXCu3z0H/vwBNjuK/I8by028U8T/AO66k/2u8T7wHGxUZ31DBFmUyrFua66wApIC2RZPgWDv484t2xR8T9MQ5jMR5iTWWjoqofotdVGqsHqbcEXe94CF/rxlWaIRsXDy8otRCqOW8ocEjqQhDTD847lPX/DpFDDMrXUdwwNILYnbYVvZ9xhnKegIECKZZ5Eja443ktEXlvFy1XwNLnfuaFk1iNkfhllIldA0pWSKSBhYHTIUNigACNC+N/OAtYPXGQflacwpMx0xijZOoJR26eohd/JGGc765yaaacuvMEbFValuwGG3WupSLW9xiAnojKZPLtqlZI1UGRiFA6ZVmulUAbqBsO14m8M9JQoEKzyvGr8yFdQMaBg3SlDcdZ3JJIoWcBYD1RkyNQzEenbe9t0Eo/vGQ37HDOV9Z8PlV2jzUbBFLtROwHfasUa/DiLVIpeozk48khH3jSCrSHwWK6Fv2GJPEPh/HLr+vIvMeWQilombQSCP1L9MbHvZGAKuHZ6OeNZYnDxuLVgdj/03sViXin9L8FXI5aPLKxZY9W5AB6mL9hsBZIofjFsjgiwQR7jcYD1hYjfPxaS/MTQDpLahQN6aJ972rEi8B3Cxy8LUMB3CwsLALCwsQOMcUjy8TSSMqgdtTBQT7WTWAn4WKv8A1gyoZIzPEJJEEiLrFspF2PcV5xEPrPIWw+Zj6UErHV0hSxS9Xb7hVftgL/HCcQION5Z2VVmjZnrSAwtrXWKHnp3/AGxPBwAv61y7x8rPQgmTKnU4AsyQtXNjruTpGsD+ZBgU9Y/EN2b5fhzb6dUmZ06lUBQ5WMVTyBDqr2B2JwY+vuOHJZKWZaMlCOJTVM8h0L37gE6iPYHGP8MhEerLrS67my2oUFlTd4mIohL1D/cf/YxCOTcDiSUPNeY3BkeVmkd45hp1b2A6MSAV8hT5GLCLhKiJ42CCUKY9o0A1wGw4Nfqiqh5oX3x5yyxmIMbCoCGAA1CN+l17dJRx+/QMczWZc9WlWlUBm8DXDsa27MgG3sF74jRqTgOUa2MSUXWUMo0MySk2LQg7MzCv/TGK7J8SzuUGrLZydEAU6GIlQFmKVTg12H5F4sJM1zA2WhAcrcOobKsbESJZ7MyWV0+Sd++IcnAs2FAizCOW6G5ke+xZyY6AP3EkxsA671YF4dOCXhnxYzkbBM1lEm2BL5ckGiuq9DWDsD+oYK8h8VeGPWuVoSfEsbL/AP6Io/0PtjIc5ks0pYvCGICrG0clqyqrLqCnuttZ8jyMR5HbSqPDJpBMRLRggFmRqNE6iwUb15ob3ipx9CZb1dkJBaZuBh+HGFm/V2QiFvm4FH5cY+Zs5ChNiLcliKiP2reqgUoBS258acPTQRAXHGXeglcs1T7KVbSNzRAbzZrCkbvxH4ncLUECbneCIkL379hXazgVyHqWaATNw7LSGMdXyc5AKjcl4NJYhdj9Lx4A7YBuDSpFCSEkLM4ZgI2tQWAJ1MAO66e+2prwRcHl5gWSIgbgpRNrJ2VB+rTGBv3sL+awpFnkfW/F51WVHyWh+wEUhA6QWF67JXqH7qcS8t6+4lDNLHNloJ1RlUmAlDqKhmVQxYOy9VixuGxGGWCymaIaJXJQAUEkdSQZjH2RgQ1laDldVC6xGhyrOFWIi6b5csa2F8zMOa2Z91Um6UKasthSDnL+o8vxTLzZeGVoJ2jZdEg0yISCLr9Qu91JGA/M+ls9l3ghiM9yCdwIptMUTgQLG76VjVgG1HRpN7/dviu4jEswikgYxug15Vl2pU6WmkrsraURVN9IruXIPOB+u0my8bCKWXMkaZIIkJKOuzamJCoD3GoixvvioHuNemOJuAhaSQWSmmUKivzw5eRO0imPsN6Iqh3w5wz0hxQSnnZmUxtmea4WdgSFSXcEG1DMYhpFCh2wb8GbiDyF8wMvDFp6YU1PJfgtLso2/SFP74vAuAy/L+mOJRhXSbMGXQ6sJMyzKS+XcXpJIv5gob8UMWvpDgefhz0807u0TxqBqlLDUAvZe1Xq8D+uDusdrAdGFhYWAWKX1FwNsysZSXlSRPrRygcAlSptDQbYnzsaxdYWACc36CLz8z5ptDJGJEMSlnaFSisJLGgbglFFEj84h5v4YrJGkfzJAXLRZY1CvU0DmRZN28sTa73740LCwATwX0EuVzEWZScs0UYy4UxqFaNUqjXZi/VrHjprzi54L6iErmCZDBmVsmJmB1KDWuNqHMTcbgbXuBi8K3iq49wWLMoFe1ZTqikQ1JE3hlbwdzt2NkGxgM++L/E9WYyuXBpU1TyE0VBI5aavABJrV41XuQBga/0VJmAyRMFzMY58Fg25TdR56u8Zs79Pvu5npJGzWYlmkSUlhlo5VBEUnLtWikU7RtuTZoXVWpbTX5VZXdmTMTLHG+iOlAYNQFvbdwwKFSUDaQQwalxFPRcbg1rM5UJLTmGuoa+iRNAFkh962Js774Zhy0+YS2aSKIbUpTnMBYRnu1RihXYnSxFa12xJGWjSaRuWVMlSFmKlNX2yASlQVYkaqkUA2QwjNNiTqaPc2pU9zYI8kMDZB09wQ224Mq7gG48gY1qNQK6dC3X50k9dVX03GtRW8q4c4ZLmMxJ8vAgeYgaidkiUiwZNjt2PL3O9o67oJ/BOG5niAAgUQw9mmYWlDxCl7+draMbMpH2jUPT3AYcnHy4VrUS7u27yMe7O36iT/btioDM36Aza6TFm0m2HMjnjIDkD7hKh1Iw8NRYDuxrFJL6b4nHd5QNvQ5UqOGW/IZV6gST20v5CsA+CbifG5y0c0czKJZ2y2WhCIUfRqLPKW6hZjeip2BXY3gx4PnRmIUmAK61Bo9wfIP7H/lgMfGTzyV/gMydydNCrHYhwxK6htqFsu4bmqRjr8Nz2kuMjOqpbMSIwSnfaLUQzeDGOl9yvKY2NjzuZSJC8hpVFkn/vv+2+IXBuMpmC4VHRkNEOBfc0RpJHjsSCPIB2wGSQSLIqvEwIbcEF/BvpP3ggDyC61uJl7V8sByuqeJSoH3qijSAe7qgOlJVHlTy2IB6CSuDH136Zky2vNZWMyRHqnhUAutm2dFIqQXuYz+4K7nAzkeJrOoeNwQftIJLfkircnT3X+Iuk0JhiK8ZLi8c0bum0VCNQpJMcYABH5Z60Ad6AJ3JJmpnWU0YrdivMRTXgGPKr/MV7swod/dqpuI8G0v8AMZVhDN9xXbkyeL2OlG7069BPcRnpw3l+ImMASwtGdVCjai+6Bz+t2JstvRoA98SLVuuaos7MslvZAFCeVQLCnbTloLG21nUe9ar/AOEPEf8AE57Lli2rRmlYrRcsOXI1HwSqV2/bAmZDMzatJV6UhTUZ0f5SHxBH+qTu7EqNq1Wnw/zarxaHSwIkgljLbgMVIfYfyj7Qe5rsBV3DW1KMescXHcVksLCwsAsLCwsBGzudSFGkkYIi7szGgPG5xW5L1TlJpRDHOjOycxaOzDUybHywZWBUbitxh71Fknmy7RxkK5KFWPYaXVr/ADVdsDH/AIfIJTNzQXLrKSUF6xO2YkK0ekNemh2A84Ap4XxyDMIkkcgKuWVL6SxRijUpommU+MS480rCw6kXRog0fa/fGef+G8gMf14zSlWbQdaf4iTMgxG+hiJNBJ/lB/GIeT+FjoJAZkkDNqAIZQCsbqjmjZfUwYnxQwGqo14pPWnHVyOUmzDd1WkH8ztsi/1av+fg4qeG5V+FQTty2ljM4kCQklo4zGisQp3NOrvpWybv3xn/AMQ/VC8RzESQHm5bLsH6bAmdgRav2tB489VXVYAcy+ZEcDXckhIDg6dEjS2SjgNRsksJNtO+47NYQy/KKEYMUF0RZK+WLAAvpI3LBTW20gIOIvDIUknM4TpRtC7blyKLVY0v3AB0liOksw0nS/hrw/W02cYDSR8vCCBsgNuewoM34FhRsDYxFDfDODZzOBWiyxSJgCsmYIjBU0dkUs52LAUAOxBXsC7g3w4gjCnNSNmmWqUjTCKqgIx9wBAIDE0e1YueH8DfLTf4dgMq1l4Wuoz3uL+UE91O3kYIcVFFwr1NkppDBBMjOlgIFIB07HQSAsgB8pYGLu8ZZDBccOWmbSuXnlybOKEkMhbVlpla+kOhUV+osB74MvTnGmaOWPNFEnyzaJjdIwq1lUn9Lrv+CGHjACecapeEreiSPNzRNfagGJB8Ww0kX4ODP0UP8Kp3ovIy3W6l2KnY+Vo4FOPeo+CySlubJPJVMuVEjhroblAUJ7Ld3RrzixyvrqJUUR5DPBAAFAgAoWFHSXsC6Hb/AJ4Cb64z3L5dkBEjnzTg9n5CdKkVuNbo229qMRvQGQaKOIG7+XRpLG7SSMzsT+Td/wBcUfqb1bw/NoqTvmMoeoBpcu2hlYaHUkBlZDsNj3AwZ+lfl+VeXnScMbaRXVrPb9JpQAAK8VgJ3Es9HAjSSsFRRuaJPsAAN2JOwABJO2Mv9S8Bhebm5VHys0n3RyqqwzknpBALcp2I6dQFnbY9jP1JxaPLytLPfKgi5qAd5HY6ekeWGwH+/gZ4PwV/k2nnUDO56ZWB2LKDIJFUH+VEBO3YDACYzhVzDKjwzqf4Ug6mrbUpv6wrvR17bczth2M6loi10kMDRQqpr20sv57AghhCcbJxvgWXzacueJXHgn7lPurd1P5GAfivoXNRD/CSpNvenMEq5/8A7FHUQNgxGoeWOCsw4hkFg08vmKjSBHXqIAIJ0AE0tsb0OQR3BkXfF9waQwZ/IPVVJymFWVEikAlgKF7AAnwa1DcQ+LqxjmjZGjmj+6NhbKyESfoNSLehrjJrVbIPuxFz+c1wF0osumdWBqNCjBqJ3Fliw7nehYxBuEvrHLLmflvqF+YsLOIyY0dwWCM/YMQL/thH1xw/Ui/MpbuUGzVatoNtppBq21GgTteAXPT8OknhzZzYqXRmGysCu80kgRlBMaEkE6u5UdgLxZ8O9MjN0r5fNZeALpbmtGGzC8zmhWiFtH1730nFQVRes8gzlBmU1CRYSKYdTkqoFiiCwI1Dax3x6ynrDIyyJCmZjaSQFo0BNsBY2sfg/vWKab4eQOkqPNMyunLjFr/hwH5v0yFuw9EFrO1ecOQfD7LJm4M0pcGBVRUFaSVUoGO13RO3azeAMhjuOA47gFjlY7hYDlY4dsInGe+uvX4gLZXJ1JmT0s43SC/5iO7+dIwDHxM9dck/I5ZvruPquoLchTtdDcsb/wD49zjPXgTlcuGR0mrVPGV1ROh25mqqikNgBjQY1ZwxlkVHCV8zLIxbeuYXJAL8ytS1aitr9icTstlDlkeQU0pBkkNgbrammP2j9O/SbKtuaxKsWOQy/N5GTy9Eyho7HeNP812BHTW1o4FtQKkkNjWJc9lMhHFCW0ALpjRVZ3IXvSqCx9yawP8AB+B5hY48/E8TZt0HMVUCRTJQ0xmgSpUdn9+4rbHOIZ6DNXMzyQALyMwdRSfJuG1IWo7IWqzurdJNrvioMOH8SinW4nDV3HZlvwynqU/gjE44zvieZzMDKJqM6gmDNKNMOZCjUIp6+xiNW/YHqFdsWfqj1UUiiTK6TPmE1xa/tiQi+Y47gCxt/wBDgKv1VncoM98s0lNmouTMFu4iu8MrEfYbJW7v7cUvq3LR5jLx53MQ8yXJsctnowNyB2fTe4FrKt/pkOKLi8QhSTK5di0jGs5JJ9QmRidOoG9eYZm0hR/Lftiz4BxnUXXMhWdIxlOIkG0lQDpmvs0kWoI9XsfYDAQoPVMzLH8rlo4o5NQQyHSwRLLzFVUAQjp6mO7LW9Gox4/n2OsTxqq/Uc8lhUZtI2K6r1ysaSMHUVreth1Ym5kuXejIr6ZS5A1rCAyFqoR5OJDG1f5j0PG8mFRsVYqFvMcyQD6YYV85KD3lYWkUPgG67gQc/wBY8/GCZoYZNOlZFBIIkehHAoOrmzAHWVGyi77A4cyfEMlJJ0s/D83rKq4ZV1MpAIJH05bY6SNyOqhYwxMFFbvGsQ0Ct5IBLvpX+fP5gnc90U3Y749ZvIx6THJGKGmFo46Zl3uPJZc1QkY00kg7f2oCiXjYJEPEtK0SkWcVV5e9dMw6kRtQAomrW+nBxlOE6ZObLK0z1SlgAqA7HSo2BPvucY1luIHLKYcyUlykhMBOxEbd3jWx9VI1AHN8MD7YNvSHFWybx5OV9eXkpcpIWsq1E8kkm2FC1Y9xQ9ro0bDOYmVBbMqj3YgD+5xRcf4o6lkR0gVQGlnkrTGDsAoOzOaNDsPz2wHwyJnLmyuWRkA68/n11qVX7uWjGyO/26V/5YBj15AsOe5hI5ObjVvuNNJF0dI7FmjKUQQ3SaJ7Yzdpa1ZdhrED2oHVGqm6JvSBIQdNv1CvxWNYzfpo5jh0pjUx/WbNZWMALoShahSCFEv1H0EUOZRGMz4vlgssWYP8N1CNqK7DujUTv1ErY1aao6dhgo7+A3F4GimyoVFmjcupAGt43N3qrq0sa/YrjWVx82ZbPS5TMRZyJK5Vgjf6ibBlZjQquw9wKx9DcD4pFmoEnibUjix+PcH2IO2CJ9YVYWFgFhYWFgFjjHHcCnxK4q+X4fM0ZqR6hjN11SHQP2798AI+s/W75iSTJ5GaONUOmefmaST5SI0d/Bb96xQR8AiiUKFkQnc2eapJ3J1oQ9Hc2fziwy/DWSKOEfMqka0qSQRzRAk2Q2g7nySR5798NPAsZopGni0MmX/a1AC7YjSl+Xf5xbZSBCy2rkkguo0nUL9+hibF7GqNvMwbZjv3DC7sDRv5/wBm7DAGiSKTFWHL5wszmQ/LqCSVf7nNAMB7X0sDfYgg4tJAG3bxRBHi+nf3F7Br1Cyup1OgErSfhrPq4dAKooDGe/6CV8gHx7DEjj3p7nOJ4X5OaUUsgFhh/wCXKv8AmRnfY9rsUd8U/wAN8zHBw0NI4RRLLZNAfxG2qhX7AD9h2wQt6jyo+6UKPdlYL/7iKGKgU4ZlsoBKk6y5V40Lz5UTyfLlV3LxpYVozv8AaB3ojAfxLjnKgk4lIWXMZgjkhgQIkv6cZW/tC9Zqr1NVgnBz8Sstlp4IUkXUZ5VijkRiHjDg6nUj7gFslexHf3xnPE5WbNrHJo5mUhVltAMtlye8xG+yppIjs9ew2AoG8opQUxkUr1MaJmQy+T5fOzdgv+Wh7XerxmXaIgpojkj6AAbiiBBPygF1ISCXlkN9x5IxMDmFVI1I9FkLC5YhLtz3H685OTSqfsUigK3EPUTgSGHYctadA1qmog8rWCC79mdwbZzXYViKc4hx4O6CEDTpVZxJpZJGhZzEuxDPGgIHVWrloT2GI65/N3Zze4kOY3jRrk0mmb+YgAAA2FvYDDEMjGrNd/8AMaiSXP8AP/T/AL3cYN1am/moaz/IfycBPyfGZoTHZ5mmwjKlPGXP1J6O0s7KSA7XRN+ME+R4hFJHrj1JGtx9BuWFXNciM93zuYJOqQWQCd9wSJTRAlNQv7drQ7GvOg48PM2XZZ4yUKiiylCwVgqMUGlVWSnanO4v+uCDDMRsx5XLVmessYojsK7ZKFh9qLWqaUex/pM9MIkiycPmkMiG3gmB0qeXWvkktq+m9hWuqA71iKlKmlQaZREwha2VHplycLdjLIKaSXxuTtQEXNStC0eaAXXGaHLViHRBokjhVWBTKwoSNd9T7/lgO/T2U/0nltWYETzxsIcwkqB4jLDa83SrAHWpBr7d9sFWW4BurTyNMU+xaCQr7VEuxI7W11gf4AWh4kyWzLmIQxLeHhpbIO9tGVO5J777YO7xQ2Fxj3rL0+uXzZRowcrmiZVs2Fl/UoB3VyLYOhDUCDqAAGyMcZX8Rc+ZM+kQ+zLRF2G1M0u24Nh9MYFgiqk7i7ABeRnMJdGVEdbbWAZHlU2uvmHeySEI23Asdhiy9Jeon4XLqIY5GQ9akjVCT/mKm2x/UoH58bx+K8LST68ajmxi1s1e18tix6wQLCudVXTOBQZySyNFEwyyhZFChhEjfd31B2cVVd19+2Ir6AyuYR0V0YMrAMpU2CD2IOHsYx6Q4zJwp0ilYtkJXCo7UDC7fgH+Gfx2/GNlRgQK7YqPWFhYWARwB/F+xlImoMBmIrBJUbtQtgQQLI3BGDzFH604J85kp8uPudDoPsw3X/jgAXKZBkBBy80bXqJgzjOCST1VIzd/ajv5x5l56hlIzi7/AKzlm7ge0IayLxScF4gksSvJFkUdfpyKwIdWQ6WsCNvO4F9qPviQzKwbSMrv2HKLHYkbml9v7EVv2VpWQyFs5mGKMaWKMgqqPuGY9gVPc7FSrAbhSAy2D3RYGxt1Dwe3c2Vvbbe+x5wrTUcFLfUlpQskrHpHYKQnTqH22taWtd/uibdp3EJCkbyKTdHqF3sLog/qqrsagAbWUDWsF1wGP/BxlpHjPLfMQcuNZHBM1ySJEVKuyoV2AsKzFQDWJB4m60E4pnpCf0tw5ZO+9VygVHjuK/GDHgnAIzkMtBIPsjQqVJVkYC7VhRU7kbHEk+nEYVJNmJF2tWlajXvpon9ux9sVkDuqvJlEUkRpNO8QKmqCBKUXaJzWYDSTX2iwcCsE31c3KxioTsYoiAADCAnOzG5HLiABC9i29XVaJ60yiLmcgQqAXJCgNgKWTbTRFHbbwNzRNYywZ8Q5jMp0ySnM3FEF1GyAVkl361iBAVOxcAk7XgLGBShZ3kdWH1XldfqRCTYzuu95qUdKRf5aEeb1AfDVGltyQzOQWL6jeirKyqNXv03+/jRpcpJE+iQrGUUzOXYOcvrsvmswR0vmJAdKR7hRsOxsI4ZI6xunV0O6nXzFbvGASo2BIrbvt+2IpqCi12B3P3S9rl/9Qnx/3vfoperfbfs0n8oo7km9/OJsKyKy7kdO3VJ5absdB/P/AGTXnOa1RWtt5DEepqNxK3mEG9vY4Kj5pQrL1Hsp3e/1IP8Ay/8Ar/Xy3MwpRZJ6e577x7fwf+/+dgM0wZK1H7f1tvTQ+TljX9j/AF7FjMTleo2AoQm3X3Q7k5YV28//AJEWnpQc3KwsdRVAYaiXS3V/kQj9U810836Uvtvd5xKImGSPZmdTC4h2VigOnKwN+nLw7l37Egjck1A4DC+XysSvIxkKBSYwNUCy/bBD/Nm5r+47Iu58Ari0wjiksClQxOsJNAKCflIDV6ErVLL3Jsd+xkT8B4gW/wBCykgMw0yMbtgYGLb6qrUtnYdvbB5/p+RrMcBZKBV3lRNYIsEKTdfvWM8ThbNFwvKnpcoVPcadOXZSdrBUO1d72b+YgSPVHDZpZkc5bIiRkCSJPJKhLqKIVwwRkoLpoWBZNEnAaHkeOJI3LdXhkIsJIPuH+y4JV/fY7Yyt5fmJsxMTtJO1UpBpfpqGANuKAIK6JFska1NYtYIWhgkiKQrMHE6ciZ5URVUlpAJCTD+pauje35GODZhlSMPQtAP9g+SLb7Tu1q1qb7QkaiDfqfLMmXYq1F6QDvqDsEaqoN3OwBU6t40amxYQcPiQAKuXFVq1IxG1CtO3fz574gepsw3LALMA00WoqSCaOoblW32U9Q1gXTyrYF3w5wVYB5XJ7D5tCf5m/Qt2Pf8Afftg1EWbILKCrJlCpWurWNiCPEi179xvXtgo+FvG3Uvw6d9ckK64Hv8AiRfvZsqaHnYjfA+UYsKGZPT/AOi/nYAFq2F7V33wzlRJFn8jP9YfWEJ15eOMaZV00WRt9967bDFTW2jCwhhYIWOHHcLAZD8SvTz5Wc57LgcqYgZkEsFjfsJjpBYLWxrzv74o/wDR7aDqzUJLL9yc9wDZ7DmLqBsfp27+cbrmIVZSrAMCKIPYg4xvjXDJOG5hYC7tk5rXLNzTGkDdzHIRuVoAg1uBt5wXFP6fkZIhEVox9LISbuzTgUGAcaiDsw2oygFBYNledNBl0JHPlVWoC9CnmPY2Gyg7rqU2do2FGu47CFlXMx0xQaJjGskoMe1nmsVvSa2qyCfwDY8D4kMtnEzhIljCGOTSDSrKVuRbAplpQb7rf2kBTF1t6DbHmWUKCWIAG5J7D98VHFfUkUOlEueZxcUMNM735u9KJW+tiB+T2NHnsuXKvxFuYxOqLI5e2U0QOobGcgkWzUg7mqvFZV/rDjvzUPMyoYRZZue2cKalXSCDyYz/ABzRvVYUDfUSKwMcayIy+ah5URl5wJDzaRrlA1CTMOQKjVLbQg09O3tjRpOPIrx5afLiNZgUCGSJmAO1NGrGlNgWCQLF4z/P+ntUUvDXJMkHVlywGmSOy0bWXtjuY2oVsfHcIqEPRQ8wEmZHmFCdx9+enH6YE7RxnvS/0EfUPDDHJz0DFJU1tzCeayqf/qZRoblLLJq0rQND8YJeFZtpwQyapmcLLExUNPLGNlYC+TkoFr/e22N7ymkuqqfmMz6n6RnJE2aeTwmSgFBR+qh3OIAWEhqYAEUCKvezIf8A9tv/AMvz7TM2v+ETwPnF9vOX/wDtL7ex/wCsnMcAcnVDLoFCS5bCiMX9d9/orJISscQskWfyYObjzSwiJ43Z/mYXAVgRqeKQBO1rIQA2k9h3wUkA6CKBtfKWQTFvui/9/i8MSxtmXEKuiIdHNmIBjivSqlnS9ILkLuNrvwcWPD+AZpnIlfYNyYlgclppF0kornpRI9ILy/aukgW22LXLcNjjiTLxaXiAMpke+VIyCnzUnk5aLsi/raj7ahT82rLIFmVoQoKJLGwkRVFLJyX/AM3OSt0AuF0C/AJw5Pk3YJlI1CyyusE3La1ykVazloyfvlKAs7e/cgVh7gme+VXlOg0SLrijzTIozSLQUSD/APTzsN0Y7NsDvvi3h4QYqzeQV8xFGHU5RzozGWZzcn3Xqe9iG6qPSTeCCDgcPN4oSNo8pAF0g2uuajuT1WI1TZgCL7C8G+YyqSDS6qw9mAI/scCnwxygXJrMzK8uZY5iYr2DvvoruugUmnxRGDHFA96l4dHHkMysMapcT7IAP0/jGV5SVWjBAvpWxtajarF6WF+L0mzTRt0nauKxa4ZVq7RhX7g4wzg4PKj1g6girq3DA1p3vdh/XcA6X1XHgInqYMsSFdwsqBNzdhuynZvJNVqFbqfvw7ks/JuoCEjUxtEayKP2kJJsB/TbveO+oQ3y8goVQYkWUYIwPcAEUQ3ih2blk9U/KwHQSwYIVsHRz4t+96fqJQI7A4illc0hK2mWJIqteYgNj3Eimx+Qv5xJ4MozPEsnEkbKIic1IeeZEAVdKgfTWusjELO5hIYtRZ2LkIoy8wl1E7BOVIodQa97Fk0caF8NfSrZSJ5p1X5rMU8ukVoFbJ/T/neANVx3CwsVCwsLCwCIxU+ouAwZuCSCVAVkFE1uCPtYH3HjFqcDee9TapDl8onzM42cg1DD/wDdkGwP+wLY+3fAZJJKYHkyucozwGwzLqMqGwrgs2hdiBVd6wuFRziMpmWeJDcqRNvmpIzsrUf4Kg6RrJJFDYLbYMPXfBJoIhxIss+ahZS7GPpji3DCJPBUnVqJJrVvsMA3HcyOZHmFcytDbSBisj8s6dWoKeghTq3bUNPjEVonwv4nFqnyoijidKkTSbZ4zsCzHqJDA99qIq++FxjPyrNMpmOXlZipk+Wlkfl/oEAC6WN7mrN3YqsCXD86uWzOVzSt0LKI23q0mpGFGjqBaOQx7NsWojqxt5YAWdsVAR6c9OoWEnKlRdQkaXMG8zOwNgsN+UgNHSaJpelaGLX1dwBswFlhIXMxWYybCuD90b0QdDUB+4B8YJBR374g8U4isKgkMzMwVEXdnJ9vx5J7AWcBkWdyYzTSzQ/RzS0mbgkGgvXUYn3HQw/zF2rT3vatyefaSZopVKTkLzYpBpB0jUqbdMeShWjV3IT+SMHvGNOYmYkfL5iMrEZ4HDmMuAyRzLpFqQR7ge474ouP5JQFj4vlugWPmYkJgFknVa9cIrQNLDuO5GArJc4rXTED/wCoMjr93YDNyqNyTukMH4BqtJxC4kdo1InVVzEepYiC0RcP0s9/UzcobUxGyLtfvZZT02xIbJZ5ZELc8mTTKC2nQrHSwZmFALZI1agAKxB4rwfOxxrreKMI0KRFZJFqSWRhJIxKgu7031PHYecQPOLKoqA6jyBFGaVtO/ykTfpiTZpp+xIKi+wY4jnIoYxNIyyB2AiBUhM1In2vQ3GUh/Sn6zuAbsyh6YzTiQSZjL5aNoxFaX9GIUOUrSFdClyrOaJYMLrYGTl5MlAxaNWz+ajUgMTqWExiqd9osvGepTVe43o4qoEuRE4PzSvHlL5008wKvmHPSruBvFFGSKiJB7DbF1wnMZlY/nJI5oIyagzLDXMIj9ozcC7vHvs9lgKJr7i7lPT6cS5nMzimaM6oYo1PKhdaI1Wo55BC2Ow9hg59OcaM4eKZeVmYaWaO9t+zp/NG/cH9xsQRhECsfGCsokjVIMxJR0Bgcnn9u8M46RIfF0224I3xf8C9e5LNEIJDFLZUxTjQ+pdiovpcjf7SawuI+iMs+rlFoA5t1SjE5uyTCwKX+QAcPZP0nCIpY5/8VzpDLIZVWrKquygUuyjtvgL+WQBSSQABZJIoD3J9sYbBPCXnEdiHnyNBIEbS6vTnx1XbbAAstECQAgWHqYJqmyeVzM/IQqskbsHhZi28QcnWg8bkKWBQbisCHF+IM9wkKsCDTNKmorTU3LsL9Ene1YAah2U74BziXEjmdcSEpD/mS1qDbUCu26g1b7UCPtBIw/lOJSrMsMKNPO4GhYmILDamdgdJTb9W25/fEfhglzkgyeTCylwGs7Jl0H6v5kINdPv2xtfon0bl+GxaYxqkb+LKR1OfP7C/GIIPo70UIGXM5phNm9Naq6IvdYx2HnfBqMIY7ihYWFhYBrNyaUdrUaVJtjSihfUfA/OM+4f8SGliil+W2mfkxhXJPMpSAwrpVrZg38oB840V1BBBFg7EHtiDPwuJ3jkZAWjbmIe1Np0Wfc6SR+2AznL/ABKlikSGSLmlnnJbUFOhJ5IlCLtq0qm/4q8W3pv1jqkjgGTSCN5FQFGWtUsRzKnSAO8e5Pvffvg0ORjNfTTa66Rtq+6ttrvf3s45Hw6JaIijWiGFIuxA0gjbuF6b9tsB6z+WWWN4nAKupRgfIbb+2MC4Xwx0WbLP0JBIYWYmlevt6V3ZiGj9tztePoWsY96/4aYeKqyg6c3ETSi21x9J0nxaNufb+xAU4fCFSbKszWBpW/4hjrUhCkG1WzQ30lb6aJwXcN9XcQgKhZFzUd6SJQRJ2u1dQde2+mi1WRqG+BHiv0pY5USo2blnQSS5+5Gv7pmUjZv0300ReJUeaSRdSMrXs2mmG/VuvYknftudwNW+CtW4N67yszrE7ciVvsV2GmT2McgOhwfwb8EXtjzx7ihhzE0mhpHhy6mBFUszPKzLsB/uqL9rxl8gSRSJVDo3UdW4Jv7gx/VuRr+7sG1VWJfC+Lz5QoxlnnhjsIytc8KigwIO2YiBF6fuXbtiCyj4bpIyznXJENUrCyJM7mmtvbUY1t+2wIO2NeC0AO+1YGPR+Sysqrm4pVn1aipVVRELm3PLUCnY1qJsnBXeKgE9W8CyAkWslEZ2VpDIG5IjVKt3lX7eogDYk7+xoYj4flJYFWF85HeZhSVGzEjLRlK642O33IRqG4qsE3rXN9ebj2pcrA47bhp5VberNaV2/IwNxMoWMpuFlLfmjxCNV/bcyjAGeX+HeQAp43mF3U0ruP8A2lq/4Y8ep+DR3lYIxyULSLGYlCiOblMYpKHlacj81gwGIHGOHrPG0bErdMrKaZWUhlYH3VgD/TAZ1zmkdJxUcsjLBKfOWzidEbEGjolFRmvuVl8HBTmssc5DBnsrUeZCBo9V6WDbtDJ50ltr8EA4am4bOGmcwRM7qhZmkrLlojqWUp3DAgE+4UC9sV3+uuSyUSZaAvm5I1APKogk92aUkKCzaj33Ows4Ar9P8ZTNR61BR1JSWNvvicfcrf189iNxim+IPqFsrCI4jU81qh/kUffIfFKCNzQsgWMAGd9VZ2XMmfL8jKS6WRwTqEwU7BiygK47CxsTR9sVsvEDIhzjzPJKgZG54CsAjElaRRynBOnUoINb7bEFnKQLBCSHKsaq2RDu7kHe/BQiyaJDCmxFnkkyyRxZcEsx5cAXYkygbd/qI33FTdbX4OO5PISKjNICkzsGeiNKduXEapVAUalK0LLeMFXwl4SczmZc7ICY4WMWXDdi5/iyBewNaRY8lvbEUScB9AciFHSd4M3pAmlhChJD3poq0MBdA1YF++LP1HPmoMiC0q8/mwIXjWgdeYjQgKSatCR/XBQBgR9deqJMjJlyER43E7SaiQ30YWlAXxZ0+e+KgEz3xQ4jGk5aCNWSbQto9LQZjE5utdBaN76hQPk79CZnMTNmpZnsNIvLTeo15aNpAP7nfzijl+KXLkljky5Big5p0uCNelWCdh4dd/GH818ShFLBDJliXlflyct1dUtxGCGHe2INbH+uA0MY7hYWAWFhYWAWFhYWAWAD4w5NTl8vmXXUuWzCPIN7KP8ATYdx5ZPPa8H+Kz1LwwZrKz5c9pY2T9iRsf3Bo/uBgMqzUYLF5DtWggd2ugsMfah1DURRokCttNBPwRXZmW4p2JEbRjZtP36gAFaJNhuOs37gGx4RIZYY1YrFykaKTcnkiPUkzA30u9EAnsNR3BbFr8tSHXSlwC/dTl4UHYHujEfq3K7tuUGKBKaJ66mML30yRn6bkDvRJ3rbfetgSKGJWVDIaPbyfII2BFEbLV2pBXatI6cXvEVUqeYtArbAJWiJRspjFUzdIIG4U6bJXA5m0bL0BbKRzCgJLxA2wAYEF6HV3BG5UgEAyKt+CZmXKyNmMuwXUbkQfZMKvrQADmDfrQKfJXe8ax6W9RQZ+BZ4WsHZl21I3lWHuPfz3xiEHEodIYTIQaYWQB77gaQtN5AXfwh3Kg4xCHLpnHy8hNSNFLo5tk0JCFosP/MrVX3g/eZUbV6l4GcwFeMxiQKUIkUlJEYglG0kMOoKQQdiPycDXGeA/KZNnbSZHnyoIjvQijMq2lQTdamdix3Ysb8UA/6ck8cUzOq9O+Y7kf8AAEixp7Hup/Th+fjGZlgmU555lCCZUk5TbpImg6gobpcDtsdrC4o3u8CPqn11Bli0UQ+YzAFlFI0pewMj/wCWt7X4wBZv1XxSZeTLNHGh+54Y2SVhY6dRchNrNjSSBVi7xEy2TEdIgCgmwVJBJq/A1a6B+oOqgA6yreAkcbnzGdb/ABMrMhPTFHqWEHuAy/dI3b7tXnpo3iCjctQp+wC1qgN6/DABhsSLVrIYP4k5jSi6wVCUO+nTV7CrClT7A1dFGibbFRLxMyXylZUrUzyaiALHUg2Mh0sTbgFh0vzNmxFT58sukkmlG2rtprYCidwOw3NUQCB0Yr4cv80w5NEwqruEFx5gRgUdJGmSRF03prUuxAqsMcP4eus/MapjZXSxIjpb1qFBpRyyrqTvX7Yvs/JKhWaNyrLoLGgTdUkwHjWOlh7hh9oF3MFdncyvyxZdJZgI41qx1mkiPkx6jqVu6mxtWNs9HcFXJZOHLr2RAD+WPUx/qxJxkuVEMudXMlWjXLuJ83l1GpFLbc5WrZS2lmj8bN742+CRWAZSCCLBHYg4IdxGzmSjlrmRo+nddag1Yo1Y2sbf1xJwsBWtwHKlmc5aEu6GN2MaamQiijGupSNtJ2w0nprJjlVlYByTcVRL9MnclaHSb3sed8W+FgODHcLCwCwsLCwHCccDYg+ocxJHlpniBMioSgAJJNbbD84DeMcUzcCZZl1yyCPMGR5YytFQACY0IGnvQ7kAb3ZwGgBsI4yCL13m4KDSwyB3kcSSRyATfVjiEcShriADlrYkbj98FPov1Tm81m81FPCsccdlKG4p2TS251Egauy7HzYOAG/WXCzw7NyZrSxyWYIkmCD+HKo6S/vEW0sR5KgE0Tbc2YTSCXLWBJKy9QZzRSNV21Kpo6b6iEXs5wZ8U4bxDOF43liyuWNqREOZPKvb7nASK/wrHFBnPhaYlX/R2bfL6TYjlHMiJojVf3K1m73AIBrbAU+bdhbMNZBDyC/uk/TGHrcLtuALNMbvAtxVrV317lfuQMCb2dl70CbjVd+lAPG5PL8P+NkaOfkq1Fg4MgKlvIATx/8AAxOy3wozMm2Zz4VNvp5aIL9vancmq/bBaCzw+CM1y0UoRHLSr/ErVIu+9KRoHbzhnMcXy8dIJYaF+1i+y1+mlAGNayHwp4XHu8TzvZZmmkZtRO5JWwhJP4wQRenslClJl4I1HsigD/h74LXzwOKZcbNIj2khtmTYymmo17KlWL749cBny8mWzyLp1GFguwGySpIewHgt/RT+2Po75KFv8qMjt9qn/wCMD3q705lmy8gSGFJJKiDUqFtTC11UPuAO3nEiMjThsTIZNLIbfeOU90jJWlN32v8AvhCacQ6opWJqVtMyK61H1hAwINMANmB6iCN98aFxr4XZHUny8kuVkYnSEkBXZTZ5b9wB4UjY4G838PuJ5WjFyc4im+m45asEjSbUg0NrvA4HI4WkTmSOJH/iUQwiVb0uoXcudJ1am6ukHci8XP2iNmGrSChFAfw7VlI7dcJND301ioXMLl7GZhky+npZJUYWGAvS4sXqF/1OLsSpRsrJppgyk2TD9N9u5LIAwogWw7ViKr1PIk2Ol1CtGR9rLuY/yO7JflSl4vuGZlAvMLKvLj5iBiNMkYHVEa3UimA/AAO6b10yxhbcgBbiYg6QUaypQmqVW2DH9KofOPXpTgMnEn5QAGQjcNK43Ejr90cbXRRmAcnxZFkkk3EE/wAJI4RHLLI6CbNnmCFj1pCg0xKQb20W3fsVwRcDnymTSdlziNlle1QstZcmyyB7sqTuFPbcWfEdPQirnHzYlpWJYR6N1YxiHZ9daAoB06b/ADW2K5fhsUCNHmEWRI4YwWg1IxiWWNnZNdksstjewV7nFQXZH1LlJgmiZLeMTBWOl9B31FTRA/cYj5L1jkpdemeOll5GosArOVDUp/Vse+BSP4WDSI2zRMQ6iBEBIZDCYL5pc1Hp35dd/OGsx8KeaLlzSlzJqcplwq6SqJpVOYdLWgOvfudsAcP6myamjmYRuV3cdx3H9MNP6ryili0qLGFV+aWXlsHJAAN7nY+MDs/w5jZAnNoAFR9NSd8wuYvv3pdH9SfxhnjPwyTMRyp8wU5jFgeUpCgyPJQGrwHoEEVV/jAaEjggEGwRYI7G8esMZHL8uNI7LaFVLPc6QBZrazh/ALCwsLAcIvHCox6wsBW8Q4Dlp2R5YUdozaEj7dw39tQU17gHxiwEY9u/f849YWA5pGFWO4WA5WFWO4WA4cReIRcyKRKB1KwAPbcbX/WsV/q/ismWyzSxqCwZVJIJVAzAM5A3YKCWoe2MwT1pnYstM8YMsoNCdo35bB8xNREZNqnLCgXvuB2F4C+/1UzsGWljjGsFMqDGkzK8pjDCepCfps1r1XvWKn/Vnixkg5qNKFaN4bzA05cIzlklGq5noxgMA32mvOOZ31tnp1niWw+gqYo4H5kQMAk5vN7AiQ6eXWrse2LvhPqDiKvHBIFfTJMJJBCw1pFBFKtLezFnK3e+n9xgIHo/09xMZrLy5tG0xzzudcqtpEkGgaaJOkvsLo14xqwGMWi+JWfGX5kojiOuXQzQSESGNEdYdOxQsWYcwjSNOLnOeruJq2tVQxgczRyWJIWSKIpr1d25he62CnbzgNLzOVSRdMiK6nwwBH/HApnvhlwuU6vlhGd94maPv32Ui8GAx3AA+V+FnDFILRSSVQAlldlodhpLUQP2wY5XKRxqEjRUVRSqooD9hh/CwHKwtOO4WA5pwtOO4WA86BjunHcLALCwsLALAp674lmYlgjyiu0sslUhQNpCljRfpHgWcFZw2yDvWAzGT13mMs0kZKSsJDGnPcIX5YRGVAq/Ul5zMKG1Ld4vvWPqtYcvC0WZiR52qO6YSbbhSWCqAxFsxofkkDF3n/TmXmlSaSPU6fbudOx1AlbokNZs4sHycbABo0YD7QVB0/tttgM2b1znWkzyqoj+VynMAeJ+qXVVliACrAEqBdg2Lo1onB82JIx1q7qAsukjpfSCVIH2ncbfkYffLqbtQboHYbgdgdt6v/jj3FGFugBZs0O59z7nACvrnj02Xky0cJAMhdn6olbSi7aTKypZcp3PbVWKuP1+UlSJ1QrrETOZQHU8xY2aRQNEa7uRvvo274Oc3kopa5kaPXbUoav2sbYiScCyxkeQwRlnUI9oCGCm1sVRIPk4ALT4lAurBPpu6rTNuqsfupQWtlKkA7Xte+Gcr8TJZtLxwKFvUQ7kEow6RutB7KH+Wj3xoI4dDatyY9SfYdC2vjY1tttthiXhmWRGBhhWMBmYctdIBFsSKrcd/wBsAKSevi7OIYEdQ7R62lpX0s62tKbFRSN7UPOLXivHJG4ac3EeU/KEumg5BIB0EWN7NeN8Ql9WcPRIwI1DuAyw8tQyqwJQttpQshB0k3TixviefUfDUjkuSFUVhrXRsWa6IAX6htW6lv7T7YCh4rxfM5bQqSwlmUzZqRI0LKzFUj1Q6wxQ6WXUuo2te2CD1D6m+VWPSgleQO9a9KhIl1yPqN7C1UD3YXW+IuZ4pwcyKWbLGSMgIdAJQydex07Xeo+1798OL6k4UziDnZcuNUYXT2B+5R01RK7+CRgKPiHrHL5lokkyay67bLa3Xuppy9j6IoMbN3pI74lejvX3zciQGJwzK7lgpCqFo12ogKyrqB7+BeJEHGOBTCXS+UcMOfN0jq5ZA1MCu5WxX74eg47wyKW4jCruilpAqpSaXYEsa2VY2JHihYwENvW0k0kMWXjVWmdSrO4NxWxZtA3RiqNQb3H9HM/8RYop5ohC8gjOgOlsHfUE0ClO+rUNrI0mx2uy9PT8Pke8okRDAzrJGopizFHN99VijeJ0nprJsXJy0JMm8nQOre99t998ALj4ih0jkWIohK6ndlqyGbQASCSVUENt96++J3A/WPzTFlQokccjSKd3tH5a122YrJsQDti+m4DlnTltBGU/l0CvtCdvwoC/sBhZbgOVjRo0gjVGXQyhQAw3NH3G5/vgBFfiWlBjAwBViVLrrDawiqV7qdnsMAV0nat8ec78R7RWhhYKe7yFavlrIU0hg1gMlt2sgecE49J5LRoGWiC6QtafAYuBff7iT/U4fbgOWNXBHsSw6R3bSW/uUT/2j2wFRwb1vFmI8zIsctZcBmAWzIGUkaAO7Gj099198V0PxGUsrNBIsOldb6lbQziRgNjTgqn6bIvesE0fp7KrC8AgQRObdANm7Gz58DztQwh6byunR8vHosmq2soYyfydBZb70TgKBfiElsr5aZXiZFzK2hMHNYKhYhqYsSNlsgXfbBN6ez75jLRTPHy2kUPosHSDuNx32o4hr6UyQMZGWjuIHRt2u7/c7nc2d8W+Ty6xosagKqAKoHYAbAf2wD2FhYWAWFhY5gO4WFjhwHcLCwsAsLCwsAsQON5A5jLzQ3p5kbID7ahV4n4WAEsz6KSV2d5ZdLNzTEpXQr6VVmBqzYUd+3isU+b+HckYPyk5V5D9WR6LadJQ1sbJVjZO90bxouFgAjiHw7hmEIMsqiJnehXUzuJNR27igt/y7YezHoCBl08yQDo7Eb8sS1tVbtM7n80cGOFgA7iXoKKYVzZE3J2rfU0ZNjyNMSrXthj/AMN4OWsfNk6FUK1LepCpDEdn3Xse9nBxhYAb4Z6fljmMrzFiKUGlt13LatqBZzfT4VRgkGFhYBYWFhYBYWFhYBYWFhYBYWFhYBYWFhYD/9k="/>
          <p:cNvSpPr/>
          <p:nvPr/>
        </p:nvSpPr>
        <p:spPr>
          <a:xfrm>
            <a:off x="612775" y="3127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lt1"/>
              </a:solidFill>
              <a:latin typeface="Times New Roman"/>
              <a:ea typeface="Times New Roman"/>
              <a:cs typeface="Times New Roman"/>
              <a:sym typeface="Times New Roman"/>
            </a:endParaRPr>
          </a:p>
        </p:txBody>
      </p:sp>
      <p:pic>
        <p:nvPicPr>
          <p:cNvPr id="891" name="Google Shape;891;p81"/>
          <p:cNvPicPr preferRelativeResize="0"/>
          <p:nvPr/>
        </p:nvPicPr>
        <p:blipFill rotWithShape="1">
          <a:blip r:embed="rId4">
            <a:alphaModFix/>
          </a:blip>
          <a:srcRect/>
          <a:stretch/>
        </p:blipFill>
        <p:spPr>
          <a:xfrm>
            <a:off x="612775" y="3506513"/>
            <a:ext cx="2790325" cy="2996050"/>
          </a:xfrm>
          <a:prstGeom prst="rect">
            <a:avLst/>
          </a:prstGeom>
          <a:noFill/>
          <a:ln>
            <a:noFill/>
          </a:ln>
        </p:spPr>
      </p:pic>
      <p:pic>
        <p:nvPicPr>
          <p:cNvPr id="892" name="Google Shape;892;p81"/>
          <p:cNvPicPr preferRelativeResize="0"/>
          <p:nvPr/>
        </p:nvPicPr>
        <p:blipFill rotWithShape="1">
          <a:blip r:embed="rId5">
            <a:alphaModFix/>
          </a:blip>
          <a:srcRect r="8483"/>
          <a:stretch/>
        </p:blipFill>
        <p:spPr>
          <a:xfrm>
            <a:off x="4178625" y="3183350"/>
            <a:ext cx="4445593" cy="3642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897"/>
        <p:cNvGrpSpPr/>
        <p:nvPr/>
      </p:nvGrpSpPr>
      <p:grpSpPr>
        <a:xfrm>
          <a:off x="0" y="0"/>
          <a:ext cx="0" cy="0"/>
          <a:chOff x="0" y="0"/>
          <a:chExt cx="0" cy="0"/>
        </a:xfrm>
      </p:grpSpPr>
      <p:sp>
        <p:nvSpPr>
          <p:cNvPr id="898" name="Google Shape;898;p82"/>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Equiseti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899" name="Google Shape;899;p82"/>
          <p:cNvSpPr txBox="1">
            <a:spLocks noGrp="1"/>
          </p:cNvSpPr>
          <p:nvPr>
            <p:ph type="body" idx="1"/>
          </p:nvPr>
        </p:nvSpPr>
        <p:spPr>
          <a:xfrm>
            <a:off x="168275" y="1504949"/>
            <a:ext cx="8975725" cy="1491995"/>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transversal section:</a:t>
            </a:r>
            <a:r>
              <a:rPr lang="en-GB" sz="2400">
                <a:solidFill>
                  <a:srgbClr val="000000"/>
                </a:solidFill>
                <a:latin typeface="Calibri"/>
                <a:ea typeface="Calibri"/>
                <a:cs typeface="Calibri"/>
                <a:sym typeface="Calibri"/>
              </a:rPr>
              <a:t> characteristic ribs/ridges reinforced by sclerenchyma and incrusted with silicic acid, between ribs located valleys/grooves, </a:t>
            </a:r>
            <a:r>
              <a:rPr lang="en-GB" sz="2400" b="1" i="1">
                <a:solidFill>
                  <a:srgbClr val="000000"/>
                </a:solidFill>
                <a:latin typeface="Calibri"/>
                <a:ea typeface="Calibri"/>
                <a:cs typeface="Calibri"/>
                <a:sym typeface="Calibri"/>
              </a:rPr>
              <a:t>valecular</a:t>
            </a:r>
            <a:r>
              <a:rPr lang="en-GB" sz="2400" b="1">
                <a:solidFill>
                  <a:srgbClr val="000000"/>
                </a:solidFill>
                <a:latin typeface="Calibri"/>
                <a:ea typeface="Calibri"/>
                <a:cs typeface="Calibri"/>
                <a:sym typeface="Calibri"/>
              </a:rPr>
              <a:t> cavities </a:t>
            </a:r>
            <a:r>
              <a:rPr lang="en-GB" sz="2400">
                <a:solidFill>
                  <a:srgbClr val="000000"/>
                </a:solidFill>
                <a:latin typeface="Calibri"/>
                <a:ea typeface="Calibri"/>
                <a:cs typeface="Calibri"/>
                <a:sym typeface="Calibri"/>
              </a:rPr>
              <a:t>between ribs, under endodermis in ribs located </a:t>
            </a:r>
            <a:r>
              <a:rPr lang="en-GB" sz="2400" b="1" i="1">
                <a:solidFill>
                  <a:srgbClr val="000000"/>
                </a:solidFill>
                <a:latin typeface="Calibri"/>
                <a:ea typeface="Calibri"/>
                <a:cs typeface="Calibri"/>
                <a:sym typeface="Calibri"/>
              </a:rPr>
              <a:t>carinal</a:t>
            </a:r>
            <a:r>
              <a:rPr lang="en-GB" sz="2400" b="1">
                <a:solidFill>
                  <a:srgbClr val="000000"/>
                </a:solidFill>
                <a:latin typeface="Calibri"/>
                <a:ea typeface="Calibri"/>
                <a:cs typeface="Calibri"/>
                <a:sym typeface="Calibri"/>
              </a:rPr>
              <a:t> cavities</a:t>
            </a:r>
            <a:r>
              <a:rPr lang="en-GB" sz="2400">
                <a:solidFill>
                  <a:srgbClr val="000000"/>
                </a:solidFill>
                <a:latin typeface="Calibri"/>
                <a:ea typeface="Calibri"/>
                <a:cs typeface="Calibri"/>
                <a:sym typeface="Calibri"/>
              </a:rPr>
              <a:t>, upon them collateral vascular bundles</a:t>
            </a:r>
            <a:endParaRPr/>
          </a:p>
          <a:p>
            <a:pPr marL="342900" lvl="0" indent="-190500" algn="l" rtl="0">
              <a:spcBef>
                <a:spcPts val="480"/>
              </a:spcBef>
              <a:spcAft>
                <a:spcPts val="0"/>
              </a:spcAft>
              <a:buClr>
                <a:srgbClr val="006600"/>
              </a:buClr>
              <a:buSzPts val="2400"/>
              <a:buFont typeface="Noto Sans Symbols"/>
              <a:buNone/>
            </a:pPr>
            <a:endParaRPr sz="24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900" name="Google Shape;900;p82"/>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01" name="Google Shape;901;p82"/>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02" name="Google Shape;902;p82"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903" name="Google Shape;903;p82" descr="D:\atlas\images\rost10mi.jpg"/>
          <p:cNvPicPr preferRelativeResize="0"/>
          <p:nvPr/>
        </p:nvPicPr>
        <p:blipFill rotWithShape="1">
          <a:blip r:embed="rId4">
            <a:alphaModFix/>
          </a:blip>
          <a:srcRect l="23885" r="20379"/>
          <a:stretch/>
        </p:blipFill>
        <p:spPr>
          <a:xfrm>
            <a:off x="2123729" y="3317618"/>
            <a:ext cx="4896545" cy="3294063"/>
          </a:xfrm>
          <a:prstGeom prst="rect">
            <a:avLst/>
          </a:prstGeom>
          <a:noFill/>
          <a:ln>
            <a:noFill/>
          </a:ln>
        </p:spPr>
      </p:pic>
      <p:sp>
        <p:nvSpPr>
          <p:cNvPr id="904" name="Google Shape;904;p82"/>
          <p:cNvSpPr txBox="1"/>
          <p:nvPr/>
        </p:nvSpPr>
        <p:spPr>
          <a:xfrm>
            <a:off x="638321" y="4509120"/>
            <a:ext cx="1469377" cy="36933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a:latin typeface="Calibri"/>
                <a:ea typeface="Calibri"/>
                <a:cs typeface="Calibri"/>
                <a:sym typeface="Calibri"/>
              </a:rPr>
              <a:t>collenchyma</a:t>
            </a:r>
            <a:endParaRPr/>
          </a:p>
        </p:txBody>
      </p:sp>
      <p:sp>
        <p:nvSpPr>
          <p:cNvPr id="905" name="Google Shape;905;p82"/>
          <p:cNvSpPr txBox="1"/>
          <p:nvPr/>
        </p:nvSpPr>
        <p:spPr>
          <a:xfrm>
            <a:off x="469550" y="5739075"/>
            <a:ext cx="1621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sclerenchyma </a:t>
            </a:r>
            <a:endParaRPr/>
          </a:p>
        </p:txBody>
      </p:sp>
      <p:sp>
        <p:nvSpPr>
          <p:cNvPr id="906" name="Google Shape;906;p82"/>
          <p:cNvSpPr txBox="1"/>
          <p:nvPr/>
        </p:nvSpPr>
        <p:spPr>
          <a:xfrm>
            <a:off x="384851" y="4847100"/>
            <a:ext cx="1469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valley/groov</a:t>
            </a:r>
            <a:r>
              <a:rPr lang="en-GB" sz="1800">
                <a:latin typeface="Calibri"/>
                <a:ea typeface="Calibri"/>
                <a:cs typeface="Calibri"/>
                <a:sym typeface="Calibri"/>
              </a:rPr>
              <a:t>e</a:t>
            </a:r>
            <a:endParaRPr/>
          </a:p>
        </p:txBody>
      </p:sp>
      <p:sp>
        <p:nvSpPr>
          <p:cNvPr id="907" name="Google Shape;907;p82"/>
          <p:cNvSpPr txBox="1"/>
          <p:nvPr/>
        </p:nvSpPr>
        <p:spPr>
          <a:xfrm>
            <a:off x="872337" y="5369775"/>
            <a:ext cx="1157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rib/ridge</a:t>
            </a:r>
            <a:endParaRPr sz="1800">
              <a:solidFill>
                <a:srgbClr val="000000"/>
              </a:solidFill>
              <a:latin typeface="Calibri"/>
              <a:ea typeface="Calibri"/>
              <a:cs typeface="Calibri"/>
              <a:sym typeface="Calibri"/>
            </a:endParaRPr>
          </a:p>
        </p:txBody>
      </p:sp>
      <p:sp>
        <p:nvSpPr>
          <p:cNvPr id="908" name="Google Shape;908;p82"/>
          <p:cNvSpPr txBox="1"/>
          <p:nvPr/>
        </p:nvSpPr>
        <p:spPr>
          <a:xfrm>
            <a:off x="7092280" y="3585790"/>
            <a:ext cx="14271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central cavity</a:t>
            </a:r>
            <a:endParaRPr/>
          </a:p>
        </p:txBody>
      </p:sp>
      <p:sp>
        <p:nvSpPr>
          <p:cNvPr id="909" name="Google Shape;909;p82"/>
          <p:cNvSpPr txBox="1"/>
          <p:nvPr/>
        </p:nvSpPr>
        <p:spPr>
          <a:xfrm>
            <a:off x="7092280" y="4261736"/>
            <a:ext cx="165763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vascular bundle</a:t>
            </a:r>
            <a:endParaRPr/>
          </a:p>
        </p:txBody>
      </p:sp>
      <p:sp>
        <p:nvSpPr>
          <p:cNvPr id="910" name="Google Shape;910;p82"/>
          <p:cNvSpPr txBox="1"/>
          <p:nvPr/>
        </p:nvSpPr>
        <p:spPr>
          <a:xfrm>
            <a:off x="7114273" y="4847093"/>
            <a:ext cx="140326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carinal cavity</a:t>
            </a:r>
            <a:endParaRPr/>
          </a:p>
        </p:txBody>
      </p:sp>
      <p:sp>
        <p:nvSpPr>
          <p:cNvPr id="911" name="Google Shape;911;p82"/>
          <p:cNvSpPr txBox="1"/>
          <p:nvPr/>
        </p:nvSpPr>
        <p:spPr>
          <a:xfrm>
            <a:off x="7114273" y="5421418"/>
            <a:ext cx="13099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endodermis</a:t>
            </a:r>
            <a:endParaRPr/>
          </a:p>
        </p:txBody>
      </p:sp>
      <p:sp>
        <p:nvSpPr>
          <p:cNvPr id="912" name="Google Shape;912;p82"/>
          <p:cNvSpPr txBox="1"/>
          <p:nvPr/>
        </p:nvSpPr>
        <p:spPr>
          <a:xfrm>
            <a:off x="7092280" y="6085526"/>
            <a:ext cx="162140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valecular cavity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917"/>
        <p:cNvGrpSpPr/>
        <p:nvPr/>
      </p:nvGrpSpPr>
      <p:grpSpPr>
        <a:xfrm>
          <a:off x="0" y="0"/>
          <a:ext cx="0" cy="0"/>
          <a:chOff x="0" y="0"/>
          <a:chExt cx="0" cy="0"/>
        </a:xfrm>
      </p:grpSpPr>
      <p:sp>
        <p:nvSpPr>
          <p:cNvPr id="918" name="Google Shape;918;p83"/>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Equiseti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919" name="Google Shape;919;p83"/>
          <p:cNvSpPr txBox="1">
            <a:spLocks noGrp="1"/>
          </p:cNvSpPr>
          <p:nvPr>
            <p:ph type="body" idx="1"/>
          </p:nvPr>
        </p:nvSpPr>
        <p:spPr>
          <a:xfrm>
            <a:off x="747763" y="2004065"/>
            <a:ext cx="1659334" cy="4675511"/>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SzPts val="1440"/>
              <a:buNone/>
            </a:pPr>
            <a:r>
              <a:rPr lang="en-GB" sz="1800">
                <a:solidFill>
                  <a:srgbClr val="000000"/>
                </a:solidFill>
                <a:latin typeface="Calibri"/>
                <a:ea typeface="Calibri"/>
                <a:cs typeface="Calibri"/>
                <a:sym typeface="Calibri"/>
              </a:rPr>
              <a:t>sclerenchyma</a:t>
            </a:r>
            <a:endParaRPr/>
          </a:p>
          <a:p>
            <a:pPr marL="342900" lvl="0" indent="-342900" algn="l" rtl="0">
              <a:spcBef>
                <a:spcPts val="1000"/>
              </a:spcBef>
              <a:spcAft>
                <a:spcPts val="0"/>
              </a:spcAft>
              <a:buSzPts val="1440"/>
              <a:buNone/>
            </a:pPr>
            <a:r>
              <a:rPr lang="en-GB" sz="1800">
                <a:solidFill>
                  <a:srgbClr val="000000"/>
                </a:solidFill>
                <a:latin typeface="Calibri"/>
                <a:ea typeface="Calibri"/>
                <a:cs typeface="Calibri"/>
                <a:sym typeface="Calibri"/>
              </a:rPr>
              <a:t>epidermis</a:t>
            </a:r>
            <a:endParaRPr/>
          </a:p>
          <a:p>
            <a:pPr marL="342900" lvl="0" indent="-342900" algn="l" rtl="0">
              <a:spcBef>
                <a:spcPts val="1000"/>
              </a:spcBef>
              <a:spcAft>
                <a:spcPts val="0"/>
              </a:spcAft>
              <a:buSzPts val="1440"/>
              <a:buNone/>
            </a:pPr>
            <a:r>
              <a:rPr lang="en-GB" sz="1800">
                <a:solidFill>
                  <a:srgbClr val="000000"/>
                </a:solidFill>
                <a:latin typeface="Calibri"/>
                <a:ea typeface="Calibri"/>
                <a:cs typeface="Calibri"/>
                <a:sym typeface="Calibri"/>
              </a:rPr>
              <a:t>rib</a:t>
            </a:r>
            <a:endParaRPr sz="18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4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800">
                <a:solidFill>
                  <a:srgbClr val="000000"/>
                </a:solidFill>
                <a:latin typeface="Calibri"/>
                <a:ea typeface="Calibri"/>
                <a:cs typeface="Calibri"/>
                <a:sym typeface="Calibri"/>
              </a:rPr>
              <a:t>collenchyma</a:t>
            </a:r>
            <a:endParaRPr sz="18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17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800" i="1">
                <a:solidFill>
                  <a:srgbClr val="000000"/>
                </a:solidFill>
                <a:latin typeface="Calibri"/>
                <a:ea typeface="Calibri"/>
                <a:cs typeface="Calibri"/>
                <a:sym typeface="Calibri"/>
              </a:rPr>
              <a:t>valecular</a:t>
            </a:r>
            <a:r>
              <a:rPr lang="en-GB" sz="1800">
                <a:solidFill>
                  <a:srgbClr val="000000"/>
                </a:solidFill>
                <a:latin typeface="Calibri"/>
                <a:ea typeface="Calibri"/>
                <a:cs typeface="Calibri"/>
                <a:sym typeface="Calibri"/>
              </a:rPr>
              <a:t> cavity</a:t>
            </a:r>
            <a:endParaRPr/>
          </a:p>
          <a:p>
            <a:pPr marL="342900" lvl="0" indent="-342900" algn="l" rtl="0">
              <a:spcBef>
                <a:spcPts val="360"/>
              </a:spcBef>
              <a:spcAft>
                <a:spcPts val="0"/>
              </a:spcAft>
              <a:buSzPts val="1440"/>
              <a:buNone/>
            </a:pPr>
            <a:endParaRPr sz="18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800">
                <a:solidFill>
                  <a:srgbClr val="000000"/>
                </a:solidFill>
                <a:latin typeface="Calibri"/>
                <a:ea typeface="Calibri"/>
                <a:cs typeface="Calibri"/>
                <a:sym typeface="Calibri"/>
              </a:rPr>
              <a:t>endodermis</a:t>
            </a:r>
            <a:endParaRPr/>
          </a:p>
          <a:p>
            <a:pPr marL="342900" lvl="0" indent="-342900" algn="ctr" rtl="0">
              <a:spcBef>
                <a:spcPts val="1000"/>
              </a:spcBef>
              <a:spcAft>
                <a:spcPts val="0"/>
              </a:spcAft>
              <a:buSzPts val="1440"/>
              <a:buNone/>
            </a:pPr>
            <a:r>
              <a:rPr lang="en-GB" sz="1800">
                <a:solidFill>
                  <a:srgbClr val="000000"/>
                </a:solidFill>
                <a:latin typeface="Calibri"/>
                <a:ea typeface="Calibri"/>
                <a:cs typeface="Calibri"/>
                <a:sym typeface="Calibri"/>
              </a:rPr>
              <a:t>vascular bundle </a:t>
            </a:r>
            <a:endParaRPr/>
          </a:p>
          <a:p>
            <a:pPr marL="342900" lvl="0" indent="-342900" algn="ctr" rtl="0">
              <a:spcBef>
                <a:spcPts val="0"/>
              </a:spcBef>
              <a:spcAft>
                <a:spcPts val="0"/>
              </a:spcAft>
              <a:buSzPts val="1440"/>
              <a:buNone/>
            </a:pPr>
            <a:r>
              <a:rPr lang="en-GB" sz="1800">
                <a:solidFill>
                  <a:srgbClr val="000000"/>
                </a:solidFill>
                <a:latin typeface="Calibri"/>
                <a:ea typeface="Calibri"/>
                <a:cs typeface="Calibri"/>
                <a:sym typeface="Calibri"/>
              </a:rPr>
              <a:t>collateral</a:t>
            </a:r>
            <a:endParaRPr sz="1800">
              <a:solidFill>
                <a:srgbClr val="000000"/>
              </a:solidFill>
              <a:latin typeface="Calibri"/>
              <a:ea typeface="Calibri"/>
              <a:cs typeface="Calibri"/>
              <a:sym typeface="Calibri"/>
            </a:endParaRPr>
          </a:p>
          <a:p>
            <a:pPr marL="342900" lvl="0" indent="-342900" algn="ctr" rtl="0">
              <a:spcBef>
                <a:spcPts val="0"/>
              </a:spcBef>
              <a:spcAft>
                <a:spcPts val="0"/>
              </a:spcAft>
              <a:buSzPts val="1440"/>
              <a:buNone/>
            </a:pPr>
            <a:endParaRPr sz="1800">
              <a:solidFill>
                <a:srgbClr val="000000"/>
              </a:solidFill>
              <a:latin typeface="Calibri"/>
              <a:ea typeface="Calibri"/>
              <a:cs typeface="Calibri"/>
              <a:sym typeface="Calibri"/>
            </a:endParaRPr>
          </a:p>
          <a:p>
            <a:pPr marL="342900" lvl="0" indent="-342900" algn="ctr" rtl="0">
              <a:spcBef>
                <a:spcPts val="360"/>
              </a:spcBef>
              <a:spcAft>
                <a:spcPts val="0"/>
              </a:spcAft>
              <a:buSzPts val="1440"/>
              <a:buNone/>
            </a:pPr>
            <a:endParaRPr sz="1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800" i="1">
                <a:solidFill>
                  <a:srgbClr val="000000"/>
                </a:solidFill>
                <a:latin typeface="Calibri"/>
                <a:ea typeface="Calibri"/>
                <a:cs typeface="Calibri"/>
                <a:sym typeface="Calibri"/>
              </a:rPr>
              <a:t>carinal</a:t>
            </a:r>
            <a:r>
              <a:rPr lang="en-GB" sz="1800">
                <a:solidFill>
                  <a:srgbClr val="000000"/>
                </a:solidFill>
                <a:latin typeface="Calibri"/>
                <a:ea typeface="Calibri"/>
                <a:cs typeface="Calibri"/>
                <a:sym typeface="Calibri"/>
              </a:rPr>
              <a:t> cavity</a:t>
            </a:r>
            <a:endParaRPr sz="18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endParaRPr sz="1300">
              <a:solidFill>
                <a:srgbClr val="000000"/>
              </a:solidFill>
              <a:latin typeface="Calibri"/>
              <a:ea typeface="Calibri"/>
              <a:cs typeface="Calibri"/>
              <a:sym typeface="Calibri"/>
            </a:endParaRPr>
          </a:p>
          <a:p>
            <a:pPr marL="342900" lvl="0" indent="-342900" algn="l" rtl="0">
              <a:spcBef>
                <a:spcPts val="360"/>
              </a:spcBef>
              <a:spcAft>
                <a:spcPts val="0"/>
              </a:spcAft>
              <a:buSzPts val="1440"/>
              <a:buNone/>
            </a:pPr>
            <a:r>
              <a:rPr lang="en-GB" sz="1800">
                <a:solidFill>
                  <a:srgbClr val="000000"/>
                </a:solidFill>
                <a:latin typeface="Calibri"/>
                <a:ea typeface="Calibri"/>
                <a:cs typeface="Calibri"/>
                <a:sym typeface="Calibri"/>
              </a:rPr>
              <a:t>central cavity</a:t>
            </a:r>
            <a:endParaRPr/>
          </a:p>
        </p:txBody>
      </p:sp>
      <p:pic>
        <p:nvPicPr>
          <p:cNvPr id="920" name="Google Shape;920;p83"/>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21" name="Google Shape;921;p83"/>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22" name="Google Shape;922;p83"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923" name="Google Shape;923;p83" descr="C:\Renata\PRAKTIKA\obr\eqiseti.JPG"/>
          <p:cNvPicPr preferRelativeResize="0"/>
          <p:nvPr/>
        </p:nvPicPr>
        <p:blipFill rotWithShape="1">
          <a:blip r:embed="rId4">
            <a:alphaModFix/>
          </a:blip>
          <a:srcRect/>
          <a:stretch/>
        </p:blipFill>
        <p:spPr>
          <a:xfrm>
            <a:off x="2348551" y="1559138"/>
            <a:ext cx="4206757" cy="5151437"/>
          </a:xfrm>
          <a:prstGeom prst="rect">
            <a:avLst/>
          </a:prstGeom>
          <a:noFill/>
          <a:ln>
            <a:noFill/>
          </a:ln>
        </p:spPr>
      </p:pic>
      <p:sp>
        <p:nvSpPr>
          <p:cNvPr id="924" name="Google Shape;924;p83"/>
          <p:cNvSpPr/>
          <p:nvPr/>
        </p:nvSpPr>
        <p:spPr>
          <a:xfrm>
            <a:off x="102363" y="1428259"/>
            <a:ext cx="204171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u="sng">
                <a:solidFill>
                  <a:srgbClr val="006600"/>
                </a:solidFill>
                <a:latin typeface="Calibri"/>
                <a:ea typeface="Calibri"/>
                <a:cs typeface="Calibri"/>
                <a:sym typeface="Calibri"/>
              </a:rPr>
              <a:t>Microscopy</a:t>
            </a:r>
            <a:r>
              <a:rPr lang="en-GB" sz="2800">
                <a:solidFill>
                  <a:srgbClr val="006600"/>
                </a:solidFill>
                <a:latin typeface="Calibri"/>
                <a:ea typeface="Calibri"/>
                <a:cs typeface="Calibri"/>
                <a:sym typeface="Calibri"/>
              </a:rPr>
              <a:t>: </a:t>
            </a:r>
            <a:endParaRPr sz="2800">
              <a:solidFill>
                <a:schemeClr val="lt1"/>
              </a:solidFill>
              <a:latin typeface="Times New Roman"/>
              <a:ea typeface="Times New Roman"/>
              <a:cs typeface="Times New Roman"/>
              <a:sym typeface="Times New Roman"/>
            </a:endParaRPr>
          </a:p>
        </p:txBody>
      </p:sp>
      <p:cxnSp>
        <p:nvCxnSpPr>
          <p:cNvPr id="925" name="Google Shape;925;p83"/>
          <p:cNvCxnSpPr/>
          <p:nvPr/>
        </p:nvCxnSpPr>
        <p:spPr>
          <a:xfrm>
            <a:off x="2303562" y="2204864"/>
            <a:ext cx="1637400" cy="26400"/>
          </a:xfrm>
          <a:prstGeom prst="straightConnector1">
            <a:avLst/>
          </a:prstGeom>
          <a:noFill/>
          <a:ln w="28575" cap="flat" cmpd="sng">
            <a:solidFill>
              <a:srgbClr val="FF0000"/>
            </a:solidFill>
            <a:prstDash val="solid"/>
            <a:round/>
            <a:headEnd type="none" w="med" len="med"/>
            <a:tailEnd type="none" w="med" len="med"/>
          </a:ln>
        </p:spPr>
      </p:cxnSp>
      <p:cxnSp>
        <p:nvCxnSpPr>
          <p:cNvPr id="926" name="Google Shape;926;p83"/>
          <p:cNvCxnSpPr/>
          <p:nvPr/>
        </p:nvCxnSpPr>
        <p:spPr>
          <a:xfrm>
            <a:off x="1854770" y="2604816"/>
            <a:ext cx="1441800" cy="0"/>
          </a:xfrm>
          <a:prstGeom prst="straightConnector1">
            <a:avLst/>
          </a:prstGeom>
          <a:noFill/>
          <a:ln w="28575" cap="flat" cmpd="sng">
            <a:solidFill>
              <a:srgbClr val="FF0000"/>
            </a:solidFill>
            <a:prstDash val="solid"/>
            <a:round/>
            <a:headEnd type="none" w="med" len="med"/>
            <a:tailEnd type="none" w="med" len="med"/>
          </a:ln>
        </p:spPr>
      </p:cxnSp>
      <p:cxnSp>
        <p:nvCxnSpPr>
          <p:cNvPr id="927" name="Google Shape;927;p83"/>
          <p:cNvCxnSpPr/>
          <p:nvPr/>
        </p:nvCxnSpPr>
        <p:spPr>
          <a:xfrm rot="10800000" flipH="1">
            <a:off x="1330774" y="2971741"/>
            <a:ext cx="2816100" cy="37200"/>
          </a:xfrm>
          <a:prstGeom prst="straightConnector1">
            <a:avLst/>
          </a:prstGeom>
          <a:noFill/>
          <a:ln w="28575" cap="flat" cmpd="sng">
            <a:solidFill>
              <a:srgbClr val="FF0000"/>
            </a:solidFill>
            <a:prstDash val="solid"/>
            <a:round/>
            <a:headEnd type="none" w="med" len="med"/>
            <a:tailEnd type="none" w="med" len="med"/>
          </a:ln>
        </p:spPr>
      </p:cxnSp>
      <p:cxnSp>
        <p:nvCxnSpPr>
          <p:cNvPr id="928" name="Google Shape;928;p83"/>
          <p:cNvCxnSpPr/>
          <p:nvPr/>
        </p:nvCxnSpPr>
        <p:spPr>
          <a:xfrm rot="10800000" flipH="1">
            <a:off x="2226623" y="3413085"/>
            <a:ext cx="698100" cy="5400"/>
          </a:xfrm>
          <a:prstGeom prst="straightConnector1">
            <a:avLst/>
          </a:prstGeom>
          <a:noFill/>
          <a:ln w="28575" cap="flat" cmpd="sng">
            <a:solidFill>
              <a:srgbClr val="FF0000"/>
            </a:solidFill>
            <a:prstDash val="solid"/>
            <a:round/>
            <a:headEnd type="none" w="med" len="med"/>
            <a:tailEnd type="none" w="med" len="med"/>
          </a:ln>
        </p:spPr>
      </p:cxnSp>
      <p:cxnSp>
        <p:nvCxnSpPr>
          <p:cNvPr id="929" name="Google Shape;929;p83"/>
          <p:cNvCxnSpPr/>
          <p:nvPr/>
        </p:nvCxnSpPr>
        <p:spPr>
          <a:xfrm>
            <a:off x="2325413" y="4066256"/>
            <a:ext cx="737700" cy="30300"/>
          </a:xfrm>
          <a:prstGeom prst="straightConnector1">
            <a:avLst/>
          </a:prstGeom>
          <a:noFill/>
          <a:ln w="28575" cap="flat" cmpd="sng">
            <a:solidFill>
              <a:srgbClr val="FF0000"/>
            </a:solidFill>
            <a:prstDash val="solid"/>
            <a:round/>
            <a:headEnd type="none" w="med" len="med"/>
            <a:tailEnd type="none" w="med" len="med"/>
          </a:ln>
        </p:spPr>
      </p:cxnSp>
      <p:cxnSp>
        <p:nvCxnSpPr>
          <p:cNvPr id="930" name="Google Shape;930;p83"/>
          <p:cNvCxnSpPr/>
          <p:nvPr/>
        </p:nvCxnSpPr>
        <p:spPr>
          <a:xfrm>
            <a:off x="2048250" y="4700025"/>
            <a:ext cx="1911600" cy="169200"/>
          </a:xfrm>
          <a:prstGeom prst="straightConnector1">
            <a:avLst/>
          </a:prstGeom>
          <a:noFill/>
          <a:ln w="28575" cap="flat" cmpd="sng">
            <a:solidFill>
              <a:srgbClr val="FF0000"/>
            </a:solidFill>
            <a:prstDash val="solid"/>
            <a:round/>
            <a:headEnd type="none" w="med" len="med"/>
            <a:tailEnd type="none" w="med" len="med"/>
          </a:ln>
        </p:spPr>
      </p:cxnSp>
      <p:cxnSp>
        <p:nvCxnSpPr>
          <p:cNvPr id="931" name="Google Shape;931;p83"/>
          <p:cNvCxnSpPr/>
          <p:nvPr/>
        </p:nvCxnSpPr>
        <p:spPr>
          <a:xfrm>
            <a:off x="2302857" y="5337213"/>
            <a:ext cx="792088" cy="72007"/>
          </a:xfrm>
          <a:prstGeom prst="straightConnector1">
            <a:avLst/>
          </a:prstGeom>
          <a:noFill/>
          <a:ln w="28575" cap="flat" cmpd="sng">
            <a:solidFill>
              <a:srgbClr val="FF0000"/>
            </a:solidFill>
            <a:prstDash val="solid"/>
            <a:round/>
            <a:headEnd type="none" w="med" len="med"/>
            <a:tailEnd type="none" w="med" len="med"/>
          </a:ln>
        </p:spPr>
      </p:cxnSp>
      <p:cxnSp>
        <p:nvCxnSpPr>
          <p:cNvPr id="932" name="Google Shape;932;p83"/>
          <p:cNvCxnSpPr/>
          <p:nvPr/>
        </p:nvCxnSpPr>
        <p:spPr>
          <a:xfrm rot="10800000" flipH="1">
            <a:off x="2240275" y="5923275"/>
            <a:ext cx="1151700" cy="120900"/>
          </a:xfrm>
          <a:prstGeom prst="straightConnector1">
            <a:avLst/>
          </a:prstGeom>
          <a:noFill/>
          <a:ln w="28575" cap="flat" cmpd="sng">
            <a:solidFill>
              <a:srgbClr val="FF0000"/>
            </a:solidFill>
            <a:prstDash val="solid"/>
            <a:round/>
            <a:headEnd type="none" w="med" len="med"/>
            <a:tailEnd type="none" w="med" len="med"/>
          </a:ln>
        </p:spPr>
      </p:cxnSp>
      <p:cxnSp>
        <p:nvCxnSpPr>
          <p:cNvPr id="933" name="Google Shape;933;p83"/>
          <p:cNvCxnSpPr/>
          <p:nvPr/>
        </p:nvCxnSpPr>
        <p:spPr>
          <a:xfrm rot="10800000" flipH="1">
            <a:off x="2226625" y="6455775"/>
            <a:ext cx="1961400" cy="223800"/>
          </a:xfrm>
          <a:prstGeom prst="straightConnector1">
            <a:avLst/>
          </a:prstGeom>
          <a:noFill/>
          <a:ln w="28575" cap="flat" cmpd="sng">
            <a:solidFill>
              <a:srgbClr val="FF0000"/>
            </a:solidFill>
            <a:prstDash val="solid"/>
            <a:round/>
            <a:headEnd type="none" w="med" len="med"/>
            <a:tailEnd type="none" w="med" len="med"/>
          </a:ln>
        </p:spPr>
      </p:cxnSp>
      <p:pic>
        <p:nvPicPr>
          <p:cNvPr id="934" name="Google Shape;934;p83"/>
          <p:cNvPicPr preferRelativeResize="0"/>
          <p:nvPr/>
        </p:nvPicPr>
        <p:blipFill rotWithShape="1">
          <a:blip r:embed="rId5">
            <a:alphaModFix/>
          </a:blip>
          <a:srcRect r="8482"/>
          <a:stretch/>
        </p:blipFill>
        <p:spPr>
          <a:xfrm>
            <a:off x="6814741" y="1587527"/>
            <a:ext cx="2119708" cy="1736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668"/>
        <p:cNvGrpSpPr/>
        <p:nvPr/>
      </p:nvGrpSpPr>
      <p:grpSpPr>
        <a:xfrm>
          <a:off x="0" y="0"/>
          <a:ext cx="0" cy="0"/>
          <a:chOff x="0" y="0"/>
          <a:chExt cx="0" cy="0"/>
        </a:xfrm>
      </p:grpSpPr>
      <p:sp>
        <p:nvSpPr>
          <p:cNvPr id="669" name="Google Shape;669;p66"/>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670" name="Google Shape;670;p66"/>
          <p:cNvSpPr txBox="1">
            <a:spLocks noGrp="1"/>
          </p:cNvSpPr>
          <p:nvPr>
            <p:ph type="body" idx="1"/>
          </p:nvPr>
        </p:nvSpPr>
        <p:spPr>
          <a:xfrm>
            <a:off x="168274" y="1505914"/>
            <a:ext cx="8975726" cy="771893"/>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Artemisia absinthium, </a:t>
            </a:r>
            <a:r>
              <a:rPr lang="en-GB" sz="2400" b="1">
                <a:solidFill>
                  <a:srgbClr val="800000"/>
                </a:solidFill>
                <a:latin typeface="Calibri"/>
                <a:ea typeface="Calibri"/>
                <a:cs typeface="Calibri"/>
                <a:sym typeface="Calibri"/>
              </a:rPr>
              <a:t>Asteraceae </a:t>
            </a:r>
            <a:r>
              <a:rPr lang="en-GB" sz="2400" b="1">
                <a:solidFill>
                  <a:srgbClr val="000000"/>
                </a:solidFill>
                <a:latin typeface="Calibri"/>
                <a:ea typeface="Calibri"/>
                <a:cs typeface="Calibri"/>
                <a:sym typeface="Calibri"/>
              </a:rPr>
              <a:t>(</a:t>
            </a:r>
            <a:r>
              <a:rPr lang="en-GB" sz="2400">
                <a:solidFill>
                  <a:srgbClr val="000000"/>
                </a:solidFill>
                <a:latin typeface="Calibri"/>
                <a:ea typeface="Calibri"/>
                <a:cs typeface="Calibri"/>
                <a:sym typeface="Calibri"/>
              </a:rPr>
              <a:t>Common wormwood)</a:t>
            </a:r>
            <a:endParaRPr sz="2400">
              <a:solidFill>
                <a:srgbClr val="000000"/>
              </a:solidFill>
              <a:latin typeface="Calibri"/>
              <a:ea typeface="Calibri"/>
              <a:cs typeface="Calibri"/>
              <a:sym typeface="Calibri"/>
            </a:endParaRPr>
          </a:p>
        </p:txBody>
      </p:sp>
      <p:pic>
        <p:nvPicPr>
          <p:cNvPr id="671" name="Google Shape;671;p66"/>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672" name="Google Shape;672;p66"/>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673" name="Google Shape;673;p66"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674" name="Google Shape;674;p66" descr="01artemisia"/>
          <p:cNvPicPr preferRelativeResize="0"/>
          <p:nvPr/>
        </p:nvPicPr>
        <p:blipFill rotWithShape="1">
          <a:blip r:embed="rId4">
            <a:alphaModFix/>
          </a:blip>
          <a:srcRect/>
          <a:stretch/>
        </p:blipFill>
        <p:spPr>
          <a:xfrm>
            <a:off x="1197130" y="2397554"/>
            <a:ext cx="2842393" cy="3867461"/>
          </a:xfrm>
          <a:prstGeom prst="rect">
            <a:avLst/>
          </a:prstGeom>
          <a:noFill/>
          <a:ln>
            <a:noFill/>
          </a:ln>
        </p:spPr>
      </p:pic>
      <p:pic>
        <p:nvPicPr>
          <p:cNvPr id="675" name="Google Shape;675;p66" descr="ArtemisiaAbsinthium1"/>
          <p:cNvPicPr preferRelativeResize="0"/>
          <p:nvPr/>
        </p:nvPicPr>
        <p:blipFill rotWithShape="1">
          <a:blip r:embed="rId5">
            <a:alphaModFix/>
          </a:blip>
          <a:srcRect/>
          <a:stretch/>
        </p:blipFill>
        <p:spPr>
          <a:xfrm>
            <a:off x="4973158" y="2397555"/>
            <a:ext cx="2910301" cy="38674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939"/>
        <p:cNvGrpSpPr/>
        <p:nvPr/>
      </p:nvGrpSpPr>
      <p:grpSpPr>
        <a:xfrm>
          <a:off x="0" y="0"/>
          <a:ext cx="0" cy="0"/>
          <a:chOff x="0" y="0"/>
          <a:chExt cx="0" cy="0"/>
        </a:xfrm>
      </p:grpSpPr>
      <p:sp>
        <p:nvSpPr>
          <p:cNvPr id="940" name="Google Shape;940;p84"/>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Matricariae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941" name="Google Shape;941;p84"/>
          <p:cNvSpPr txBox="1">
            <a:spLocks noGrp="1"/>
          </p:cNvSpPr>
          <p:nvPr>
            <p:ph type="body" idx="1"/>
          </p:nvPr>
        </p:nvSpPr>
        <p:spPr>
          <a:xfrm>
            <a:off x="168274" y="1505915"/>
            <a:ext cx="8975726" cy="1584598"/>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 </a:t>
            </a:r>
            <a:r>
              <a:rPr lang="en-GB" sz="2400" b="1" i="1">
                <a:solidFill>
                  <a:srgbClr val="800000"/>
                </a:solidFill>
                <a:latin typeface="Calibri"/>
                <a:ea typeface="Calibri"/>
                <a:cs typeface="Calibri"/>
                <a:sym typeface="Calibri"/>
              </a:rPr>
              <a:t>Chamomilla recutita</a:t>
            </a:r>
            <a:r>
              <a:rPr lang="en-GB" sz="2400" b="1">
                <a:solidFill>
                  <a:srgbClr val="800000"/>
                </a:solidFill>
                <a:latin typeface="Calibri"/>
                <a:ea typeface="Calibri"/>
                <a:cs typeface="Calibri"/>
                <a:sym typeface="Calibri"/>
              </a:rPr>
              <a:t> syn. </a:t>
            </a:r>
            <a:r>
              <a:rPr lang="en-GB" sz="2400" b="1" i="1">
                <a:solidFill>
                  <a:srgbClr val="800000"/>
                </a:solidFill>
                <a:latin typeface="Calibri"/>
                <a:ea typeface="Calibri"/>
                <a:cs typeface="Calibri"/>
                <a:sym typeface="Calibri"/>
              </a:rPr>
              <a:t>Matricaria recutita,</a:t>
            </a:r>
            <a:r>
              <a:rPr lang="en-GB" sz="2400" b="1">
                <a:solidFill>
                  <a:srgbClr val="800000"/>
                </a:solidFill>
                <a:latin typeface="Calibri"/>
                <a:ea typeface="Calibri"/>
                <a:cs typeface="Calibri"/>
                <a:sym typeface="Calibri"/>
              </a:rPr>
              <a:t> Asteraceae, </a:t>
            </a:r>
            <a:r>
              <a:rPr lang="en-GB" sz="2400">
                <a:solidFill>
                  <a:srgbClr val="000000"/>
                </a:solidFill>
                <a:latin typeface="Calibri"/>
                <a:ea typeface="Calibri"/>
                <a:cs typeface="Calibri"/>
                <a:sym typeface="Calibri"/>
              </a:rPr>
              <a:t>Chamomile, </a:t>
            </a:r>
            <a:r>
              <a:rPr lang="en-GB" sz="2400" i="1">
                <a:solidFill>
                  <a:srgbClr val="000000"/>
                </a:solidFill>
                <a:latin typeface="Calibri"/>
                <a:ea typeface="Calibri"/>
                <a:cs typeface="Calibri"/>
                <a:sym typeface="Calibri"/>
              </a:rPr>
              <a:t>χαμαίμηλον</a:t>
            </a:r>
            <a:endParaRPr sz="2400" i="1">
              <a:solidFill>
                <a:srgbClr val="000000"/>
              </a:solidFill>
              <a:latin typeface="Calibri"/>
              <a:ea typeface="Calibri"/>
              <a:cs typeface="Calibri"/>
              <a:sym typeface="Calibri"/>
            </a:endParaRPr>
          </a:p>
          <a:p>
            <a:pPr marL="742950" lvl="1" indent="-285750" algn="l" rtl="0">
              <a:spcBef>
                <a:spcPts val="400"/>
              </a:spcBef>
              <a:spcAft>
                <a:spcPts val="0"/>
              </a:spcAft>
              <a:buClr>
                <a:srgbClr val="006600"/>
              </a:buClr>
              <a:buSzPts val="2000"/>
              <a:buFont typeface="Noto Sans Symbols"/>
              <a:buChar char="▪"/>
            </a:pPr>
            <a:r>
              <a:rPr lang="en-GB" sz="2000">
                <a:solidFill>
                  <a:srgbClr val="000000"/>
                </a:solidFill>
                <a:latin typeface="Calibri"/>
                <a:ea typeface="Calibri"/>
                <a:cs typeface="Calibri"/>
                <a:sym typeface="Calibri"/>
              </a:rPr>
              <a:t>Matricariae etheroleum CzPh 2017</a:t>
            </a:r>
            <a:endParaRPr/>
          </a:p>
          <a:p>
            <a:pPr marL="742950" lvl="1" indent="-285750" algn="l" rtl="0">
              <a:spcBef>
                <a:spcPts val="400"/>
              </a:spcBef>
              <a:spcAft>
                <a:spcPts val="0"/>
              </a:spcAft>
              <a:buClr>
                <a:srgbClr val="006600"/>
              </a:buClr>
              <a:buSzPts val="2000"/>
              <a:buFont typeface="Noto Sans Symbols"/>
              <a:buChar char="▪"/>
            </a:pPr>
            <a:r>
              <a:rPr lang="en-GB" sz="2000">
                <a:solidFill>
                  <a:srgbClr val="000000"/>
                </a:solidFill>
                <a:latin typeface="Calibri"/>
                <a:ea typeface="Calibri"/>
                <a:cs typeface="Calibri"/>
                <a:sym typeface="Calibri"/>
              </a:rPr>
              <a:t>Matricariae extractum fluidum CzPh 2017</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942" name="Google Shape;942;p84"/>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43" name="Google Shape;943;p84"/>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44" name="Google Shape;944;p84"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945" name="Google Shape;945;p84" descr="Matricaria recutita - heřmánek pravý"/>
          <p:cNvPicPr preferRelativeResize="0"/>
          <p:nvPr/>
        </p:nvPicPr>
        <p:blipFill rotWithShape="1">
          <a:blip r:embed="rId4">
            <a:alphaModFix/>
          </a:blip>
          <a:srcRect/>
          <a:stretch/>
        </p:blipFill>
        <p:spPr>
          <a:xfrm>
            <a:off x="4572000" y="3237358"/>
            <a:ext cx="4000500" cy="3313113"/>
          </a:xfrm>
          <a:prstGeom prst="rect">
            <a:avLst/>
          </a:prstGeom>
          <a:noFill/>
          <a:ln>
            <a:noFill/>
          </a:ln>
        </p:spPr>
      </p:pic>
      <p:pic>
        <p:nvPicPr>
          <p:cNvPr id="946" name="Google Shape;946;p84"/>
          <p:cNvPicPr preferRelativeResize="0"/>
          <p:nvPr/>
        </p:nvPicPr>
        <p:blipFill rotWithShape="1">
          <a:blip r:embed="rId5">
            <a:alphaModFix/>
          </a:blip>
          <a:srcRect/>
          <a:stretch/>
        </p:blipFill>
        <p:spPr>
          <a:xfrm>
            <a:off x="1403648" y="3189734"/>
            <a:ext cx="2324100" cy="34083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951"/>
        <p:cNvGrpSpPr/>
        <p:nvPr/>
      </p:nvGrpSpPr>
      <p:grpSpPr>
        <a:xfrm>
          <a:off x="0" y="0"/>
          <a:ext cx="0" cy="0"/>
          <a:chOff x="0" y="0"/>
          <a:chExt cx="0" cy="0"/>
        </a:xfrm>
      </p:grpSpPr>
      <p:sp>
        <p:nvSpPr>
          <p:cNvPr id="952" name="Google Shape;952;p85"/>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Matricariae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953" name="Google Shape;953;p85"/>
          <p:cNvSpPr txBox="1">
            <a:spLocks noGrp="1"/>
          </p:cNvSpPr>
          <p:nvPr>
            <p:ph type="body" idx="1"/>
          </p:nvPr>
        </p:nvSpPr>
        <p:spPr>
          <a:xfrm>
            <a:off x="247650" y="1477070"/>
            <a:ext cx="8716838" cy="1591890"/>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i="1">
                <a:solidFill>
                  <a:srgbClr val="000000"/>
                </a:solidFill>
                <a:latin typeface="Calibri"/>
                <a:ea typeface="Calibri"/>
                <a:cs typeface="Calibri"/>
                <a:sym typeface="Calibri"/>
              </a:rPr>
              <a:t>anthodium</a:t>
            </a:r>
            <a:r>
              <a:rPr lang="en-GB" sz="2400">
                <a:solidFill>
                  <a:srgbClr val="000000"/>
                </a:solidFill>
                <a:latin typeface="Calibri"/>
                <a:ea typeface="Calibri"/>
                <a:cs typeface="Calibri"/>
                <a:sym typeface="Calibri"/>
              </a:rPr>
              <a:t> (flower heads) with hollow semi-globular </a:t>
            </a:r>
            <a:r>
              <a:rPr lang="en-GB" sz="2400" i="1">
                <a:solidFill>
                  <a:srgbClr val="000000"/>
                </a:solidFill>
                <a:latin typeface="Calibri"/>
                <a:ea typeface="Calibri"/>
                <a:cs typeface="Calibri"/>
                <a:sym typeface="Calibri"/>
              </a:rPr>
              <a:t>receptacle</a:t>
            </a:r>
            <a:r>
              <a:rPr lang="en-GB" sz="2400">
                <a:solidFill>
                  <a:srgbClr val="000000"/>
                </a:solidFill>
                <a:latin typeface="Calibri"/>
                <a:ea typeface="Calibri"/>
                <a:cs typeface="Calibri"/>
                <a:sym typeface="Calibri"/>
              </a:rPr>
              <a:t>, circumferential pistillate </a:t>
            </a:r>
            <a:r>
              <a:rPr lang="en-GB" sz="2400" u="sng">
                <a:solidFill>
                  <a:srgbClr val="000000"/>
                </a:solidFill>
                <a:latin typeface="Calibri"/>
                <a:ea typeface="Calibri"/>
                <a:cs typeface="Calibri"/>
                <a:sym typeface="Calibri"/>
              </a:rPr>
              <a:t>flowers</a:t>
            </a:r>
            <a:r>
              <a:rPr lang="en-GB" sz="2400">
                <a:solidFill>
                  <a:srgbClr val="000000"/>
                </a:solidFill>
                <a:latin typeface="Calibri"/>
                <a:ea typeface="Calibri"/>
                <a:cs typeface="Calibri"/>
                <a:sym typeface="Calibri"/>
              </a:rPr>
              <a:t> with ray florets corolla, inner disc florets are duplicitous and yellow, several rows of green bracts, strong aromatic odour and taste</a:t>
            </a:r>
            <a:endParaRPr/>
          </a:p>
          <a:p>
            <a:pPr marL="0" lvl="0" indent="0" algn="just" rtl="0">
              <a:lnSpc>
                <a:spcPct val="90000"/>
              </a:lnSpc>
              <a:spcBef>
                <a:spcPts val="320"/>
              </a:spcBef>
              <a:spcAft>
                <a:spcPts val="0"/>
              </a:spcAft>
              <a:buClr>
                <a:srgbClr val="006600"/>
              </a:buClr>
              <a:buSzPts val="1280"/>
              <a:buNone/>
            </a:pPr>
            <a:endParaRPr sz="1600" u="sng">
              <a:solidFill>
                <a:srgbClr val="006600"/>
              </a:solidFill>
              <a:latin typeface="Calibri"/>
              <a:ea typeface="Calibri"/>
              <a:cs typeface="Calibri"/>
              <a:sym typeface="Calibri"/>
            </a:endParaRPr>
          </a:p>
        </p:txBody>
      </p:sp>
      <p:pic>
        <p:nvPicPr>
          <p:cNvPr id="954" name="Google Shape;954;p85"/>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55" name="Google Shape;955;p85"/>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56" name="Google Shape;956;p85"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957" name="Google Shape;957;p85" descr="http://195.178.84.227/html/images/plants/matricaria/flos.JPG"/>
          <p:cNvPicPr preferRelativeResize="0"/>
          <p:nvPr/>
        </p:nvPicPr>
        <p:blipFill rotWithShape="1">
          <a:blip r:embed="rId4">
            <a:alphaModFix/>
          </a:blip>
          <a:srcRect l="1128" t="9282" r="7253" b="10446"/>
          <a:stretch/>
        </p:blipFill>
        <p:spPr>
          <a:xfrm>
            <a:off x="573018" y="3385691"/>
            <a:ext cx="3998982" cy="2628131"/>
          </a:xfrm>
          <a:prstGeom prst="rect">
            <a:avLst/>
          </a:prstGeom>
          <a:noFill/>
          <a:ln>
            <a:noFill/>
          </a:ln>
        </p:spPr>
      </p:pic>
      <p:pic>
        <p:nvPicPr>
          <p:cNvPr id="958" name="Google Shape;958;p85"/>
          <p:cNvPicPr preferRelativeResize="0"/>
          <p:nvPr/>
        </p:nvPicPr>
        <p:blipFill rotWithShape="1">
          <a:blip r:embed="rId5">
            <a:alphaModFix/>
          </a:blip>
          <a:srcRect/>
          <a:stretch/>
        </p:blipFill>
        <p:spPr>
          <a:xfrm>
            <a:off x="4861104" y="3346737"/>
            <a:ext cx="3998982" cy="26670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963"/>
        <p:cNvGrpSpPr/>
        <p:nvPr/>
      </p:nvGrpSpPr>
      <p:grpSpPr>
        <a:xfrm>
          <a:off x="0" y="0"/>
          <a:ext cx="0" cy="0"/>
          <a:chOff x="0" y="0"/>
          <a:chExt cx="0" cy="0"/>
        </a:xfrm>
      </p:grpSpPr>
      <p:sp>
        <p:nvSpPr>
          <p:cNvPr id="964" name="Google Shape;964;p86"/>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Matricariae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965" name="Google Shape;965;p86"/>
          <p:cNvSpPr txBox="1">
            <a:spLocks noGrp="1"/>
          </p:cNvSpPr>
          <p:nvPr>
            <p:ph type="body" idx="1"/>
          </p:nvPr>
        </p:nvSpPr>
        <p:spPr>
          <a:xfrm>
            <a:off x="247649" y="1477070"/>
            <a:ext cx="8788847"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essential oil </a:t>
            </a:r>
            <a:r>
              <a:rPr lang="en-GB" sz="2400">
                <a:solidFill>
                  <a:srgbClr val="000000"/>
                </a:solidFill>
                <a:latin typeface="Calibri"/>
                <a:ea typeface="Calibri"/>
                <a:cs typeface="Calibri"/>
                <a:sym typeface="Calibri"/>
              </a:rPr>
              <a:t>– sesquiterpens (0.6-2.4%; chamazulene, guaiazulen, bisabolole), </a:t>
            </a:r>
            <a:r>
              <a:rPr lang="en-GB" sz="2400" b="1">
                <a:solidFill>
                  <a:srgbClr val="000000"/>
                </a:solidFill>
                <a:latin typeface="Calibri"/>
                <a:ea typeface="Calibri"/>
                <a:cs typeface="Calibri"/>
                <a:sym typeface="Calibri"/>
              </a:rPr>
              <a:t>bitter substances </a:t>
            </a:r>
            <a:r>
              <a:rPr lang="en-GB" sz="2400">
                <a:solidFill>
                  <a:srgbClr val="000000"/>
                </a:solidFill>
                <a:latin typeface="Calibri"/>
                <a:ea typeface="Calibri"/>
                <a:cs typeface="Calibri"/>
                <a:sym typeface="Calibri"/>
              </a:rPr>
              <a:t>(matricin), </a:t>
            </a:r>
            <a:r>
              <a:rPr lang="en-GB" sz="2400" b="1">
                <a:solidFill>
                  <a:srgbClr val="000000"/>
                </a:solidFill>
                <a:latin typeface="Calibri"/>
                <a:ea typeface="Calibri"/>
                <a:cs typeface="Calibri"/>
                <a:sym typeface="Calibri"/>
              </a:rPr>
              <a:t>mucilage,</a:t>
            </a:r>
            <a:r>
              <a:rPr lang="en-GB" sz="2400">
                <a:solidFill>
                  <a:srgbClr val="0000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a:t>
            </a:r>
            <a:r>
              <a:rPr lang="en-GB" sz="2400">
                <a:solidFill>
                  <a:srgbClr val="000000"/>
                </a:solidFill>
                <a:latin typeface="Calibri"/>
                <a:ea typeface="Calibri"/>
                <a:cs typeface="Calibri"/>
                <a:sym typeface="Calibri"/>
              </a:rPr>
              <a:t> (apigenin), coumarins</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0" lvl="0" indent="0" algn="just" rtl="0">
              <a:lnSpc>
                <a:spcPct val="90000"/>
              </a:lnSpc>
              <a:spcBef>
                <a:spcPts val="220"/>
              </a:spcBef>
              <a:spcAft>
                <a:spcPts val="0"/>
              </a:spcAft>
              <a:buClr>
                <a:srgbClr val="006600"/>
              </a:buClr>
              <a:buSzPts val="880"/>
              <a:buNone/>
            </a:pPr>
            <a:endParaRPr sz="1100">
              <a:solidFill>
                <a:srgbClr val="000008"/>
              </a:solidFill>
              <a:latin typeface="Calibri"/>
              <a:ea typeface="Calibri"/>
              <a:cs typeface="Calibri"/>
              <a:sym typeface="Calibri"/>
            </a:endParaRPr>
          </a:p>
          <a:p>
            <a:pPr marL="0" lvl="0" indent="0" algn="just" rtl="0">
              <a:lnSpc>
                <a:spcPct val="90000"/>
              </a:lnSpc>
              <a:spcBef>
                <a:spcPts val="220"/>
              </a:spcBef>
              <a:spcAft>
                <a:spcPts val="0"/>
              </a:spcAft>
              <a:buClr>
                <a:srgbClr val="006600"/>
              </a:buClr>
              <a:buSzPts val="880"/>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internally-</a:t>
            </a:r>
            <a:r>
              <a:rPr lang="en-GB" sz="2400">
                <a:solidFill>
                  <a:srgbClr val="000000"/>
                </a:solidFill>
                <a:latin typeface="Calibri"/>
                <a:ea typeface="Calibri"/>
                <a:cs typeface="Calibri"/>
                <a:sym typeface="Calibri"/>
              </a:rPr>
              <a:t> antiphlogistic, spasmolytic, carminative, stomachic, diaphoretic, mild sedative</a:t>
            </a:r>
            <a:endParaRPr/>
          </a:p>
          <a:p>
            <a:pPr marL="0" lvl="0" indent="0" algn="l" rtl="0">
              <a:spcBef>
                <a:spcPts val="480"/>
              </a:spcBef>
              <a:spcAft>
                <a:spcPts val="0"/>
              </a:spcAft>
              <a:buClr>
                <a:srgbClr val="006600"/>
              </a:buClr>
              <a:buSzPts val="1920"/>
              <a:buNone/>
            </a:pPr>
            <a:r>
              <a:rPr lang="en-GB" sz="2400">
                <a:solidFill>
                  <a:srgbClr val="006600"/>
                </a:solidFill>
                <a:latin typeface="Calibri"/>
                <a:ea typeface="Calibri"/>
                <a:cs typeface="Calibri"/>
                <a:sym typeface="Calibri"/>
              </a:rPr>
              <a:t>externally- </a:t>
            </a:r>
            <a:r>
              <a:rPr lang="en-GB" sz="2400">
                <a:solidFill>
                  <a:srgbClr val="000000"/>
                </a:solidFill>
                <a:latin typeface="Calibri"/>
                <a:ea typeface="Calibri"/>
                <a:cs typeface="Calibri"/>
                <a:sym typeface="Calibri"/>
              </a:rPr>
              <a:t>healing effect, promotes epithelization (wounds, burns)</a:t>
            </a:r>
            <a:endParaRPr sz="2400">
              <a:solidFill>
                <a:srgbClr val="000000"/>
              </a:solidFill>
              <a:latin typeface="Calibri"/>
              <a:ea typeface="Calibri"/>
              <a:cs typeface="Calibri"/>
              <a:sym typeface="Calibri"/>
            </a:endParaRPr>
          </a:p>
        </p:txBody>
      </p:sp>
      <p:pic>
        <p:nvPicPr>
          <p:cNvPr id="966" name="Google Shape;966;p86"/>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67" name="Google Shape;967;p86"/>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68" name="Google Shape;968;p86"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969" name="Google Shape;969;p86"/>
          <p:cNvPicPr preferRelativeResize="0"/>
          <p:nvPr/>
        </p:nvPicPr>
        <p:blipFill rotWithShape="1">
          <a:blip r:embed="rId4">
            <a:alphaModFix/>
          </a:blip>
          <a:srcRect b="16295"/>
          <a:stretch/>
        </p:blipFill>
        <p:spPr>
          <a:xfrm>
            <a:off x="827085" y="2924944"/>
            <a:ext cx="7502525" cy="1800225"/>
          </a:xfrm>
          <a:prstGeom prst="rect">
            <a:avLst/>
          </a:prstGeom>
          <a:noFill/>
          <a:ln>
            <a:noFill/>
          </a:ln>
        </p:spPr>
      </p:pic>
      <p:sp>
        <p:nvSpPr>
          <p:cNvPr id="970" name="Google Shape;970;p86"/>
          <p:cNvSpPr txBox="1"/>
          <p:nvPr/>
        </p:nvSpPr>
        <p:spPr>
          <a:xfrm>
            <a:off x="824706" y="4745421"/>
            <a:ext cx="197374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matricin (proazulene)</a:t>
            </a:r>
            <a:endParaRPr/>
          </a:p>
        </p:txBody>
      </p:sp>
      <p:sp>
        <p:nvSpPr>
          <p:cNvPr id="971" name="Google Shape;971;p86"/>
          <p:cNvSpPr txBox="1"/>
          <p:nvPr/>
        </p:nvSpPr>
        <p:spPr>
          <a:xfrm>
            <a:off x="6850433" y="4706920"/>
            <a:ext cx="128490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chamazulene</a:t>
            </a:r>
            <a:endParaRPr sz="16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976"/>
        <p:cNvGrpSpPr/>
        <p:nvPr/>
      </p:nvGrpSpPr>
      <p:grpSpPr>
        <a:xfrm>
          <a:off x="0" y="0"/>
          <a:ext cx="0" cy="0"/>
          <a:chOff x="0" y="0"/>
          <a:chExt cx="0" cy="0"/>
        </a:xfrm>
      </p:grpSpPr>
      <p:sp>
        <p:nvSpPr>
          <p:cNvPr id="977" name="Google Shape;977;p87"/>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Matricariae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978" name="Google Shape;978;p87"/>
          <p:cNvSpPr txBox="1">
            <a:spLocks noGrp="1"/>
          </p:cNvSpPr>
          <p:nvPr>
            <p:ph type="body" idx="1"/>
          </p:nvPr>
        </p:nvSpPr>
        <p:spPr>
          <a:xfrm>
            <a:off x="168275" y="1504949"/>
            <a:ext cx="8975725" cy="1491995"/>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r>
              <a:rPr lang="en-GB" sz="2000">
                <a:solidFill>
                  <a:srgbClr val="000000"/>
                </a:solidFill>
                <a:latin typeface="Calibri"/>
                <a:ea typeface="Calibri"/>
                <a:cs typeface="Calibri"/>
                <a:sym typeface="Calibri"/>
              </a:rPr>
              <a:t>inner (a) and outer (b) epidermis of </a:t>
            </a:r>
            <a:r>
              <a:rPr lang="en-GB" sz="2000" i="1">
                <a:solidFill>
                  <a:srgbClr val="000000"/>
                </a:solidFill>
                <a:latin typeface="Calibri"/>
                <a:ea typeface="Calibri"/>
                <a:cs typeface="Calibri"/>
                <a:sym typeface="Calibri"/>
              </a:rPr>
              <a:t>involucrum </a:t>
            </a:r>
            <a:r>
              <a:rPr lang="en-GB" sz="2000">
                <a:solidFill>
                  <a:srgbClr val="000000"/>
                </a:solidFill>
                <a:latin typeface="Calibri"/>
                <a:ea typeface="Calibri"/>
                <a:cs typeface="Calibri"/>
                <a:sym typeface="Calibri"/>
              </a:rPr>
              <a:t>(rosette of bracts surrounding an inflorescence) with sclereids (c)</a:t>
            </a:r>
            <a:endParaRPr sz="2400">
              <a:solidFill>
                <a:srgbClr val="000000"/>
              </a:solidFill>
              <a:latin typeface="Calibri"/>
              <a:ea typeface="Calibri"/>
              <a:cs typeface="Calibri"/>
              <a:sym typeface="Calibri"/>
            </a:endParaRPr>
          </a:p>
          <a:p>
            <a:pPr marL="342900" lvl="0" indent="-190500" algn="l" rtl="0">
              <a:spcBef>
                <a:spcPts val="480"/>
              </a:spcBef>
              <a:spcAft>
                <a:spcPts val="0"/>
              </a:spcAft>
              <a:buClr>
                <a:srgbClr val="006600"/>
              </a:buClr>
              <a:buSzPts val="2400"/>
              <a:buFont typeface="Noto Sans Symbols"/>
              <a:buNone/>
            </a:pPr>
            <a:endParaRPr sz="24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979" name="Google Shape;979;p87"/>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80" name="Google Shape;980;p87"/>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81" name="Google Shape;981;p87"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982" name="Google Shape;982;p87"/>
          <p:cNvPicPr preferRelativeResize="0"/>
          <p:nvPr/>
        </p:nvPicPr>
        <p:blipFill rotWithShape="1">
          <a:blip r:embed="rId4">
            <a:alphaModFix/>
          </a:blip>
          <a:srcRect l="40569" t="36000" r="22662" b="47600"/>
          <a:stretch/>
        </p:blipFill>
        <p:spPr>
          <a:xfrm>
            <a:off x="1101916" y="2310171"/>
            <a:ext cx="6577584" cy="1650299"/>
          </a:xfrm>
          <a:prstGeom prst="rect">
            <a:avLst/>
          </a:prstGeom>
          <a:noFill/>
          <a:ln>
            <a:noFill/>
          </a:ln>
        </p:spPr>
      </p:pic>
      <p:pic>
        <p:nvPicPr>
          <p:cNvPr id="983" name="Google Shape;983;p87"/>
          <p:cNvPicPr preferRelativeResize="0"/>
          <p:nvPr/>
        </p:nvPicPr>
        <p:blipFill rotWithShape="1">
          <a:blip r:embed="rId4">
            <a:alphaModFix/>
          </a:blip>
          <a:srcRect l="46653" t="55010" r="33512" b="16811"/>
          <a:stretch/>
        </p:blipFill>
        <p:spPr>
          <a:xfrm>
            <a:off x="2411751" y="4060750"/>
            <a:ext cx="3230102" cy="2581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988"/>
        <p:cNvGrpSpPr/>
        <p:nvPr/>
      </p:nvGrpSpPr>
      <p:grpSpPr>
        <a:xfrm>
          <a:off x="0" y="0"/>
          <a:ext cx="0" cy="0"/>
          <a:chOff x="0" y="0"/>
          <a:chExt cx="0" cy="0"/>
        </a:xfrm>
      </p:grpSpPr>
      <p:sp>
        <p:nvSpPr>
          <p:cNvPr id="989" name="Google Shape;989;p88"/>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Matricariae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990" name="Google Shape;990;p88"/>
          <p:cNvSpPr txBox="1">
            <a:spLocks noGrp="1"/>
          </p:cNvSpPr>
          <p:nvPr>
            <p:ph type="body" idx="1"/>
          </p:nvPr>
        </p:nvSpPr>
        <p:spPr>
          <a:xfrm>
            <a:off x="168275" y="1504949"/>
            <a:ext cx="8975725" cy="627907"/>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Ray florets – inner epidermis wavy deformed</a:t>
            </a:r>
            <a:endParaRPr sz="2400">
              <a:solidFill>
                <a:srgbClr val="000000"/>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991" name="Google Shape;991;p88"/>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992" name="Google Shape;992;p88"/>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993" name="Google Shape;993;p88"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sp>
        <p:nvSpPr>
          <p:cNvPr id="994" name="Google Shape;994;p88"/>
          <p:cNvSpPr/>
          <p:nvPr/>
        </p:nvSpPr>
        <p:spPr>
          <a:xfrm>
            <a:off x="478500" y="3837875"/>
            <a:ext cx="4584900" cy="40020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inner epidermis -  transversal section</a:t>
            </a:r>
            <a:endParaRPr/>
          </a:p>
        </p:txBody>
      </p:sp>
      <p:sp>
        <p:nvSpPr>
          <p:cNvPr id="995" name="Google Shape;995;p88"/>
          <p:cNvSpPr/>
          <p:nvPr/>
        </p:nvSpPr>
        <p:spPr>
          <a:xfrm>
            <a:off x="717456" y="6159675"/>
            <a:ext cx="4107000" cy="40020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outer epidermis </a:t>
            </a:r>
            <a:r>
              <a:rPr lang="en-GB" sz="2000">
                <a:latin typeface="Calibri"/>
                <a:ea typeface="Calibri"/>
                <a:cs typeface="Calibri"/>
                <a:sym typeface="Calibri"/>
              </a:rPr>
              <a:t>- aerial view</a:t>
            </a:r>
            <a:endParaRPr/>
          </a:p>
        </p:txBody>
      </p:sp>
      <p:pic>
        <p:nvPicPr>
          <p:cNvPr id="996" name="Google Shape;996;p88" descr="chamjaz5"/>
          <p:cNvPicPr preferRelativeResize="0"/>
          <p:nvPr/>
        </p:nvPicPr>
        <p:blipFill rotWithShape="1">
          <a:blip r:embed="rId4">
            <a:alphaModFix/>
          </a:blip>
          <a:srcRect/>
          <a:stretch/>
        </p:blipFill>
        <p:spPr>
          <a:xfrm>
            <a:off x="1399358" y="2251898"/>
            <a:ext cx="2743201" cy="1644650"/>
          </a:xfrm>
          <a:prstGeom prst="rect">
            <a:avLst/>
          </a:prstGeom>
          <a:noFill/>
          <a:ln>
            <a:noFill/>
          </a:ln>
        </p:spPr>
      </p:pic>
      <p:pic>
        <p:nvPicPr>
          <p:cNvPr id="997" name="Google Shape;997;p88" descr="chamjaz4"/>
          <p:cNvPicPr preferRelativeResize="0"/>
          <p:nvPr/>
        </p:nvPicPr>
        <p:blipFill rotWithShape="1">
          <a:blip r:embed="rId5">
            <a:alphaModFix/>
          </a:blip>
          <a:srcRect/>
          <a:stretch/>
        </p:blipFill>
        <p:spPr>
          <a:xfrm>
            <a:off x="1399344" y="4511857"/>
            <a:ext cx="2743201" cy="1647825"/>
          </a:xfrm>
          <a:prstGeom prst="rect">
            <a:avLst/>
          </a:prstGeom>
          <a:noFill/>
          <a:ln>
            <a:noFill/>
          </a:ln>
        </p:spPr>
      </p:pic>
      <p:pic>
        <p:nvPicPr>
          <p:cNvPr id="998" name="Google Shape;998;p88" descr="hermanek"/>
          <p:cNvPicPr preferRelativeResize="0"/>
          <p:nvPr/>
        </p:nvPicPr>
        <p:blipFill rotWithShape="1">
          <a:blip r:embed="rId6">
            <a:alphaModFix/>
          </a:blip>
          <a:srcRect/>
          <a:stretch/>
        </p:blipFill>
        <p:spPr>
          <a:xfrm>
            <a:off x="5652120" y="2156718"/>
            <a:ext cx="2155825" cy="43100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03"/>
        <p:cNvGrpSpPr/>
        <p:nvPr/>
      </p:nvGrpSpPr>
      <p:grpSpPr>
        <a:xfrm>
          <a:off x="0" y="0"/>
          <a:ext cx="0" cy="0"/>
          <a:chOff x="0" y="0"/>
          <a:chExt cx="0" cy="0"/>
        </a:xfrm>
      </p:grpSpPr>
      <p:sp>
        <p:nvSpPr>
          <p:cNvPr id="1004" name="Google Shape;1004;p89"/>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Matricariae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05" name="Google Shape;1005;p89"/>
          <p:cNvSpPr txBox="1">
            <a:spLocks noGrp="1"/>
          </p:cNvSpPr>
          <p:nvPr>
            <p:ph type="body" idx="1"/>
          </p:nvPr>
        </p:nvSpPr>
        <p:spPr>
          <a:xfrm>
            <a:off x="168275" y="1504949"/>
            <a:ext cx="8975725" cy="1491995"/>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a:t>
            </a:r>
            <a:endParaRPr sz="24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1006" name="Google Shape;1006;p89"/>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07" name="Google Shape;1007;p89"/>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08" name="Google Shape;1008;p89"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009" name="Google Shape;1009;p89" descr="C:\Renata\PRAKTIKA\obr\blizna.jpg"/>
          <p:cNvPicPr preferRelativeResize="0"/>
          <p:nvPr/>
        </p:nvPicPr>
        <p:blipFill rotWithShape="1">
          <a:blip r:embed="rId4">
            <a:alphaModFix/>
          </a:blip>
          <a:srcRect/>
          <a:stretch/>
        </p:blipFill>
        <p:spPr>
          <a:xfrm>
            <a:off x="2146090" y="2085357"/>
            <a:ext cx="2286000" cy="1609725"/>
          </a:xfrm>
          <a:prstGeom prst="rect">
            <a:avLst/>
          </a:prstGeom>
          <a:noFill/>
          <a:ln>
            <a:noFill/>
          </a:ln>
        </p:spPr>
      </p:pic>
      <p:pic>
        <p:nvPicPr>
          <p:cNvPr id="1010" name="Google Shape;1010;p89" descr="http://www.lima.ohio-state.edu/biology/images/stigma.jpg"/>
          <p:cNvPicPr preferRelativeResize="0"/>
          <p:nvPr/>
        </p:nvPicPr>
        <p:blipFill rotWithShape="1">
          <a:blip r:embed="rId5">
            <a:alphaModFix/>
          </a:blip>
          <a:srcRect l="10527" t="10878"/>
          <a:stretch/>
        </p:blipFill>
        <p:spPr>
          <a:xfrm>
            <a:off x="5079749" y="2890219"/>
            <a:ext cx="3381278" cy="2425459"/>
          </a:xfrm>
          <a:prstGeom prst="rect">
            <a:avLst/>
          </a:prstGeom>
          <a:noFill/>
          <a:ln>
            <a:noFill/>
          </a:ln>
        </p:spPr>
      </p:pic>
      <p:pic>
        <p:nvPicPr>
          <p:cNvPr id="1011" name="Google Shape;1011;p89" descr="C:\Renata\temp\chamtrub.jpg"/>
          <p:cNvPicPr preferRelativeResize="0"/>
          <p:nvPr/>
        </p:nvPicPr>
        <p:blipFill rotWithShape="1">
          <a:blip r:embed="rId6">
            <a:alphaModFix/>
          </a:blip>
          <a:srcRect l="14307" t="26709" r="44202" b="14148"/>
          <a:stretch/>
        </p:blipFill>
        <p:spPr>
          <a:xfrm>
            <a:off x="2146090" y="4275490"/>
            <a:ext cx="2209800" cy="2362200"/>
          </a:xfrm>
          <a:prstGeom prst="rect">
            <a:avLst/>
          </a:prstGeom>
          <a:noFill/>
          <a:ln>
            <a:noFill/>
          </a:ln>
        </p:spPr>
      </p:pic>
      <p:sp>
        <p:nvSpPr>
          <p:cNvPr id="1012" name="Google Shape;1012;p89"/>
          <p:cNvSpPr/>
          <p:nvPr/>
        </p:nvSpPr>
        <p:spPr>
          <a:xfrm>
            <a:off x="247650" y="2105321"/>
            <a:ext cx="1863725" cy="646331"/>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r>
              <a:rPr lang="en-GB" sz="1800" b="0" i="0" u="none" strike="noStrike" cap="none">
                <a:solidFill>
                  <a:srgbClr val="000000"/>
                </a:solidFill>
                <a:latin typeface="Calibri"/>
                <a:ea typeface="Calibri"/>
                <a:cs typeface="Calibri"/>
                <a:sym typeface="Calibri"/>
              </a:rPr>
              <a:t>stigma with papillas</a:t>
            </a:r>
            <a:endParaRPr/>
          </a:p>
        </p:txBody>
      </p:sp>
      <p:sp>
        <p:nvSpPr>
          <p:cNvPr id="1013" name="Google Shape;1013;p89"/>
          <p:cNvSpPr/>
          <p:nvPr/>
        </p:nvSpPr>
        <p:spPr>
          <a:xfrm>
            <a:off x="395536" y="4742795"/>
            <a:ext cx="1655514" cy="92333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r>
              <a:rPr lang="en-GB" sz="1800" b="0" i="0" u="none" strike="noStrike" cap="none">
                <a:solidFill>
                  <a:srgbClr val="000000"/>
                </a:solidFill>
                <a:latin typeface="Calibri"/>
                <a:ea typeface="Calibri"/>
                <a:cs typeface="Calibri"/>
                <a:sym typeface="Calibri"/>
              </a:rPr>
              <a:t>single tube flower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18"/>
        <p:cNvGrpSpPr/>
        <p:nvPr/>
      </p:nvGrpSpPr>
      <p:grpSpPr>
        <a:xfrm>
          <a:off x="0" y="0"/>
          <a:ext cx="0" cy="0"/>
          <a:chOff x="0" y="0"/>
          <a:chExt cx="0" cy="0"/>
        </a:xfrm>
      </p:grpSpPr>
      <p:sp>
        <p:nvSpPr>
          <p:cNvPr id="1019" name="Google Shape;1019;p90"/>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Verbasci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20" name="Google Shape;1020;p90"/>
          <p:cNvSpPr txBox="1">
            <a:spLocks noGrp="1"/>
          </p:cNvSpPr>
          <p:nvPr>
            <p:ph type="body" idx="1"/>
          </p:nvPr>
        </p:nvSpPr>
        <p:spPr>
          <a:xfrm>
            <a:off x="168275" y="1505917"/>
            <a:ext cx="8975700" cy="857700"/>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Verbascum densiflorum</a:t>
            </a:r>
            <a:r>
              <a:rPr lang="en-GB" sz="2400" b="1">
                <a:solidFill>
                  <a:srgbClr val="800000"/>
                </a:solidFill>
                <a:latin typeface="Calibri"/>
                <a:ea typeface="Calibri"/>
                <a:cs typeface="Calibri"/>
                <a:sym typeface="Calibri"/>
              </a:rPr>
              <a:t>, </a:t>
            </a:r>
            <a:r>
              <a:rPr lang="en-GB" sz="2400" b="1" i="1">
                <a:solidFill>
                  <a:srgbClr val="800000"/>
                </a:solidFill>
                <a:latin typeface="Calibri"/>
                <a:ea typeface="Calibri"/>
                <a:cs typeface="Calibri"/>
                <a:sym typeface="Calibri"/>
              </a:rPr>
              <a:t>V. phlomoides, V. tapsus, </a:t>
            </a:r>
            <a:r>
              <a:rPr lang="en-GB" sz="2400" b="1">
                <a:solidFill>
                  <a:srgbClr val="800000"/>
                </a:solidFill>
                <a:latin typeface="Calibri"/>
                <a:ea typeface="Calibri"/>
                <a:cs typeface="Calibri"/>
                <a:sym typeface="Calibri"/>
              </a:rPr>
              <a:t>Scrophulariaceae </a:t>
            </a:r>
            <a:r>
              <a:rPr lang="en-GB" sz="2400">
                <a:solidFill>
                  <a:srgbClr val="000000"/>
                </a:solidFill>
                <a:latin typeface="Calibri"/>
                <a:ea typeface="Calibri"/>
                <a:cs typeface="Calibri"/>
                <a:sym typeface="Calibri"/>
              </a:rPr>
              <a:t>(Mullein) </a:t>
            </a:r>
            <a:endParaRPr sz="2400">
              <a:solidFill>
                <a:srgbClr val="000000"/>
              </a:solidFill>
              <a:latin typeface="Calibri"/>
              <a:ea typeface="Calibri"/>
              <a:cs typeface="Calibri"/>
              <a:sym typeface="Calibri"/>
            </a:endParaRPr>
          </a:p>
        </p:txBody>
      </p:sp>
      <p:pic>
        <p:nvPicPr>
          <p:cNvPr id="1021" name="Google Shape;1021;p90"/>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22" name="Google Shape;1022;p90"/>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23" name="Google Shape;1023;p90"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024" name="Google Shape;1024;p90" descr="05divizna"/>
          <p:cNvPicPr preferRelativeResize="0"/>
          <p:nvPr/>
        </p:nvPicPr>
        <p:blipFill rotWithShape="1">
          <a:blip r:embed="rId4">
            <a:alphaModFix/>
          </a:blip>
          <a:srcRect/>
          <a:stretch/>
        </p:blipFill>
        <p:spPr>
          <a:xfrm>
            <a:off x="899592" y="2506352"/>
            <a:ext cx="2796331" cy="3987629"/>
          </a:xfrm>
          <a:prstGeom prst="rect">
            <a:avLst/>
          </a:prstGeom>
          <a:noFill/>
          <a:ln>
            <a:noFill/>
          </a:ln>
        </p:spPr>
      </p:pic>
      <p:pic>
        <p:nvPicPr>
          <p:cNvPr id="1025" name="Google Shape;1025;p90" descr="Verbascum densiflorum - divizna velkokvětá"/>
          <p:cNvPicPr preferRelativeResize="0"/>
          <p:nvPr/>
        </p:nvPicPr>
        <p:blipFill rotWithShape="1">
          <a:blip r:embed="rId5">
            <a:alphaModFix/>
          </a:blip>
          <a:srcRect/>
          <a:stretch/>
        </p:blipFill>
        <p:spPr>
          <a:xfrm>
            <a:off x="4427241" y="2519569"/>
            <a:ext cx="1512911" cy="3969538"/>
          </a:xfrm>
          <a:prstGeom prst="rect">
            <a:avLst/>
          </a:prstGeom>
          <a:noFill/>
          <a:ln>
            <a:noFill/>
          </a:ln>
        </p:spPr>
      </p:pic>
      <p:pic>
        <p:nvPicPr>
          <p:cNvPr id="1026" name="Google Shape;1026;p90" descr="Verbascum densiflorum - Großblütige Königskerze"/>
          <p:cNvPicPr preferRelativeResize="0"/>
          <p:nvPr/>
        </p:nvPicPr>
        <p:blipFill rotWithShape="1">
          <a:blip r:embed="rId6">
            <a:alphaModFix/>
          </a:blip>
          <a:srcRect/>
          <a:stretch/>
        </p:blipFill>
        <p:spPr>
          <a:xfrm>
            <a:off x="6624774" y="2506352"/>
            <a:ext cx="1883604" cy="398762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31"/>
        <p:cNvGrpSpPr/>
        <p:nvPr/>
      </p:nvGrpSpPr>
      <p:grpSpPr>
        <a:xfrm>
          <a:off x="0" y="0"/>
          <a:ext cx="0" cy="0"/>
          <a:chOff x="0" y="0"/>
          <a:chExt cx="0" cy="0"/>
        </a:xfrm>
      </p:grpSpPr>
      <p:sp>
        <p:nvSpPr>
          <p:cNvPr id="1032" name="Google Shape;1032;p91"/>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Verbasci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33" name="Google Shape;1033;p91"/>
          <p:cNvSpPr txBox="1">
            <a:spLocks noGrp="1"/>
          </p:cNvSpPr>
          <p:nvPr>
            <p:ph type="body" idx="1"/>
          </p:nvPr>
        </p:nvSpPr>
        <p:spPr>
          <a:xfrm>
            <a:off x="247649" y="1449944"/>
            <a:ext cx="8661399" cy="13758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flat, pipe-like corollas 5-petalled (three lower corners bigger), yellow, 5 stamen, weak honey-like odour, sweet taste, mucilaginous</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p:txBody>
      </p:sp>
      <p:pic>
        <p:nvPicPr>
          <p:cNvPr id="1034" name="Google Shape;1034;p91"/>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35" name="Google Shape;1035;p91"/>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36" name="Google Shape;1036;p91"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037" name="Google Shape;1037;p91" descr="http://caliban.mpiz-koeln.mpg.de/~stueber/lindman/111.jpg"/>
          <p:cNvPicPr preferRelativeResize="0"/>
          <p:nvPr/>
        </p:nvPicPr>
        <p:blipFill rotWithShape="1">
          <a:blip r:embed="rId4">
            <a:alphaModFix/>
          </a:blip>
          <a:srcRect t="63716" r="70781" b="12962"/>
          <a:stretch/>
        </p:blipFill>
        <p:spPr>
          <a:xfrm>
            <a:off x="720454" y="2681116"/>
            <a:ext cx="1295698" cy="1658904"/>
          </a:xfrm>
          <a:prstGeom prst="rect">
            <a:avLst/>
          </a:prstGeom>
          <a:noFill/>
          <a:ln>
            <a:noFill/>
          </a:ln>
        </p:spPr>
      </p:pic>
      <p:sp>
        <p:nvSpPr>
          <p:cNvPr id="1038" name="Google Shape;1038;p91"/>
          <p:cNvSpPr txBox="1"/>
          <p:nvPr/>
        </p:nvSpPr>
        <p:spPr>
          <a:xfrm>
            <a:off x="247650" y="4775521"/>
            <a:ext cx="8661399" cy="1879922"/>
          </a:xfrm>
          <a:prstGeom prst="rect">
            <a:avLst/>
          </a:prstGeom>
          <a:noFill/>
          <a:ln>
            <a:noFill/>
          </a:ln>
        </p:spPr>
        <p:txBody>
          <a:bodyPr spcFirstLastPara="1" wrap="square" lIns="92075" tIns="46025" rIns="92075" bIns="46025" anchor="t" anchorCtr="0">
            <a:noAutofit/>
          </a:bodyPr>
          <a:lstStyle/>
          <a:p>
            <a:pPr marL="342900" marR="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saponins</a:t>
            </a:r>
            <a:r>
              <a:rPr lang="en-GB" sz="2400">
                <a:solidFill>
                  <a:srgbClr val="000000"/>
                </a:solidFill>
                <a:latin typeface="Calibri"/>
                <a:ea typeface="Calibri"/>
                <a:cs typeface="Calibri"/>
                <a:sym typeface="Calibri"/>
              </a:rPr>
              <a:t> (verbascosaponin with aglycone verbascogenine), </a:t>
            </a:r>
            <a:r>
              <a:rPr lang="en-GB" sz="2400" b="1">
                <a:solidFill>
                  <a:srgbClr val="000000"/>
                </a:solidFill>
                <a:latin typeface="Calibri"/>
                <a:ea typeface="Calibri"/>
                <a:cs typeface="Calibri"/>
                <a:sym typeface="Calibri"/>
              </a:rPr>
              <a:t>mucilage</a:t>
            </a:r>
            <a:r>
              <a:rPr lang="en-GB" sz="2400">
                <a:solidFill>
                  <a:srgbClr val="0000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a:t>
            </a:r>
            <a:r>
              <a:rPr lang="en-GB" sz="2400">
                <a:solidFill>
                  <a:srgbClr val="000000"/>
                </a:solidFill>
                <a:latin typeface="Calibri"/>
                <a:ea typeface="Calibri"/>
                <a:cs typeface="Calibri"/>
                <a:sym typeface="Calibri"/>
              </a:rPr>
              <a:t> (apigenin, luteolin), </a:t>
            </a:r>
            <a:r>
              <a:rPr lang="en-GB" sz="2400" b="1">
                <a:solidFill>
                  <a:srgbClr val="000000"/>
                </a:solidFill>
                <a:latin typeface="Calibri"/>
                <a:ea typeface="Calibri"/>
                <a:cs typeface="Calibri"/>
                <a:sym typeface="Calibri"/>
              </a:rPr>
              <a:t>iridoids</a:t>
            </a:r>
            <a:r>
              <a:rPr lang="en-GB" sz="2400">
                <a:solidFill>
                  <a:srgbClr val="000000"/>
                </a:solidFill>
                <a:latin typeface="Calibri"/>
                <a:ea typeface="Calibri"/>
                <a:cs typeface="Calibri"/>
                <a:sym typeface="Calibri"/>
              </a:rPr>
              <a:t> (aucubine, catalpol) </a:t>
            </a:r>
            <a:endParaRPr sz="2400" u="sng">
              <a:solidFill>
                <a:srgbClr val="006600"/>
              </a:solidFill>
              <a:latin typeface="Calibri"/>
              <a:ea typeface="Calibri"/>
              <a:cs typeface="Calibri"/>
              <a:sym typeface="Calibri"/>
            </a:endParaRPr>
          </a:p>
          <a:p>
            <a:pPr marL="342900" marR="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marR="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expectorant, mucilaginose, antiphlogistic, diaphoretic, mild diuretic</a:t>
            </a:r>
            <a:endParaRPr sz="2400">
              <a:solidFill>
                <a:srgbClr val="000000"/>
              </a:solidFill>
              <a:latin typeface="Calibri"/>
              <a:ea typeface="Calibri"/>
              <a:cs typeface="Calibri"/>
              <a:sym typeface="Calibri"/>
            </a:endParaRPr>
          </a:p>
        </p:txBody>
      </p:sp>
      <p:pic>
        <p:nvPicPr>
          <p:cNvPr id="1039" name="Google Shape;1039;p91" descr="C:\Renata\temp\verbascum.JPG"/>
          <p:cNvPicPr preferRelativeResize="0"/>
          <p:nvPr/>
        </p:nvPicPr>
        <p:blipFill rotWithShape="1">
          <a:blip r:embed="rId5">
            <a:alphaModFix/>
          </a:blip>
          <a:srcRect r="7152" b="35134"/>
          <a:stretch/>
        </p:blipFill>
        <p:spPr>
          <a:xfrm>
            <a:off x="2488956" y="2636912"/>
            <a:ext cx="3542134" cy="1855528"/>
          </a:xfrm>
          <a:prstGeom prst="rect">
            <a:avLst/>
          </a:prstGeom>
          <a:noFill/>
          <a:ln>
            <a:noFill/>
          </a:ln>
        </p:spPr>
      </p:pic>
      <p:pic>
        <p:nvPicPr>
          <p:cNvPr id="1040" name="Google Shape;1040;p91" descr="Hjertebladet Kongelys Rohtotulikukka Molène faux phlomis Keizerskaars Pustenasta divizma Verbasco barbarastio Szöszös ökörfarkkóró Königskerze Windblumen-Königskerze Hjartekongslys Dziewanna kutnerowata Коровяк мохнатый лекарственный Navadni lučnik Крупноцветна дивизма Storkungsljus Sığır kuyruğu Дивина залізняковидна Verbascum phlomoides Divizna sápovitá Divozel sápovitý Gordolobo anaranjado Orange Mullein Wooly Лопен лечебен"/>
          <p:cNvPicPr preferRelativeResize="0"/>
          <p:nvPr/>
        </p:nvPicPr>
        <p:blipFill rotWithShape="1">
          <a:blip r:embed="rId6">
            <a:alphaModFix/>
          </a:blip>
          <a:srcRect/>
          <a:stretch/>
        </p:blipFill>
        <p:spPr>
          <a:xfrm>
            <a:off x="6516216" y="2700112"/>
            <a:ext cx="2202593" cy="14680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45"/>
        <p:cNvGrpSpPr/>
        <p:nvPr/>
      </p:nvGrpSpPr>
      <p:grpSpPr>
        <a:xfrm>
          <a:off x="0" y="0"/>
          <a:ext cx="0" cy="0"/>
          <a:chOff x="0" y="0"/>
          <a:chExt cx="0" cy="0"/>
        </a:xfrm>
      </p:grpSpPr>
      <p:sp>
        <p:nvSpPr>
          <p:cNvPr id="1046" name="Google Shape;1046;p92"/>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Verbasci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47" name="Google Shape;1047;p92"/>
          <p:cNvSpPr txBox="1">
            <a:spLocks noGrp="1"/>
          </p:cNvSpPr>
          <p:nvPr>
            <p:ph type="body" idx="1"/>
          </p:nvPr>
        </p:nvSpPr>
        <p:spPr>
          <a:xfrm>
            <a:off x="168275" y="1504950"/>
            <a:ext cx="4259700" cy="1498800"/>
          </a:xfrm>
          <a:prstGeom prst="rect">
            <a:avLst/>
          </a:prstGeom>
          <a:noFill/>
          <a:ln>
            <a:noFill/>
          </a:ln>
        </p:spPr>
        <p:txBody>
          <a:bodyPr spcFirstLastPara="1" wrap="square" lIns="92075" tIns="46025" rIns="92075" bIns="46025" anchor="t" anchorCtr="0">
            <a:noAutofit/>
          </a:bodyPr>
          <a:lstStyle/>
          <a:p>
            <a:pPr marL="342900" lvl="1"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endParaRPr sz="2400">
              <a:solidFill>
                <a:srgbClr val="006600"/>
              </a:solidFill>
              <a:latin typeface="Calibri"/>
              <a:ea typeface="Calibri"/>
              <a:cs typeface="Calibri"/>
              <a:sym typeface="Calibri"/>
            </a:endParaRPr>
          </a:p>
          <a:p>
            <a:pPr marL="457200" lvl="1" indent="0" algn="l" rtl="0">
              <a:spcBef>
                <a:spcPts val="400"/>
              </a:spcBef>
              <a:spcAft>
                <a:spcPts val="0"/>
              </a:spcAft>
              <a:buClr>
                <a:srgbClr val="006600"/>
              </a:buClr>
              <a:buSzPts val="2000"/>
              <a:buFont typeface="Calibri"/>
              <a:buNone/>
            </a:pPr>
            <a:r>
              <a:rPr lang="en-GB" sz="2000" b="1">
                <a:solidFill>
                  <a:srgbClr val="000000"/>
                </a:solidFill>
                <a:latin typeface="Calibri"/>
                <a:ea typeface="Calibri"/>
                <a:cs typeface="Calibri"/>
                <a:sym typeface="Calibri"/>
              </a:rPr>
              <a:t>stamen</a:t>
            </a:r>
            <a:r>
              <a:rPr lang="en-GB" sz="2000">
                <a:solidFill>
                  <a:srgbClr val="000000"/>
                </a:solidFill>
                <a:latin typeface="Calibri"/>
                <a:ea typeface="Calibri"/>
                <a:cs typeface="Calibri"/>
                <a:sym typeface="Calibri"/>
              </a:rPr>
              <a:t> - lower smooth, upper with one-cell club-like trichomes</a:t>
            </a:r>
            <a:endParaRPr/>
          </a:p>
          <a:p>
            <a:pPr marL="342900" lvl="1"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1"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1"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1"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1"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1"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0" lvl="1" indent="0" algn="l" rtl="0">
              <a:spcBef>
                <a:spcPts val="480"/>
              </a:spcBef>
              <a:spcAft>
                <a:spcPts val="0"/>
              </a:spcAft>
              <a:buClr>
                <a:srgbClr val="006600"/>
              </a:buClr>
              <a:buSzPts val="2400"/>
              <a:buFont typeface="Times New Roman"/>
              <a:buNone/>
            </a:pPr>
            <a:endParaRPr sz="2400">
              <a:solidFill>
                <a:srgbClr val="000000"/>
              </a:solidFill>
              <a:latin typeface="Calibri"/>
              <a:ea typeface="Calibri"/>
              <a:cs typeface="Calibri"/>
              <a:sym typeface="Calibri"/>
            </a:endParaRPr>
          </a:p>
          <a:p>
            <a:pPr marL="342900" lvl="0" indent="-190500" algn="l" rtl="0">
              <a:spcBef>
                <a:spcPts val="480"/>
              </a:spcBef>
              <a:spcAft>
                <a:spcPts val="0"/>
              </a:spcAft>
              <a:buClr>
                <a:srgbClr val="006600"/>
              </a:buClr>
              <a:buSzPts val="2400"/>
              <a:buFont typeface="Noto Sans Symbols"/>
              <a:buNone/>
            </a:pPr>
            <a:endParaRPr sz="2400">
              <a:solidFill>
                <a:srgbClr val="000008"/>
              </a:solidFill>
              <a:latin typeface="Calibri"/>
              <a:ea typeface="Calibri"/>
              <a:cs typeface="Calibri"/>
              <a:sym typeface="Calibri"/>
            </a:endParaRPr>
          </a:p>
        </p:txBody>
      </p:sp>
      <p:pic>
        <p:nvPicPr>
          <p:cNvPr id="1048" name="Google Shape;1048;p92"/>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49" name="Google Shape;1049;p92"/>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50" name="Google Shape;1050;p92"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051" name="Google Shape;1051;p92" descr="C:\Renata\temp\verbascitri6.JPG"/>
          <p:cNvPicPr preferRelativeResize="0"/>
          <p:nvPr/>
        </p:nvPicPr>
        <p:blipFill rotWithShape="1">
          <a:blip r:embed="rId4">
            <a:alphaModFix/>
          </a:blip>
          <a:srcRect l="62950" t="24802" b="10333"/>
          <a:stretch/>
        </p:blipFill>
        <p:spPr>
          <a:xfrm>
            <a:off x="473076" y="2921450"/>
            <a:ext cx="2709835" cy="3557924"/>
          </a:xfrm>
          <a:prstGeom prst="rect">
            <a:avLst/>
          </a:prstGeom>
          <a:noFill/>
          <a:ln>
            <a:noFill/>
          </a:ln>
        </p:spPr>
      </p:pic>
      <p:pic>
        <p:nvPicPr>
          <p:cNvPr id="1052" name="Google Shape;1052;p92" descr="C:\Renata\temp\verbascitri3.JPG"/>
          <p:cNvPicPr preferRelativeResize="0"/>
          <p:nvPr/>
        </p:nvPicPr>
        <p:blipFill rotWithShape="1">
          <a:blip r:embed="rId5">
            <a:alphaModFix/>
          </a:blip>
          <a:srcRect l="30045" t="15262" b="20482"/>
          <a:stretch/>
        </p:blipFill>
        <p:spPr>
          <a:xfrm>
            <a:off x="3650231" y="2921450"/>
            <a:ext cx="5284219" cy="3640226"/>
          </a:xfrm>
          <a:prstGeom prst="rect">
            <a:avLst/>
          </a:prstGeom>
          <a:noFill/>
          <a:ln>
            <a:noFill/>
          </a:ln>
        </p:spPr>
      </p:pic>
      <p:sp>
        <p:nvSpPr>
          <p:cNvPr id="1053" name="Google Shape;1053;p92"/>
          <p:cNvSpPr/>
          <p:nvPr/>
        </p:nvSpPr>
        <p:spPr>
          <a:xfrm>
            <a:off x="5007974" y="1827600"/>
            <a:ext cx="3926400" cy="101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a:solidFill>
                  <a:srgbClr val="000000"/>
                </a:solidFill>
                <a:latin typeface="Calibri"/>
                <a:ea typeface="Calibri"/>
                <a:cs typeface="Calibri"/>
                <a:sym typeface="Calibri"/>
              </a:rPr>
              <a:t>epidermis</a:t>
            </a:r>
            <a:r>
              <a:rPr lang="en-GB" sz="2000">
                <a:solidFill>
                  <a:srgbClr val="000000"/>
                </a:solidFill>
                <a:latin typeface="Calibri"/>
                <a:ea typeface="Calibri"/>
                <a:cs typeface="Calibri"/>
                <a:sym typeface="Calibri"/>
              </a:rPr>
              <a:t> – big branched covering trichomes (candelabra-like), glandular trichomes</a:t>
            </a:r>
            <a:endParaRPr sz="2000">
              <a:solidFill>
                <a:schemeClr val="lt1"/>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58"/>
        <p:cNvGrpSpPr/>
        <p:nvPr/>
      </p:nvGrpSpPr>
      <p:grpSpPr>
        <a:xfrm>
          <a:off x="0" y="0"/>
          <a:ext cx="0" cy="0"/>
          <a:chOff x="0" y="0"/>
          <a:chExt cx="0" cy="0"/>
        </a:xfrm>
      </p:grpSpPr>
      <p:sp>
        <p:nvSpPr>
          <p:cNvPr id="1059" name="Google Shape;1059;p93"/>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Verbasci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60" name="Google Shape;1060;p93"/>
          <p:cNvSpPr txBox="1">
            <a:spLocks noGrp="1"/>
          </p:cNvSpPr>
          <p:nvPr>
            <p:ph type="body" idx="1"/>
          </p:nvPr>
        </p:nvSpPr>
        <p:spPr>
          <a:xfrm>
            <a:off x="168275" y="1504950"/>
            <a:ext cx="4403700" cy="48045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a:t>
            </a:r>
            <a:endParaRPr sz="2400">
              <a:solidFill>
                <a:srgbClr val="006600"/>
              </a:solidFill>
              <a:latin typeface="Calibri"/>
              <a:ea typeface="Calibri"/>
              <a:cs typeface="Calibri"/>
              <a:sym typeface="Calibri"/>
            </a:endParaRPr>
          </a:p>
          <a:p>
            <a:pPr marL="342900" lvl="0" indent="-342900" algn="l" rtl="0">
              <a:spcBef>
                <a:spcPts val="480"/>
              </a:spcBef>
              <a:spcAft>
                <a:spcPts val="0"/>
              </a:spcAft>
              <a:buSzPts val="1920"/>
              <a:buNone/>
            </a:pPr>
            <a:r>
              <a:rPr lang="en-GB" sz="2400">
                <a:solidFill>
                  <a:srgbClr val="000000"/>
                </a:solidFill>
                <a:latin typeface="Calibri"/>
                <a:ea typeface="Calibri"/>
                <a:cs typeface="Calibri"/>
                <a:sym typeface="Calibri"/>
              </a:rPr>
              <a:t>					upper stamen</a:t>
            </a:r>
            <a:endParaRPr/>
          </a:p>
          <a:p>
            <a:pPr marL="342900" lvl="0" indent="-342900" algn="l" rtl="0">
              <a:spcBef>
                <a:spcPts val="280"/>
              </a:spcBef>
              <a:spcAft>
                <a:spcPts val="0"/>
              </a:spcAft>
              <a:buSzPts val="1120"/>
              <a:buNone/>
            </a:pPr>
            <a:endParaRPr sz="1400">
              <a:solidFill>
                <a:srgbClr val="000000"/>
              </a:solidFill>
              <a:latin typeface="Calibri"/>
              <a:ea typeface="Calibri"/>
              <a:cs typeface="Calibri"/>
              <a:sym typeface="Calibri"/>
            </a:endParaRPr>
          </a:p>
          <a:p>
            <a:pPr marL="342900" lvl="0" indent="-342900" algn="l" rtl="0">
              <a:spcBef>
                <a:spcPts val="480"/>
              </a:spcBef>
              <a:spcAft>
                <a:spcPts val="0"/>
              </a:spcAft>
              <a:buSzPts val="1920"/>
              <a:buNone/>
            </a:pPr>
            <a:r>
              <a:rPr lang="en-GB" sz="2400">
                <a:solidFill>
                  <a:srgbClr val="000000"/>
                </a:solidFill>
                <a:latin typeface="Calibri"/>
                <a:ea typeface="Calibri"/>
                <a:cs typeface="Calibri"/>
                <a:sym typeface="Calibri"/>
              </a:rPr>
              <a:t>					lower stamen</a:t>
            </a:r>
            <a:endParaRPr/>
          </a:p>
          <a:p>
            <a:pPr marL="342900" lvl="0" indent="-342900" algn="l" rtl="0">
              <a:spcBef>
                <a:spcPts val="480"/>
              </a:spcBef>
              <a:spcAft>
                <a:spcPts val="0"/>
              </a:spcAft>
              <a:buSzPts val="1920"/>
              <a:buNone/>
            </a:pPr>
            <a:endParaRPr sz="2400">
              <a:solidFill>
                <a:srgbClr val="000000"/>
              </a:solidFill>
              <a:latin typeface="Calibri"/>
              <a:ea typeface="Calibri"/>
              <a:cs typeface="Calibri"/>
              <a:sym typeface="Calibri"/>
            </a:endParaRPr>
          </a:p>
          <a:p>
            <a:pPr marL="342900" lvl="0" indent="-342900" algn="l" rtl="0">
              <a:spcBef>
                <a:spcPts val="480"/>
              </a:spcBef>
              <a:spcAft>
                <a:spcPts val="0"/>
              </a:spcAft>
              <a:buSzPts val="1920"/>
              <a:buNone/>
            </a:pPr>
            <a:r>
              <a:rPr lang="en-GB" sz="2400">
                <a:solidFill>
                  <a:srgbClr val="000000"/>
                </a:solidFill>
                <a:latin typeface="Calibri"/>
                <a:ea typeface="Calibri"/>
                <a:cs typeface="Calibri"/>
                <a:sym typeface="Calibri"/>
              </a:rPr>
              <a:t>				club-like trichome</a:t>
            </a:r>
            <a:endParaRPr/>
          </a:p>
          <a:p>
            <a:pPr marL="342900" lvl="0" indent="-342900" algn="l" rtl="0">
              <a:spcBef>
                <a:spcPts val="480"/>
              </a:spcBef>
              <a:spcAft>
                <a:spcPts val="0"/>
              </a:spcAft>
              <a:buSzPts val="1920"/>
              <a:buNone/>
            </a:pPr>
            <a:endParaRPr sz="2400">
              <a:solidFill>
                <a:srgbClr val="000000"/>
              </a:solidFill>
              <a:latin typeface="Calibri"/>
              <a:ea typeface="Calibri"/>
              <a:cs typeface="Calibri"/>
              <a:sym typeface="Calibri"/>
            </a:endParaRPr>
          </a:p>
          <a:p>
            <a:pPr marL="342900" lvl="0" indent="-342900" algn="l" rtl="0">
              <a:spcBef>
                <a:spcPts val="480"/>
              </a:spcBef>
              <a:spcAft>
                <a:spcPts val="0"/>
              </a:spcAft>
              <a:buSzPts val="1920"/>
              <a:buNone/>
            </a:pPr>
            <a:r>
              <a:rPr lang="en-GB" sz="2400">
                <a:solidFill>
                  <a:srgbClr val="000000"/>
                </a:solidFill>
                <a:latin typeface="Calibri"/>
                <a:ea typeface="Calibri"/>
                <a:cs typeface="Calibri"/>
                <a:sym typeface="Calibri"/>
              </a:rPr>
              <a:t>					candelabra-like 					trichome</a:t>
            </a:r>
            <a:endParaRPr/>
          </a:p>
          <a:p>
            <a:pPr marL="342900" lvl="0" indent="-190500" algn="l" rtl="0">
              <a:spcBef>
                <a:spcPts val="480"/>
              </a:spcBef>
              <a:spcAft>
                <a:spcPts val="0"/>
              </a:spcAft>
              <a:buClr>
                <a:srgbClr val="006600"/>
              </a:buClr>
              <a:buSzPts val="2400"/>
              <a:buFont typeface="Noto Sans Symbols"/>
              <a:buNone/>
            </a:pPr>
            <a:endParaRPr sz="24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2400"/>
              <a:buFont typeface="Arial"/>
              <a:buNone/>
            </a:pPr>
            <a:endParaRPr sz="2400">
              <a:solidFill>
                <a:srgbClr val="000008"/>
              </a:solidFill>
              <a:latin typeface="Calibri"/>
              <a:ea typeface="Calibri"/>
              <a:cs typeface="Calibri"/>
              <a:sym typeface="Calibri"/>
            </a:endParaRPr>
          </a:p>
        </p:txBody>
      </p:sp>
      <p:pic>
        <p:nvPicPr>
          <p:cNvPr id="1061" name="Google Shape;1061;p93"/>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62" name="Google Shape;1062;p93"/>
          <p:cNvCxnSpPr/>
          <p:nvPr/>
        </p:nvCxnSpPr>
        <p:spPr>
          <a:xfrm>
            <a:off x="241300" y="1504938"/>
            <a:ext cx="8661300" cy="0"/>
          </a:xfrm>
          <a:prstGeom prst="straightConnector1">
            <a:avLst/>
          </a:prstGeom>
          <a:noFill/>
          <a:ln w="38100" cap="flat" cmpd="sng">
            <a:solidFill>
              <a:srgbClr val="008000"/>
            </a:solidFill>
            <a:prstDash val="solid"/>
            <a:round/>
            <a:headEnd type="none" w="sm" len="sm"/>
            <a:tailEnd type="none" w="sm" len="sm"/>
          </a:ln>
        </p:spPr>
      </p:cxnSp>
      <p:sp>
        <p:nvSpPr>
          <p:cNvPr id="1063" name="Google Shape;1063;p93"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064" name="Google Shape;1064;p93" descr="C:\Renata\PRAKTIKA\obr\divizna.jpg"/>
          <p:cNvPicPr preferRelativeResize="0"/>
          <p:nvPr/>
        </p:nvPicPr>
        <p:blipFill rotWithShape="1">
          <a:blip r:embed="rId4">
            <a:alphaModFix/>
          </a:blip>
          <a:srcRect/>
          <a:stretch/>
        </p:blipFill>
        <p:spPr>
          <a:xfrm>
            <a:off x="4860032" y="1609881"/>
            <a:ext cx="3184147" cy="5034056"/>
          </a:xfrm>
          <a:prstGeom prst="rect">
            <a:avLst/>
          </a:prstGeom>
          <a:noFill/>
          <a:ln>
            <a:noFill/>
          </a:ln>
        </p:spPr>
      </p:pic>
      <p:cxnSp>
        <p:nvCxnSpPr>
          <p:cNvPr id="1065" name="Google Shape;1065;p93"/>
          <p:cNvCxnSpPr/>
          <p:nvPr/>
        </p:nvCxnSpPr>
        <p:spPr>
          <a:xfrm rot="10800000" flipH="1">
            <a:off x="3960734" y="2060868"/>
            <a:ext cx="3203700" cy="159300"/>
          </a:xfrm>
          <a:prstGeom prst="straightConnector1">
            <a:avLst/>
          </a:prstGeom>
          <a:noFill/>
          <a:ln w="28575" cap="flat" cmpd="sng">
            <a:solidFill>
              <a:srgbClr val="FF0000"/>
            </a:solidFill>
            <a:prstDash val="solid"/>
            <a:round/>
            <a:headEnd type="none" w="med" len="med"/>
            <a:tailEnd type="none" w="med" len="med"/>
          </a:ln>
        </p:spPr>
      </p:cxnSp>
      <p:cxnSp>
        <p:nvCxnSpPr>
          <p:cNvPr id="1066" name="Google Shape;1066;p93"/>
          <p:cNvCxnSpPr/>
          <p:nvPr/>
        </p:nvCxnSpPr>
        <p:spPr>
          <a:xfrm rot="10800000" flipH="1">
            <a:off x="3960734" y="2924944"/>
            <a:ext cx="2677194" cy="15305"/>
          </a:xfrm>
          <a:prstGeom prst="straightConnector1">
            <a:avLst/>
          </a:prstGeom>
          <a:noFill/>
          <a:ln w="28575" cap="flat" cmpd="sng">
            <a:solidFill>
              <a:srgbClr val="FF0000"/>
            </a:solidFill>
            <a:prstDash val="solid"/>
            <a:round/>
            <a:headEnd type="none" w="med" len="med"/>
            <a:tailEnd type="none" w="med" len="med"/>
          </a:ln>
        </p:spPr>
      </p:cxnSp>
      <p:cxnSp>
        <p:nvCxnSpPr>
          <p:cNvPr id="1067" name="Google Shape;1067;p93"/>
          <p:cNvCxnSpPr/>
          <p:nvPr/>
        </p:nvCxnSpPr>
        <p:spPr>
          <a:xfrm>
            <a:off x="3927350" y="3712475"/>
            <a:ext cx="3381000" cy="4500"/>
          </a:xfrm>
          <a:prstGeom prst="straightConnector1">
            <a:avLst/>
          </a:prstGeom>
          <a:noFill/>
          <a:ln w="28575" cap="flat" cmpd="sng">
            <a:solidFill>
              <a:srgbClr val="FF0000"/>
            </a:solidFill>
            <a:prstDash val="solid"/>
            <a:round/>
            <a:headEnd type="none" w="med" len="med"/>
            <a:tailEnd type="none" w="med" len="med"/>
          </a:ln>
        </p:spPr>
      </p:cxnSp>
      <p:cxnSp>
        <p:nvCxnSpPr>
          <p:cNvPr id="1068" name="Google Shape;1068;p93"/>
          <p:cNvCxnSpPr/>
          <p:nvPr/>
        </p:nvCxnSpPr>
        <p:spPr>
          <a:xfrm>
            <a:off x="4078225" y="4741175"/>
            <a:ext cx="2294100" cy="1281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680"/>
        <p:cNvGrpSpPr/>
        <p:nvPr/>
      </p:nvGrpSpPr>
      <p:grpSpPr>
        <a:xfrm>
          <a:off x="0" y="0"/>
          <a:ext cx="0" cy="0"/>
          <a:chOff x="0" y="0"/>
          <a:chExt cx="0" cy="0"/>
        </a:xfrm>
      </p:grpSpPr>
      <p:sp>
        <p:nvSpPr>
          <p:cNvPr id="681" name="Google Shape;681;p67"/>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682" name="Google Shape;682;p67"/>
          <p:cNvSpPr txBox="1">
            <a:spLocks noGrp="1"/>
          </p:cNvSpPr>
          <p:nvPr>
            <p:ph type="body" idx="1"/>
          </p:nvPr>
        </p:nvSpPr>
        <p:spPr>
          <a:xfrm>
            <a:off x="263085" y="1484784"/>
            <a:ext cx="8645964" cy="1872208"/>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ground </a:t>
            </a:r>
            <a:r>
              <a:rPr lang="en-GB" sz="2400" u="sng">
                <a:solidFill>
                  <a:srgbClr val="000000"/>
                </a:solidFill>
                <a:latin typeface="Calibri"/>
                <a:ea typeface="Calibri"/>
                <a:cs typeface="Calibri"/>
                <a:sym typeface="Calibri"/>
              </a:rPr>
              <a:t>leaves</a:t>
            </a:r>
            <a:r>
              <a:rPr lang="en-GB" sz="2400">
                <a:solidFill>
                  <a:srgbClr val="000000"/>
                </a:solidFill>
                <a:latin typeface="Calibri"/>
                <a:ea typeface="Calibri"/>
                <a:cs typeface="Calibri"/>
                <a:sym typeface="Calibri"/>
              </a:rPr>
              <a:t> from greyish to greenish, silver-grey felt-like, leaf-stalked, leaf segments from rounded to lanceolate, </a:t>
            </a:r>
            <a:r>
              <a:rPr lang="en-GB" sz="2400" u="sng">
                <a:solidFill>
                  <a:srgbClr val="000000"/>
                </a:solidFill>
                <a:latin typeface="Calibri"/>
                <a:ea typeface="Calibri"/>
                <a:cs typeface="Calibri"/>
                <a:sym typeface="Calibri"/>
              </a:rPr>
              <a:t>stem</a:t>
            </a:r>
            <a:r>
              <a:rPr lang="en-GB" sz="2400">
                <a:solidFill>
                  <a:srgbClr val="000000"/>
                </a:solidFill>
                <a:latin typeface="Calibri"/>
                <a:ea typeface="Calibri"/>
                <a:cs typeface="Calibri"/>
                <a:sym typeface="Calibri"/>
              </a:rPr>
              <a:t> green-grey, felt-like, usually with 5 wrinkles, </a:t>
            </a:r>
            <a:r>
              <a:rPr lang="en-GB" sz="2400" u="sng">
                <a:solidFill>
                  <a:srgbClr val="000000"/>
                </a:solidFill>
                <a:latin typeface="Calibri"/>
                <a:ea typeface="Calibri"/>
                <a:cs typeface="Calibri"/>
                <a:sym typeface="Calibri"/>
              </a:rPr>
              <a:t>flowers</a:t>
            </a:r>
            <a:r>
              <a:rPr lang="en-GB" sz="2400">
                <a:solidFill>
                  <a:srgbClr val="000000"/>
                </a:solidFill>
                <a:latin typeface="Calibri"/>
                <a:ea typeface="Calibri"/>
                <a:cs typeface="Calibri"/>
                <a:sym typeface="Calibri"/>
              </a:rPr>
              <a:t> yellow, target-like, </a:t>
            </a:r>
            <a:r>
              <a:rPr lang="en-GB" sz="2400" i="1" u="sng">
                <a:solidFill>
                  <a:srgbClr val="000000"/>
                </a:solidFill>
                <a:latin typeface="Calibri"/>
                <a:ea typeface="Calibri"/>
                <a:cs typeface="Calibri"/>
                <a:sym typeface="Calibri"/>
              </a:rPr>
              <a:t>involucrum</a:t>
            </a:r>
            <a:r>
              <a:rPr lang="en-GB" sz="2400">
                <a:solidFill>
                  <a:srgbClr val="000000"/>
                </a:solidFill>
                <a:latin typeface="Calibri"/>
                <a:ea typeface="Calibri"/>
                <a:cs typeface="Calibri"/>
                <a:sym typeface="Calibri"/>
              </a:rPr>
              <a:t> grey felt-like, aromatic odour and very bitter spicy taste. </a:t>
            </a: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p:txBody>
      </p:sp>
      <p:pic>
        <p:nvPicPr>
          <p:cNvPr id="683" name="Google Shape;683;p67"/>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684" name="Google Shape;684;p67"/>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685" name="Google Shape;685;p67"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686" name="Google Shape;686;p67" descr="artherb"/>
          <p:cNvPicPr preferRelativeResize="0"/>
          <p:nvPr/>
        </p:nvPicPr>
        <p:blipFill rotWithShape="1">
          <a:blip r:embed="rId4">
            <a:alphaModFix/>
          </a:blip>
          <a:srcRect l="6363" t="5792" r="5507" b="11608"/>
          <a:stretch/>
        </p:blipFill>
        <p:spPr>
          <a:xfrm>
            <a:off x="2411760" y="3356992"/>
            <a:ext cx="4680520" cy="32916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73"/>
        <p:cNvGrpSpPr/>
        <p:nvPr/>
      </p:nvGrpSpPr>
      <p:grpSpPr>
        <a:xfrm>
          <a:off x="0" y="0"/>
          <a:ext cx="0" cy="0"/>
          <a:chOff x="0" y="0"/>
          <a:chExt cx="0" cy="0"/>
        </a:xfrm>
      </p:grpSpPr>
      <p:pic>
        <p:nvPicPr>
          <p:cNvPr id="1074" name="Google Shape;1074;p94"/>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75" name="Google Shape;1075;p94"/>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76" name="Google Shape;1076;p94"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sp>
        <p:nvSpPr>
          <p:cNvPr id="1077" name="Google Shape;1077;p94"/>
          <p:cNvSpPr txBox="1">
            <a:spLocks noGrp="1"/>
          </p:cNvSpPr>
          <p:nvPr>
            <p:ph type="title"/>
          </p:nvPr>
        </p:nvSpPr>
        <p:spPr>
          <a:xfrm>
            <a:off x="692150" y="3500438"/>
            <a:ext cx="7772400" cy="1371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GB" b="1">
                <a:solidFill>
                  <a:srgbClr val="800000"/>
                </a:solidFill>
                <a:latin typeface="Calibri"/>
                <a:ea typeface="Calibri"/>
                <a:cs typeface="Calibri"/>
                <a:sym typeface="Calibri"/>
              </a:rPr>
              <a:t>MACROSCOPY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82"/>
        <p:cNvGrpSpPr/>
        <p:nvPr/>
      </p:nvGrpSpPr>
      <p:grpSpPr>
        <a:xfrm>
          <a:off x="0" y="0"/>
          <a:ext cx="0" cy="0"/>
          <a:chOff x="0" y="0"/>
          <a:chExt cx="0" cy="0"/>
        </a:xfrm>
      </p:grpSpPr>
      <p:sp>
        <p:nvSpPr>
          <p:cNvPr id="1083" name="Google Shape;1083;p95"/>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Arnicae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84" name="Google Shape;1084;p95"/>
          <p:cNvSpPr txBox="1">
            <a:spLocks noGrp="1"/>
          </p:cNvSpPr>
          <p:nvPr>
            <p:ph type="body" idx="1"/>
          </p:nvPr>
        </p:nvSpPr>
        <p:spPr>
          <a:xfrm>
            <a:off x="168274" y="1505914"/>
            <a:ext cx="8975726" cy="1272185"/>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Arnica montana,</a:t>
            </a:r>
            <a:r>
              <a:rPr lang="en-GB" sz="2400" b="1">
                <a:solidFill>
                  <a:srgbClr val="800000"/>
                </a:solidFill>
                <a:latin typeface="Calibri"/>
                <a:ea typeface="Calibri"/>
                <a:cs typeface="Calibri"/>
                <a:sym typeface="Calibri"/>
              </a:rPr>
              <a:t> Asteraceae </a:t>
            </a:r>
            <a:r>
              <a:rPr lang="en-GB" sz="2400">
                <a:solidFill>
                  <a:srgbClr val="000000"/>
                </a:solidFill>
                <a:latin typeface="Calibri"/>
                <a:ea typeface="Calibri"/>
                <a:cs typeface="Calibri"/>
                <a:sym typeface="Calibri"/>
              </a:rPr>
              <a:t>Leopard´s bane, Mountain Arnica</a:t>
            </a:r>
            <a:endParaRPr/>
          </a:p>
          <a:p>
            <a:pPr marL="742950" lvl="1" indent="-285750" algn="l" rtl="0">
              <a:spcBef>
                <a:spcPts val="400"/>
              </a:spcBef>
              <a:spcAft>
                <a:spcPts val="0"/>
              </a:spcAft>
              <a:buClr>
                <a:srgbClr val="006600"/>
              </a:buClr>
              <a:buSzPts val="2000"/>
              <a:buFont typeface="Noto Sans Symbols"/>
              <a:buChar char="▪"/>
            </a:pPr>
            <a:r>
              <a:rPr lang="en-GB" sz="2000">
                <a:solidFill>
                  <a:srgbClr val="000000"/>
                </a:solidFill>
                <a:latin typeface="Calibri"/>
                <a:ea typeface="Calibri"/>
                <a:cs typeface="Calibri"/>
                <a:sym typeface="Calibri"/>
              </a:rPr>
              <a:t>Arnicae tinctura CzPh 2017 </a:t>
            </a:r>
            <a:endParaRPr sz="2400">
              <a:solidFill>
                <a:srgbClr val="000000"/>
              </a:solidFill>
              <a:latin typeface="Calibri"/>
              <a:ea typeface="Calibri"/>
              <a:cs typeface="Calibri"/>
              <a:sym typeface="Calibri"/>
            </a:endParaRPr>
          </a:p>
        </p:txBody>
      </p:sp>
      <p:pic>
        <p:nvPicPr>
          <p:cNvPr id="1085" name="Google Shape;1085;p95"/>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86" name="Google Shape;1086;p95"/>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87" name="Google Shape;1087;p95"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088" name="Google Shape;1088;p95" descr="a_montana1"/>
          <p:cNvPicPr preferRelativeResize="0"/>
          <p:nvPr/>
        </p:nvPicPr>
        <p:blipFill rotWithShape="1">
          <a:blip r:embed="rId4">
            <a:alphaModFix/>
          </a:blip>
          <a:srcRect/>
          <a:stretch/>
        </p:blipFill>
        <p:spPr>
          <a:xfrm>
            <a:off x="1475656" y="2898124"/>
            <a:ext cx="2622771" cy="3758431"/>
          </a:xfrm>
          <a:prstGeom prst="rect">
            <a:avLst/>
          </a:prstGeom>
          <a:noFill/>
          <a:ln>
            <a:noFill/>
          </a:ln>
        </p:spPr>
      </p:pic>
      <p:pic>
        <p:nvPicPr>
          <p:cNvPr id="1089" name="Google Shape;1089;p95" descr="Arnica montana - prha arnika"/>
          <p:cNvPicPr preferRelativeResize="0"/>
          <p:nvPr/>
        </p:nvPicPr>
        <p:blipFill rotWithShape="1">
          <a:blip r:embed="rId5">
            <a:alphaModFix/>
          </a:blip>
          <a:srcRect/>
          <a:stretch/>
        </p:blipFill>
        <p:spPr>
          <a:xfrm>
            <a:off x="4283968" y="3117961"/>
            <a:ext cx="4060825" cy="3168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094"/>
        <p:cNvGrpSpPr/>
        <p:nvPr/>
      </p:nvGrpSpPr>
      <p:grpSpPr>
        <a:xfrm>
          <a:off x="0" y="0"/>
          <a:ext cx="0" cy="0"/>
          <a:chOff x="0" y="0"/>
          <a:chExt cx="0" cy="0"/>
        </a:xfrm>
      </p:grpSpPr>
      <p:sp>
        <p:nvSpPr>
          <p:cNvPr id="1095" name="Google Shape;1095;p96"/>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Arnicae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096" name="Google Shape;1096;p96"/>
          <p:cNvSpPr txBox="1">
            <a:spLocks noGrp="1"/>
          </p:cNvSpPr>
          <p:nvPr>
            <p:ph type="body" idx="1"/>
          </p:nvPr>
        </p:nvSpPr>
        <p:spPr>
          <a:xfrm>
            <a:off x="247650" y="1477070"/>
            <a:ext cx="4569401" cy="2167954"/>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flower heads: ray florets creamy white, circular head yellow disc florets are androgynous, ovary cylindrical, smoothly hairy, aromatic odour, sharp spicy taste</a:t>
            </a:r>
            <a:endParaRPr sz="2400" u="sng">
              <a:solidFill>
                <a:srgbClr val="006600"/>
              </a:solidFill>
              <a:latin typeface="Calibri"/>
              <a:ea typeface="Calibri"/>
              <a:cs typeface="Calibri"/>
              <a:sym typeface="Calibri"/>
            </a:endParaRPr>
          </a:p>
        </p:txBody>
      </p:sp>
      <p:pic>
        <p:nvPicPr>
          <p:cNvPr id="1097" name="Google Shape;1097;p96"/>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098" name="Google Shape;1098;p96"/>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099" name="Google Shape;1099;p96"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00" name="Google Shape;1100;p96" descr="arnica"/>
          <p:cNvPicPr preferRelativeResize="0"/>
          <p:nvPr/>
        </p:nvPicPr>
        <p:blipFill rotWithShape="1">
          <a:blip r:embed="rId4">
            <a:alphaModFix/>
          </a:blip>
          <a:srcRect/>
          <a:stretch/>
        </p:blipFill>
        <p:spPr>
          <a:xfrm>
            <a:off x="5417080" y="1522697"/>
            <a:ext cx="3180346" cy="2386477"/>
          </a:xfrm>
          <a:prstGeom prst="rect">
            <a:avLst/>
          </a:prstGeom>
          <a:noFill/>
          <a:ln>
            <a:noFill/>
          </a:ln>
        </p:spPr>
      </p:pic>
      <p:sp>
        <p:nvSpPr>
          <p:cNvPr id="1101" name="Google Shape;1101;p96"/>
          <p:cNvSpPr txBox="1"/>
          <p:nvPr/>
        </p:nvSpPr>
        <p:spPr>
          <a:xfrm>
            <a:off x="247650" y="4066054"/>
            <a:ext cx="8788845" cy="2603306"/>
          </a:xfrm>
          <a:prstGeom prst="rect">
            <a:avLst/>
          </a:prstGeom>
          <a:noFill/>
          <a:ln>
            <a:noFill/>
          </a:ln>
        </p:spPr>
        <p:txBody>
          <a:bodyPr spcFirstLastPara="1" wrap="square" lIns="92075" tIns="46025" rIns="92075" bIns="46025" anchor="t" anchorCtr="0">
            <a:noAutofit/>
          </a:bodyPr>
          <a:lstStyle/>
          <a:p>
            <a:pPr marL="342900" marR="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sesquiterpenic lactones </a:t>
            </a:r>
            <a:r>
              <a:rPr lang="en-GB" sz="2400">
                <a:solidFill>
                  <a:srgbClr val="000000"/>
                </a:solidFill>
                <a:latin typeface="Calibri"/>
                <a:ea typeface="Calibri"/>
                <a:cs typeface="Calibri"/>
                <a:sym typeface="Calibri"/>
              </a:rPr>
              <a:t>(</a:t>
            </a:r>
            <a:r>
              <a:rPr lang="en-GB" sz="2400" b="1">
                <a:solidFill>
                  <a:srgbClr val="000000"/>
                </a:solidFill>
                <a:latin typeface="Calibri"/>
                <a:ea typeface="Calibri"/>
                <a:cs typeface="Calibri"/>
                <a:sym typeface="Calibri"/>
              </a:rPr>
              <a:t>helenalin</a:t>
            </a:r>
            <a:r>
              <a:rPr lang="en-GB" sz="2400">
                <a:solidFill>
                  <a:srgbClr val="000000"/>
                </a:solidFill>
                <a:latin typeface="Calibri"/>
                <a:ea typeface="Calibri"/>
                <a:cs typeface="Calibri"/>
                <a:sym typeface="Calibri"/>
              </a:rPr>
              <a:t>, dihydrohelenalin), flavonoids, carotenoids, polyphenolic compounds (cynarin), essential oil, triterpenic saponins (arnidiole), polyacetylene type substances </a:t>
            </a:r>
            <a:endParaRPr sz="2400" u="sng">
              <a:solidFill>
                <a:srgbClr val="006600"/>
              </a:solidFill>
              <a:latin typeface="Calibri"/>
              <a:ea typeface="Calibri"/>
              <a:cs typeface="Calibri"/>
              <a:sym typeface="Calibri"/>
            </a:endParaRPr>
          </a:p>
          <a:p>
            <a:pPr marL="342900" marR="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marR="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only external –</a:t>
            </a:r>
            <a:r>
              <a:rPr lang="en-GB" sz="2400">
                <a:solidFill>
                  <a:srgbClr val="000000"/>
                </a:solidFill>
                <a:latin typeface="Calibri"/>
                <a:ea typeface="Calibri"/>
                <a:cs typeface="Calibri"/>
                <a:sym typeface="Calibri"/>
              </a:rPr>
              <a:t> antiphlogistic, antirheumatic, derivans</a:t>
            </a:r>
            <a:endParaRPr/>
          </a:p>
          <a:p>
            <a:pPr marL="342900" marR="0" lvl="0" indent="-342900" algn="l" rtl="0">
              <a:spcBef>
                <a:spcPts val="480"/>
              </a:spcBef>
              <a:spcAft>
                <a:spcPts val="0"/>
              </a:spcAft>
              <a:buClr>
                <a:srgbClr val="006600"/>
              </a:buClr>
              <a:buSzPts val="1920"/>
              <a:buFont typeface="Noto Sans Symbols"/>
              <a:buChar char="▪"/>
            </a:pPr>
            <a:r>
              <a:rPr lang="en-GB" sz="2400">
                <a:solidFill>
                  <a:srgbClr val="000000"/>
                </a:solidFill>
                <a:latin typeface="Calibri"/>
                <a:ea typeface="Calibri"/>
                <a:cs typeface="Calibri"/>
                <a:sym typeface="Calibri"/>
              </a:rPr>
              <a:t>(internally – cardiotonic, elevates blood pressure)</a:t>
            </a:r>
            <a:endParaRPr sz="2400">
              <a:solidFill>
                <a:srgbClr val="000008"/>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06"/>
        <p:cNvGrpSpPr/>
        <p:nvPr/>
      </p:nvGrpSpPr>
      <p:grpSpPr>
        <a:xfrm>
          <a:off x="0" y="0"/>
          <a:ext cx="0" cy="0"/>
          <a:chOff x="0" y="0"/>
          <a:chExt cx="0" cy="0"/>
        </a:xfrm>
      </p:grpSpPr>
      <p:sp>
        <p:nvSpPr>
          <p:cNvPr id="1107" name="Google Shape;1107;p97"/>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Calendulae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108" name="Google Shape;1108;p97"/>
          <p:cNvSpPr txBox="1">
            <a:spLocks noGrp="1"/>
          </p:cNvSpPr>
          <p:nvPr>
            <p:ph type="body" idx="1"/>
          </p:nvPr>
        </p:nvSpPr>
        <p:spPr>
          <a:xfrm>
            <a:off x="168274" y="1505914"/>
            <a:ext cx="8975726" cy="2639841"/>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Calendula officinalis,</a:t>
            </a:r>
            <a:r>
              <a:rPr lang="en-GB" sz="2400" b="1">
                <a:solidFill>
                  <a:srgbClr val="800000"/>
                </a:solidFill>
                <a:latin typeface="Calibri"/>
                <a:ea typeface="Calibri"/>
                <a:cs typeface="Calibri"/>
                <a:sym typeface="Calibri"/>
              </a:rPr>
              <a:t> Asteraceae, </a:t>
            </a:r>
            <a:r>
              <a:rPr lang="en-GB" sz="2400">
                <a:solidFill>
                  <a:srgbClr val="000000"/>
                </a:solidFill>
                <a:latin typeface="Calibri"/>
                <a:ea typeface="Calibri"/>
                <a:cs typeface="Calibri"/>
                <a:sym typeface="Calibri"/>
              </a:rPr>
              <a:t>Pot Marigold</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109" name="Google Shape;1109;p97"/>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10" name="Google Shape;1110;p97"/>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11" name="Google Shape;1111;p97"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12" name="Google Shape;1112;p97" descr="c_officinalis2"/>
          <p:cNvPicPr preferRelativeResize="0"/>
          <p:nvPr/>
        </p:nvPicPr>
        <p:blipFill rotWithShape="1">
          <a:blip r:embed="rId4">
            <a:alphaModFix/>
          </a:blip>
          <a:srcRect/>
          <a:stretch/>
        </p:blipFill>
        <p:spPr>
          <a:xfrm>
            <a:off x="899592" y="2000273"/>
            <a:ext cx="2983278" cy="4594969"/>
          </a:xfrm>
          <a:prstGeom prst="rect">
            <a:avLst/>
          </a:prstGeom>
          <a:noFill/>
          <a:ln>
            <a:noFill/>
          </a:ln>
        </p:spPr>
      </p:pic>
      <p:pic>
        <p:nvPicPr>
          <p:cNvPr id="1113" name="Google Shape;1113;p97" descr="Image:Calendula officinalis3.jpg">
            <a:hlinkClick r:id="rId5"/>
          </p:cNvPr>
          <p:cNvPicPr preferRelativeResize="0"/>
          <p:nvPr/>
        </p:nvPicPr>
        <p:blipFill rotWithShape="1">
          <a:blip r:embed="rId6">
            <a:alphaModFix/>
          </a:blip>
          <a:srcRect/>
          <a:stretch/>
        </p:blipFill>
        <p:spPr>
          <a:xfrm>
            <a:off x="4211960" y="2611832"/>
            <a:ext cx="4162425" cy="3371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18"/>
        <p:cNvGrpSpPr/>
        <p:nvPr/>
      </p:nvGrpSpPr>
      <p:grpSpPr>
        <a:xfrm>
          <a:off x="0" y="0"/>
          <a:ext cx="0" cy="0"/>
          <a:chOff x="0" y="0"/>
          <a:chExt cx="0" cy="0"/>
        </a:xfrm>
      </p:grpSpPr>
      <p:sp>
        <p:nvSpPr>
          <p:cNvPr id="1119" name="Google Shape;1119;p98"/>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Calendulae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120" name="Google Shape;1120;p98"/>
          <p:cNvSpPr txBox="1">
            <a:spLocks noGrp="1"/>
          </p:cNvSpPr>
          <p:nvPr>
            <p:ph type="body" idx="1"/>
          </p:nvPr>
        </p:nvSpPr>
        <p:spPr>
          <a:xfrm>
            <a:off x="247650" y="1477070"/>
            <a:ext cx="5044430"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yellow flower head, circumferential ray florets, in disc tubular florets, bracts in two rows, weak odour, bitterish acrid taste</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glycosides of oleanolic acid (calendulosides)</a:t>
            </a:r>
            <a:r>
              <a:rPr lang="en-GB" sz="2400">
                <a:solidFill>
                  <a:srgbClr val="0000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 essential oil</a:t>
            </a:r>
            <a:r>
              <a:rPr lang="en-GB" sz="2400">
                <a:solidFill>
                  <a:srgbClr val="000000"/>
                </a:solidFill>
                <a:latin typeface="Calibri"/>
                <a:ea typeface="Calibri"/>
                <a:cs typeface="Calibri"/>
                <a:sym typeface="Calibri"/>
              </a:rPr>
              <a:t>, carotenoids and xantophylls, triterpenic alcohols (arnidiole, faradiole)</a:t>
            </a: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antiphlogistic</a:t>
            </a:r>
            <a:endParaRPr/>
          </a:p>
          <a:p>
            <a:pPr marL="342900" lvl="0" indent="-220980" algn="l" rtl="0">
              <a:spcBef>
                <a:spcPts val="480"/>
              </a:spcBef>
              <a:spcAft>
                <a:spcPts val="0"/>
              </a:spcAft>
              <a:buClr>
                <a:srgbClr val="006600"/>
              </a:buClr>
              <a:buSzPts val="1920"/>
              <a:buFont typeface="Noto Sans Symbols"/>
              <a:buNone/>
            </a:pPr>
            <a:endParaRPr sz="2400">
              <a:solidFill>
                <a:srgbClr val="000008"/>
              </a:solidFill>
              <a:latin typeface="Calibri"/>
              <a:ea typeface="Calibri"/>
              <a:cs typeface="Calibri"/>
              <a:sym typeface="Calibri"/>
            </a:endParaRPr>
          </a:p>
        </p:txBody>
      </p:sp>
      <p:pic>
        <p:nvPicPr>
          <p:cNvPr id="1121" name="Google Shape;1121;p98"/>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22" name="Google Shape;1122;p98"/>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23" name="Google Shape;1123;p98"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24" name="Google Shape;1124;p98" descr="http://195.178.84.227/html/images/plants/calendula/flos.jpg"/>
          <p:cNvPicPr preferRelativeResize="0"/>
          <p:nvPr/>
        </p:nvPicPr>
        <p:blipFill rotWithShape="1">
          <a:blip r:embed="rId4">
            <a:alphaModFix/>
          </a:blip>
          <a:srcRect l="2872" t="6956" r="7253" b="27895"/>
          <a:stretch/>
        </p:blipFill>
        <p:spPr>
          <a:xfrm>
            <a:off x="5493637" y="1616192"/>
            <a:ext cx="3415412" cy="1856844"/>
          </a:xfrm>
          <a:prstGeom prst="rect">
            <a:avLst/>
          </a:prstGeom>
          <a:noFill/>
          <a:ln>
            <a:noFill/>
          </a:ln>
        </p:spPr>
      </p:pic>
      <p:pic>
        <p:nvPicPr>
          <p:cNvPr id="1125" name="Google Shape;1125;p98" descr="http://www.spandidos-publications.com/article_images/ol/4/1/OL-04-01-0022-g00.jpg"/>
          <p:cNvPicPr preferRelativeResize="0"/>
          <p:nvPr/>
        </p:nvPicPr>
        <p:blipFill rotWithShape="1">
          <a:blip r:embed="rId5">
            <a:alphaModFix/>
          </a:blip>
          <a:srcRect l="7934" t="9840" r="50000"/>
          <a:stretch/>
        </p:blipFill>
        <p:spPr>
          <a:xfrm>
            <a:off x="5572729" y="3878265"/>
            <a:ext cx="3168650" cy="2012950"/>
          </a:xfrm>
          <a:prstGeom prst="rect">
            <a:avLst/>
          </a:prstGeom>
          <a:noFill/>
          <a:ln>
            <a:noFill/>
          </a:ln>
        </p:spPr>
      </p:pic>
      <p:sp>
        <p:nvSpPr>
          <p:cNvPr id="1126" name="Google Shape;1126;p98"/>
          <p:cNvSpPr/>
          <p:nvPr/>
        </p:nvSpPr>
        <p:spPr>
          <a:xfrm>
            <a:off x="6372200" y="6181636"/>
            <a:ext cx="152464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calenduloside  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31"/>
        <p:cNvGrpSpPr/>
        <p:nvPr/>
      </p:nvGrpSpPr>
      <p:grpSpPr>
        <a:xfrm>
          <a:off x="0" y="0"/>
          <a:ext cx="0" cy="0"/>
          <a:chOff x="0" y="0"/>
          <a:chExt cx="0" cy="0"/>
        </a:xfrm>
      </p:grpSpPr>
      <p:sp>
        <p:nvSpPr>
          <p:cNvPr id="1132" name="Google Shape;1132;p99"/>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Caryophylli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133" name="Google Shape;1133;p99"/>
          <p:cNvSpPr txBox="1">
            <a:spLocks noGrp="1"/>
          </p:cNvSpPr>
          <p:nvPr>
            <p:ph type="body" idx="1"/>
          </p:nvPr>
        </p:nvSpPr>
        <p:spPr>
          <a:xfrm>
            <a:off x="168274" y="1505915"/>
            <a:ext cx="8975726" cy="1126162"/>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Syzygium aromaticum (Eugenia caryophyllus),</a:t>
            </a:r>
            <a:r>
              <a:rPr lang="en-GB" sz="2400" b="1">
                <a:solidFill>
                  <a:srgbClr val="800000"/>
                </a:solidFill>
                <a:latin typeface="Calibri"/>
                <a:ea typeface="Calibri"/>
                <a:cs typeface="Calibri"/>
                <a:sym typeface="Calibri"/>
              </a:rPr>
              <a:t> Myrtaceae, </a:t>
            </a:r>
            <a:r>
              <a:rPr lang="en-GB" sz="2400">
                <a:solidFill>
                  <a:srgbClr val="000000"/>
                </a:solidFill>
                <a:latin typeface="Calibri"/>
                <a:ea typeface="Calibri"/>
                <a:cs typeface="Calibri"/>
                <a:sym typeface="Calibri"/>
              </a:rPr>
              <a:t>Cloves</a:t>
            </a:r>
            <a:endParaRPr sz="2400">
              <a:solidFill>
                <a:srgbClr val="000000"/>
              </a:solidFill>
              <a:latin typeface="Calibri"/>
              <a:ea typeface="Calibri"/>
              <a:cs typeface="Calibri"/>
              <a:sym typeface="Calibri"/>
            </a:endParaRPr>
          </a:p>
          <a:p>
            <a:pPr marL="342900" lvl="0" indent="-342900" algn="just" rtl="0">
              <a:lnSpc>
                <a:spcPct val="90000"/>
              </a:lnSpc>
              <a:spcBef>
                <a:spcPts val="400"/>
              </a:spcBef>
              <a:spcAft>
                <a:spcPts val="0"/>
              </a:spcAft>
              <a:buClr>
                <a:srgbClr val="006600"/>
              </a:buClr>
              <a:buSzPts val="1600"/>
              <a:buFont typeface="Noto Sans Symbols"/>
              <a:buChar char="▪"/>
            </a:pPr>
            <a:r>
              <a:rPr lang="en-GB" sz="2000">
                <a:solidFill>
                  <a:srgbClr val="000000"/>
                </a:solidFill>
                <a:latin typeface="Calibri"/>
                <a:ea typeface="Calibri"/>
                <a:cs typeface="Calibri"/>
                <a:sym typeface="Calibri"/>
              </a:rPr>
              <a:t>Caryophylli floris etheroleum CzPh 2017</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134" name="Google Shape;1134;p99"/>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35" name="Google Shape;1135;p99"/>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36" name="Google Shape;1136;p99"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37" name="Google Shape;1137;p99" descr="s_aromaticum5"/>
          <p:cNvPicPr preferRelativeResize="0"/>
          <p:nvPr/>
        </p:nvPicPr>
        <p:blipFill rotWithShape="1">
          <a:blip r:embed="rId4">
            <a:alphaModFix/>
          </a:blip>
          <a:srcRect/>
          <a:stretch/>
        </p:blipFill>
        <p:spPr>
          <a:xfrm>
            <a:off x="1004094" y="2752103"/>
            <a:ext cx="3051282" cy="3794872"/>
          </a:xfrm>
          <a:prstGeom prst="rect">
            <a:avLst/>
          </a:prstGeom>
          <a:noFill/>
          <a:ln>
            <a:noFill/>
          </a:ln>
        </p:spPr>
      </p:pic>
      <p:pic>
        <p:nvPicPr>
          <p:cNvPr id="1138" name="Google Shape;1138;p99"/>
          <p:cNvPicPr preferRelativeResize="0"/>
          <p:nvPr/>
        </p:nvPicPr>
        <p:blipFill rotWithShape="1">
          <a:blip r:embed="rId5">
            <a:alphaModFix/>
          </a:blip>
          <a:srcRect/>
          <a:stretch/>
        </p:blipFill>
        <p:spPr>
          <a:xfrm>
            <a:off x="4355976" y="2992983"/>
            <a:ext cx="4416425" cy="33131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43"/>
        <p:cNvGrpSpPr/>
        <p:nvPr/>
      </p:nvGrpSpPr>
      <p:grpSpPr>
        <a:xfrm>
          <a:off x="0" y="0"/>
          <a:ext cx="0" cy="0"/>
          <a:chOff x="0" y="0"/>
          <a:chExt cx="0" cy="0"/>
        </a:xfrm>
      </p:grpSpPr>
      <p:sp>
        <p:nvSpPr>
          <p:cNvPr id="1144" name="Google Shape;1144;p100"/>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Caryophylli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145" name="Google Shape;1145;p100"/>
          <p:cNvSpPr txBox="1">
            <a:spLocks noGrp="1"/>
          </p:cNvSpPr>
          <p:nvPr>
            <p:ph type="body" idx="1"/>
          </p:nvPr>
        </p:nvSpPr>
        <p:spPr>
          <a:xfrm>
            <a:off x="247650" y="1477075"/>
            <a:ext cx="4859400" cy="5380800"/>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100">
                <a:solidFill>
                  <a:srgbClr val="000000"/>
                </a:solidFill>
                <a:latin typeface="Calibri"/>
                <a:ea typeface="Calibri"/>
                <a:cs typeface="Calibri"/>
                <a:sym typeface="Calibri"/>
              </a:rPr>
              <a:t>l</a:t>
            </a:r>
            <a:r>
              <a:rPr lang="en-GB" sz="2200">
                <a:solidFill>
                  <a:srgbClr val="000000"/>
                </a:solidFill>
                <a:latin typeface="Calibri"/>
                <a:ea typeface="Calibri"/>
                <a:cs typeface="Calibri"/>
                <a:sym typeface="Calibri"/>
              </a:rPr>
              <a:t>ong calyx, terminating in four spreading sepals, and four unopened petals which form a small ball in the center, strong aromatic odour and taste</a:t>
            </a:r>
            <a:endParaRPr sz="3400"/>
          </a:p>
          <a:p>
            <a:pPr marL="0" lvl="0" indent="0" algn="just" rtl="0">
              <a:lnSpc>
                <a:spcPct val="90000"/>
              </a:lnSpc>
              <a:spcBef>
                <a:spcPts val="320"/>
              </a:spcBef>
              <a:spcAft>
                <a:spcPts val="0"/>
              </a:spcAft>
              <a:buClr>
                <a:srgbClr val="006600"/>
              </a:buClr>
              <a:buSzPts val="1280"/>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essential oil </a:t>
            </a:r>
            <a:r>
              <a:rPr lang="en-GB" sz="2400">
                <a:solidFill>
                  <a:srgbClr val="000000"/>
                </a:solidFill>
                <a:latin typeface="Calibri"/>
                <a:ea typeface="Calibri"/>
                <a:cs typeface="Calibri"/>
                <a:sym typeface="Calibri"/>
              </a:rPr>
              <a:t>(eugenol, caryophyllene), flavonoids, phenolic acids, oil, tannins, triterpenes</a:t>
            </a:r>
            <a:endParaRPr/>
          </a:p>
          <a:p>
            <a:pPr marL="0" lvl="0" indent="0" algn="just" rtl="0">
              <a:lnSpc>
                <a:spcPct val="90000"/>
              </a:lnSpc>
              <a:spcBef>
                <a:spcPts val="220"/>
              </a:spcBef>
              <a:spcAft>
                <a:spcPts val="0"/>
              </a:spcAft>
              <a:buClr>
                <a:srgbClr val="006600"/>
              </a:buClr>
              <a:buSzPts val="880"/>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essential oil displays antiseptic and anaesthetic properties, antioxidant; analgesic and antirheumatic effect</a:t>
            </a:r>
            <a:endParaRPr sz="2400">
              <a:solidFill>
                <a:srgbClr val="000008"/>
              </a:solidFill>
              <a:latin typeface="Calibri"/>
              <a:ea typeface="Calibri"/>
              <a:cs typeface="Calibri"/>
              <a:sym typeface="Calibri"/>
            </a:endParaRPr>
          </a:p>
        </p:txBody>
      </p:sp>
      <p:pic>
        <p:nvPicPr>
          <p:cNvPr id="1146" name="Google Shape;1146;p100"/>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47" name="Google Shape;1147;p100"/>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48" name="Google Shape;1148;p100"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49" name="Google Shape;1149;p100" descr="http://mladazena.maminka.cz/assets/mlada-zena-2/moje-zdravi/zdravi/zdravi/85bb.jpg"/>
          <p:cNvPicPr preferRelativeResize="0"/>
          <p:nvPr/>
        </p:nvPicPr>
        <p:blipFill rotWithShape="1">
          <a:blip r:embed="rId4">
            <a:alphaModFix/>
          </a:blip>
          <a:srcRect/>
          <a:stretch/>
        </p:blipFill>
        <p:spPr>
          <a:xfrm>
            <a:off x="5292080" y="1668854"/>
            <a:ext cx="3790116" cy="2336999"/>
          </a:xfrm>
          <a:prstGeom prst="rect">
            <a:avLst/>
          </a:prstGeom>
          <a:noFill/>
          <a:ln>
            <a:noFill/>
          </a:ln>
        </p:spPr>
      </p:pic>
      <p:pic>
        <p:nvPicPr>
          <p:cNvPr id="1150" name="Google Shape;1150;p100"/>
          <p:cNvPicPr preferRelativeResize="0"/>
          <p:nvPr/>
        </p:nvPicPr>
        <p:blipFill rotWithShape="1">
          <a:blip r:embed="rId5">
            <a:alphaModFix/>
          </a:blip>
          <a:srcRect/>
          <a:stretch/>
        </p:blipFill>
        <p:spPr>
          <a:xfrm>
            <a:off x="5300301" y="4296857"/>
            <a:ext cx="2082514" cy="719079"/>
          </a:xfrm>
          <a:prstGeom prst="rect">
            <a:avLst/>
          </a:prstGeom>
          <a:noFill/>
          <a:ln>
            <a:noFill/>
          </a:ln>
        </p:spPr>
      </p:pic>
      <p:sp>
        <p:nvSpPr>
          <p:cNvPr id="1151" name="Google Shape;1151;p100"/>
          <p:cNvSpPr txBox="1"/>
          <p:nvPr/>
        </p:nvSpPr>
        <p:spPr>
          <a:xfrm>
            <a:off x="5796136" y="5015936"/>
            <a:ext cx="854075" cy="3381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eugenol</a:t>
            </a:r>
            <a:endParaRPr/>
          </a:p>
        </p:txBody>
      </p:sp>
      <p:pic>
        <p:nvPicPr>
          <p:cNvPr id="1152" name="Google Shape;1152;p100"/>
          <p:cNvPicPr preferRelativeResize="0"/>
          <p:nvPr/>
        </p:nvPicPr>
        <p:blipFill rotWithShape="1">
          <a:blip r:embed="rId6">
            <a:alphaModFix/>
          </a:blip>
          <a:srcRect/>
          <a:stretch/>
        </p:blipFill>
        <p:spPr>
          <a:xfrm>
            <a:off x="7146046" y="5033829"/>
            <a:ext cx="1785489" cy="1669927"/>
          </a:xfrm>
          <a:prstGeom prst="rect">
            <a:avLst/>
          </a:prstGeom>
          <a:noFill/>
          <a:ln>
            <a:noFill/>
          </a:ln>
        </p:spPr>
      </p:pic>
      <p:sp>
        <p:nvSpPr>
          <p:cNvPr id="1153" name="Google Shape;1153;p100"/>
          <p:cNvSpPr txBox="1"/>
          <p:nvPr/>
        </p:nvSpPr>
        <p:spPr>
          <a:xfrm>
            <a:off x="6876256" y="6391123"/>
            <a:ext cx="152266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Times New Roman"/>
                <a:ea typeface="Times New Roman"/>
                <a:cs typeface="Times New Roman"/>
                <a:sym typeface="Times New Roman"/>
              </a:rPr>
              <a:t>β-</a:t>
            </a:r>
            <a:r>
              <a:rPr lang="en-GB" sz="1600">
                <a:solidFill>
                  <a:srgbClr val="000000"/>
                </a:solidFill>
                <a:latin typeface="Calibri"/>
                <a:ea typeface="Calibri"/>
                <a:cs typeface="Calibri"/>
                <a:sym typeface="Calibri"/>
              </a:rPr>
              <a:t>caryophyllene</a:t>
            </a:r>
            <a:endParaRPr sz="1600">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58"/>
        <p:cNvGrpSpPr/>
        <p:nvPr/>
      </p:nvGrpSpPr>
      <p:grpSpPr>
        <a:xfrm>
          <a:off x="0" y="0"/>
          <a:ext cx="0" cy="0"/>
          <a:chOff x="0" y="0"/>
          <a:chExt cx="0" cy="0"/>
        </a:xfrm>
      </p:grpSpPr>
      <p:sp>
        <p:nvSpPr>
          <p:cNvPr id="1159" name="Google Shape;1159;p101"/>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Farfarae flos</a:t>
            </a:r>
            <a:endParaRPr sz="4000" b="1" i="0">
              <a:solidFill>
                <a:srgbClr val="800000"/>
              </a:solidFill>
              <a:latin typeface="Calibri"/>
              <a:ea typeface="Calibri"/>
              <a:cs typeface="Calibri"/>
              <a:sym typeface="Calibri"/>
            </a:endParaRPr>
          </a:p>
        </p:txBody>
      </p:sp>
      <p:sp>
        <p:nvSpPr>
          <p:cNvPr id="1160" name="Google Shape;1160;p101"/>
          <p:cNvSpPr txBox="1">
            <a:spLocks noGrp="1"/>
          </p:cNvSpPr>
          <p:nvPr>
            <p:ph type="body" idx="1"/>
          </p:nvPr>
        </p:nvSpPr>
        <p:spPr>
          <a:xfrm>
            <a:off x="168274" y="1505915"/>
            <a:ext cx="8975726" cy="554934"/>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Tussilago farfara,</a:t>
            </a:r>
            <a:r>
              <a:rPr lang="en-GB" sz="2400" b="1">
                <a:solidFill>
                  <a:srgbClr val="800000"/>
                </a:solidFill>
                <a:latin typeface="Calibri"/>
                <a:ea typeface="Calibri"/>
                <a:cs typeface="Calibri"/>
                <a:sym typeface="Calibri"/>
              </a:rPr>
              <a:t> Asteraceae, </a:t>
            </a:r>
            <a:r>
              <a:rPr lang="en-GB" sz="2400">
                <a:solidFill>
                  <a:srgbClr val="000000"/>
                </a:solidFill>
                <a:latin typeface="Calibri"/>
                <a:ea typeface="Calibri"/>
                <a:cs typeface="Calibri"/>
                <a:sym typeface="Calibri"/>
              </a:rPr>
              <a:t>Coltsfoot</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161" name="Google Shape;1161;p101"/>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62" name="Google Shape;1162;p101"/>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63" name="Google Shape;1163;p101"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64" name="Google Shape;1164;p101" descr="Image:Tussilago farfara.JPG">
            <a:hlinkClick r:id="rId4"/>
          </p:cNvPr>
          <p:cNvPicPr preferRelativeResize="0"/>
          <p:nvPr/>
        </p:nvPicPr>
        <p:blipFill rotWithShape="1">
          <a:blip r:embed="rId5">
            <a:alphaModFix/>
          </a:blip>
          <a:srcRect/>
          <a:stretch/>
        </p:blipFill>
        <p:spPr>
          <a:xfrm>
            <a:off x="4572000" y="2337523"/>
            <a:ext cx="3168898" cy="4108172"/>
          </a:xfrm>
          <a:prstGeom prst="rect">
            <a:avLst/>
          </a:prstGeom>
          <a:noFill/>
          <a:ln>
            <a:noFill/>
          </a:ln>
        </p:spPr>
      </p:pic>
      <p:pic>
        <p:nvPicPr>
          <p:cNvPr id="1165" name="Google Shape;1165;p101"/>
          <p:cNvPicPr preferRelativeResize="0"/>
          <p:nvPr/>
        </p:nvPicPr>
        <p:blipFill rotWithShape="1">
          <a:blip r:embed="rId6">
            <a:alphaModFix/>
          </a:blip>
          <a:srcRect b="7088"/>
          <a:stretch/>
        </p:blipFill>
        <p:spPr>
          <a:xfrm>
            <a:off x="899592" y="2327720"/>
            <a:ext cx="3095625" cy="4117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70"/>
        <p:cNvGrpSpPr/>
        <p:nvPr/>
      </p:nvGrpSpPr>
      <p:grpSpPr>
        <a:xfrm>
          <a:off x="0" y="0"/>
          <a:ext cx="0" cy="0"/>
          <a:chOff x="0" y="0"/>
          <a:chExt cx="0" cy="0"/>
        </a:xfrm>
      </p:grpSpPr>
      <p:sp>
        <p:nvSpPr>
          <p:cNvPr id="1171" name="Google Shape;1171;p102"/>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Farfarae flos</a:t>
            </a:r>
            <a:endParaRPr sz="4000" b="1" i="0">
              <a:solidFill>
                <a:srgbClr val="800000"/>
              </a:solidFill>
              <a:latin typeface="Calibri"/>
              <a:ea typeface="Calibri"/>
              <a:cs typeface="Calibri"/>
              <a:sym typeface="Calibri"/>
            </a:endParaRPr>
          </a:p>
        </p:txBody>
      </p:sp>
      <p:sp>
        <p:nvSpPr>
          <p:cNvPr id="1172" name="Google Shape;1172;p102"/>
          <p:cNvSpPr txBox="1">
            <a:spLocks noGrp="1"/>
          </p:cNvSpPr>
          <p:nvPr>
            <p:ph type="body" idx="1"/>
          </p:nvPr>
        </p:nvSpPr>
        <p:spPr>
          <a:xfrm>
            <a:off x="247650" y="1477070"/>
            <a:ext cx="5332462"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flower heads with short stalk, ray florets in several lines, tubular florets with feathers in disc, bracts in one row, felt-like, reddish, without odour, mucilaginous bitterish taste </a:t>
            </a: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mucilage</a:t>
            </a:r>
            <a:r>
              <a:rPr lang="en-GB" sz="2400">
                <a:solidFill>
                  <a:srgbClr val="000000"/>
                </a:solidFill>
                <a:latin typeface="Calibri"/>
                <a:ea typeface="Calibri"/>
                <a:cs typeface="Calibri"/>
                <a:sym typeface="Calibri"/>
              </a:rPr>
              <a:t>, flavonoids, tannins, xanthophylls, traces of pyrrolizidine alkaloids (tussilagine, senkirkin)</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mucilaginose, expectorant, mild astringent and spasmolytic</a:t>
            </a:r>
            <a:endParaRPr/>
          </a:p>
        </p:txBody>
      </p:sp>
      <p:pic>
        <p:nvPicPr>
          <p:cNvPr id="1173" name="Google Shape;1173;p102"/>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74" name="Google Shape;1174;p102"/>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75" name="Google Shape;1175;p102"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76" name="Google Shape;1176;p102" descr="C:\Renata\temp\farfara.JPG"/>
          <p:cNvPicPr preferRelativeResize="0"/>
          <p:nvPr/>
        </p:nvPicPr>
        <p:blipFill rotWithShape="1">
          <a:blip r:embed="rId4">
            <a:alphaModFix/>
          </a:blip>
          <a:srcRect/>
          <a:stretch/>
        </p:blipFill>
        <p:spPr>
          <a:xfrm>
            <a:off x="5906876" y="1560568"/>
            <a:ext cx="2976331" cy="2232248"/>
          </a:xfrm>
          <a:prstGeom prst="rect">
            <a:avLst/>
          </a:prstGeom>
          <a:noFill/>
          <a:ln>
            <a:noFill/>
          </a:ln>
        </p:spPr>
      </p:pic>
      <p:pic>
        <p:nvPicPr>
          <p:cNvPr id="1177" name="Google Shape;1177;p102" descr="Tussilago"/>
          <p:cNvPicPr preferRelativeResize="0"/>
          <p:nvPr/>
        </p:nvPicPr>
        <p:blipFill rotWithShape="1">
          <a:blip r:embed="rId5">
            <a:alphaModFix/>
          </a:blip>
          <a:srcRect/>
          <a:stretch/>
        </p:blipFill>
        <p:spPr>
          <a:xfrm>
            <a:off x="6372200" y="4149080"/>
            <a:ext cx="2320925" cy="22590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82"/>
        <p:cNvGrpSpPr/>
        <p:nvPr/>
      </p:nvGrpSpPr>
      <p:grpSpPr>
        <a:xfrm>
          <a:off x="0" y="0"/>
          <a:ext cx="0" cy="0"/>
          <a:chOff x="0" y="0"/>
          <a:chExt cx="0" cy="0"/>
        </a:xfrm>
      </p:grpSpPr>
      <p:sp>
        <p:nvSpPr>
          <p:cNvPr id="1183" name="Google Shape;1183;p103"/>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Lamii albi flos</a:t>
            </a:r>
            <a:endParaRPr sz="4000" b="1" i="0">
              <a:solidFill>
                <a:srgbClr val="800000"/>
              </a:solidFill>
              <a:latin typeface="Calibri"/>
              <a:ea typeface="Calibri"/>
              <a:cs typeface="Calibri"/>
              <a:sym typeface="Calibri"/>
            </a:endParaRPr>
          </a:p>
        </p:txBody>
      </p:sp>
      <p:sp>
        <p:nvSpPr>
          <p:cNvPr id="1184" name="Google Shape;1184;p103"/>
          <p:cNvSpPr txBox="1">
            <a:spLocks noGrp="1"/>
          </p:cNvSpPr>
          <p:nvPr>
            <p:ph type="body" idx="1"/>
          </p:nvPr>
        </p:nvSpPr>
        <p:spPr>
          <a:xfrm>
            <a:off x="168274" y="1505915"/>
            <a:ext cx="8975726" cy="626942"/>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Lamium album,</a:t>
            </a:r>
            <a:r>
              <a:rPr lang="en-GB" sz="2400" b="1">
                <a:solidFill>
                  <a:srgbClr val="800000"/>
                </a:solidFill>
                <a:latin typeface="Calibri"/>
                <a:ea typeface="Calibri"/>
                <a:cs typeface="Calibri"/>
                <a:sym typeface="Calibri"/>
              </a:rPr>
              <a:t> Lamiaceae, </a:t>
            </a:r>
            <a:r>
              <a:rPr lang="en-GB" sz="2400">
                <a:solidFill>
                  <a:srgbClr val="000000"/>
                </a:solidFill>
                <a:latin typeface="Calibri"/>
                <a:ea typeface="Calibri"/>
                <a:cs typeface="Calibri"/>
                <a:sym typeface="Calibri"/>
              </a:rPr>
              <a:t>White Deadnettle</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185" name="Google Shape;1185;p103"/>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86" name="Google Shape;1186;p103"/>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87" name="Google Shape;1187;p103"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188" name="Google Shape;1188;p103" descr="Lamium album"/>
          <p:cNvPicPr preferRelativeResize="0"/>
          <p:nvPr/>
        </p:nvPicPr>
        <p:blipFill rotWithShape="1">
          <a:blip r:embed="rId4">
            <a:alphaModFix/>
          </a:blip>
          <a:srcRect/>
          <a:stretch/>
        </p:blipFill>
        <p:spPr>
          <a:xfrm>
            <a:off x="5004048" y="2224246"/>
            <a:ext cx="2887547" cy="4253824"/>
          </a:xfrm>
          <a:prstGeom prst="rect">
            <a:avLst/>
          </a:prstGeom>
          <a:noFill/>
          <a:ln>
            <a:noFill/>
          </a:ln>
        </p:spPr>
      </p:pic>
      <p:pic>
        <p:nvPicPr>
          <p:cNvPr id="1189" name="Google Shape;1189;p103" descr="95"/>
          <p:cNvPicPr preferRelativeResize="0"/>
          <p:nvPr/>
        </p:nvPicPr>
        <p:blipFill rotWithShape="1">
          <a:blip r:embed="rId5">
            <a:alphaModFix/>
          </a:blip>
          <a:srcRect/>
          <a:stretch/>
        </p:blipFill>
        <p:spPr>
          <a:xfrm>
            <a:off x="1314203" y="2224246"/>
            <a:ext cx="2825750" cy="42529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691"/>
        <p:cNvGrpSpPr/>
        <p:nvPr/>
      </p:nvGrpSpPr>
      <p:grpSpPr>
        <a:xfrm>
          <a:off x="0" y="0"/>
          <a:ext cx="0" cy="0"/>
          <a:chOff x="0" y="0"/>
          <a:chExt cx="0" cy="0"/>
        </a:xfrm>
      </p:grpSpPr>
      <p:sp>
        <p:nvSpPr>
          <p:cNvPr id="692" name="Google Shape;692;p68"/>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693" name="Google Shape;693;p68"/>
          <p:cNvSpPr txBox="1">
            <a:spLocks noGrp="1"/>
          </p:cNvSpPr>
          <p:nvPr>
            <p:ph type="body" idx="1"/>
          </p:nvPr>
        </p:nvSpPr>
        <p:spPr>
          <a:xfrm>
            <a:off x="263085" y="1484784"/>
            <a:ext cx="8557387"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essential oil </a:t>
            </a:r>
            <a:r>
              <a:rPr lang="en-GB" sz="2400">
                <a:solidFill>
                  <a:srgbClr val="000000"/>
                </a:solidFill>
                <a:latin typeface="Calibri"/>
                <a:ea typeface="Calibri"/>
                <a:cs typeface="Calibri"/>
                <a:sym typeface="Calibri"/>
              </a:rPr>
              <a:t>(thujone, thujole), </a:t>
            </a:r>
            <a:r>
              <a:rPr lang="en-GB" sz="2400" b="1">
                <a:solidFill>
                  <a:srgbClr val="000000"/>
                </a:solidFill>
                <a:latin typeface="Calibri"/>
                <a:ea typeface="Calibri"/>
                <a:cs typeface="Calibri"/>
                <a:sym typeface="Calibri"/>
              </a:rPr>
              <a:t>bitter substances</a:t>
            </a:r>
            <a:r>
              <a:rPr lang="en-GB" sz="2400">
                <a:solidFill>
                  <a:srgbClr val="000000"/>
                </a:solidFill>
                <a:latin typeface="Calibri"/>
                <a:ea typeface="Calibri"/>
                <a:cs typeface="Calibri"/>
                <a:sym typeface="Calibri"/>
              </a:rPr>
              <a:t> – sesquiterpenic lactones (artemisin, artabsin, absinthin), flavonoids, polyalkyns </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0" lvl="0" indent="0" algn="just" rtl="0">
              <a:lnSpc>
                <a:spcPct val="90000"/>
              </a:lnSpc>
              <a:spcBef>
                <a:spcPts val="480"/>
              </a:spcBef>
              <a:spcAft>
                <a:spcPts val="0"/>
              </a:spcAft>
              <a:buClr>
                <a:srgbClr val="006600"/>
              </a:buClr>
              <a:buSzPts val="1920"/>
              <a:buNone/>
            </a:pPr>
            <a:endParaRPr sz="2400" u="sng">
              <a:solidFill>
                <a:srgbClr val="006600"/>
              </a:solidFill>
              <a:latin typeface="Calibri"/>
              <a:ea typeface="Calibri"/>
              <a:cs typeface="Calibri"/>
              <a:sym typeface="Calibri"/>
            </a:endParaRPr>
          </a:p>
          <a:p>
            <a:pPr marL="0" lvl="0" indent="457200" algn="just" rtl="0">
              <a:lnSpc>
                <a:spcPct val="90000"/>
              </a:lnSpc>
              <a:spcBef>
                <a:spcPts val="480"/>
              </a:spcBef>
              <a:spcAft>
                <a:spcPts val="0"/>
              </a:spcAft>
              <a:buClr>
                <a:srgbClr val="006600"/>
              </a:buClr>
              <a:buSzPts val="1920"/>
              <a:buNone/>
            </a:pPr>
            <a:r>
              <a:rPr lang="en-GB" sz="1900" b="1">
                <a:solidFill>
                  <a:srgbClr val="990000"/>
                </a:solidFill>
                <a:latin typeface="Calibri"/>
                <a:ea typeface="Calibri"/>
                <a:cs typeface="Calibri"/>
                <a:sym typeface="Calibri"/>
              </a:rPr>
              <a:t>Thujon - neurotoxic</a:t>
            </a:r>
            <a:r>
              <a:rPr lang="en-GB" sz="1900">
                <a:solidFill>
                  <a:srgbClr val="990000"/>
                </a:solidFill>
                <a:latin typeface="Calibri"/>
                <a:ea typeface="Calibri"/>
                <a:cs typeface="Calibri"/>
                <a:sym typeface="Calibri"/>
              </a:rPr>
              <a:t> </a:t>
            </a:r>
            <a:r>
              <a:rPr lang="en-GB" sz="1900">
                <a:solidFill>
                  <a:schemeClr val="dk2"/>
                </a:solidFill>
                <a:latin typeface="Calibri"/>
                <a:ea typeface="Calibri"/>
                <a:cs typeface="Calibri"/>
                <a:sym typeface="Calibri"/>
              </a:rPr>
              <a:t>(GABA receptors inhibitor)</a:t>
            </a:r>
            <a:endParaRPr sz="1900">
              <a:solidFill>
                <a:schemeClr val="dk2"/>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a:t>
            </a:r>
            <a:r>
              <a:rPr lang="en-GB" sz="2400">
                <a:solidFill>
                  <a:srgbClr val="000000"/>
                </a:solidFill>
                <a:latin typeface="Calibri"/>
                <a:ea typeface="Calibri"/>
                <a:cs typeface="Calibri"/>
                <a:sym typeface="Calibri"/>
              </a:rPr>
              <a:t> amare, digestive, choleretic, spasmolytic</a:t>
            </a:r>
            <a:endParaRPr sz="2400">
              <a:solidFill>
                <a:srgbClr val="000008"/>
              </a:solidFill>
              <a:latin typeface="Calibri"/>
              <a:ea typeface="Calibri"/>
              <a:cs typeface="Calibri"/>
              <a:sym typeface="Calibri"/>
            </a:endParaRPr>
          </a:p>
        </p:txBody>
      </p:sp>
      <p:pic>
        <p:nvPicPr>
          <p:cNvPr id="694" name="Google Shape;694;p68"/>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695" name="Google Shape;695;p68"/>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696" name="Google Shape;696;p68"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697" name="Google Shape;697;p68" descr="http://2.bp.blogspot.com/_zE8CzamN1Y0/S6UUJdPZu3I/AAAAAAAAA9U/CjgaENRssHw/s400/thujone.jpg"/>
          <p:cNvPicPr preferRelativeResize="0"/>
          <p:nvPr/>
        </p:nvPicPr>
        <p:blipFill rotWithShape="1">
          <a:blip r:embed="rId4">
            <a:alphaModFix/>
          </a:blip>
          <a:srcRect l="1917" t="5508" r="4371" b="32161"/>
          <a:stretch/>
        </p:blipFill>
        <p:spPr>
          <a:xfrm>
            <a:off x="1760538" y="2947287"/>
            <a:ext cx="2108923" cy="1220879"/>
          </a:xfrm>
          <a:prstGeom prst="rect">
            <a:avLst/>
          </a:prstGeom>
          <a:noFill/>
          <a:ln>
            <a:noFill/>
          </a:ln>
        </p:spPr>
      </p:pic>
      <p:pic>
        <p:nvPicPr>
          <p:cNvPr id="698" name="Google Shape;698;p68"/>
          <p:cNvPicPr preferRelativeResize="0"/>
          <p:nvPr/>
        </p:nvPicPr>
        <p:blipFill rotWithShape="1">
          <a:blip r:embed="rId5">
            <a:alphaModFix/>
          </a:blip>
          <a:srcRect l="23154" t="18338" r="33691" b="23372"/>
          <a:stretch/>
        </p:blipFill>
        <p:spPr>
          <a:xfrm>
            <a:off x="5666984" y="2694941"/>
            <a:ext cx="1663700" cy="1873250"/>
          </a:xfrm>
          <a:prstGeom prst="rect">
            <a:avLst/>
          </a:prstGeom>
          <a:solidFill>
            <a:srgbClr val="FFFFFF"/>
          </a:solidFill>
          <a:ln>
            <a:noFill/>
          </a:ln>
        </p:spPr>
      </p:pic>
      <p:sp>
        <p:nvSpPr>
          <p:cNvPr id="699" name="Google Shape;699;p68"/>
          <p:cNvSpPr txBox="1"/>
          <p:nvPr/>
        </p:nvSpPr>
        <p:spPr>
          <a:xfrm>
            <a:off x="1742871" y="4293096"/>
            <a:ext cx="230346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α-thujone	    β-thujone</a:t>
            </a:r>
            <a:endParaRPr sz="1600" b="0" i="0" u="none" strike="noStrike" cap="none">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a:t>
            </a:r>
            <a:r>
              <a:rPr lang="en-GB" sz="1600" b="0" i="1" u="none" strike="noStrike" cap="none">
                <a:solidFill>
                  <a:srgbClr val="000000"/>
                </a:solidFill>
                <a:latin typeface="Calibri"/>
                <a:ea typeface="Calibri"/>
                <a:cs typeface="Calibri"/>
                <a:sym typeface="Calibri"/>
              </a:rPr>
              <a:t>Thuja, Artemisia, Salvia, Tanacetum </a:t>
            </a:r>
            <a:r>
              <a:rPr lang="en-GB" sz="1600" b="0" i="0" u="none" strike="noStrike" cap="none">
                <a:solidFill>
                  <a:srgbClr val="000000"/>
                </a:solidFill>
                <a:latin typeface="Calibri"/>
                <a:ea typeface="Calibri"/>
                <a:cs typeface="Calibri"/>
                <a:sym typeface="Calibri"/>
              </a:rPr>
              <a:t>)</a:t>
            </a:r>
            <a:endParaRPr/>
          </a:p>
        </p:txBody>
      </p:sp>
      <p:sp>
        <p:nvSpPr>
          <p:cNvPr id="700" name="Google Shape;700;p68"/>
          <p:cNvSpPr txBox="1"/>
          <p:nvPr/>
        </p:nvSpPr>
        <p:spPr>
          <a:xfrm>
            <a:off x="5940152" y="4614357"/>
            <a:ext cx="1582738" cy="369974"/>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artabsin</a:t>
            </a:r>
            <a:endParaRPr/>
          </a:p>
        </p:txBody>
      </p:sp>
      <p:pic>
        <p:nvPicPr>
          <p:cNvPr id="701" name="Google Shape;701;p68" descr="Obrázok, na ktorom je víno, stôl, nádoba, okuliare&#10;&#10;Automaticky generovaný popis"/>
          <p:cNvPicPr preferRelativeResize="0"/>
          <p:nvPr/>
        </p:nvPicPr>
        <p:blipFill rotWithShape="1">
          <a:blip r:embed="rId6">
            <a:alphaModFix/>
          </a:blip>
          <a:srcRect/>
          <a:stretch/>
        </p:blipFill>
        <p:spPr>
          <a:xfrm>
            <a:off x="7630508" y="4699150"/>
            <a:ext cx="1453842" cy="2086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194"/>
        <p:cNvGrpSpPr/>
        <p:nvPr/>
      </p:nvGrpSpPr>
      <p:grpSpPr>
        <a:xfrm>
          <a:off x="0" y="0"/>
          <a:ext cx="0" cy="0"/>
          <a:chOff x="0" y="0"/>
          <a:chExt cx="0" cy="0"/>
        </a:xfrm>
      </p:grpSpPr>
      <p:sp>
        <p:nvSpPr>
          <p:cNvPr id="1195" name="Google Shape;1195;p104"/>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Lamii albi flos</a:t>
            </a:r>
            <a:endParaRPr sz="4000" b="1" i="0">
              <a:solidFill>
                <a:srgbClr val="800000"/>
              </a:solidFill>
              <a:latin typeface="Calibri"/>
              <a:ea typeface="Calibri"/>
              <a:cs typeface="Calibri"/>
              <a:sym typeface="Calibri"/>
            </a:endParaRPr>
          </a:p>
        </p:txBody>
      </p:sp>
      <p:sp>
        <p:nvSpPr>
          <p:cNvPr id="1196" name="Google Shape;1196;p104"/>
          <p:cNvSpPr txBox="1">
            <a:spLocks noGrp="1"/>
          </p:cNvSpPr>
          <p:nvPr>
            <p:ph type="body" idx="1"/>
          </p:nvPr>
        </p:nvSpPr>
        <p:spPr>
          <a:xfrm>
            <a:off x="247650" y="1725072"/>
            <a:ext cx="4684390" cy="2311970"/>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corolla without calyx, petals fused into an upper lip and a lower lip , upper lip dished, side corners 2-3 toothed, creamy white colour, weak honey-like odour, bitterish taste</a:t>
            </a:r>
            <a:endParaRPr/>
          </a:p>
          <a:p>
            <a:pPr marL="342900" lvl="0" indent="-220980" algn="l" rtl="0">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197" name="Google Shape;1197;p104"/>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198" name="Google Shape;1198;p104"/>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199" name="Google Shape;1199;p104"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00" name="Google Shape;1200;p104" descr="http://195.178.84.227/html/images/plants/lamium/flos.JPG"/>
          <p:cNvPicPr preferRelativeResize="0"/>
          <p:nvPr/>
        </p:nvPicPr>
        <p:blipFill rotWithShape="1">
          <a:blip r:embed="rId4">
            <a:alphaModFix/>
          </a:blip>
          <a:srcRect r="8125" b="5792"/>
          <a:stretch/>
        </p:blipFill>
        <p:spPr>
          <a:xfrm>
            <a:off x="5436096" y="1578228"/>
            <a:ext cx="3224457" cy="2479701"/>
          </a:xfrm>
          <a:prstGeom prst="rect">
            <a:avLst/>
          </a:prstGeom>
          <a:noFill/>
          <a:ln>
            <a:noFill/>
          </a:ln>
        </p:spPr>
      </p:pic>
      <p:sp>
        <p:nvSpPr>
          <p:cNvPr id="1201" name="Google Shape;1201;p104"/>
          <p:cNvSpPr txBox="1"/>
          <p:nvPr/>
        </p:nvSpPr>
        <p:spPr>
          <a:xfrm>
            <a:off x="320674" y="4204774"/>
            <a:ext cx="8485979" cy="2320570"/>
          </a:xfrm>
          <a:prstGeom prst="rect">
            <a:avLst/>
          </a:prstGeom>
          <a:noFill/>
          <a:ln>
            <a:noFill/>
          </a:ln>
        </p:spPr>
        <p:txBody>
          <a:bodyPr spcFirstLastPara="1" wrap="square" lIns="92075" tIns="46025" rIns="92075" bIns="46025" anchor="t" anchorCtr="0">
            <a:noAutofit/>
          </a:bodyPr>
          <a:lstStyle/>
          <a:p>
            <a:pPr marL="342900" marR="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a:t>
            </a:r>
            <a:r>
              <a:rPr lang="en-GB" sz="2400">
                <a:solidFill>
                  <a:srgbClr val="000000"/>
                </a:solidFill>
                <a:latin typeface="Calibri"/>
                <a:ea typeface="Calibri"/>
                <a:cs typeface="Calibri"/>
                <a:sym typeface="Calibri"/>
              </a:rPr>
              <a:t>, essential oil, tannins, triterpenic saponins, phenolic acids, mucilage, iridoid glycosides</a:t>
            </a:r>
            <a:endParaRPr/>
          </a:p>
          <a:p>
            <a:pPr marL="342900" marR="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a:p>
            <a:pPr marL="342900" marR="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marR="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mucilaginose, expectorant, sedative; externally as astringent, antiphlogistic</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06"/>
        <p:cNvGrpSpPr/>
        <p:nvPr/>
      </p:nvGrpSpPr>
      <p:grpSpPr>
        <a:xfrm>
          <a:off x="0" y="0"/>
          <a:ext cx="0" cy="0"/>
          <a:chOff x="0" y="0"/>
          <a:chExt cx="0" cy="0"/>
        </a:xfrm>
      </p:grpSpPr>
      <p:sp>
        <p:nvSpPr>
          <p:cNvPr id="1207" name="Google Shape;1207;p105"/>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Lavandulae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208" name="Google Shape;1208;p105"/>
          <p:cNvSpPr txBox="1">
            <a:spLocks noGrp="1"/>
          </p:cNvSpPr>
          <p:nvPr>
            <p:ph type="body" idx="1"/>
          </p:nvPr>
        </p:nvSpPr>
        <p:spPr>
          <a:xfrm>
            <a:off x="168274" y="1505915"/>
            <a:ext cx="8975726" cy="1347022"/>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Lavandula angustifolia (L. officinalis),</a:t>
            </a:r>
            <a:r>
              <a:rPr lang="en-GB" sz="2400" b="1">
                <a:solidFill>
                  <a:srgbClr val="800000"/>
                </a:solidFill>
                <a:latin typeface="Calibri"/>
                <a:ea typeface="Calibri"/>
                <a:cs typeface="Calibri"/>
                <a:sym typeface="Calibri"/>
              </a:rPr>
              <a:t> Lamiaceae, </a:t>
            </a:r>
            <a:r>
              <a:rPr lang="en-GB" sz="2400">
                <a:solidFill>
                  <a:srgbClr val="000000"/>
                </a:solidFill>
                <a:latin typeface="Calibri"/>
                <a:ea typeface="Calibri"/>
                <a:cs typeface="Calibri"/>
                <a:sym typeface="Calibri"/>
              </a:rPr>
              <a:t>Lavender</a:t>
            </a:r>
            <a:endParaRPr sz="2400">
              <a:solidFill>
                <a:srgbClr val="000000"/>
              </a:solidFill>
              <a:latin typeface="Calibri"/>
              <a:ea typeface="Calibri"/>
              <a:cs typeface="Calibri"/>
              <a:sym typeface="Calibri"/>
            </a:endParaRPr>
          </a:p>
          <a:p>
            <a:pPr marL="342900" lvl="0" indent="-342900" algn="just" rtl="0">
              <a:lnSpc>
                <a:spcPct val="90000"/>
              </a:lnSpc>
              <a:spcBef>
                <a:spcPts val="400"/>
              </a:spcBef>
              <a:spcAft>
                <a:spcPts val="0"/>
              </a:spcAft>
              <a:buClr>
                <a:srgbClr val="006600"/>
              </a:buClr>
              <a:buSzPts val="1600"/>
              <a:buFont typeface="Noto Sans Symbols"/>
              <a:buChar char="▪"/>
            </a:pPr>
            <a:r>
              <a:rPr lang="en-GB" sz="2000">
                <a:solidFill>
                  <a:srgbClr val="000000"/>
                </a:solidFill>
                <a:latin typeface="Calibri"/>
                <a:ea typeface="Calibri"/>
                <a:cs typeface="Calibri"/>
                <a:sym typeface="Calibri"/>
              </a:rPr>
              <a:t>Lavandulae etheroleum CzPh 2017</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209" name="Google Shape;1209;p105"/>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10" name="Google Shape;1210;p105"/>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11" name="Google Shape;1211;p105"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12" name="Google Shape;1212;p105" descr="lavandula-angustifolia-dwar"/>
          <p:cNvPicPr preferRelativeResize="0"/>
          <p:nvPr/>
        </p:nvPicPr>
        <p:blipFill rotWithShape="1">
          <a:blip r:embed="rId4">
            <a:alphaModFix/>
          </a:blip>
          <a:srcRect/>
          <a:stretch/>
        </p:blipFill>
        <p:spPr>
          <a:xfrm>
            <a:off x="5080030" y="3070205"/>
            <a:ext cx="3237337" cy="3237337"/>
          </a:xfrm>
          <a:prstGeom prst="rect">
            <a:avLst/>
          </a:prstGeom>
          <a:noFill/>
          <a:ln>
            <a:noFill/>
          </a:ln>
        </p:spPr>
      </p:pic>
      <p:pic>
        <p:nvPicPr>
          <p:cNvPr id="1213" name="Google Shape;1213;p105" descr="250px-Koeh-087"/>
          <p:cNvPicPr preferRelativeResize="0"/>
          <p:nvPr/>
        </p:nvPicPr>
        <p:blipFill rotWithShape="1">
          <a:blip r:embed="rId5">
            <a:alphaModFix/>
          </a:blip>
          <a:srcRect/>
          <a:stretch/>
        </p:blipFill>
        <p:spPr>
          <a:xfrm>
            <a:off x="1475656" y="2773634"/>
            <a:ext cx="2808312" cy="383048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18"/>
        <p:cNvGrpSpPr/>
        <p:nvPr/>
      </p:nvGrpSpPr>
      <p:grpSpPr>
        <a:xfrm>
          <a:off x="0" y="0"/>
          <a:ext cx="0" cy="0"/>
          <a:chOff x="0" y="0"/>
          <a:chExt cx="0" cy="0"/>
        </a:xfrm>
      </p:grpSpPr>
      <p:sp>
        <p:nvSpPr>
          <p:cNvPr id="1219" name="Google Shape;1219;p106"/>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Lavandulae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220" name="Google Shape;1220;p106"/>
          <p:cNvSpPr txBox="1">
            <a:spLocks noGrp="1"/>
          </p:cNvSpPr>
          <p:nvPr>
            <p:ph type="body" idx="1"/>
          </p:nvPr>
        </p:nvSpPr>
        <p:spPr>
          <a:xfrm>
            <a:off x="247650" y="1477070"/>
            <a:ext cx="5332462"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small flowers with grey-blue poly-costate pubescent calyx and two-labiate corolla, aromatic odour, bitter taste</a:t>
            </a: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essential oil </a:t>
            </a:r>
            <a:r>
              <a:rPr lang="en-GB" sz="2400">
                <a:solidFill>
                  <a:srgbClr val="000000"/>
                </a:solidFill>
                <a:latin typeface="Calibri"/>
                <a:ea typeface="Calibri"/>
                <a:cs typeface="Calibri"/>
                <a:sym typeface="Calibri"/>
              </a:rPr>
              <a:t>(monoterpens - linalyl-acetate, linalool, cineol, camphor), tannins, rosmarinic acid, flavonoids, coumarins, </a:t>
            </a:r>
            <a:r>
              <a:rPr lang="en-GB" sz="2400" b="1">
                <a:solidFill>
                  <a:srgbClr val="000000"/>
                </a:solidFill>
                <a:latin typeface="Calibri"/>
                <a:ea typeface="Calibri"/>
                <a:cs typeface="Calibri"/>
                <a:sym typeface="Calibri"/>
              </a:rPr>
              <a:t>anthocyanins</a:t>
            </a:r>
            <a:r>
              <a:rPr lang="en-GB" sz="2400">
                <a:solidFill>
                  <a:srgbClr val="000000"/>
                </a:solidFill>
                <a:latin typeface="Calibri"/>
                <a:ea typeface="Calibri"/>
                <a:cs typeface="Calibri"/>
                <a:sym typeface="Calibri"/>
              </a:rPr>
              <a:t>, bitter substances </a:t>
            </a: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a:t>
            </a:r>
            <a:r>
              <a:rPr lang="en-GB" sz="2400">
                <a:solidFill>
                  <a:srgbClr val="000000"/>
                </a:solidFill>
                <a:latin typeface="Calibri"/>
                <a:ea typeface="Calibri"/>
                <a:cs typeface="Calibri"/>
                <a:sym typeface="Calibri"/>
              </a:rPr>
              <a:t> nervinum, sedative, cholagogue, spasmolytic; externally antiseptic, derivans</a:t>
            </a:r>
            <a:endParaRPr/>
          </a:p>
          <a:p>
            <a:pPr marL="342900" lvl="0" indent="-220980" algn="l" rtl="0">
              <a:spcBef>
                <a:spcPts val="480"/>
              </a:spcBef>
              <a:spcAft>
                <a:spcPts val="0"/>
              </a:spcAft>
              <a:buClr>
                <a:srgbClr val="006600"/>
              </a:buClr>
              <a:buSzPts val="1920"/>
              <a:buFont typeface="Noto Sans Symbols"/>
              <a:buNone/>
            </a:pPr>
            <a:endParaRPr sz="2400">
              <a:solidFill>
                <a:srgbClr val="000008"/>
              </a:solidFill>
              <a:latin typeface="Calibri"/>
              <a:ea typeface="Calibri"/>
              <a:cs typeface="Calibri"/>
              <a:sym typeface="Calibri"/>
            </a:endParaRPr>
          </a:p>
        </p:txBody>
      </p:sp>
      <p:pic>
        <p:nvPicPr>
          <p:cNvPr id="1221" name="Google Shape;1221;p106"/>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22" name="Google Shape;1222;p106"/>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23" name="Google Shape;1223;p106"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24" name="Google Shape;1224;p106" descr="herba"/>
          <p:cNvPicPr preferRelativeResize="0"/>
          <p:nvPr/>
        </p:nvPicPr>
        <p:blipFill rotWithShape="1">
          <a:blip r:embed="rId4">
            <a:alphaModFix/>
          </a:blip>
          <a:srcRect l="17706" t="8119" r="11616" b="9281"/>
          <a:stretch/>
        </p:blipFill>
        <p:spPr>
          <a:xfrm>
            <a:off x="5825193" y="1532733"/>
            <a:ext cx="3083856" cy="2701915"/>
          </a:xfrm>
          <a:prstGeom prst="rect">
            <a:avLst/>
          </a:prstGeom>
          <a:noFill/>
          <a:ln>
            <a:noFill/>
          </a:ln>
        </p:spPr>
      </p:pic>
      <p:pic>
        <p:nvPicPr>
          <p:cNvPr id="1225" name="Google Shape;1225;p106"/>
          <p:cNvPicPr preferRelativeResize="0"/>
          <p:nvPr/>
        </p:nvPicPr>
        <p:blipFill rotWithShape="1">
          <a:blip r:embed="rId5">
            <a:alphaModFix/>
          </a:blip>
          <a:srcRect/>
          <a:stretch/>
        </p:blipFill>
        <p:spPr>
          <a:xfrm>
            <a:off x="6006338" y="4596745"/>
            <a:ext cx="1546986" cy="1937891"/>
          </a:xfrm>
          <a:prstGeom prst="rect">
            <a:avLst/>
          </a:prstGeom>
          <a:noFill/>
          <a:ln>
            <a:noFill/>
          </a:ln>
        </p:spPr>
      </p:pic>
      <p:sp>
        <p:nvSpPr>
          <p:cNvPr id="1226" name="Google Shape;1226;p106"/>
          <p:cNvSpPr/>
          <p:nvPr/>
        </p:nvSpPr>
        <p:spPr>
          <a:xfrm>
            <a:off x="7553324" y="5227552"/>
            <a:ext cx="134876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linalyl-acetate</a:t>
            </a:r>
            <a:endParaRPr sz="160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31"/>
        <p:cNvGrpSpPr/>
        <p:nvPr/>
      </p:nvGrpSpPr>
      <p:grpSpPr>
        <a:xfrm>
          <a:off x="0" y="0"/>
          <a:ext cx="0" cy="0"/>
          <a:chOff x="0" y="0"/>
          <a:chExt cx="0" cy="0"/>
        </a:xfrm>
      </p:grpSpPr>
      <p:sp>
        <p:nvSpPr>
          <p:cNvPr id="1232" name="Google Shape;1232;p107"/>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Malvae sylvestris flos</a:t>
            </a:r>
            <a:br>
              <a:rPr lang="en-GB" sz="4000" b="1">
                <a:solidFill>
                  <a:srgbClr val="800000"/>
                </a:solidFill>
                <a:latin typeface="Calibri"/>
                <a:ea typeface="Calibri"/>
                <a:cs typeface="Calibri"/>
                <a:sym typeface="Calibri"/>
              </a:rPr>
            </a:b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233" name="Google Shape;1233;p107"/>
          <p:cNvSpPr txBox="1">
            <a:spLocks noGrp="1"/>
          </p:cNvSpPr>
          <p:nvPr>
            <p:ph type="body" idx="1"/>
          </p:nvPr>
        </p:nvSpPr>
        <p:spPr>
          <a:xfrm>
            <a:off x="168274" y="1505914"/>
            <a:ext cx="8975726" cy="2639841"/>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Malva sylvestris</a:t>
            </a:r>
            <a:r>
              <a:rPr lang="en-GB" sz="2400" b="1">
                <a:solidFill>
                  <a:srgbClr val="800000"/>
                </a:solidFill>
                <a:latin typeface="Calibri"/>
                <a:ea typeface="Calibri"/>
                <a:cs typeface="Calibri"/>
                <a:sym typeface="Calibri"/>
              </a:rPr>
              <a:t>, Malvaceae, </a:t>
            </a:r>
            <a:r>
              <a:rPr lang="en-GB" sz="2400">
                <a:solidFill>
                  <a:srgbClr val="000000"/>
                </a:solidFill>
                <a:latin typeface="Calibri"/>
                <a:ea typeface="Calibri"/>
                <a:cs typeface="Calibri"/>
                <a:sym typeface="Calibri"/>
              </a:rPr>
              <a:t>Common Mallow</a:t>
            </a:r>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p:txBody>
      </p:sp>
      <p:pic>
        <p:nvPicPr>
          <p:cNvPr id="1234" name="Google Shape;1234;p107"/>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35" name="Google Shape;1235;p107"/>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36" name="Google Shape;1236;p107"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37" name="Google Shape;1237;p107"/>
          <p:cNvPicPr preferRelativeResize="0"/>
          <p:nvPr/>
        </p:nvPicPr>
        <p:blipFill rotWithShape="1">
          <a:blip r:embed="rId4">
            <a:alphaModFix/>
          </a:blip>
          <a:srcRect/>
          <a:stretch/>
        </p:blipFill>
        <p:spPr>
          <a:xfrm>
            <a:off x="755576" y="2226241"/>
            <a:ext cx="3498214" cy="4372768"/>
          </a:xfrm>
          <a:prstGeom prst="rect">
            <a:avLst/>
          </a:prstGeom>
          <a:noFill/>
          <a:ln>
            <a:noFill/>
          </a:ln>
        </p:spPr>
      </p:pic>
      <p:pic>
        <p:nvPicPr>
          <p:cNvPr id="1238" name="Google Shape;1238;p107" descr="Malva sylvestris - sléz lesní"/>
          <p:cNvPicPr preferRelativeResize="0"/>
          <p:nvPr/>
        </p:nvPicPr>
        <p:blipFill rotWithShape="1">
          <a:blip r:embed="rId5">
            <a:alphaModFix/>
          </a:blip>
          <a:srcRect/>
          <a:stretch/>
        </p:blipFill>
        <p:spPr>
          <a:xfrm>
            <a:off x="4656137" y="3137069"/>
            <a:ext cx="3402013" cy="25511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43"/>
        <p:cNvGrpSpPr/>
        <p:nvPr/>
      </p:nvGrpSpPr>
      <p:grpSpPr>
        <a:xfrm>
          <a:off x="0" y="0"/>
          <a:ext cx="0" cy="0"/>
          <a:chOff x="0" y="0"/>
          <a:chExt cx="0" cy="0"/>
        </a:xfrm>
      </p:grpSpPr>
      <p:sp>
        <p:nvSpPr>
          <p:cNvPr id="1244" name="Google Shape;1244;p108"/>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Malvae sylvestris flos</a:t>
            </a:r>
            <a:br>
              <a:rPr lang="en-GB" sz="4000" b="1">
                <a:solidFill>
                  <a:srgbClr val="800000"/>
                </a:solidFill>
                <a:latin typeface="Calibri"/>
                <a:ea typeface="Calibri"/>
                <a:cs typeface="Calibri"/>
                <a:sym typeface="Calibri"/>
              </a:rPr>
            </a:b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245" name="Google Shape;1245;p108"/>
          <p:cNvSpPr txBox="1">
            <a:spLocks noGrp="1"/>
          </p:cNvSpPr>
          <p:nvPr>
            <p:ph type="body" idx="1"/>
          </p:nvPr>
        </p:nvSpPr>
        <p:spPr>
          <a:xfrm>
            <a:off x="247649" y="1477070"/>
            <a:ext cx="8661399" cy="13758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flowers located axillary, </a:t>
            </a:r>
            <a:r>
              <a:rPr lang="en-GB" sz="2400" i="1">
                <a:solidFill>
                  <a:srgbClr val="000000"/>
                </a:solidFill>
                <a:latin typeface="Calibri"/>
                <a:ea typeface="Calibri"/>
                <a:cs typeface="Calibri"/>
                <a:sym typeface="Calibri"/>
              </a:rPr>
              <a:t>petals</a:t>
            </a:r>
            <a:r>
              <a:rPr lang="en-GB" sz="2400">
                <a:solidFill>
                  <a:srgbClr val="000000"/>
                </a:solidFill>
                <a:latin typeface="Calibri"/>
                <a:ea typeface="Calibri"/>
                <a:cs typeface="Calibri"/>
                <a:sym typeface="Calibri"/>
              </a:rPr>
              <a:t> dark-purple (5), opposite-oval, with dark veining, calyx 5-cornered, ovary rounded, without odour, taste mucilaginous </a:t>
            </a:r>
            <a:endParaRPr sz="2400" u="sng">
              <a:solidFill>
                <a:srgbClr val="006600"/>
              </a:solidFill>
              <a:latin typeface="Calibri"/>
              <a:ea typeface="Calibri"/>
              <a:cs typeface="Calibri"/>
              <a:sym typeface="Calibri"/>
            </a:endParaRPr>
          </a:p>
        </p:txBody>
      </p:sp>
      <p:pic>
        <p:nvPicPr>
          <p:cNvPr id="1246" name="Google Shape;1246;p108"/>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47" name="Google Shape;1247;p108"/>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48" name="Google Shape;1248;p108"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49" name="Google Shape;1249;p108" descr="mvflos"/>
          <p:cNvPicPr preferRelativeResize="0"/>
          <p:nvPr/>
        </p:nvPicPr>
        <p:blipFill rotWithShape="1">
          <a:blip r:embed="rId4">
            <a:alphaModFix/>
          </a:blip>
          <a:srcRect/>
          <a:stretch/>
        </p:blipFill>
        <p:spPr>
          <a:xfrm>
            <a:off x="5829012" y="2703132"/>
            <a:ext cx="2555322" cy="3402448"/>
          </a:xfrm>
          <a:prstGeom prst="rect">
            <a:avLst/>
          </a:prstGeom>
          <a:noFill/>
          <a:ln>
            <a:noFill/>
          </a:ln>
        </p:spPr>
      </p:pic>
      <p:pic>
        <p:nvPicPr>
          <p:cNvPr id="1250" name="Google Shape;1250;p108"/>
          <p:cNvPicPr preferRelativeResize="0"/>
          <p:nvPr/>
        </p:nvPicPr>
        <p:blipFill rotWithShape="1">
          <a:blip r:embed="rId5">
            <a:alphaModFix/>
          </a:blip>
          <a:srcRect l="4186" b="10809"/>
          <a:stretch/>
        </p:blipFill>
        <p:spPr>
          <a:xfrm>
            <a:off x="755576" y="2975606"/>
            <a:ext cx="4611687" cy="2857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55"/>
        <p:cNvGrpSpPr/>
        <p:nvPr/>
      </p:nvGrpSpPr>
      <p:grpSpPr>
        <a:xfrm>
          <a:off x="0" y="0"/>
          <a:ext cx="0" cy="0"/>
          <a:chOff x="0" y="0"/>
          <a:chExt cx="0" cy="0"/>
        </a:xfrm>
      </p:grpSpPr>
      <p:sp>
        <p:nvSpPr>
          <p:cNvPr id="1256" name="Google Shape;1256;p109"/>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Malvae sylvestris flos</a:t>
            </a:r>
            <a:br>
              <a:rPr lang="en-GB" sz="4000" b="1">
                <a:solidFill>
                  <a:srgbClr val="800000"/>
                </a:solidFill>
                <a:latin typeface="Calibri"/>
                <a:ea typeface="Calibri"/>
                <a:cs typeface="Calibri"/>
                <a:sym typeface="Calibri"/>
              </a:rPr>
            </a:b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257" name="Google Shape;1257;p109"/>
          <p:cNvSpPr txBox="1">
            <a:spLocks noGrp="1"/>
          </p:cNvSpPr>
          <p:nvPr>
            <p:ph type="body" idx="1"/>
          </p:nvPr>
        </p:nvSpPr>
        <p:spPr>
          <a:xfrm>
            <a:off x="247650" y="1477070"/>
            <a:ext cx="8661399"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mucilage</a:t>
            </a:r>
            <a:r>
              <a:rPr lang="en-GB" sz="2400">
                <a:solidFill>
                  <a:srgbClr val="000000"/>
                </a:solidFill>
                <a:latin typeface="Calibri"/>
                <a:ea typeface="Calibri"/>
                <a:cs typeface="Calibri"/>
                <a:sym typeface="Calibri"/>
              </a:rPr>
              <a:t> (more than 10%), tannins, essential oil, </a:t>
            </a:r>
            <a:r>
              <a:rPr lang="en-GB" sz="2400" b="1">
                <a:solidFill>
                  <a:srgbClr val="000000"/>
                </a:solidFill>
                <a:latin typeface="Calibri"/>
                <a:ea typeface="Calibri"/>
                <a:cs typeface="Calibri"/>
                <a:sym typeface="Calibri"/>
              </a:rPr>
              <a:t>anthocyanins</a:t>
            </a:r>
            <a:r>
              <a:rPr lang="en-GB" sz="2400">
                <a:solidFill>
                  <a:srgbClr val="000000"/>
                </a:solidFill>
                <a:latin typeface="Calibri"/>
                <a:ea typeface="Calibri"/>
                <a:cs typeface="Calibri"/>
                <a:sym typeface="Calibri"/>
              </a:rPr>
              <a:t> (malvin)</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mucilaginose, mild astringent, dye</a:t>
            </a:r>
            <a:endParaRPr/>
          </a:p>
        </p:txBody>
      </p:sp>
      <p:pic>
        <p:nvPicPr>
          <p:cNvPr id="1258" name="Google Shape;1258;p109"/>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59" name="Google Shape;1259;p109"/>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60" name="Google Shape;1260;p109"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61" name="Google Shape;1261;p109"/>
          <p:cNvPicPr preferRelativeResize="0"/>
          <p:nvPr/>
        </p:nvPicPr>
        <p:blipFill rotWithShape="1">
          <a:blip r:embed="rId4">
            <a:alphaModFix/>
          </a:blip>
          <a:srcRect/>
          <a:stretch/>
        </p:blipFill>
        <p:spPr>
          <a:xfrm>
            <a:off x="1968500" y="2362200"/>
            <a:ext cx="5219700" cy="2357438"/>
          </a:xfrm>
          <a:prstGeom prst="rect">
            <a:avLst/>
          </a:prstGeom>
          <a:noFill/>
          <a:ln>
            <a:noFill/>
          </a:ln>
        </p:spPr>
      </p:pic>
      <p:sp>
        <p:nvSpPr>
          <p:cNvPr id="1262" name="Google Shape;1262;p109"/>
          <p:cNvSpPr txBox="1"/>
          <p:nvPr/>
        </p:nvSpPr>
        <p:spPr>
          <a:xfrm>
            <a:off x="3447838" y="4810125"/>
            <a:ext cx="248645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malvin</a:t>
            </a:r>
            <a:br>
              <a:rPr lang="en-GB" sz="2000" b="1">
                <a:solidFill>
                  <a:srgbClr val="800000"/>
                </a:solidFill>
                <a:latin typeface="Calibri"/>
                <a:ea typeface="Calibri"/>
                <a:cs typeface="Calibri"/>
                <a:sym typeface="Calibri"/>
              </a:rPr>
            </a:br>
            <a:r>
              <a:rPr lang="en-GB" sz="1600">
                <a:solidFill>
                  <a:srgbClr val="000000"/>
                </a:solidFill>
                <a:latin typeface="Calibri"/>
                <a:ea typeface="Calibri"/>
                <a:cs typeface="Calibri"/>
                <a:sym typeface="Calibri"/>
              </a:rPr>
              <a:t>(= malvidin-3,5-diglucoside)</a:t>
            </a:r>
            <a:endParaRPr sz="1600" b="1">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67"/>
        <p:cNvGrpSpPr/>
        <p:nvPr/>
      </p:nvGrpSpPr>
      <p:grpSpPr>
        <a:xfrm>
          <a:off x="0" y="0"/>
          <a:ext cx="0" cy="0"/>
          <a:chOff x="0" y="0"/>
          <a:chExt cx="0" cy="0"/>
        </a:xfrm>
      </p:grpSpPr>
      <p:sp>
        <p:nvSpPr>
          <p:cNvPr id="1268" name="Google Shape;1268;p110"/>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Primulae flos </a:t>
            </a:r>
            <a:endParaRPr sz="4000" b="1" i="0">
              <a:solidFill>
                <a:srgbClr val="800000"/>
              </a:solidFill>
              <a:latin typeface="Calibri"/>
              <a:ea typeface="Calibri"/>
              <a:cs typeface="Calibri"/>
              <a:sym typeface="Calibri"/>
            </a:endParaRPr>
          </a:p>
        </p:txBody>
      </p:sp>
      <p:sp>
        <p:nvSpPr>
          <p:cNvPr id="1269" name="Google Shape;1269;p110"/>
          <p:cNvSpPr txBox="1">
            <a:spLocks noGrp="1"/>
          </p:cNvSpPr>
          <p:nvPr>
            <p:ph type="body" idx="1"/>
          </p:nvPr>
        </p:nvSpPr>
        <p:spPr>
          <a:xfrm>
            <a:off x="168274" y="1505914"/>
            <a:ext cx="8975726" cy="2639841"/>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Primula veris</a:t>
            </a:r>
            <a:r>
              <a:rPr lang="en-GB" sz="2400" b="1">
                <a:solidFill>
                  <a:srgbClr val="800000"/>
                </a:solidFill>
                <a:latin typeface="Calibri"/>
                <a:ea typeface="Calibri"/>
                <a:cs typeface="Calibri"/>
                <a:sym typeface="Calibri"/>
              </a:rPr>
              <a:t>, </a:t>
            </a:r>
            <a:r>
              <a:rPr lang="en-GB" sz="2400" b="1" i="1">
                <a:solidFill>
                  <a:srgbClr val="800000"/>
                </a:solidFill>
                <a:latin typeface="Calibri"/>
                <a:ea typeface="Calibri"/>
                <a:cs typeface="Calibri"/>
                <a:sym typeface="Calibri"/>
              </a:rPr>
              <a:t>P. elatior, </a:t>
            </a:r>
            <a:r>
              <a:rPr lang="en-GB" sz="2400" b="1">
                <a:solidFill>
                  <a:srgbClr val="800000"/>
                </a:solidFill>
                <a:latin typeface="Calibri"/>
                <a:ea typeface="Calibri"/>
                <a:cs typeface="Calibri"/>
                <a:sym typeface="Calibri"/>
              </a:rPr>
              <a:t>Primulaceae, </a:t>
            </a:r>
            <a:r>
              <a:rPr lang="en-GB" sz="2400">
                <a:solidFill>
                  <a:srgbClr val="000000"/>
                </a:solidFill>
                <a:latin typeface="Calibri"/>
                <a:ea typeface="Calibri"/>
                <a:cs typeface="Calibri"/>
                <a:sym typeface="Calibri"/>
              </a:rPr>
              <a:t>Primrose</a:t>
            </a:r>
            <a:endParaRPr sz="2400">
              <a:solidFill>
                <a:srgbClr val="000000"/>
              </a:solidFill>
              <a:latin typeface="Calibri"/>
              <a:ea typeface="Calibri"/>
              <a:cs typeface="Calibri"/>
              <a:sym typeface="Calibri"/>
            </a:endParaRPr>
          </a:p>
        </p:txBody>
      </p:sp>
      <p:pic>
        <p:nvPicPr>
          <p:cNvPr id="1270" name="Google Shape;1270;p110"/>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71" name="Google Shape;1271;p110"/>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72" name="Google Shape;1272;p110"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73" name="Google Shape;1273;p110"/>
          <p:cNvPicPr preferRelativeResize="0"/>
          <p:nvPr/>
        </p:nvPicPr>
        <p:blipFill rotWithShape="1">
          <a:blip r:embed="rId4">
            <a:alphaModFix/>
          </a:blip>
          <a:srcRect/>
          <a:stretch/>
        </p:blipFill>
        <p:spPr>
          <a:xfrm>
            <a:off x="569508" y="2180602"/>
            <a:ext cx="2543175" cy="4062412"/>
          </a:xfrm>
          <a:prstGeom prst="rect">
            <a:avLst/>
          </a:prstGeom>
          <a:noFill/>
          <a:ln>
            <a:noFill/>
          </a:ln>
        </p:spPr>
      </p:pic>
      <p:pic>
        <p:nvPicPr>
          <p:cNvPr id="1274" name="Google Shape;1274;p110" descr="Primula veris - prvosenka jarní"/>
          <p:cNvPicPr preferRelativeResize="0"/>
          <p:nvPr/>
        </p:nvPicPr>
        <p:blipFill rotWithShape="1">
          <a:blip r:embed="rId5">
            <a:alphaModFix/>
          </a:blip>
          <a:srcRect/>
          <a:stretch/>
        </p:blipFill>
        <p:spPr>
          <a:xfrm>
            <a:off x="6089931" y="3210009"/>
            <a:ext cx="2644775" cy="1984375"/>
          </a:xfrm>
          <a:prstGeom prst="rect">
            <a:avLst/>
          </a:prstGeom>
          <a:noFill/>
          <a:ln>
            <a:noFill/>
          </a:ln>
        </p:spPr>
      </p:pic>
      <p:sp>
        <p:nvSpPr>
          <p:cNvPr id="1275" name="Google Shape;1275;p110"/>
          <p:cNvSpPr txBox="1"/>
          <p:nvPr/>
        </p:nvSpPr>
        <p:spPr>
          <a:xfrm>
            <a:off x="6372200" y="5071827"/>
            <a:ext cx="14605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Arial"/>
              <a:buNone/>
            </a:pPr>
            <a:r>
              <a:rPr lang="en-GB" sz="1800" b="1" i="1">
                <a:solidFill>
                  <a:schemeClr val="lt1"/>
                </a:solidFill>
                <a:latin typeface="Times New Roman"/>
                <a:ea typeface="Times New Roman"/>
                <a:cs typeface="Times New Roman"/>
                <a:sym typeface="Times New Roman"/>
              </a:rPr>
              <a:t>Primula veris</a:t>
            </a:r>
            <a:endParaRPr/>
          </a:p>
        </p:txBody>
      </p:sp>
      <p:pic>
        <p:nvPicPr>
          <p:cNvPr id="1276" name="Google Shape;1276;p110" descr="Primula elatior - prvosenka vyšší"/>
          <p:cNvPicPr preferRelativeResize="0"/>
          <p:nvPr/>
        </p:nvPicPr>
        <p:blipFill rotWithShape="1">
          <a:blip r:embed="rId6">
            <a:alphaModFix/>
          </a:blip>
          <a:srcRect/>
          <a:stretch/>
        </p:blipFill>
        <p:spPr>
          <a:xfrm>
            <a:off x="3524812" y="2769565"/>
            <a:ext cx="2155825" cy="2884487"/>
          </a:xfrm>
          <a:prstGeom prst="rect">
            <a:avLst/>
          </a:prstGeom>
          <a:noFill/>
          <a:ln>
            <a:noFill/>
          </a:ln>
        </p:spPr>
      </p:pic>
      <p:sp>
        <p:nvSpPr>
          <p:cNvPr id="1277" name="Google Shape;1277;p110"/>
          <p:cNvSpPr txBox="1"/>
          <p:nvPr/>
        </p:nvSpPr>
        <p:spPr>
          <a:xfrm>
            <a:off x="3562325" y="5384553"/>
            <a:ext cx="162560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1800"/>
              <a:buFont typeface="Arial"/>
              <a:buNone/>
            </a:pPr>
            <a:r>
              <a:rPr lang="en-GB" sz="1800" b="1" i="1">
                <a:solidFill>
                  <a:schemeClr val="lt1"/>
                </a:solidFill>
                <a:latin typeface="Times New Roman"/>
                <a:ea typeface="Times New Roman"/>
                <a:cs typeface="Times New Roman"/>
                <a:sym typeface="Times New Roman"/>
              </a:rPr>
              <a:t>Primula elatior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82"/>
        <p:cNvGrpSpPr/>
        <p:nvPr/>
      </p:nvGrpSpPr>
      <p:grpSpPr>
        <a:xfrm>
          <a:off x="0" y="0"/>
          <a:ext cx="0" cy="0"/>
          <a:chOff x="0" y="0"/>
          <a:chExt cx="0" cy="0"/>
        </a:xfrm>
      </p:grpSpPr>
      <p:sp>
        <p:nvSpPr>
          <p:cNvPr id="1283" name="Google Shape;1283;p111"/>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Primulae flos </a:t>
            </a:r>
            <a:endParaRPr sz="4000" b="1" i="0">
              <a:solidFill>
                <a:srgbClr val="800000"/>
              </a:solidFill>
              <a:latin typeface="Calibri"/>
              <a:ea typeface="Calibri"/>
              <a:cs typeface="Calibri"/>
              <a:sym typeface="Calibri"/>
            </a:endParaRPr>
          </a:p>
        </p:txBody>
      </p:sp>
      <p:sp>
        <p:nvSpPr>
          <p:cNvPr id="1284" name="Google Shape;1284;p111"/>
          <p:cNvSpPr txBox="1">
            <a:spLocks noGrp="1"/>
          </p:cNvSpPr>
          <p:nvPr>
            <p:ph type="body" idx="1"/>
          </p:nvPr>
        </p:nvSpPr>
        <p:spPr>
          <a:xfrm>
            <a:off x="247650" y="1477070"/>
            <a:ext cx="5116438"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flowers with yolk-yellow </a:t>
            </a:r>
            <a:r>
              <a:rPr lang="en-GB" sz="2400" i="1">
                <a:solidFill>
                  <a:srgbClr val="000000"/>
                </a:solidFill>
                <a:latin typeface="Calibri"/>
                <a:ea typeface="Calibri"/>
                <a:cs typeface="Calibri"/>
                <a:sym typeface="Calibri"/>
              </a:rPr>
              <a:t>corolla</a:t>
            </a:r>
            <a:r>
              <a:rPr lang="en-GB" sz="2400">
                <a:solidFill>
                  <a:srgbClr val="000000"/>
                </a:solidFill>
                <a:latin typeface="Calibri"/>
                <a:ea typeface="Calibri"/>
                <a:cs typeface="Calibri"/>
                <a:sym typeface="Calibri"/>
              </a:rPr>
              <a:t> and spoon-like concave </a:t>
            </a:r>
            <a:r>
              <a:rPr lang="en-GB" sz="2400" i="1">
                <a:solidFill>
                  <a:srgbClr val="000000"/>
                </a:solidFill>
                <a:latin typeface="Calibri"/>
                <a:ea typeface="Calibri"/>
                <a:cs typeface="Calibri"/>
                <a:sym typeface="Calibri"/>
              </a:rPr>
              <a:t>petals</a:t>
            </a:r>
            <a:r>
              <a:rPr lang="en-GB" sz="2400">
                <a:solidFill>
                  <a:srgbClr val="000000"/>
                </a:solidFill>
                <a:latin typeface="Calibri"/>
                <a:ea typeface="Calibri"/>
                <a:cs typeface="Calibri"/>
                <a:sym typeface="Calibri"/>
              </a:rPr>
              <a:t> (</a:t>
            </a:r>
            <a:r>
              <a:rPr lang="en-GB" sz="2400" i="1">
                <a:solidFill>
                  <a:srgbClr val="000000"/>
                </a:solidFill>
                <a:latin typeface="Calibri"/>
                <a:ea typeface="Calibri"/>
                <a:cs typeface="Calibri"/>
                <a:sym typeface="Calibri"/>
              </a:rPr>
              <a:t>veris</a:t>
            </a:r>
            <a:r>
              <a:rPr lang="en-GB" sz="2400">
                <a:solidFill>
                  <a:srgbClr val="000000"/>
                </a:solidFill>
                <a:latin typeface="Calibri"/>
                <a:ea typeface="Calibri"/>
                <a:cs typeface="Calibri"/>
                <a:sym typeface="Calibri"/>
              </a:rPr>
              <a:t>) or sulphur-yellow flowers with flat </a:t>
            </a:r>
            <a:r>
              <a:rPr lang="en-GB" sz="2400" i="1">
                <a:solidFill>
                  <a:srgbClr val="000000"/>
                </a:solidFill>
                <a:latin typeface="Calibri"/>
                <a:ea typeface="Calibri"/>
                <a:cs typeface="Calibri"/>
                <a:sym typeface="Calibri"/>
              </a:rPr>
              <a:t>petals</a:t>
            </a:r>
            <a:r>
              <a:rPr lang="en-GB" sz="2400">
                <a:solidFill>
                  <a:srgbClr val="000000"/>
                </a:solidFill>
                <a:latin typeface="Calibri"/>
                <a:ea typeface="Calibri"/>
                <a:cs typeface="Calibri"/>
                <a:sym typeface="Calibri"/>
              </a:rPr>
              <a:t> with deeper corners (</a:t>
            </a:r>
            <a:r>
              <a:rPr lang="en-GB" sz="2400" i="1">
                <a:solidFill>
                  <a:srgbClr val="000000"/>
                </a:solidFill>
                <a:latin typeface="Calibri"/>
                <a:ea typeface="Calibri"/>
                <a:cs typeface="Calibri"/>
                <a:sym typeface="Calibri"/>
              </a:rPr>
              <a:t>elatior</a:t>
            </a:r>
            <a:r>
              <a:rPr lang="en-GB" sz="2400">
                <a:solidFill>
                  <a:srgbClr val="000000"/>
                </a:solidFill>
                <a:latin typeface="Calibri"/>
                <a:ea typeface="Calibri"/>
                <a:cs typeface="Calibri"/>
                <a:sym typeface="Calibri"/>
              </a:rPr>
              <a:t>), honey-like odour, sweetish taste</a:t>
            </a:r>
            <a:endParaRPr/>
          </a:p>
          <a:p>
            <a:pPr marL="0" lvl="0" indent="0" algn="just" rtl="0">
              <a:lnSpc>
                <a:spcPct val="90000"/>
              </a:lnSpc>
              <a:spcBef>
                <a:spcPts val="320"/>
              </a:spcBef>
              <a:spcAft>
                <a:spcPts val="0"/>
              </a:spcAft>
              <a:buClr>
                <a:srgbClr val="006600"/>
              </a:buClr>
              <a:buSzPts val="1280"/>
              <a:buNone/>
            </a:pPr>
            <a:endParaRPr sz="1600" u="sng">
              <a:solidFill>
                <a:srgbClr val="006600"/>
              </a:solidFill>
              <a:latin typeface="Calibri"/>
              <a:ea typeface="Calibri"/>
              <a:cs typeface="Calibri"/>
              <a:sym typeface="Calibri"/>
            </a:endParaRPr>
          </a:p>
          <a:p>
            <a:pPr marL="342900" lvl="0" indent="-342900" algn="just" rtl="0">
              <a:lnSpc>
                <a:spcPct val="90000"/>
              </a:lnSpc>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triterpenic saponins</a:t>
            </a:r>
            <a:r>
              <a:rPr lang="en-GB" sz="2400">
                <a:solidFill>
                  <a:srgbClr val="000000"/>
                </a:solidFill>
                <a:latin typeface="Calibri"/>
                <a:ea typeface="Calibri"/>
                <a:cs typeface="Calibri"/>
                <a:sym typeface="Calibri"/>
              </a:rPr>
              <a:t>, phenolic glycosides, flavonoids, carotenoids, essential oil</a:t>
            </a: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expectorant – secretolytic, mild diuretic</a:t>
            </a:r>
            <a:endParaRPr/>
          </a:p>
        </p:txBody>
      </p:sp>
      <p:pic>
        <p:nvPicPr>
          <p:cNvPr id="1285" name="Google Shape;1285;p111"/>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86" name="Google Shape;1286;p111"/>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287" name="Google Shape;1287;p111"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288" name="Google Shape;1288;p111" descr="primula1"/>
          <p:cNvPicPr preferRelativeResize="0"/>
          <p:nvPr/>
        </p:nvPicPr>
        <p:blipFill rotWithShape="1">
          <a:blip r:embed="rId4">
            <a:alphaModFix/>
          </a:blip>
          <a:srcRect/>
          <a:stretch/>
        </p:blipFill>
        <p:spPr>
          <a:xfrm>
            <a:off x="5652120" y="1532733"/>
            <a:ext cx="3104146" cy="2328315"/>
          </a:xfrm>
          <a:prstGeom prst="rect">
            <a:avLst/>
          </a:prstGeom>
          <a:noFill/>
          <a:ln>
            <a:noFill/>
          </a:ln>
        </p:spPr>
      </p:pic>
      <p:pic>
        <p:nvPicPr>
          <p:cNvPr id="1289" name="Google Shape;1289;p111"/>
          <p:cNvPicPr preferRelativeResize="0"/>
          <p:nvPr/>
        </p:nvPicPr>
        <p:blipFill rotWithShape="1">
          <a:blip r:embed="rId5">
            <a:alphaModFix/>
          </a:blip>
          <a:srcRect/>
          <a:stretch/>
        </p:blipFill>
        <p:spPr>
          <a:xfrm>
            <a:off x="6037418" y="4149080"/>
            <a:ext cx="2333550" cy="1944625"/>
          </a:xfrm>
          <a:prstGeom prst="rect">
            <a:avLst/>
          </a:prstGeom>
          <a:noFill/>
          <a:ln>
            <a:noFill/>
          </a:ln>
        </p:spPr>
      </p:pic>
      <p:sp>
        <p:nvSpPr>
          <p:cNvPr id="1290" name="Google Shape;1290;p111"/>
          <p:cNvSpPr/>
          <p:nvPr/>
        </p:nvSpPr>
        <p:spPr>
          <a:xfrm>
            <a:off x="6444208" y="6093705"/>
            <a:ext cx="184794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protoprimulagenine</a:t>
            </a:r>
            <a:endParaRPr sz="1600">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295"/>
        <p:cNvGrpSpPr/>
        <p:nvPr/>
      </p:nvGrpSpPr>
      <p:grpSpPr>
        <a:xfrm>
          <a:off x="0" y="0"/>
          <a:ext cx="0" cy="0"/>
          <a:chOff x="0" y="0"/>
          <a:chExt cx="0" cy="0"/>
        </a:xfrm>
      </p:grpSpPr>
      <p:sp>
        <p:nvSpPr>
          <p:cNvPr id="1296" name="Google Shape;1296;p112"/>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Sambuci nigrae flos</a:t>
            </a:r>
            <a:br>
              <a:rPr lang="en-GB" sz="4000" b="1">
                <a:solidFill>
                  <a:srgbClr val="800000"/>
                </a:solidFill>
                <a:latin typeface="Calibri"/>
                <a:ea typeface="Calibri"/>
                <a:cs typeface="Calibri"/>
                <a:sym typeface="Calibri"/>
              </a:rPr>
            </a:b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297" name="Google Shape;1297;p112"/>
          <p:cNvSpPr txBox="1">
            <a:spLocks noGrp="1"/>
          </p:cNvSpPr>
          <p:nvPr>
            <p:ph type="body" idx="1"/>
          </p:nvPr>
        </p:nvSpPr>
        <p:spPr>
          <a:xfrm>
            <a:off x="168274" y="1505914"/>
            <a:ext cx="8975726" cy="2639841"/>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Sambucus nigra</a:t>
            </a:r>
            <a:r>
              <a:rPr lang="en-GB" sz="2400" b="1">
                <a:solidFill>
                  <a:srgbClr val="800000"/>
                </a:solidFill>
                <a:latin typeface="Calibri"/>
                <a:ea typeface="Calibri"/>
                <a:cs typeface="Calibri"/>
                <a:sym typeface="Calibri"/>
              </a:rPr>
              <a:t>, Adoxaceae (Sambucaceae), </a:t>
            </a:r>
            <a:r>
              <a:rPr lang="en-GB" sz="2400">
                <a:solidFill>
                  <a:srgbClr val="000000"/>
                </a:solidFill>
                <a:latin typeface="Calibri"/>
                <a:ea typeface="Calibri"/>
                <a:cs typeface="Calibri"/>
                <a:sym typeface="Calibri"/>
              </a:rPr>
              <a:t>Black Elderberry</a:t>
            </a:r>
            <a:endParaRPr/>
          </a:p>
        </p:txBody>
      </p:sp>
      <p:pic>
        <p:nvPicPr>
          <p:cNvPr id="1298" name="Google Shape;1298;p112"/>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299" name="Google Shape;1299;p112"/>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00" name="Google Shape;1300;p112"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01" name="Google Shape;1301;p112"/>
          <p:cNvPicPr preferRelativeResize="0"/>
          <p:nvPr/>
        </p:nvPicPr>
        <p:blipFill rotWithShape="1">
          <a:blip r:embed="rId4">
            <a:alphaModFix/>
          </a:blip>
          <a:srcRect/>
          <a:stretch/>
        </p:blipFill>
        <p:spPr>
          <a:xfrm>
            <a:off x="1270000" y="2364750"/>
            <a:ext cx="3308350" cy="4095750"/>
          </a:xfrm>
          <a:prstGeom prst="rect">
            <a:avLst/>
          </a:prstGeom>
          <a:noFill/>
          <a:ln>
            <a:noFill/>
          </a:ln>
        </p:spPr>
      </p:pic>
      <p:pic>
        <p:nvPicPr>
          <p:cNvPr id="1302" name="Google Shape;1302;p112" descr="http://www.plant-identification.co.uk/images/caprifoliaceae/sambucus-nigra-4.jpg"/>
          <p:cNvPicPr preferRelativeResize="0"/>
          <p:nvPr/>
        </p:nvPicPr>
        <p:blipFill rotWithShape="1">
          <a:blip r:embed="rId5">
            <a:alphaModFix/>
          </a:blip>
          <a:srcRect/>
          <a:stretch/>
        </p:blipFill>
        <p:spPr>
          <a:xfrm>
            <a:off x="5474462" y="2941012"/>
            <a:ext cx="2425700" cy="2943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07"/>
        <p:cNvGrpSpPr/>
        <p:nvPr/>
      </p:nvGrpSpPr>
      <p:grpSpPr>
        <a:xfrm>
          <a:off x="0" y="0"/>
          <a:ext cx="0" cy="0"/>
          <a:chOff x="0" y="0"/>
          <a:chExt cx="0" cy="0"/>
        </a:xfrm>
      </p:grpSpPr>
      <p:sp>
        <p:nvSpPr>
          <p:cNvPr id="1308" name="Google Shape;1308;p113"/>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Sambuci nigrae flos</a:t>
            </a:r>
            <a:br>
              <a:rPr lang="en-GB" sz="4000" b="1">
                <a:solidFill>
                  <a:srgbClr val="800000"/>
                </a:solidFill>
                <a:latin typeface="Calibri"/>
                <a:ea typeface="Calibri"/>
                <a:cs typeface="Calibri"/>
                <a:sym typeface="Calibri"/>
              </a:rPr>
            </a:b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309" name="Google Shape;1309;p113"/>
          <p:cNvSpPr txBox="1">
            <a:spLocks noGrp="1"/>
          </p:cNvSpPr>
          <p:nvPr>
            <p:ph type="body" idx="1"/>
          </p:nvPr>
        </p:nvSpPr>
        <p:spPr>
          <a:xfrm>
            <a:off x="247650" y="1477070"/>
            <a:ext cx="8661399" cy="1517053"/>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small flowers white to yellowish, 5-toothed calyx and deeply 5-cornered corolla with many stamina, strong characteristic odour, mucilaginous taste </a:t>
            </a: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a:p>
            <a:pPr marL="342900" lvl="0" indent="-220980" algn="l" rtl="0">
              <a:spcBef>
                <a:spcPts val="480"/>
              </a:spcBef>
              <a:spcAft>
                <a:spcPts val="0"/>
              </a:spcAft>
              <a:buClr>
                <a:srgbClr val="006600"/>
              </a:buClr>
              <a:buSzPts val="1920"/>
              <a:buFont typeface="Noto Sans Symbols"/>
              <a:buNone/>
            </a:pPr>
            <a:endParaRPr sz="2400">
              <a:solidFill>
                <a:srgbClr val="000008"/>
              </a:solidFill>
              <a:latin typeface="Calibri"/>
              <a:ea typeface="Calibri"/>
              <a:cs typeface="Calibri"/>
              <a:sym typeface="Calibri"/>
            </a:endParaRPr>
          </a:p>
        </p:txBody>
      </p:sp>
      <p:pic>
        <p:nvPicPr>
          <p:cNvPr id="1310" name="Google Shape;1310;p113"/>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11" name="Google Shape;1311;p113"/>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12" name="Google Shape;1312;p113"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13" name="Google Shape;1313;p113" descr="http://195.178.84.227/html/images/plants/sambucus/flos.jpg"/>
          <p:cNvPicPr preferRelativeResize="0"/>
          <p:nvPr/>
        </p:nvPicPr>
        <p:blipFill rotWithShape="1">
          <a:blip r:embed="rId4">
            <a:alphaModFix/>
          </a:blip>
          <a:srcRect/>
          <a:stretch/>
        </p:blipFill>
        <p:spPr>
          <a:xfrm>
            <a:off x="2412000" y="2924944"/>
            <a:ext cx="4320000" cy="324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06"/>
        <p:cNvGrpSpPr/>
        <p:nvPr/>
      </p:nvGrpSpPr>
      <p:grpSpPr>
        <a:xfrm>
          <a:off x="0" y="0"/>
          <a:ext cx="0" cy="0"/>
          <a:chOff x="0" y="0"/>
          <a:chExt cx="0" cy="0"/>
        </a:xfrm>
      </p:grpSpPr>
      <p:sp>
        <p:nvSpPr>
          <p:cNvPr id="707" name="Google Shape;707;p69"/>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b="1">
                <a:solidFill>
                  <a:srgbClr val="800000"/>
                </a:solidFill>
                <a:latin typeface="Calibri"/>
                <a:ea typeface="Calibri"/>
                <a:cs typeface="Calibri"/>
                <a:sym typeface="Calibri"/>
              </a:rPr>
              <a:t>Absinthii herba </a:t>
            </a:r>
            <a:r>
              <a:rPr lang="en-GB" b="1" i="0">
                <a:solidFill>
                  <a:srgbClr val="800000"/>
                </a:solidFill>
                <a:latin typeface="Calibri"/>
                <a:ea typeface="Calibri"/>
                <a:cs typeface="Calibri"/>
                <a:sym typeface="Calibri"/>
              </a:rPr>
              <a:t>CzPh 2017</a:t>
            </a:r>
            <a:endParaRPr b="1" i="0">
              <a:solidFill>
                <a:srgbClr val="000008"/>
              </a:solidFill>
              <a:latin typeface="Calibri"/>
              <a:ea typeface="Calibri"/>
              <a:cs typeface="Calibri"/>
              <a:sym typeface="Calibri"/>
            </a:endParaRPr>
          </a:p>
        </p:txBody>
      </p:sp>
      <p:sp>
        <p:nvSpPr>
          <p:cNvPr id="708" name="Google Shape;708;p69"/>
          <p:cNvSpPr txBox="1">
            <a:spLocks noGrp="1"/>
          </p:cNvSpPr>
          <p:nvPr>
            <p:ph type="body" idx="1"/>
          </p:nvPr>
        </p:nvSpPr>
        <p:spPr>
          <a:xfrm>
            <a:off x="111125" y="1587500"/>
            <a:ext cx="7387500" cy="52704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b="1">
                <a:solidFill>
                  <a:srgbClr val="006600"/>
                </a:solidFill>
                <a:latin typeface="Calibri"/>
                <a:ea typeface="Calibri"/>
                <a:cs typeface="Calibri"/>
                <a:sym typeface="Calibri"/>
              </a:rPr>
              <a:t>Absinthism </a:t>
            </a:r>
            <a:r>
              <a:rPr lang="en-GB" sz="1700">
                <a:solidFill>
                  <a:srgbClr val="000008"/>
                </a:solidFill>
                <a:latin typeface="Calibri"/>
                <a:ea typeface="Calibri"/>
                <a:cs typeface="Calibri"/>
                <a:sym typeface="Calibri"/>
              </a:rPr>
              <a:t>– syndrome connected to absinth drinking (thujon)</a:t>
            </a:r>
            <a:endParaRPr sz="1700"/>
          </a:p>
          <a:p>
            <a:pPr marL="1143000" lvl="2" indent="-234950" algn="l" rtl="0">
              <a:spcBef>
                <a:spcPts val="320"/>
              </a:spcBef>
              <a:spcAft>
                <a:spcPts val="0"/>
              </a:spcAft>
              <a:buClr>
                <a:srgbClr val="006600"/>
              </a:buClr>
              <a:buSzPts val="1700"/>
              <a:buFont typeface="Noto Sans Symbols"/>
              <a:buChar char="▪"/>
            </a:pPr>
            <a:r>
              <a:rPr lang="en-GB" sz="1700">
                <a:solidFill>
                  <a:srgbClr val="000008"/>
                </a:solidFill>
                <a:latin typeface="Calibri"/>
                <a:ea typeface="Calibri"/>
                <a:cs typeface="Calibri"/>
                <a:sym typeface="Calibri"/>
              </a:rPr>
              <a:t>Hallucinations, insomnia, convulsions</a:t>
            </a:r>
            <a:endParaRPr sz="1700"/>
          </a:p>
          <a:p>
            <a:pPr marL="1143000" lvl="2" indent="-234950" algn="l" rtl="0">
              <a:spcBef>
                <a:spcPts val="920"/>
              </a:spcBef>
              <a:spcAft>
                <a:spcPts val="0"/>
              </a:spcAft>
              <a:buClr>
                <a:srgbClr val="006600"/>
              </a:buClr>
              <a:buSzPts val="1700"/>
              <a:buFont typeface="Noto Sans Symbols"/>
              <a:buChar char="▪"/>
            </a:pPr>
            <a:r>
              <a:rPr lang="en-GB" sz="1700">
                <a:solidFill>
                  <a:srgbClr val="000008"/>
                </a:solidFill>
                <a:latin typeface="Calibri"/>
                <a:ea typeface="Calibri"/>
                <a:cs typeface="Calibri"/>
                <a:sym typeface="Calibri"/>
              </a:rPr>
              <a:t>Van Gogh, E. A. Poe, Ch. Baudelaire</a:t>
            </a:r>
            <a:endParaRPr sz="1700">
              <a:solidFill>
                <a:srgbClr val="000008"/>
              </a:solidFill>
              <a:latin typeface="Calibri"/>
              <a:ea typeface="Calibri"/>
              <a:cs typeface="Calibri"/>
              <a:sym typeface="Calibri"/>
            </a:endParaRPr>
          </a:p>
          <a:p>
            <a:pPr marL="1143000" lvl="0" indent="0" algn="l" rtl="0">
              <a:spcBef>
                <a:spcPts val="920"/>
              </a:spcBef>
              <a:spcAft>
                <a:spcPts val="0"/>
              </a:spcAft>
              <a:buNone/>
            </a:pPr>
            <a:endParaRPr sz="600">
              <a:solidFill>
                <a:srgbClr val="000008"/>
              </a:solidFill>
              <a:latin typeface="Calibri"/>
              <a:ea typeface="Calibri"/>
              <a:cs typeface="Calibri"/>
              <a:sym typeface="Calibri"/>
            </a:endParaRPr>
          </a:p>
          <a:p>
            <a:pPr marL="342900" lvl="0" indent="-342900" algn="l" rtl="0">
              <a:spcBef>
                <a:spcPts val="600"/>
              </a:spcBef>
              <a:spcAft>
                <a:spcPts val="0"/>
              </a:spcAft>
              <a:buClr>
                <a:srgbClr val="006600"/>
              </a:buClr>
              <a:buSzPts val="2400"/>
              <a:buFont typeface="Noto Sans Symbols"/>
              <a:buChar char="▪"/>
            </a:pPr>
            <a:r>
              <a:rPr lang="en-GB" sz="2400" b="1">
                <a:solidFill>
                  <a:srgbClr val="006600"/>
                </a:solidFill>
                <a:latin typeface="Calibri"/>
                <a:ea typeface="Calibri"/>
                <a:cs typeface="Calibri"/>
                <a:sym typeface="Calibri"/>
              </a:rPr>
              <a:t>Rise and fall of absinth:</a:t>
            </a:r>
            <a:r>
              <a:rPr lang="en-GB" sz="2400">
                <a:solidFill>
                  <a:srgbClr val="006600"/>
                </a:solidFill>
                <a:latin typeface="Calibri"/>
                <a:ea typeface="Calibri"/>
                <a:cs typeface="Calibri"/>
                <a:sym typeface="Calibri"/>
              </a:rPr>
              <a:t> </a:t>
            </a:r>
            <a:r>
              <a:rPr lang="en-GB" sz="1600">
                <a:solidFill>
                  <a:srgbClr val="000008"/>
                </a:solidFill>
                <a:latin typeface="Calibri"/>
                <a:ea typeface="Calibri"/>
                <a:cs typeface="Calibri"/>
                <a:sym typeface="Calibri"/>
              </a:rPr>
              <a:t>2</a:t>
            </a:r>
            <a:r>
              <a:rPr lang="en-GB" sz="1700">
                <a:solidFill>
                  <a:srgbClr val="000008"/>
                </a:solidFill>
                <a:latin typeface="Calibri"/>
                <a:ea typeface="Calibri"/>
                <a:cs typeface="Calibri"/>
                <a:sym typeface="Calibri"/>
              </a:rPr>
              <a:t>0. century – increasing popularity (consumption  increased 15-fold only in France between 1875 - 1913)</a:t>
            </a:r>
            <a:endParaRPr sz="1700">
              <a:solidFill>
                <a:srgbClr val="000008"/>
              </a:solidFill>
              <a:latin typeface="Calibri"/>
              <a:ea typeface="Calibri"/>
              <a:cs typeface="Calibri"/>
              <a:sym typeface="Calibri"/>
            </a:endParaRPr>
          </a:p>
          <a:p>
            <a:pPr marL="342900" lvl="0" indent="0" algn="l" rtl="0">
              <a:spcBef>
                <a:spcPts val="600"/>
              </a:spcBef>
              <a:spcAft>
                <a:spcPts val="0"/>
              </a:spcAft>
              <a:buNone/>
            </a:pPr>
            <a:endParaRPr sz="1700">
              <a:solidFill>
                <a:srgbClr val="000008"/>
              </a:solidFill>
              <a:latin typeface="Calibri"/>
              <a:ea typeface="Calibri"/>
              <a:cs typeface="Calibri"/>
              <a:sym typeface="Calibri"/>
            </a:endParaRPr>
          </a:p>
          <a:p>
            <a:pPr marL="342900" lvl="0" indent="-323850" algn="l" rtl="0">
              <a:spcBef>
                <a:spcPts val="400"/>
              </a:spcBef>
              <a:spcAft>
                <a:spcPts val="0"/>
              </a:spcAft>
              <a:buClr>
                <a:srgbClr val="006600"/>
              </a:buClr>
              <a:buSzPts val="1700"/>
              <a:buFont typeface="Noto Sans Symbols"/>
              <a:buChar char="▪"/>
            </a:pPr>
            <a:r>
              <a:rPr lang="en-GB" sz="1700">
                <a:solidFill>
                  <a:srgbClr val="000008"/>
                </a:solidFill>
                <a:latin typeface="Calibri"/>
                <a:ea typeface="Calibri"/>
                <a:cs typeface="Calibri"/>
                <a:sym typeface="Calibri"/>
              </a:rPr>
              <a:t>1915 – banned without any scientific proof of thujon content</a:t>
            </a:r>
            <a:endParaRPr sz="1700">
              <a:solidFill>
                <a:srgbClr val="000008"/>
              </a:solidFill>
              <a:latin typeface="Calibri"/>
              <a:ea typeface="Calibri"/>
              <a:cs typeface="Calibri"/>
              <a:sym typeface="Calibri"/>
            </a:endParaRPr>
          </a:p>
          <a:p>
            <a:pPr marL="1143000" lvl="2" indent="-222250" algn="l" rtl="0">
              <a:spcBef>
                <a:spcPts val="400"/>
              </a:spcBef>
              <a:spcAft>
                <a:spcPts val="0"/>
              </a:spcAft>
              <a:buClr>
                <a:srgbClr val="000000"/>
              </a:buClr>
              <a:buSzPts val="1700"/>
              <a:buFont typeface="Calibri"/>
              <a:buChar char="▪"/>
            </a:pPr>
            <a:r>
              <a:rPr lang="en-GB" sz="1700">
                <a:solidFill>
                  <a:srgbClr val="000000"/>
                </a:solidFill>
                <a:latin typeface="Calibri"/>
                <a:ea typeface="Calibri"/>
                <a:cs typeface="Calibri"/>
                <a:sym typeface="Calibri"/>
              </a:rPr>
              <a:t>“</a:t>
            </a:r>
            <a:r>
              <a:rPr lang="en-GB" sz="1700">
                <a:solidFill>
                  <a:srgbClr val="000000"/>
                </a:solidFill>
              </a:rPr>
              <a:t>the trouble with alcohol lies not in the consumed amount but in </a:t>
            </a:r>
            <a:endParaRPr sz="1700">
              <a:solidFill>
                <a:srgbClr val="000000"/>
              </a:solidFill>
            </a:endParaRPr>
          </a:p>
          <a:p>
            <a:pPr marL="1143000" lvl="0" indent="0" algn="l" rtl="0">
              <a:spcBef>
                <a:spcPts val="400"/>
              </a:spcBef>
              <a:spcAft>
                <a:spcPts val="0"/>
              </a:spcAft>
              <a:buNone/>
            </a:pPr>
            <a:r>
              <a:rPr lang="en-GB" sz="1700">
                <a:solidFill>
                  <a:srgbClr val="000000"/>
                </a:solidFill>
              </a:rPr>
              <a:t>the quality of consumed alcohol”</a:t>
            </a:r>
            <a:endParaRPr sz="1700">
              <a:solidFill>
                <a:srgbClr val="000000"/>
              </a:solidFill>
              <a:latin typeface="Calibri"/>
              <a:ea typeface="Calibri"/>
              <a:cs typeface="Calibri"/>
              <a:sym typeface="Calibri"/>
            </a:endParaRPr>
          </a:p>
          <a:p>
            <a:pPr marL="342900" lvl="0" indent="-215900" algn="l" rtl="0">
              <a:spcBef>
                <a:spcPts val="1000"/>
              </a:spcBef>
              <a:spcAft>
                <a:spcPts val="0"/>
              </a:spcAft>
              <a:buClr>
                <a:srgbClr val="006600"/>
              </a:buClr>
              <a:buSzPts val="2000"/>
              <a:buFont typeface="Noto Sans Symbols"/>
              <a:buNone/>
            </a:pPr>
            <a:endParaRPr sz="1000">
              <a:solidFill>
                <a:srgbClr val="000008"/>
              </a:solidFill>
              <a:latin typeface="Calibri"/>
              <a:ea typeface="Calibri"/>
              <a:cs typeface="Calibri"/>
              <a:sym typeface="Calibri"/>
            </a:endParaRPr>
          </a:p>
          <a:p>
            <a:pPr marL="342900" lvl="0" indent="-342900" algn="l" rtl="0">
              <a:spcBef>
                <a:spcPts val="960"/>
              </a:spcBef>
              <a:spcAft>
                <a:spcPts val="0"/>
              </a:spcAft>
              <a:buClr>
                <a:srgbClr val="006600"/>
              </a:buClr>
              <a:buSzPts val="1800"/>
              <a:buFont typeface="Noto Sans Symbols"/>
              <a:buChar char="▪"/>
            </a:pPr>
            <a:r>
              <a:rPr lang="en-GB" sz="1800" b="1">
                <a:solidFill>
                  <a:srgbClr val="006600"/>
                </a:solidFill>
                <a:latin typeface="Calibri"/>
                <a:ea typeface="Calibri"/>
                <a:cs typeface="Calibri"/>
                <a:sym typeface="Calibri"/>
              </a:rPr>
              <a:t>Thujon content:</a:t>
            </a:r>
            <a:r>
              <a:rPr lang="en-GB" sz="1800" b="1">
                <a:solidFill>
                  <a:srgbClr val="000008"/>
                </a:solidFill>
                <a:latin typeface="Calibri"/>
                <a:ea typeface="Calibri"/>
                <a:cs typeface="Calibri"/>
                <a:sym typeface="Calibri"/>
              </a:rPr>
              <a:t> </a:t>
            </a:r>
            <a:r>
              <a:rPr lang="en-GB" sz="1800">
                <a:solidFill>
                  <a:srgbClr val="000008"/>
                </a:solidFill>
                <a:latin typeface="Calibri"/>
                <a:ea typeface="Calibri"/>
                <a:cs typeface="Calibri"/>
                <a:sym typeface="Calibri"/>
              </a:rPr>
              <a:t>p</a:t>
            </a:r>
            <a:r>
              <a:rPr lang="en-GB" sz="1700">
                <a:solidFill>
                  <a:srgbClr val="000008"/>
                </a:solidFill>
                <a:latin typeface="Calibri"/>
                <a:ea typeface="Calibri"/>
                <a:cs typeface="Calibri"/>
                <a:sym typeface="Calibri"/>
              </a:rPr>
              <a:t>re-ban absinth 25,4 mg/l  (samples from 1895-1910)</a:t>
            </a:r>
            <a:endParaRPr sz="1700"/>
          </a:p>
          <a:p>
            <a:pPr marL="0" lvl="0" indent="0" algn="l" rtl="0">
              <a:spcBef>
                <a:spcPts val="960"/>
              </a:spcBef>
              <a:spcAft>
                <a:spcPts val="0"/>
              </a:spcAft>
              <a:buClr>
                <a:srgbClr val="006600"/>
              </a:buClr>
              <a:buSzPts val="1800"/>
              <a:buNone/>
            </a:pPr>
            <a:r>
              <a:rPr lang="en-GB" sz="1700">
                <a:solidFill>
                  <a:srgbClr val="000008"/>
                </a:solidFill>
                <a:latin typeface="Calibri"/>
                <a:ea typeface="Calibri"/>
                <a:cs typeface="Calibri"/>
                <a:sym typeface="Calibri"/>
              </a:rPr>
              <a:t>		post-ban absinth 7,6 mg/l   (samples from 1915-1988)</a:t>
            </a:r>
            <a:endParaRPr sz="1700"/>
          </a:p>
          <a:p>
            <a:pPr marL="0" lvl="0" indent="0" algn="l" rtl="0">
              <a:spcBef>
                <a:spcPts val="960"/>
              </a:spcBef>
              <a:spcAft>
                <a:spcPts val="0"/>
              </a:spcAft>
              <a:buClr>
                <a:srgbClr val="006600"/>
              </a:buClr>
              <a:buSzPts val="1800"/>
              <a:buNone/>
            </a:pPr>
            <a:r>
              <a:rPr lang="en-GB" sz="1700">
                <a:solidFill>
                  <a:srgbClr val="000008"/>
                </a:solidFill>
                <a:latin typeface="Calibri"/>
                <a:ea typeface="Calibri"/>
                <a:cs typeface="Calibri"/>
                <a:sym typeface="Calibri"/>
              </a:rPr>
              <a:t>		modern absinth  26,9 mg/l  (samples from 2003-2006)</a:t>
            </a:r>
            <a:endParaRPr sz="1700"/>
          </a:p>
          <a:p>
            <a:pPr marL="0" lvl="1" indent="0" algn="l" rtl="0">
              <a:spcBef>
                <a:spcPts val="920"/>
              </a:spcBef>
              <a:spcAft>
                <a:spcPts val="0"/>
              </a:spcAft>
              <a:buClr>
                <a:srgbClr val="006600"/>
              </a:buClr>
              <a:buSzPts val="1600"/>
              <a:buFont typeface="Noto Sans Symbols"/>
              <a:buNone/>
            </a:pPr>
            <a:endParaRPr sz="600">
              <a:solidFill>
                <a:srgbClr val="000008"/>
              </a:solidFill>
              <a:latin typeface="Calibri"/>
              <a:ea typeface="Calibri"/>
              <a:cs typeface="Calibri"/>
              <a:sym typeface="Calibri"/>
            </a:endParaRPr>
          </a:p>
          <a:p>
            <a:pPr marL="0" lvl="1" indent="0" algn="l" rtl="0">
              <a:spcBef>
                <a:spcPts val="880"/>
              </a:spcBef>
              <a:spcAft>
                <a:spcPts val="0"/>
              </a:spcAft>
              <a:buClr>
                <a:srgbClr val="006600"/>
              </a:buClr>
              <a:buSzPts val="1400"/>
              <a:buFont typeface="Calibri"/>
              <a:buNone/>
            </a:pPr>
            <a:r>
              <a:rPr lang="en-GB" sz="1000">
                <a:solidFill>
                  <a:srgbClr val="000008"/>
                </a:solidFill>
                <a:latin typeface="Calibri"/>
                <a:ea typeface="Calibri"/>
                <a:cs typeface="Calibri"/>
                <a:sym typeface="Calibri"/>
              </a:rPr>
              <a:t>Padosch SA, Lachenmeier DW, Kröner LU. </a:t>
            </a:r>
            <a:r>
              <a:rPr lang="en-GB" sz="1000" i="1">
                <a:solidFill>
                  <a:srgbClr val="000008"/>
                </a:solidFill>
                <a:latin typeface="Calibri"/>
                <a:ea typeface="Calibri"/>
                <a:cs typeface="Calibri"/>
                <a:sym typeface="Calibri"/>
              </a:rPr>
              <a:t>Absinthism: a fictitious 19th century syndrome 	with present impact. </a:t>
            </a:r>
            <a:r>
              <a:rPr lang="en-GB" sz="1000">
                <a:solidFill>
                  <a:srgbClr val="000008"/>
                </a:solidFill>
                <a:latin typeface="Calibri"/>
                <a:ea typeface="Calibri"/>
                <a:cs typeface="Calibri"/>
                <a:sym typeface="Calibri"/>
              </a:rPr>
              <a:t>Substance Abuse 	Treatment, Prevention, and Policy 2006 1:14, </a:t>
            </a:r>
            <a:r>
              <a:rPr lang="en-GB" sz="1000" u="sng">
                <a:solidFill>
                  <a:schemeClr val="hlink"/>
                </a:solidFill>
                <a:latin typeface="Calibri"/>
                <a:ea typeface="Calibri"/>
                <a:cs typeface="Calibri"/>
                <a:sym typeface="Calibri"/>
                <a:hlinkClick r:id="rId3"/>
              </a:rPr>
              <a:t>https://www.alandia.de/absinthe-blog/absinthe-prohibition/</a:t>
            </a:r>
            <a:r>
              <a:rPr lang="en-GB" sz="1000">
                <a:solidFill>
                  <a:srgbClr val="000008"/>
                </a:solidFill>
                <a:latin typeface="Calibri"/>
                <a:ea typeface="Calibri"/>
                <a:cs typeface="Calibri"/>
                <a:sym typeface="Calibri"/>
              </a:rPr>
              <a:t> </a:t>
            </a:r>
            <a:endParaRPr sz="1000" i="1">
              <a:solidFill>
                <a:srgbClr val="000008"/>
              </a:solidFill>
              <a:latin typeface="Calibri"/>
              <a:ea typeface="Calibri"/>
              <a:cs typeface="Calibri"/>
              <a:sym typeface="Calibri"/>
            </a:endParaRPr>
          </a:p>
        </p:txBody>
      </p:sp>
      <p:pic>
        <p:nvPicPr>
          <p:cNvPr id="709" name="Google Shape;709;p69"/>
          <p:cNvPicPr preferRelativeResize="0"/>
          <p:nvPr/>
        </p:nvPicPr>
        <p:blipFill rotWithShape="1">
          <a:blip r:embed="rId4">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10" name="Google Shape;710;p69"/>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711" name="Google Shape;711;p69"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712" name="Google Shape;712;p69" descr="Image result for green fairy"/>
          <p:cNvPicPr preferRelativeResize="0"/>
          <p:nvPr/>
        </p:nvPicPr>
        <p:blipFill rotWithShape="1">
          <a:blip r:embed="rId5">
            <a:alphaModFix/>
          </a:blip>
          <a:srcRect/>
          <a:stretch/>
        </p:blipFill>
        <p:spPr>
          <a:xfrm>
            <a:off x="7153998" y="1536829"/>
            <a:ext cx="1779725" cy="2437859"/>
          </a:xfrm>
          <a:prstGeom prst="rect">
            <a:avLst/>
          </a:prstGeom>
          <a:noFill/>
          <a:ln>
            <a:noFill/>
          </a:ln>
        </p:spPr>
      </p:pic>
      <p:pic>
        <p:nvPicPr>
          <p:cNvPr id="713" name="Google Shape;713;p69"/>
          <p:cNvPicPr preferRelativeResize="0"/>
          <p:nvPr/>
        </p:nvPicPr>
        <p:blipFill>
          <a:blip r:embed="rId6">
            <a:alphaModFix/>
          </a:blip>
          <a:stretch>
            <a:fillRect/>
          </a:stretch>
        </p:blipFill>
        <p:spPr>
          <a:xfrm>
            <a:off x="7154000" y="4125614"/>
            <a:ext cx="1990000" cy="273228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18"/>
        <p:cNvGrpSpPr/>
        <p:nvPr/>
      </p:nvGrpSpPr>
      <p:grpSpPr>
        <a:xfrm>
          <a:off x="0" y="0"/>
          <a:ext cx="0" cy="0"/>
          <a:chOff x="0" y="0"/>
          <a:chExt cx="0" cy="0"/>
        </a:xfrm>
      </p:grpSpPr>
      <p:sp>
        <p:nvSpPr>
          <p:cNvPr id="1319" name="Google Shape;1319;p114"/>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Sambuci nigrae flos</a:t>
            </a:r>
            <a:br>
              <a:rPr lang="en-GB" sz="4000" b="1">
                <a:solidFill>
                  <a:srgbClr val="800000"/>
                </a:solidFill>
                <a:latin typeface="Calibri"/>
                <a:ea typeface="Calibri"/>
                <a:cs typeface="Calibri"/>
                <a:sym typeface="Calibri"/>
              </a:rPr>
            </a:b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320" name="Google Shape;1320;p114"/>
          <p:cNvSpPr txBox="1">
            <a:spLocks noGrp="1"/>
          </p:cNvSpPr>
          <p:nvPr>
            <p:ph type="body" idx="1"/>
          </p:nvPr>
        </p:nvSpPr>
        <p:spPr>
          <a:xfrm>
            <a:off x="247650" y="1477070"/>
            <a:ext cx="8661399"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a:t>
            </a:r>
            <a:r>
              <a:rPr lang="en-GB" sz="2400">
                <a:solidFill>
                  <a:srgbClr val="000000"/>
                </a:solidFill>
                <a:latin typeface="Calibri"/>
                <a:ea typeface="Calibri"/>
                <a:cs typeface="Calibri"/>
                <a:sym typeface="Calibri"/>
              </a:rPr>
              <a:t> (quercetin glycosides – rutin, hyperoside, isoquercitrin), essential oil, phenolic acids + esters, triterpenic saponins, mucilage, traces of sambunigrine </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0" lvl="0" indent="0" algn="just" rtl="0">
              <a:lnSpc>
                <a:spcPct val="90000"/>
              </a:lnSpc>
              <a:spcBef>
                <a:spcPts val="480"/>
              </a:spcBef>
              <a:spcAft>
                <a:spcPts val="0"/>
              </a:spcAft>
              <a:buClr>
                <a:srgbClr val="006600"/>
              </a:buClr>
              <a:buSzPts val="1920"/>
              <a:buNone/>
            </a:pP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diaphoretic, diuretic</a:t>
            </a:r>
            <a:endParaRPr/>
          </a:p>
          <a:p>
            <a:pPr marL="342900" lvl="0" indent="-220980" algn="l" rtl="0">
              <a:spcBef>
                <a:spcPts val="480"/>
              </a:spcBef>
              <a:spcAft>
                <a:spcPts val="0"/>
              </a:spcAft>
              <a:buClr>
                <a:srgbClr val="006600"/>
              </a:buClr>
              <a:buSzPts val="1920"/>
              <a:buFont typeface="Noto Sans Symbols"/>
              <a:buNone/>
            </a:pPr>
            <a:endParaRPr sz="2400">
              <a:solidFill>
                <a:srgbClr val="000008"/>
              </a:solidFill>
              <a:latin typeface="Calibri"/>
              <a:ea typeface="Calibri"/>
              <a:cs typeface="Calibri"/>
              <a:sym typeface="Calibri"/>
            </a:endParaRPr>
          </a:p>
        </p:txBody>
      </p:sp>
      <p:pic>
        <p:nvPicPr>
          <p:cNvPr id="1321" name="Google Shape;1321;p114"/>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22" name="Google Shape;1322;p114"/>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23" name="Google Shape;1323;p114"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24" name="Google Shape;1324;p114"/>
          <p:cNvPicPr preferRelativeResize="0"/>
          <p:nvPr/>
        </p:nvPicPr>
        <p:blipFill rotWithShape="1">
          <a:blip r:embed="rId4">
            <a:alphaModFix/>
          </a:blip>
          <a:srcRect/>
          <a:stretch/>
        </p:blipFill>
        <p:spPr>
          <a:xfrm>
            <a:off x="1403648" y="2996952"/>
            <a:ext cx="2736850" cy="1824038"/>
          </a:xfrm>
          <a:prstGeom prst="rect">
            <a:avLst/>
          </a:prstGeom>
          <a:noFill/>
          <a:ln>
            <a:noFill/>
          </a:ln>
        </p:spPr>
      </p:pic>
      <p:sp>
        <p:nvSpPr>
          <p:cNvPr id="1325" name="Google Shape;1325;p114"/>
          <p:cNvSpPr/>
          <p:nvPr/>
        </p:nvSpPr>
        <p:spPr>
          <a:xfrm>
            <a:off x="2182813" y="5072063"/>
            <a:ext cx="98206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quercetin</a:t>
            </a:r>
            <a:br>
              <a:rPr lang="en-GB" sz="2000" b="1">
                <a:solidFill>
                  <a:srgbClr val="800000"/>
                </a:solidFill>
                <a:latin typeface="Calibri"/>
                <a:ea typeface="Calibri"/>
                <a:cs typeface="Calibri"/>
                <a:sym typeface="Calibri"/>
              </a:rPr>
            </a:br>
            <a:endParaRPr sz="2000">
              <a:solidFill>
                <a:srgbClr val="800000"/>
              </a:solidFill>
              <a:latin typeface="Calibri"/>
              <a:ea typeface="Calibri"/>
              <a:cs typeface="Calibri"/>
              <a:sym typeface="Calibri"/>
            </a:endParaRPr>
          </a:p>
        </p:txBody>
      </p:sp>
      <p:pic>
        <p:nvPicPr>
          <p:cNvPr id="1326" name="Google Shape;1326;p114"/>
          <p:cNvPicPr preferRelativeResize="0"/>
          <p:nvPr/>
        </p:nvPicPr>
        <p:blipFill rotWithShape="1">
          <a:blip r:embed="rId5">
            <a:alphaModFix/>
          </a:blip>
          <a:srcRect/>
          <a:stretch/>
        </p:blipFill>
        <p:spPr>
          <a:xfrm>
            <a:off x="5940152" y="3165208"/>
            <a:ext cx="2454275" cy="1504950"/>
          </a:xfrm>
          <a:prstGeom prst="rect">
            <a:avLst/>
          </a:prstGeom>
          <a:solidFill>
            <a:srgbClr val="FFFFFF"/>
          </a:solidFill>
          <a:ln>
            <a:noFill/>
          </a:ln>
        </p:spPr>
      </p:pic>
      <p:sp>
        <p:nvSpPr>
          <p:cNvPr id="1327" name="Google Shape;1327;p114"/>
          <p:cNvSpPr/>
          <p:nvPr/>
        </p:nvSpPr>
        <p:spPr>
          <a:xfrm>
            <a:off x="6660232" y="5057091"/>
            <a:ext cx="1217612" cy="3381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sambunigrin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32"/>
        <p:cNvGrpSpPr/>
        <p:nvPr/>
      </p:nvGrpSpPr>
      <p:grpSpPr>
        <a:xfrm>
          <a:off x="0" y="0"/>
          <a:ext cx="0" cy="0"/>
          <a:chOff x="0" y="0"/>
          <a:chExt cx="0" cy="0"/>
        </a:xfrm>
      </p:grpSpPr>
      <p:sp>
        <p:nvSpPr>
          <p:cNvPr id="1333" name="Google Shape;1333;p115"/>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Tiliae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334" name="Google Shape;1334;p115"/>
          <p:cNvSpPr txBox="1">
            <a:spLocks noGrp="1"/>
          </p:cNvSpPr>
          <p:nvPr>
            <p:ph type="body" idx="1"/>
          </p:nvPr>
        </p:nvSpPr>
        <p:spPr>
          <a:xfrm>
            <a:off x="168274" y="1505914"/>
            <a:ext cx="8975726" cy="2639841"/>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Tilia cordata</a:t>
            </a:r>
            <a:r>
              <a:rPr lang="en-GB" sz="2400" b="1">
                <a:solidFill>
                  <a:srgbClr val="800000"/>
                </a:solidFill>
                <a:latin typeface="Calibri"/>
                <a:ea typeface="Calibri"/>
                <a:cs typeface="Calibri"/>
                <a:sym typeface="Calibri"/>
              </a:rPr>
              <a:t>, </a:t>
            </a:r>
            <a:r>
              <a:rPr lang="en-GB" sz="2400" b="1" i="1">
                <a:solidFill>
                  <a:srgbClr val="800000"/>
                </a:solidFill>
                <a:latin typeface="Calibri"/>
                <a:ea typeface="Calibri"/>
                <a:cs typeface="Calibri"/>
                <a:sym typeface="Calibri"/>
              </a:rPr>
              <a:t>Tilia platyphyllos,</a:t>
            </a:r>
            <a:r>
              <a:rPr lang="en-GB" sz="2400" b="1">
                <a:solidFill>
                  <a:srgbClr val="800000"/>
                </a:solidFill>
                <a:latin typeface="Calibri"/>
                <a:ea typeface="Calibri"/>
                <a:cs typeface="Calibri"/>
                <a:sym typeface="Calibri"/>
              </a:rPr>
              <a:t> </a:t>
            </a:r>
            <a:r>
              <a:rPr lang="en-GB" sz="2400" b="1" i="1">
                <a:solidFill>
                  <a:srgbClr val="800000"/>
                </a:solidFill>
                <a:latin typeface="Calibri"/>
                <a:ea typeface="Calibri"/>
                <a:cs typeface="Calibri"/>
                <a:sym typeface="Calibri"/>
              </a:rPr>
              <a:t>Tilia</a:t>
            </a:r>
            <a:r>
              <a:rPr lang="en-GB" sz="2400" b="1">
                <a:solidFill>
                  <a:srgbClr val="800000"/>
                </a:solidFill>
                <a:latin typeface="Calibri"/>
                <a:ea typeface="Calibri"/>
                <a:cs typeface="Calibri"/>
                <a:sym typeface="Calibri"/>
              </a:rPr>
              <a:t> x </a:t>
            </a:r>
            <a:r>
              <a:rPr lang="en-GB" sz="2400" b="1" i="1">
                <a:solidFill>
                  <a:srgbClr val="800000"/>
                </a:solidFill>
                <a:latin typeface="Calibri"/>
                <a:ea typeface="Calibri"/>
                <a:cs typeface="Calibri"/>
                <a:sym typeface="Calibri"/>
              </a:rPr>
              <a:t>vulgaris</a:t>
            </a:r>
            <a:r>
              <a:rPr lang="en-GB" sz="2400" b="1">
                <a:solidFill>
                  <a:srgbClr val="800000"/>
                </a:solidFill>
                <a:latin typeface="Calibri"/>
                <a:ea typeface="Calibri"/>
                <a:cs typeface="Calibri"/>
                <a:sym typeface="Calibri"/>
              </a:rPr>
              <a:t>, Tiliaceae, </a:t>
            </a:r>
            <a:r>
              <a:rPr lang="en-GB" sz="2400">
                <a:solidFill>
                  <a:srgbClr val="000000"/>
                </a:solidFill>
                <a:latin typeface="Calibri"/>
                <a:ea typeface="Calibri"/>
                <a:cs typeface="Calibri"/>
                <a:sym typeface="Calibri"/>
              </a:rPr>
              <a:t>Lime</a:t>
            </a:r>
            <a:endParaRPr sz="2400">
              <a:solidFill>
                <a:srgbClr val="000000"/>
              </a:solidFill>
              <a:latin typeface="Calibri"/>
              <a:ea typeface="Calibri"/>
              <a:cs typeface="Calibri"/>
              <a:sym typeface="Calibri"/>
            </a:endParaRPr>
          </a:p>
        </p:txBody>
      </p:sp>
      <p:pic>
        <p:nvPicPr>
          <p:cNvPr id="1335" name="Google Shape;1335;p115"/>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36" name="Google Shape;1336;p115"/>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37" name="Google Shape;1337;p115"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38" name="Google Shape;1338;p115" descr="Tilia cordata"/>
          <p:cNvPicPr preferRelativeResize="0"/>
          <p:nvPr/>
        </p:nvPicPr>
        <p:blipFill rotWithShape="1">
          <a:blip r:embed="rId4">
            <a:alphaModFix/>
          </a:blip>
          <a:srcRect/>
          <a:stretch/>
        </p:blipFill>
        <p:spPr>
          <a:xfrm>
            <a:off x="5222588" y="2279506"/>
            <a:ext cx="2697017" cy="3972548"/>
          </a:xfrm>
          <a:prstGeom prst="rect">
            <a:avLst/>
          </a:prstGeom>
          <a:noFill/>
          <a:ln>
            <a:noFill/>
          </a:ln>
        </p:spPr>
      </p:pic>
      <p:pic>
        <p:nvPicPr>
          <p:cNvPr id="1339" name="Google Shape;1339;p115" descr="Tiliaceae - Tilia cordata - Tilia ulmifolia"/>
          <p:cNvPicPr preferRelativeResize="0"/>
          <p:nvPr/>
        </p:nvPicPr>
        <p:blipFill rotWithShape="1">
          <a:blip r:embed="rId5">
            <a:alphaModFix/>
          </a:blip>
          <a:srcRect/>
          <a:stretch/>
        </p:blipFill>
        <p:spPr>
          <a:xfrm>
            <a:off x="1156889" y="2675900"/>
            <a:ext cx="2895600" cy="34734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44"/>
        <p:cNvGrpSpPr/>
        <p:nvPr/>
      </p:nvGrpSpPr>
      <p:grpSpPr>
        <a:xfrm>
          <a:off x="0" y="0"/>
          <a:ext cx="0" cy="0"/>
          <a:chOff x="0" y="0"/>
          <a:chExt cx="0" cy="0"/>
        </a:xfrm>
      </p:grpSpPr>
      <p:sp>
        <p:nvSpPr>
          <p:cNvPr id="1345" name="Google Shape;1345;p116"/>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Tiliae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346" name="Google Shape;1346;p116"/>
          <p:cNvSpPr txBox="1">
            <a:spLocks noGrp="1"/>
          </p:cNvSpPr>
          <p:nvPr>
            <p:ph type="body" idx="1"/>
          </p:nvPr>
        </p:nvSpPr>
        <p:spPr>
          <a:xfrm>
            <a:off x="247650" y="1477070"/>
            <a:ext cx="8591386" cy="13758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whole small yellow-green hermaphrodite flowers in clusters of five to eleven with a leafy yellow-green subtending bract, characteristic odour, sweet mucilaginous taste </a:t>
            </a:r>
            <a:endParaRPr sz="2400" u="sng">
              <a:solidFill>
                <a:srgbClr val="006600"/>
              </a:solidFill>
              <a:latin typeface="Calibri"/>
              <a:ea typeface="Calibri"/>
              <a:cs typeface="Calibri"/>
              <a:sym typeface="Calibri"/>
            </a:endParaRPr>
          </a:p>
          <a:p>
            <a:pPr marL="342900" lvl="0" indent="-261620" algn="just" rtl="0">
              <a:lnSpc>
                <a:spcPct val="90000"/>
              </a:lnSpc>
              <a:spcBef>
                <a:spcPts val="320"/>
              </a:spcBef>
              <a:spcAft>
                <a:spcPts val="0"/>
              </a:spcAft>
              <a:buClr>
                <a:srgbClr val="006600"/>
              </a:buClr>
              <a:buSzPts val="1280"/>
              <a:buFont typeface="Noto Sans Symbols"/>
              <a:buNone/>
            </a:pPr>
            <a:endParaRPr sz="1600" u="sng">
              <a:solidFill>
                <a:srgbClr val="006600"/>
              </a:solidFill>
              <a:latin typeface="Calibri"/>
              <a:ea typeface="Calibri"/>
              <a:cs typeface="Calibri"/>
              <a:sym typeface="Calibri"/>
            </a:endParaRPr>
          </a:p>
        </p:txBody>
      </p:sp>
      <p:pic>
        <p:nvPicPr>
          <p:cNvPr id="1347" name="Google Shape;1347;p116"/>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48" name="Google Shape;1348;p116"/>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49" name="Google Shape;1349;p116"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50" name="Google Shape;1350;p116" descr="http://195.178.84.227/html/images/plants/tilia/flos.JPG"/>
          <p:cNvPicPr preferRelativeResize="0"/>
          <p:nvPr/>
        </p:nvPicPr>
        <p:blipFill rotWithShape="1">
          <a:blip r:embed="rId4">
            <a:alphaModFix/>
          </a:blip>
          <a:srcRect l="10725" r="11617"/>
          <a:stretch/>
        </p:blipFill>
        <p:spPr>
          <a:xfrm>
            <a:off x="2670138" y="2780928"/>
            <a:ext cx="3816424" cy="36858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55"/>
        <p:cNvGrpSpPr/>
        <p:nvPr/>
      </p:nvGrpSpPr>
      <p:grpSpPr>
        <a:xfrm>
          <a:off x="0" y="0"/>
          <a:ext cx="0" cy="0"/>
          <a:chOff x="0" y="0"/>
          <a:chExt cx="0" cy="0"/>
        </a:xfrm>
      </p:grpSpPr>
      <p:sp>
        <p:nvSpPr>
          <p:cNvPr id="1356" name="Google Shape;1356;p117"/>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Tiliae flos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1357" name="Google Shape;1357;p117"/>
          <p:cNvSpPr txBox="1">
            <a:spLocks noGrp="1"/>
          </p:cNvSpPr>
          <p:nvPr>
            <p:ph type="body" idx="1"/>
          </p:nvPr>
        </p:nvSpPr>
        <p:spPr>
          <a:xfrm>
            <a:off x="247650" y="1477070"/>
            <a:ext cx="8661399"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flavonoids</a:t>
            </a:r>
            <a:r>
              <a:rPr lang="en-GB" sz="2400">
                <a:solidFill>
                  <a:srgbClr val="000000"/>
                </a:solidFill>
                <a:latin typeface="Calibri"/>
                <a:ea typeface="Calibri"/>
                <a:cs typeface="Calibri"/>
                <a:sym typeface="Calibri"/>
              </a:rPr>
              <a:t> (glycosides of quercetin and kaempferol + esters with acids such as </a:t>
            </a:r>
            <a:r>
              <a:rPr lang="en-GB" sz="2400" b="1">
                <a:solidFill>
                  <a:srgbClr val="000000"/>
                </a:solidFill>
                <a:latin typeface="Calibri"/>
                <a:ea typeface="Calibri"/>
                <a:cs typeface="Calibri"/>
                <a:sym typeface="Calibri"/>
              </a:rPr>
              <a:t>tiliroside</a:t>
            </a:r>
            <a:r>
              <a:rPr lang="en-GB" sz="2400">
                <a:solidFill>
                  <a:srgbClr val="000000"/>
                </a:solidFill>
                <a:latin typeface="Calibri"/>
                <a:ea typeface="Calibri"/>
                <a:cs typeface="Calibri"/>
                <a:sym typeface="Calibri"/>
              </a:rPr>
              <a:t>), mucilage, tannins, phenolic acids (caffeic, chlorogenic), essential oil</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diaphoretic, diuretic, mucilaginose</a:t>
            </a:r>
            <a:endParaRPr sz="2400">
              <a:solidFill>
                <a:srgbClr val="000008"/>
              </a:solidFill>
              <a:latin typeface="Calibri"/>
              <a:ea typeface="Calibri"/>
              <a:cs typeface="Calibri"/>
              <a:sym typeface="Calibri"/>
            </a:endParaRPr>
          </a:p>
        </p:txBody>
      </p:sp>
      <p:pic>
        <p:nvPicPr>
          <p:cNvPr id="1358" name="Google Shape;1358;p117"/>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59" name="Google Shape;1359;p117"/>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60" name="Google Shape;1360;p117"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61" name="Google Shape;1361;p117"/>
          <p:cNvPicPr preferRelativeResize="0"/>
          <p:nvPr/>
        </p:nvPicPr>
        <p:blipFill rotWithShape="1">
          <a:blip r:embed="rId4">
            <a:alphaModFix/>
          </a:blip>
          <a:srcRect/>
          <a:stretch/>
        </p:blipFill>
        <p:spPr>
          <a:xfrm>
            <a:off x="2487611" y="2924944"/>
            <a:ext cx="4181475" cy="2619375"/>
          </a:xfrm>
          <a:prstGeom prst="rect">
            <a:avLst/>
          </a:prstGeom>
          <a:noFill/>
          <a:ln>
            <a:noFill/>
          </a:ln>
        </p:spPr>
      </p:pic>
      <p:sp>
        <p:nvSpPr>
          <p:cNvPr id="1362" name="Google Shape;1362;p117"/>
          <p:cNvSpPr/>
          <p:nvPr/>
        </p:nvSpPr>
        <p:spPr>
          <a:xfrm>
            <a:off x="3059832" y="4725144"/>
            <a:ext cx="90749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tiliroside</a:t>
            </a:r>
            <a:endParaRPr sz="1600">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67"/>
        <p:cNvGrpSpPr/>
        <p:nvPr/>
      </p:nvGrpSpPr>
      <p:grpSpPr>
        <a:xfrm>
          <a:off x="0" y="0"/>
          <a:ext cx="0" cy="0"/>
          <a:chOff x="0" y="0"/>
          <a:chExt cx="0" cy="0"/>
        </a:xfrm>
      </p:grpSpPr>
      <p:sp>
        <p:nvSpPr>
          <p:cNvPr id="1368" name="Google Shape;1368;p118"/>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Echinaceae flos</a:t>
            </a:r>
            <a:endParaRPr sz="4000" b="1" i="0">
              <a:solidFill>
                <a:srgbClr val="800000"/>
              </a:solidFill>
              <a:latin typeface="Calibri"/>
              <a:ea typeface="Calibri"/>
              <a:cs typeface="Calibri"/>
              <a:sym typeface="Calibri"/>
            </a:endParaRPr>
          </a:p>
        </p:txBody>
      </p:sp>
      <p:sp>
        <p:nvSpPr>
          <p:cNvPr id="1369" name="Google Shape;1369;p118"/>
          <p:cNvSpPr txBox="1">
            <a:spLocks noGrp="1"/>
          </p:cNvSpPr>
          <p:nvPr>
            <p:ph type="body" idx="1"/>
          </p:nvPr>
        </p:nvSpPr>
        <p:spPr>
          <a:xfrm>
            <a:off x="168274" y="1505915"/>
            <a:ext cx="8975726" cy="192308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lang="en-GB" sz="2400" b="1" i="1">
                <a:solidFill>
                  <a:srgbClr val="800000"/>
                </a:solidFill>
                <a:latin typeface="Calibri"/>
                <a:ea typeface="Calibri"/>
                <a:cs typeface="Calibri"/>
                <a:sym typeface="Calibri"/>
              </a:rPr>
              <a:t>Echinacea purpurea</a:t>
            </a:r>
            <a:r>
              <a:rPr lang="en-GB" sz="2400" b="1">
                <a:solidFill>
                  <a:srgbClr val="800000"/>
                </a:solidFill>
                <a:latin typeface="Calibri"/>
                <a:ea typeface="Calibri"/>
                <a:cs typeface="Calibri"/>
                <a:sym typeface="Calibri"/>
              </a:rPr>
              <a:t>, Asteraceae, </a:t>
            </a:r>
            <a:r>
              <a:rPr lang="en-GB" sz="2400">
                <a:solidFill>
                  <a:srgbClr val="000000"/>
                </a:solidFill>
                <a:latin typeface="Calibri"/>
                <a:ea typeface="Calibri"/>
                <a:cs typeface="Calibri"/>
                <a:sym typeface="Calibri"/>
              </a:rPr>
              <a:t>Purple Coneflower</a:t>
            </a:r>
            <a:endParaRPr/>
          </a:p>
          <a:p>
            <a:pPr marL="742950" lvl="1" indent="-285750" algn="l" rtl="0">
              <a:spcBef>
                <a:spcPts val="280"/>
              </a:spcBef>
              <a:spcAft>
                <a:spcPts val="0"/>
              </a:spcAft>
              <a:buClr>
                <a:srgbClr val="006600"/>
              </a:buClr>
              <a:buSzPts val="1400"/>
              <a:buFont typeface="Noto Sans Symbols"/>
              <a:buChar char="▪"/>
            </a:pPr>
            <a:r>
              <a:rPr lang="en-GB" sz="1400">
                <a:solidFill>
                  <a:srgbClr val="000000"/>
                </a:solidFill>
                <a:latin typeface="Calibri"/>
                <a:ea typeface="Calibri"/>
                <a:cs typeface="Calibri"/>
                <a:sym typeface="Calibri"/>
              </a:rPr>
              <a:t>Echinaceae angustifoliae radix CzPh 2009</a:t>
            </a:r>
            <a:endParaRPr/>
          </a:p>
          <a:p>
            <a:pPr marL="742950" lvl="1" indent="-285750" algn="l" rtl="0">
              <a:spcBef>
                <a:spcPts val="280"/>
              </a:spcBef>
              <a:spcAft>
                <a:spcPts val="0"/>
              </a:spcAft>
              <a:buClr>
                <a:srgbClr val="006600"/>
              </a:buClr>
              <a:buSzPts val="1400"/>
              <a:buFont typeface="Noto Sans Symbols"/>
              <a:buChar char="▪"/>
            </a:pPr>
            <a:r>
              <a:rPr lang="en-GB" sz="1400">
                <a:solidFill>
                  <a:srgbClr val="000000"/>
                </a:solidFill>
                <a:latin typeface="Calibri"/>
                <a:ea typeface="Calibri"/>
                <a:cs typeface="Calibri"/>
                <a:sym typeface="Calibri"/>
              </a:rPr>
              <a:t>Echinaceae pallidae radix CzPh 2009</a:t>
            </a:r>
            <a:endParaRPr/>
          </a:p>
          <a:p>
            <a:pPr marL="742950" lvl="1" indent="-285750" algn="l" rtl="0">
              <a:spcBef>
                <a:spcPts val="280"/>
              </a:spcBef>
              <a:spcAft>
                <a:spcPts val="0"/>
              </a:spcAft>
              <a:buClr>
                <a:srgbClr val="006600"/>
              </a:buClr>
              <a:buSzPts val="1400"/>
              <a:buFont typeface="Noto Sans Symbols"/>
              <a:buChar char="▪"/>
            </a:pPr>
            <a:r>
              <a:rPr lang="en-GB" sz="1400">
                <a:solidFill>
                  <a:srgbClr val="000000"/>
                </a:solidFill>
                <a:latin typeface="Calibri"/>
                <a:ea typeface="Calibri"/>
                <a:cs typeface="Calibri"/>
                <a:sym typeface="Calibri"/>
              </a:rPr>
              <a:t>Echinaceae purpureae radix CzPh 2009</a:t>
            </a:r>
            <a:endParaRPr/>
          </a:p>
          <a:p>
            <a:pPr marL="742950" lvl="1" indent="-285750" algn="l" rtl="0">
              <a:spcBef>
                <a:spcPts val="360"/>
              </a:spcBef>
              <a:spcAft>
                <a:spcPts val="0"/>
              </a:spcAft>
              <a:buClr>
                <a:srgbClr val="006600"/>
              </a:buClr>
              <a:buSzPts val="1800"/>
              <a:buFont typeface="Noto Sans Symbols"/>
              <a:buChar char="▪"/>
            </a:pPr>
            <a:r>
              <a:rPr lang="en-GB" sz="1800">
                <a:solidFill>
                  <a:srgbClr val="000000"/>
                </a:solidFill>
                <a:latin typeface="Calibri"/>
                <a:ea typeface="Calibri"/>
                <a:cs typeface="Calibri"/>
                <a:sym typeface="Calibri"/>
              </a:rPr>
              <a:t>Echinaceae purpureae herba CzPh 2017</a:t>
            </a:r>
            <a:endParaRPr/>
          </a:p>
        </p:txBody>
      </p:sp>
      <p:pic>
        <p:nvPicPr>
          <p:cNvPr id="1370" name="Google Shape;1370;p118"/>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71" name="Google Shape;1371;p118"/>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72" name="Google Shape;1372;p118"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73" name="Google Shape;1373;p118"/>
          <p:cNvPicPr preferRelativeResize="0"/>
          <p:nvPr/>
        </p:nvPicPr>
        <p:blipFill rotWithShape="1">
          <a:blip r:embed="rId4">
            <a:alphaModFix/>
          </a:blip>
          <a:srcRect/>
          <a:stretch/>
        </p:blipFill>
        <p:spPr>
          <a:xfrm>
            <a:off x="1004888" y="3422650"/>
            <a:ext cx="4546600" cy="3087688"/>
          </a:xfrm>
          <a:prstGeom prst="rect">
            <a:avLst/>
          </a:prstGeom>
          <a:noFill/>
          <a:ln>
            <a:noFill/>
          </a:ln>
        </p:spPr>
      </p:pic>
      <p:pic>
        <p:nvPicPr>
          <p:cNvPr id="1374" name="Google Shape;1374;p118" descr="Echinacea_purpurea"/>
          <p:cNvPicPr preferRelativeResize="0"/>
          <p:nvPr/>
        </p:nvPicPr>
        <p:blipFill rotWithShape="1">
          <a:blip r:embed="rId5">
            <a:alphaModFix/>
          </a:blip>
          <a:srcRect b="4023"/>
          <a:stretch/>
        </p:blipFill>
        <p:spPr>
          <a:xfrm>
            <a:off x="6139819" y="2636838"/>
            <a:ext cx="2344738" cy="387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79"/>
        <p:cNvGrpSpPr/>
        <p:nvPr/>
      </p:nvGrpSpPr>
      <p:grpSpPr>
        <a:xfrm>
          <a:off x="0" y="0"/>
          <a:ext cx="0" cy="0"/>
          <a:chOff x="0" y="0"/>
          <a:chExt cx="0" cy="0"/>
        </a:xfrm>
      </p:grpSpPr>
      <p:sp>
        <p:nvSpPr>
          <p:cNvPr id="1380" name="Google Shape;1380;p119"/>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Echinaceae flos</a:t>
            </a:r>
            <a:endParaRPr sz="4000" b="1" i="0">
              <a:solidFill>
                <a:srgbClr val="800000"/>
              </a:solidFill>
              <a:latin typeface="Calibri"/>
              <a:ea typeface="Calibri"/>
              <a:cs typeface="Calibri"/>
              <a:sym typeface="Calibri"/>
            </a:endParaRPr>
          </a:p>
        </p:txBody>
      </p:sp>
      <p:sp>
        <p:nvSpPr>
          <p:cNvPr id="1381" name="Google Shape;1381;p119"/>
          <p:cNvSpPr txBox="1">
            <a:spLocks noGrp="1"/>
          </p:cNvSpPr>
          <p:nvPr>
            <p:ph type="body" idx="1"/>
          </p:nvPr>
        </p:nvSpPr>
        <p:spPr>
          <a:xfrm>
            <a:off x="247649" y="1477070"/>
            <a:ext cx="8661399" cy="1303858"/>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flower heads with strongly concaved </a:t>
            </a:r>
            <a:r>
              <a:rPr lang="en-GB" sz="2400" i="1">
                <a:solidFill>
                  <a:srgbClr val="000000"/>
                </a:solidFill>
                <a:latin typeface="Calibri"/>
                <a:ea typeface="Calibri"/>
                <a:cs typeface="Calibri"/>
                <a:sym typeface="Calibri"/>
              </a:rPr>
              <a:t>receptacle</a:t>
            </a:r>
            <a:r>
              <a:rPr lang="en-GB" sz="2400">
                <a:solidFill>
                  <a:srgbClr val="000000"/>
                </a:solidFill>
                <a:latin typeface="Calibri"/>
                <a:ea typeface="Calibri"/>
                <a:cs typeface="Calibri"/>
                <a:sym typeface="Calibri"/>
              </a:rPr>
              <a:t>, ray florets are purple, sterile, down directed, tubular florets are androgynous, greenish</a:t>
            </a:r>
            <a:endParaRPr/>
          </a:p>
          <a:p>
            <a:pPr marL="342900" lvl="0" indent="-220980" algn="just" rtl="0">
              <a:lnSpc>
                <a:spcPct val="90000"/>
              </a:lnSpc>
              <a:spcBef>
                <a:spcPts val="480"/>
              </a:spcBef>
              <a:spcAft>
                <a:spcPts val="0"/>
              </a:spcAft>
              <a:buClr>
                <a:srgbClr val="006600"/>
              </a:buClr>
              <a:buSzPts val="1920"/>
              <a:buFont typeface="Noto Sans Symbols"/>
              <a:buNone/>
            </a:pPr>
            <a:endParaRPr sz="2400" u="sng">
              <a:solidFill>
                <a:srgbClr val="006600"/>
              </a:solidFill>
              <a:latin typeface="Calibri"/>
              <a:ea typeface="Calibri"/>
              <a:cs typeface="Calibri"/>
              <a:sym typeface="Calibri"/>
            </a:endParaRPr>
          </a:p>
        </p:txBody>
      </p:sp>
      <p:pic>
        <p:nvPicPr>
          <p:cNvPr id="1382" name="Google Shape;1382;p119"/>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83" name="Google Shape;1383;p119"/>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84" name="Google Shape;1384;p119"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85" name="Google Shape;1385;p119" descr="echinacea"/>
          <p:cNvPicPr preferRelativeResize="0"/>
          <p:nvPr/>
        </p:nvPicPr>
        <p:blipFill rotWithShape="1">
          <a:blip r:embed="rId4">
            <a:alphaModFix/>
          </a:blip>
          <a:srcRect/>
          <a:stretch/>
        </p:blipFill>
        <p:spPr>
          <a:xfrm>
            <a:off x="755576" y="3208758"/>
            <a:ext cx="3284227" cy="2879527"/>
          </a:xfrm>
          <a:prstGeom prst="rect">
            <a:avLst/>
          </a:prstGeom>
          <a:noFill/>
          <a:ln>
            <a:noFill/>
          </a:ln>
        </p:spPr>
      </p:pic>
      <p:pic>
        <p:nvPicPr>
          <p:cNvPr id="1386" name="Google Shape;1386;p119"/>
          <p:cNvPicPr preferRelativeResize="0"/>
          <p:nvPr/>
        </p:nvPicPr>
        <p:blipFill rotWithShape="1">
          <a:blip r:embed="rId5">
            <a:alphaModFix/>
          </a:blip>
          <a:srcRect/>
          <a:stretch/>
        </p:blipFill>
        <p:spPr>
          <a:xfrm>
            <a:off x="4612809" y="3068960"/>
            <a:ext cx="4213225" cy="31591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1391"/>
        <p:cNvGrpSpPr/>
        <p:nvPr/>
      </p:nvGrpSpPr>
      <p:grpSpPr>
        <a:xfrm>
          <a:off x="0" y="0"/>
          <a:ext cx="0" cy="0"/>
          <a:chOff x="0" y="0"/>
          <a:chExt cx="0" cy="0"/>
        </a:xfrm>
      </p:grpSpPr>
      <p:sp>
        <p:nvSpPr>
          <p:cNvPr id="1392" name="Google Shape;1392;p120"/>
          <p:cNvSpPr txBox="1">
            <a:spLocks noGrp="1"/>
          </p:cNvSpPr>
          <p:nvPr>
            <p:ph type="title"/>
          </p:nvPr>
        </p:nvSpPr>
        <p:spPr>
          <a:xfrm>
            <a:off x="1988120" y="286544"/>
            <a:ext cx="6920929"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Echinaceae flos</a:t>
            </a:r>
            <a:endParaRPr sz="4000" b="1" i="0">
              <a:solidFill>
                <a:srgbClr val="800000"/>
              </a:solidFill>
              <a:latin typeface="Calibri"/>
              <a:ea typeface="Calibri"/>
              <a:cs typeface="Calibri"/>
              <a:sym typeface="Calibri"/>
            </a:endParaRPr>
          </a:p>
        </p:txBody>
      </p:sp>
      <p:sp>
        <p:nvSpPr>
          <p:cNvPr id="1393" name="Google Shape;1393;p120"/>
          <p:cNvSpPr txBox="1">
            <a:spLocks noGrp="1"/>
          </p:cNvSpPr>
          <p:nvPr>
            <p:ph type="body" idx="1"/>
          </p:nvPr>
        </p:nvSpPr>
        <p:spPr>
          <a:xfrm>
            <a:off x="247649" y="1477070"/>
            <a:ext cx="8661399" cy="5057566"/>
          </a:xfrm>
          <a:prstGeom prst="rect">
            <a:avLst/>
          </a:prstGeom>
          <a:noFill/>
          <a:ln>
            <a:noFill/>
          </a:ln>
        </p:spPr>
        <p:txBody>
          <a:bodyPr spcFirstLastPara="1" wrap="square" lIns="92075" tIns="46025" rIns="92075" bIns="46025" anchor="t" anchorCtr="0">
            <a:noAutofit/>
          </a:bodyPr>
          <a:lstStyle/>
          <a:p>
            <a:pPr marL="342900" lvl="0" indent="-342900" algn="just" rtl="0">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Content compounds:</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essential oil </a:t>
            </a:r>
            <a:r>
              <a:rPr lang="en-GB" sz="2400">
                <a:solidFill>
                  <a:srgbClr val="000000"/>
                </a:solidFill>
                <a:latin typeface="Calibri"/>
                <a:ea typeface="Calibri"/>
                <a:cs typeface="Calibri"/>
                <a:sym typeface="Calibri"/>
              </a:rPr>
              <a:t>(mono- and sesquiterpens), </a:t>
            </a:r>
            <a:r>
              <a:rPr lang="en-GB" sz="2400" b="1">
                <a:solidFill>
                  <a:srgbClr val="000000"/>
                </a:solidFill>
                <a:latin typeface="Calibri"/>
                <a:ea typeface="Calibri"/>
                <a:cs typeface="Calibri"/>
                <a:sym typeface="Calibri"/>
              </a:rPr>
              <a:t>polyphenols</a:t>
            </a:r>
            <a:r>
              <a:rPr lang="en-GB" sz="2400">
                <a:solidFill>
                  <a:srgbClr val="000000"/>
                </a:solidFill>
                <a:latin typeface="Calibri"/>
                <a:ea typeface="Calibri"/>
                <a:cs typeface="Calibri"/>
                <a:sym typeface="Calibri"/>
              </a:rPr>
              <a:t> (esters of caffeic acid – cichoric and caftaric acid), polysaccharides, anthocyans</a:t>
            </a: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20980" algn="just" rtl="0">
              <a:lnSpc>
                <a:spcPct val="90000"/>
              </a:lnSpc>
              <a:spcBef>
                <a:spcPts val="480"/>
              </a:spcBef>
              <a:spcAft>
                <a:spcPts val="0"/>
              </a:spcAft>
              <a:buClr>
                <a:srgbClr val="006600"/>
              </a:buClr>
              <a:buSzPts val="1920"/>
              <a:buFont typeface="Noto Sans Symbols"/>
              <a:buNone/>
            </a:pPr>
            <a:endParaRPr sz="2400">
              <a:solidFill>
                <a:srgbClr val="000000"/>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287020" algn="just" rtl="0">
              <a:lnSpc>
                <a:spcPct val="90000"/>
              </a:lnSpc>
              <a:spcBef>
                <a:spcPts val="220"/>
              </a:spcBef>
              <a:spcAft>
                <a:spcPts val="0"/>
              </a:spcAft>
              <a:buClr>
                <a:srgbClr val="006600"/>
              </a:buClr>
              <a:buSzPts val="880"/>
              <a:buFont typeface="Noto Sans Symbols"/>
              <a:buNone/>
            </a:pPr>
            <a:endParaRPr sz="1100">
              <a:solidFill>
                <a:srgbClr val="000008"/>
              </a:solidFill>
              <a:latin typeface="Calibri"/>
              <a:ea typeface="Calibri"/>
              <a:cs typeface="Calibri"/>
              <a:sym typeface="Calibri"/>
            </a:endParaRPr>
          </a:p>
          <a:p>
            <a:pPr marL="342900" lvl="0" indent="-342900" algn="l" rtl="0">
              <a:spcBef>
                <a:spcPts val="48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stomachic, antitussic, immunomodulation</a:t>
            </a:r>
            <a:endParaRPr/>
          </a:p>
        </p:txBody>
      </p:sp>
      <p:pic>
        <p:nvPicPr>
          <p:cNvPr id="1394" name="Google Shape;1394;p120"/>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1395" name="Google Shape;1395;p120"/>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1396" name="Google Shape;1396;p120"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1397" name="Google Shape;1397;p120" descr="Cichoric acid  Structure"/>
          <p:cNvPicPr preferRelativeResize="0"/>
          <p:nvPr/>
        </p:nvPicPr>
        <p:blipFill rotWithShape="1">
          <a:blip r:embed="rId4">
            <a:alphaModFix/>
          </a:blip>
          <a:srcRect/>
          <a:stretch/>
        </p:blipFill>
        <p:spPr>
          <a:xfrm>
            <a:off x="2339752" y="2740721"/>
            <a:ext cx="4192587" cy="1800225"/>
          </a:xfrm>
          <a:prstGeom prst="rect">
            <a:avLst/>
          </a:prstGeom>
          <a:solidFill>
            <a:srgbClr val="FFFFFF"/>
          </a:solidFill>
          <a:ln>
            <a:noFill/>
          </a:ln>
        </p:spPr>
      </p:pic>
      <p:sp>
        <p:nvSpPr>
          <p:cNvPr id="1398" name="Google Shape;1398;p120"/>
          <p:cNvSpPr/>
          <p:nvPr/>
        </p:nvSpPr>
        <p:spPr>
          <a:xfrm>
            <a:off x="3588320" y="4632127"/>
            <a:ext cx="1210588"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cichoric acid</a:t>
            </a:r>
            <a:endParaRPr sz="160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18"/>
        <p:cNvGrpSpPr/>
        <p:nvPr/>
      </p:nvGrpSpPr>
      <p:grpSpPr>
        <a:xfrm>
          <a:off x="0" y="0"/>
          <a:ext cx="0" cy="0"/>
          <a:chOff x="0" y="0"/>
          <a:chExt cx="0" cy="0"/>
        </a:xfrm>
      </p:grpSpPr>
      <p:sp>
        <p:nvSpPr>
          <p:cNvPr id="719" name="Google Shape;719;p70"/>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b="1">
                <a:solidFill>
                  <a:srgbClr val="800000"/>
                </a:solidFill>
                <a:latin typeface="Calibri"/>
                <a:ea typeface="Calibri"/>
                <a:cs typeface="Calibri"/>
                <a:sym typeface="Calibri"/>
              </a:rPr>
              <a:t>Absinthii herba </a:t>
            </a:r>
            <a:r>
              <a:rPr lang="en-GB" b="1" i="0">
                <a:solidFill>
                  <a:srgbClr val="800000"/>
                </a:solidFill>
                <a:latin typeface="Calibri"/>
                <a:ea typeface="Calibri"/>
                <a:cs typeface="Calibri"/>
                <a:sym typeface="Calibri"/>
              </a:rPr>
              <a:t>CzPh 2017</a:t>
            </a:r>
            <a:endParaRPr b="1" i="0">
              <a:solidFill>
                <a:srgbClr val="000008"/>
              </a:solidFill>
              <a:latin typeface="Calibri"/>
              <a:ea typeface="Calibri"/>
              <a:cs typeface="Calibri"/>
              <a:sym typeface="Calibri"/>
            </a:endParaRPr>
          </a:p>
        </p:txBody>
      </p:sp>
      <p:sp>
        <p:nvSpPr>
          <p:cNvPr id="720" name="Google Shape;720;p70"/>
          <p:cNvSpPr txBox="1">
            <a:spLocks noGrp="1"/>
          </p:cNvSpPr>
          <p:nvPr>
            <p:ph type="body" idx="1"/>
          </p:nvPr>
        </p:nvSpPr>
        <p:spPr>
          <a:xfrm>
            <a:off x="168275" y="1403350"/>
            <a:ext cx="5241300" cy="53031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000"/>
              <a:buFont typeface="Noto Sans Symbols"/>
              <a:buChar char="▪"/>
            </a:pPr>
            <a:r>
              <a:rPr lang="en-GB" sz="2000" b="1">
                <a:solidFill>
                  <a:srgbClr val="006600"/>
                </a:solidFill>
                <a:latin typeface="Calibri"/>
                <a:ea typeface="Calibri"/>
                <a:cs typeface="Calibri"/>
                <a:sym typeface="Calibri"/>
              </a:rPr>
              <a:t>ADI (acceptable daily intake) for thujon</a:t>
            </a:r>
            <a:r>
              <a:rPr lang="en-GB" sz="2000">
                <a:solidFill>
                  <a:srgbClr val="006600"/>
                </a:solidFill>
                <a:latin typeface="Calibri"/>
                <a:ea typeface="Calibri"/>
                <a:cs typeface="Calibri"/>
                <a:sym typeface="Calibri"/>
              </a:rPr>
              <a:t> </a:t>
            </a:r>
            <a:r>
              <a:rPr lang="en-GB" sz="2000">
                <a:solidFill>
                  <a:srgbClr val="000008"/>
                </a:solidFill>
                <a:latin typeface="Calibri"/>
                <a:ea typeface="Calibri"/>
                <a:cs typeface="Calibri"/>
                <a:sym typeface="Calibri"/>
              </a:rPr>
              <a:t>based on scientific data : </a:t>
            </a:r>
            <a:endParaRPr/>
          </a:p>
          <a:p>
            <a:pPr marL="0" lvl="0" indent="0" algn="l" rtl="0">
              <a:spcBef>
                <a:spcPts val="1000"/>
              </a:spcBef>
              <a:spcAft>
                <a:spcPts val="0"/>
              </a:spcAft>
              <a:buClr>
                <a:srgbClr val="006600"/>
              </a:buClr>
              <a:buSzPts val="2000"/>
              <a:buNone/>
            </a:pPr>
            <a:r>
              <a:rPr lang="en-GB" sz="2000">
                <a:solidFill>
                  <a:srgbClr val="000008"/>
                </a:solidFill>
                <a:latin typeface="Calibri"/>
                <a:ea typeface="Calibri"/>
                <a:cs typeface="Calibri"/>
                <a:sym typeface="Calibri"/>
              </a:rPr>
              <a:t>      0.11 mg/kg of body weight per day =  2-20 cups of wormwood tea</a:t>
            </a:r>
            <a:endParaRPr sz="2000">
              <a:solidFill>
                <a:srgbClr val="000008"/>
              </a:solidFill>
              <a:latin typeface="Calibri"/>
              <a:ea typeface="Calibri"/>
              <a:cs typeface="Calibri"/>
              <a:sym typeface="Calibri"/>
            </a:endParaRPr>
          </a:p>
          <a:p>
            <a:pPr marL="0" lvl="0" indent="0" algn="l" rtl="0">
              <a:spcBef>
                <a:spcPts val="1000"/>
              </a:spcBef>
              <a:spcAft>
                <a:spcPts val="0"/>
              </a:spcAft>
              <a:buClr>
                <a:srgbClr val="006600"/>
              </a:buClr>
              <a:buSzPts val="2000"/>
              <a:buNone/>
            </a:pPr>
            <a:endParaRPr sz="2000">
              <a:solidFill>
                <a:srgbClr val="000008"/>
              </a:solidFill>
              <a:latin typeface="Calibri"/>
              <a:ea typeface="Calibri"/>
              <a:cs typeface="Calibri"/>
              <a:sym typeface="Calibri"/>
            </a:endParaRPr>
          </a:p>
          <a:p>
            <a:pPr marL="342900" lvl="0" indent="-342900" algn="l" rtl="0">
              <a:spcBef>
                <a:spcPts val="1000"/>
              </a:spcBef>
              <a:spcAft>
                <a:spcPts val="0"/>
              </a:spcAft>
              <a:buClr>
                <a:srgbClr val="006600"/>
              </a:buClr>
              <a:buSzPts val="2000"/>
              <a:buFont typeface="Noto Sans Symbols"/>
              <a:buChar char="▪"/>
            </a:pPr>
            <a:r>
              <a:rPr lang="en-GB" sz="2000" b="1">
                <a:solidFill>
                  <a:srgbClr val="006600"/>
                </a:solidFill>
                <a:latin typeface="Calibri"/>
                <a:ea typeface="Calibri"/>
                <a:cs typeface="Calibri"/>
                <a:sym typeface="Calibri"/>
              </a:rPr>
              <a:t>Where do the roots of absinthism lie?</a:t>
            </a:r>
            <a:endParaRPr b="1">
              <a:solidFill>
                <a:srgbClr val="006600"/>
              </a:solidFill>
            </a:endParaRPr>
          </a:p>
          <a:p>
            <a:pPr marL="742950" lvl="1" indent="-285750" algn="l" rtl="0">
              <a:spcBef>
                <a:spcPts val="920"/>
              </a:spcBef>
              <a:spcAft>
                <a:spcPts val="0"/>
              </a:spcAft>
              <a:buClr>
                <a:srgbClr val="006600"/>
              </a:buClr>
              <a:buSzPts val="1600"/>
              <a:buFont typeface="Noto Sans Symbols"/>
              <a:buChar char="▪"/>
            </a:pPr>
            <a:r>
              <a:rPr lang="en-GB" sz="1600">
                <a:solidFill>
                  <a:srgbClr val="000008"/>
                </a:solidFill>
                <a:latin typeface="Calibri"/>
                <a:ea typeface="Calibri"/>
                <a:cs typeface="Calibri"/>
                <a:sym typeface="Calibri"/>
              </a:rPr>
              <a:t>Drinking of poor-quality absinth (samples from 19. century are from high-quality production)</a:t>
            </a:r>
            <a:endParaRPr/>
          </a:p>
          <a:p>
            <a:pPr marL="742950" lvl="1" indent="-285750" algn="l" rtl="0">
              <a:spcBef>
                <a:spcPts val="920"/>
              </a:spcBef>
              <a:spcAft>
                <a:spcPts val="0"/>
              </a:spcAft>
              <a:buClr>
                <a:srgbClr val="006600"/>
              </a:buClr>
              <a:buSzPts val="1600"/>
              <a:buFont typeface="Noto Sans Symbols"/>
              <a:buChar char="▪"/>
            </a:pPr>
            <a:r>
              <a:rPr lang="en-GB" sz="1600">
                <a:solidFill>
                  <a:srgbClr val="000008"/>
                </a:solidFill>
                <a:latin typeface="Calibri"/>
                <a:ea typeface="Calibri"/>
                <a:cs typeface="Calibri"/>
                <a:sym typeface="Calibri"/>
              </a:rPr>
              <a:t>Addition of wormwood essential oil or other additives just before consumption (copper salts, antimony chloride)</a:t>
            </a:r>
            <a:endParaRPr/>
          </a:p>
          <a:p>
            <a:pPr marL="742950" lvl="1" indent="-285750" algn="l" rtl="0">
              <a:spcBef>
                <a:spcPts val="920"/>
              </a:spcBef>
              <a:spcAft>
                <a:spcPts val="0"/>
              </a:spcAft>
              <a:buClr>
                <a:srgbClr val="006600"/>
              </a:buClr>
              <a:buSzPts val="1600"/>
              <a:buFont typeface="Noto Sans Symbols"/>
              <a:buChar char="▪"/>
            </a:pPr>
            <a:r>
              <a:rPr lang="en-GB" sz="1600">
                <a:solidFill>
                  <a:srgbClr val="000008"/>
                </a:solidFill>
                <a:latin typeface="Calibri"/>
                <a:ea typeface="Calibri"/>
                <a:cs typeface="Calibri"/>
                <a:sym typeface="Calibri"/>
              </a:rPr>
              <a:t>Combination with other psychotropic substances </a:t>
            </a:r>
            <a:endParaRPr/>
          </a:p>
          <a:p>
            <a:pPr marL="742950" lvl="1" indent="-285750" algn="l" rtl="0">
              <a:spcBef>
                <a:spcPts val="920"/>
              </a:spcBef>
              <a:spcAft>
                <a:spcPts val="0"/>
              </a:spcAft>
              <a:buClr>
                <a:srgbClr val="006600"/>
              </a:buClr>
              <a:buSzPts val="1600"/>
              <a:buFont typeface="Noto Sans Symbols"/>
              <a:buChar char="▪"/>
            </a:pPr>
            <a:r>
              <a:rPr lang="en-GB" sz="1600">
                <a:solidFill>
                  <a:srgbClr val="000008"/>
                </a:solidFill>
                <a:latin typeface="Calibri"/>
                <a:ea typeface="Calibri"/>
                <a:cs typeface="Calibri"/>
                <a:sym typeface="Calibri"/>
              </a:rPr>
              <a:t>Drinking of such high amounts of absinth and other alcoholic beverages that ethanol was responsible for the symptoms of absinthism </a:t>
            </a:r>
            <a:endParaRPr/>
          </a:p>
          <a:p>
            <a:pPr marL="457200" lvl="1" indent="0" algn="l" rtl="0">
              <a:spcBef>
                <a:spcPts val="920"/>
              </a:spcBef>
              <a:spcAft>
                <a:spcPts val="0"/>
              </a:spcAft>
              <a:buClr>
                <a:srgbClr val="006600"/>
              </a:buClr>
              <a:buSzPts val="1600"/>
              <a:buFont typeface="Times New Roman"/>
              <a:buNone/>
            </a:pPr>
            <a:endParaRPr sz="100">
              <a:solidFill>
                <a:srgbClr val="000008"/>
              </a:solidFill>
              <a:latin typeface="Calibri"/>
              <a:ea typeface="Calibri"/>
              <a:cs typeface="Calibri"/>
              <a:sym typeface="Calibri"/>
            </a:endParaRPr>
          </a:p>
          <a:p>
            <a:pPr marL="0" lvl="0" indent="0" algn="l" rtl="0">
              <a:lnSpc>
                <a:spcPct val="115000"/>
              </a:lnSpc>
              <a:spcBef>
                <a:spcPts val="1200"/>
              </a:spcBef>
              <a:spcAft>
                <a:spcPts val="1200"/>
              </a:spcAft>
              <a:buNone/>
            </a:pPr>
            <a:endParaRPr sz="700">
              <a:solidFill>
                <a:srgbClr val="000000"/>
              </a:solidFill>
              <a:latin typeface="Arial"/>
              <a:ea typeface="Arial"/>
              <a:cs typeface="Arial"/>
              <a:sym typeface="Arial"/>
            </a:endParaRPr>
          </a:p>
        </p:txBody>
      </p:sp>
      <p:pic>
        <p:nvPicPr>
          <p:cNvPr id="721" name="Google Shape;721;p70"/>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22" name="Google Shape;722;p70"/>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sp>
        <p:nvSpPr>
          <p:cNvPr id="723" name="Google Shape;723;p70"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724" name="Google Shape;724;p70"/>
          <p:cNvPicPr preferRelativeResize="0"/>
          <p:nvPr/>
        </p:nvPicPr>
        <p:blipFill>
          <a:blip r:embed="rId4">
            <a:alphaModFix/>
          </a:blip>
          <a:stretch>
            <a:fillRect/>
          </a:stretch>
        </p:blipFill>
        <p:spPr>
          <a:xfrm>
            <a:off x="6181598" y="3859150"/>
            <a:ext cx="2028824" cy="2605248"/>
          </a:xfrm>
          <a:prstGeom prst="rect">
            <a:avLst/>
          </a:prstGeom>
          <a:noFill/>
          <a:ln>
            <a:noFill/>
          </a:ln>
        </p:spPr>
      </p:pic>
      <p:pic>
        <p:nvPicPr>
          <p:cNvPr id="725" name="Google Shape;725;p70" descr="Obrázok, na ktorom je sedenie, stôl, budova, žena&#10;&#10;Automaticky generovaný popis"/>
          <p:cNvPicPr preferRelativeResize="0"/>
          <p:nvPr/>
        </p:nvPicPr>
        <p:blipFill rotWithShape="1">
          <a:blip r:embed="rId5">
            <a:alphaModFix/>
          </a:blip>
          <a:srcRect/>
          <a:stretch/>
        </p:blipFill>
        <p:spPr>
          <a:xfrm>
            <a:off x="5545825" y="1487437"/>
            <a:ext cx="3149050" cy="2197075"/>
          </a:xfrm>
          <a:prstGeom prst="rect">
            <a:avLst/>
          </a:prstGeom>
          <a:noFill/>
          <a:ln>
            <a:noFill/>
          </a:ln>
        </p:spPr>
      </p:pic>
      <p:sp>
        <p:nvSpPr>
          <p:cNvPr id="726" name="Google Shape;726;p70"/>
          <p:cNvSpPr txBox="1"/>
          <p:nvPr/>
        </p:nvSpPr>
        <p:spPr>
          <a:xfrm>
            <a:off x="5795613" y="6464400"/>
            <a:ext cx="2800800" cy="4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700"/>
              <a:t>https://www.ebay.com/itm/Green-Fairy-Causes-Madness-8-5x11-Photo-Print-Anti-Absinthe-Propaganda-Poster-/254472052339</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31"/>
        <p:cNvGrpSpPr/>
        <p:nvPr/>
      </p:nvGrpSpPr>
      <p:grpSpPr>
        <a:xfrm>
          <a:off x="0" y="0"/>
          <a:ext cx="0" cy="0"/>
          <a:chOff x="0" y="0"/>
          <a:chExt cx="0" cy="0"/>
        </a:xfrm>
      </p:grpSpPr>
      <p:sp>
        <p:nvSpPr>
          <p:cNvPr id="732" name="Google Shape;732;p71"/>
          <p:cNvSpPr txBox="1">
            <a:spLocks noGrp="1"/>
          </p:cNvSpPr>
          <p:nvPr>
            <p:ph type="title"/>
          </p:nvPr>
        </p:nvSpPr>
        <p:spPr>
          <a:xfrm>
            <a:off x="2051050" y="231775"/>
            <a:ext cx="68835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b="1">
                <a:solidFill>
                  <a:srgbClr val="800000"/>
                </a:solidFill>
                <a:latin typeface="Calibri"/>
                <a:ea typeface="Calibri"/>
                <a:cs typeface="Calibri"/>
                <a:sym typeface="Calibri"/>
              </a:rPr>
              <a:t>Absinthii herba </a:t>
            </a:r>
            <a:r>
              <a:rPr lang="en-GB" b="1" i="0">
                <a:solidFill>
                  <a:srgbClr val="800000"/>
                </a:solidFill>
                <a:latin typeface="Calibri"/>
                <a:ea typeface="Calibri"/>
                <a:cs typeface="Calibri"/>
                <a:sym typeface="Calibri"/>
              </a:rPr>
              <a:t>CzPh 2017</a:t>
            </a:r>
            <a:endParaRPr b="1" i="0">
              <a:solidFill>
                <a:srgbClr val="000008"/>
              </a:solidFill>
              <a:latin typeface="Calibri"/>
              <a:ea typeface="Calibri"/>
              <a:cs typeface="Calibri"/>
              <a:sym typeface="Calibri"/>
            </a:endParaRPr>
          </a:p>
        </p:txBody>
      </p:sp>
      <p:sp>
        <p:nvSpPr>
          <p:cNvPr id="733" name="Google Shape;733;p71"/>
          <p:cNvSpPr txBox="1">
            <a:spLocks noGrp="1"/>
          </p:cNvSpPr>
          <p:nvPr>
            <p:ph type="body" idx="1"/>
          </p:nvPr>
        </p:nvSpPr>
        <p:spPr>
          <a:xfrm>
            <a:off x="168275" y="1544175"/>
            <a:ext cx="8661300" cy="4920300"/>
          </a:xfrm>
          <a:prstGeom prst="rect">
            <a:avLst/>
          </a:prstGeom>
          <a:noFill/>
          <a:ln>
            <a:noFill/>
          </a:ln>
        </p:spPr>
        <p:txBody>
          <a:bodyPr spcFirstLastPara="1" wrap="square" lIns="92075" tIns="46025" rIns="92075" bIns="46025" anchor="t" anchorCtr="0">
            <a:noAutofit/>
          </a:bodyPr>
          <a:lstStyle/>
          <a:p>
            <a:pPr marL="285750" lvl="1" indent="-298450" algn="l" rtl="0">
              <a:spcBef>
                <a:spcPts val="0"/>
              </a:spcBef>
              <a:spcAft>
                <a:spcPts val="0"/>
              </a:spcAft>
              <a:buClr>
                <a:srgbClr val="000000"/>
              </a:buClr>
              <a:buSzPts val="2000"/>
              <a:buFont typeface="Noto Sans Symbols"/>
              <a:buChar char="▪"/>
            </a:pPr>
            <a:r>
              <a:rPr lang="en-GB" sz="2000" b="1">
                <a:solidFill>
                  <a:srgbClr val="000000"/>
                </a:solidFill>
                <a:latin typeface="Calibri"/>
                <a:ea typeface="Calibri"/>
                <a:cs typeface="Calibri"/>
                <a:sym typeface="Calibri"/>
              </a:rPr>
              <a:t>1988 EU regulation of thujone content in food and beverages</a:t>
            </a:r>
            <a:r>
              <a:rPr lang="en-GB" sz="2000">
                <a:solidFill>
                  <a:srgbClr val="000000"/>
                </a:solidFill>
                <a:latin typeface="Calibri"/>
                <a:ea typeface="Calibri"/>
                <a:cs typeface="Calibri"/>
                <a:sym typeface="Calibri"/>
              </a:rPr>
              <a:t>:</a:t>
            </a:r>
            <a:endParaRPr sz="2000">
              <a:solidFill>
                <a:srgbClr val="000000"/>
              </a:solidFill>
              <a:latin typeface="Calibri"/>
              <a:ea typeface="Calibri"/>
              <a:cs typeface="Calibri"/>
              <a:sym typeface="Calibri"/>
            </a:endParaRPr>
          </a:p>
          <a:p>
            <a:pPr marL="342900" lvl="0" indent="-353060" algn="l" rtl="0">
              <a:lnSpc>
                <a:spcPct val="115000"/>
              </a:lnSpc>
              <a:spcBef>
                <a:spcPts val="1000"/>
              </a:spcBef>
              <a:spcAft>
                <a:spcPts val="0"/>
              </a:spcAft>
              <a:buClr>
                <a:srgbClr val="000000"/>
              </a:buClr>
              <a:buSzPts val="1600"/>
              <a:buChar char="▪"/>
            </a:pPr>
            <a:r>
              <a:rPr lang="en-GB" sz="1600">
                <a:solidFill>
                  <a:srgbClr val="000000"/>
                </a:solidFill>
                <a:latin typeface="Arial"/>
                <a:ea typeface="Arial"/>
                <a:cs typeface="Arial"/>
                <a:sym typeface="Arial"/>
              </a:rPr>
              <a:t>0.5 mg/kg in food prepared with </a:t>
            </a:r>
            <a:r>
              <a:rPr lang="en-GB" sz="1600" i="1">
                <a:solidFill>
                  <a:srgbClr val="000000"/>
                </a:solidFill>
                <a:latin typeface="Arial"/>
                <a:ea typeface="Arial"/>
                <a:cs typeface="Arial"/>
                <a:sym typeface="Arial"/>
              </a:rPr>
              <a:t>Artemisia</a:t>
            </a:r>
            <a:r>
              <a:rPr lang="en-GB" sz="1600">
                <a:solidFill>
                  <a:srgbClr val="000000"/>
                </a:solidFill>
                <a:latin typeface="Arial"/>
                <a:ea typeface="Arial"/>
                <a:cs typeface="Arial"/>
                <a:sym typeface="Arial"/>
              </a:rPr>
              <a:t> species, excluding those prepared with sage and non alcoholic beverages</a:t>
            </a:r>
            <a:endParaRPr sz="1600">
              <a:solidFill>
                <a:srgbClr val="000000"/>
              </a:solidFill>
              <a:latin typeface="Arial"/>
              <a:ea typeface="Arial"/>
              <a:cs typeface="Arial"/>
              <a:sym typeface="Arial"/>
            </a:endParaRPr>
          </a:p>
          <a:p>
            <a:pPr marL="342900" lvl="0" indent="-353060" algn="l" rtl="0">
              <a:lnSpc>
                <a:spcPct val="115000"/>
              </a:lnSpc>
              <a:spcBef>
                <a:spcPts val="1000"/>
              </a:spcBef>
              <a:spcAft>
                <a:spcPts val="0"/>
              </a:spcAft>
              <a:buClr>
                <a:srgbClr val="000000"/>
              </a:buClr>
              <a:buSzPts val="1600"/>
              <a:buChar char="▪"/>
            </a:pPr>
            <a:r>
              <a:rPr lang="en-GB" sz="1600">
                <a:solidFill>
                  <a:srgbClr val="000000"/>
                </a:solidFill>
                <a:latin typeface="Arial"/>
                <a:ea typeface="Arial"/>
                <a:cs typeface="Arial"/>
                <a:sym typeface="Arial"/>
              </a:rPr>
              <a:t>10 mg/kg in alcoholic beverages not prepared with </a:t>
            </a:r>
            <a:r>
              <a:rPr lang="en-GB" sz="1600" i="1">
                <a:solidFill>
                  <a:srgbClr val="000000"/>
                </a:solidFill>
                <a:latin typeface="Arial"/>
                <a:ea typeface="Arial"/>
                <a:cs typeface="Arial"/>
                <a:sym typeface="Arial"/>
              </a:rPr>
              <a:t>Artemisia</a:t>
            </a:r>
            <a:r>
              <a:rPr lang="en-GB" sz="1600">
                <a:solidFill>
                  <a:srgbClr val="000000"/>
                </a:solidFill>
                <a:latin typeface="Arial"/>
                <a:ea typeface="Arial"/>
                <a:cs typeface="Arial"/>
                <a:sym typeface="Arial"/>
              </a:rPr>
              <a:t> species</a:t>
            </a:r>
            <a:endParaRPr sz="1600">
              <a:solidFill>
                <a:srgbClr val="000000"/>
              </a:solidFill>
              <a:latin typeface="Arial"/>
              <a:ea typeface="Arial"/>
              <a:cs typeface="Arial"/>
              <a:sym typeface="Arial"/>
            </a:endParaRPr>
          </a:p>
          <a:p>
            <a:pPr marL="342900" lvl="0" indent="-353060" algn="l" rtl="0">
              <a:lnSpc>
                <a:spcPct val="115000"/>
              </a:lnSpc>
              <a:spcBef>
                <a:spcPts val="1000"/>
              </a:spcBef>
              <a:spcAft>
                <a:spcPts val="0"/>
              </a:spcAft>
              <a:buClr>
                <a:srgbClr val="000000"/>
              </a:buClr>
              <a:buSzPts val="1600"/>
              <a:buChar char="▪"/>
            </a:pPr>
            <a:r>
              <a:rPr lang="en-GB" sz="1600">
                <a:solidFill>
                  <a:srgbClr val="000000"/>
                </a:solidFill>
                <a:latin typeface="Arial"/>
                <a:ea typeface="Arial"/>
                <a:cs typeface="Arial"/>
                <a:sym typeface="Arial"/>
              </a:rPr>
              <a:t>25 mg/kg in food prepared with sage</a:t>
            </a:r>
            <a:endParaRPr sz="1600" u="sng">
              <a:solidFill>
                <a:srgbClr val="000000"/>
              </a:solidFill>
              <a:latin typeface="Arial"/>
              <a:ea typeface="Arial"/>
              <a:cs typeface="Arial"/>
              <a:sym typeface="Arial"/>
            </a:endParaRPr>
          </a:p>
          <a:p>
            <a:pPr marL="342900" lvl="0" indent="-353060" algn="l" rtl="0">
              <a:lnSpc>
                <a:spcPct val="115000"/>
              </a:lnSpc>
              <a:spcBef>
                <a:spcPts val="1000"/>
              </a:spcBef>
              <a:spcAft>
                <a:spcPts val="0"/>
              </a:spcAft>
              <a:buClr>
                <a:srgbClr val="000000"/>
              </a:buClr>
              <a:buSzPts val="1600"/>
              <a:buChar char="▪"/>
            </a:pPr>
            <a:r>
              <a:rPr lang="en-GB" sz="1600">
                <a:solidFill>
                  <a:srgbClr val="000000"/>
                </a:solidFill>
                <a:latin typeface="Arial"/>
                <a:ea typeface="Arial"/>
                <a:cs typeface="Arial"/>
                <a:sym typeface="Arial"/>
              </a:rPr>
              <a:t>35 mg/kg in alcoholic beverages prepared with </a:t>
            </a:r>
            <a:r>
              <a:rPr lang="en-GB" sz="1600" i="1">
                <a:solidFill>
                  <a:srgbClr val="000000"/>
                </a:solidFill>
                <a:latin typeface="Arial"/>
                <a:ea typeface="Arial"/>
                <a:cs typeface="Arial"/>
                <a:sym typeface="Arial"/>
              </a:rPr>
              <a:t>Artemisia</a:t>
            </a:r>
            <a:r>
              <a:rPr lang="en-GB" sz="1600">
                <a:solidFill>
                  <a:srgbClr val="000000"/>
                </a:solidFill>
                <a:latin typeface="Arial"/>
                <a:ea typeface="Arial"/>
                <a:cs typeface="Arial"/>
                <a:sym typeface="Arial"/>
              </a:rPr>
              <a:t> species</a:t>
            </a:r>
            <a:endParaRPr sz="16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endParaRPr sz="1000">
              <a:solidFill>
                <a:srgbClr val="000000"/>
              </a:solidFill>
              <a:latin typeface="Arial"/>
              <a:ea typeface="Arial"/>
              <a:cs typeface="Arial"/>
              <a:sym typeface="Arial"/>
            </a:endParaRPr>
          </a:p>
          <a:p>
            <a:pPr marL="0" lvl="0" indent="0" algn="l" rtl="0">
              <a:lnSpc>
                <a:spcPct val="115000"/>
              </a:lnSpc>
              <a:spcBef>
                <a:spcPts val="1200"/>
              </a:spcBef>
              <a:spcAft>
                <a:spcPts val="0"/>
              </a:spcAft>
              <a:buNone/>
            </a:pPr>
            <a:endParaRPr sz="1000">
              <a:solidFill>
                <a:srgbClr val="000000"/>
              </a:solidFill>
              <a:latin typeface="Arial"/>
              <a:ea typeface="Arial"/>
              <a:cs typeface="Arial"/>
              <a:sym typeface="Arial"/>
            </a:endParaRPr>
          </a:p>
          <a:p>
            <a:pPr marL="0" lvl="0" indent="0" algn="l" rtl="0">
              <a:spcBef>
                <a:spcPts val="1200"/>
              </a:spcBef>
              <a:spcAft>
                <a:spcPts val="0"/>
              </a:spcAft>
              <a:buNone/>
            </a:pPr>
            <a:r>
              <a:rPr lang="en-GB" sz="1800" b="1">
                <a:solidFill>
                  <a:srgbClr val="000000"/>
                </a:solidFill>
                <a:latin typeface="Calibri"/>
                <a:ea typeface="Calibri"/>
                <a:cs typeface="Calibri"/>
                <a:sym typeface="Calibri"/>
              </a:rPr>
              <a:t>More about absinth and Absinthii herba: </a:t>
            </a:r>
            <a:endParaRPr sz="1800" b="1">
              <a:solidFill>
                <a:srgbClr val="000000"/>
              </a:solidFill>
              <a:latin typeface="Calibri"/>
              <a:ea typeface="Calibri"/>
              <a:cs typeface="Calibri"/>
              <a:sym typeface="Calibri"/>
            </a:endParaRPr>
          </a:p>
          <a:p>
            <a:pPr marL="342900" lvl="0" indent="-330200" algn="l" rtl="0">
              <a:spcBef>
                <a:spcPts val="1000"/>
              </a:spcBef>
              <a:spcAft>
                <a:spcPts val="0"/>
              </a:spcAft>
              <a:buClr>
                <a:srgbClr val="000000"/>
              </a:buClr>
              <a:buSzPts val="1800"/>
              <a:buFont typeface="Noto Sans Symbols"/>
              <a:buChar char="▪"/>
            </a:pPr>
            <a:r>
              <a:rPr lang="en-GB" sz="18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10.1136/bmj.319.7225.1590</a:t>
            </a:r>
            <a:endParaRPr sz="1800">
              <a:solidFill>
                <a:srgbClr val="000000"/>
              </a:solidFill>
              <a:latin typeface="Calibri"/>
              <a:ea typeface="Calibri"/>
              <a:cs typeface="Calibri"/>
              <a:sym typeface="Calibri"/>
            </a:endParaRPr>
          </a:p>
          <a:p>
            <a:pPr marL="342900" lvl="0" indent="-330200" algn="l" rtl="0">
              <a:spcBef>
                <a:spcPts val="1000"/>
              </a:spcBef>
              <a:spcAft>
                <a:spcPts val="0"/>
              </a:spcAft>
              <a:buClr>
                <a:srgbClr val="000000"/>
              </a:buClr>
              <a:buSzPts val="1800"/>
              <a:buFont typeface="Noto Sans Symbols"/>
              <a:buChar char="▪"/>
            </a:pPr>
            <a:r>
              <a:rPr lang="en-GB" sz="1800" u="sng">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https://www.absinthes.com/absinthe-encyclopedia/thujone/thujone-and-absinthe-scientific-research/poison-on-line/</a:t>
            </a:r>
            <a:endParaRPr sz="1800">
              <a:solidFill>
                <a:srgbClr val="000000"/>
              </a:solidFill>
              <a:latin typeface="Calibri"/>
              <a:ea typeface="Calibri"/>
              <a:cs typeface="Calibri"/>
              <a:sym typeface="Calibri"/>
            </a:endParaRPr>
          </a:p>
          <a:p>
            <a:pPr marL="342900" lvl="0" indent="-330200" algn="l" rtl="0">
              <a:spcBef>
                <a:spcPts val="1000"/>
              </a:spcBef>
              <a:spcAft>
                <a:spcPts val="1000"/>
              </a:spcAft>
              <a:buClr>
                <a:srgbClr val="000000"/>
              </a:buClr>
              <a:buSzPts val="1800"/>
              <a:buFont typeface="Calibri"/>
              <a:buChar char="▪"/>
            </a:pPr>
            <a:r>
              <a:rPr lang="en-GB" sz="1800" u="sng">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https://www.ema.europa.eu/en/medicines/herbal/absinthii-herba</a:t>
            </a:r>
            <a:r>
              <a:rPr lang="en-GB" sz="1800">
                <a:solidFill>
                  <a:srgbClr val="000000"/>
                </a:solidFill>
                <a:latin typeface="Calibri"/>
                <a:ea typeface="Calibri"/>
                <a:cs typeface="Calibri"/>
                <a:sym typeface="Calibri"/>
              </a:rPr>
              <a:t> </a:t>
            </a:r>
            <a:endParaRPr sz="1800">
              <a:solidFill>
                <a:srgbClr val="000000"/>
              </a:solidFill>
              <a:latin typeface="Calibri"/>
              <a:ea typeface="Calibri"/>
              <a:cs typeface="Calibri"/>
              <a:sym typeface="Calibri"/>
            </a:endParaRPr>
          </a:p>
        </p:txBody>
      </p:sp>
      <p:pic>
        <p:nvPicPr>
          <p:cNvPr id="734" name="Google Shape;734;p71"/>
          <p:cNvPicPr preferRelativeResize="0"/>
          <p:nvPr/>
        </p:nvPicPr>
        <p:blipFill rotWithShape="1">
          <a:blip r:embed="rId6">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35" name="Google Shape;735;p71"/>
          <p:cNvCxnSpPr/>
          <p:nvPr/>
        </p:nvCxnSpPr>
        <p:spPr>
          <a:xfrm>
            <a:off x="247650" y="1385888"/>
            <a:ext cx="8661300" cy="0"/>
          </a:xfrm>
          <a:prstGeom prst="straightConnector1">
            <a:avLst/>
          </a:prstGeom>
          <a:noFill/>
          <a:ln w="38100" cap="flat" cmpd="sng">
            <a:solidFill>
              <a:srgbClr val="008000"/>
            </a:solidFill>
            <a:prstDash val="solid"/>
            <a:round/>
            <a:headEnd type="none" w="sm" len="sm"/>
            <a:tailEnd type="none" w="sm" len="sm"/>
          </a:ln>
        </p:spPr>
      </p:cxnSp>
      <p:sp>
        <p:nvSpPr>
          <p:cNvPr id="736" name="Google Shape;736;p71" descr="Výsledek obrázku pro petroselini radix"/>
          <p:cNvSpPr/>
          <p:nvPr/>
        </p:nvSpPr>
        <p:spPr>
          <a:xfrm>
            <a:off x="168275" y="-1825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sp>
        <p:nvSpPr>
          <p:cNvPr id="737" name="Google Shape;737;p71"/>
          <p:cNvSpPr txBox="1"/>
          <p:nvPr/>
        </p:nvSpPr>
        <p:spPr>
          <a:xfrm>
            <a:off x="0" y="6402300"/>
            <a:ext cx="3668700" cy="30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GB" sz="1300"/>
              <a:t>(</a:t>
            </a:r>
            <a:r>
              <a:rPr lang="en-GB" sz="1000" u="sng">
                <a:hlinkClick r:id="rId7"/>
              </a:rPr>
              <a:t>https://en.wikipedia.org/wiki/Thujone#cite_note-EU2008-29</a:t>
            </a:r>
            <a:r>
              <a:rPr lang="en-GB" sz="1000"/>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42"/>
        <p:cNvGrpSpPr/>
        <p:nvPr/>
      </p:nvGrpSpPr>
      <p:grpSpPr>
        <a:xfrm>
          <a:off x="0" y="0"/>
          <a:ext cx="0" cy="0"/>
          <a:chOff x="0" y="0"/>
          <a:chExt cx="0" cy="0"/>
        </a:xfrm>
      </p:grpSpPr>
      <p:sp>
        <p:nvSpPr>
          <p:cNvPr id="743" name="Google Shape;743;p72"/>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sp>
        <p:nvSpPr>
          <p:cNvPr id="744" name="Google Shape;744;p72"/>
          <p:cNvSpPr txBox="1">
            <a:spLocks noGrp="1"/>
          </p:cNvSpPr>
          <p:nvPr>
            <p:ph type="body" idx="1"/>
          </p:nvPr>
        </p:nvSpPr>
        <p:spPr>
          <a:xfrm>
            <a:off x="168275" y="1504950"/>
            <a:ext cx="8975700" cy="11343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Microscopy</a:t>
            </a:r>
            <a:r>
              <a:rPr lang="en-GB" sz="2400">
                <a:solidFill>
                  <a:srgbClr val="006600"/>
                </a:solidFill>
                <a:latin typeface="Calibri"/>
                <a:ea typeface="Calibri"/>
                <a:cs typeface="Calibri"/>
                <a:sym typeface="Calibri"/>
              </a:rPr>
              <a:t>: </a:t>
            </a:r>
            <a:r>
              <a:rPr lang="en-GB" sz="2400" b="1">
                <a:solidFill>
                  <a:srgbClr val="000000"/>
                </a:solidFill>
                <a:latin typeface="Calibri"/>
                <a:ea typeface="Calibri"/>
                <a:cs typeface="Calibri"/>
                <a:sym typeface="Calibri"/>
              </a:rPr>
              <a:t>leaf</a:t>
            </a:r>
            <a:r>
              <a:rPr lang="en-GB" sz="2400">
                <a:solidFill>
                  <a:srgbClr val="000000"/>
                </a:solidFill>
                <a:latin typeface="Calibri"/>
                <a:ea typeface="Calibri"/>
                <a:cs typeface="Calibri"/>
                <a:sym typeface="Calibri"/>
              </a:rPr>
              <a:t> – upper and lower skin layer with characteristic </a:t>
            </a:r>
            <a:r>
              <a:rPr lang="en-GB" sz="2400" u="sng">
                <a:solidFill>
                  <a:srgbClr val="000000"/>
                </a:solidFill>
                <a:latin typeface="Calibri"/>
                <a:ea typeface="Calibri"/>
                <a:cs typeface="Calibri"/>
                <a:sym typeface="Calibri"/>
              </a:rPr>
              <a:t>T - trichomes</a:t>
            </a:r>
            <a:r>
              <a:rPr lang="en-GB" sz="2400">
                <a:solidFill>
                  <a:srgbClr val="000000"/>
                </a:solidFill>
                <a:latin typeface="Calibri"/>
                <a:ea typeface="Calibri"/>
                <a:cs typeface="Calibri"/>
                <a:sym typeface="Calibri"/>
              </a:rPr>
              <a:t>, </a:t>
            </a:r>
            <a:r>
              <a:rPr lang="en-GB" sz="2400" u="sng">
                <a:solidFill>
                  <a:srgbClr val="000000"/>
                </a:solidFill>
                <a:latin typeface="Calibri"/>
                <a:ea typeface="Calibri"/>
                <a:cs typeface="Calibri"/>
                <a:sym typeface="Calibri"/>
              </a:rPr>
              <a:t>glandules of  </a:t>
            </a:r>
            <a:r>
              <a:rPr lang="en-GB" sz="2400" i="1" u="sng">
                <a:solidFill>
                  <a:srgbClr val="000000"/>
                </a:solidFill>
                <a:latin typeface="Calibri"/>
                <a:ea typeface="Calibri"/>
                <a:cs typeface="Calibri"/>
                <a:sym typeface="Calibri"/>
              </a:rPr>
              <a:t>Asteraceae</a:t>
            </a:r>
            <a:r>
              <a:rPr lang="en-GB" sz="2400" u="sng">
                <a:solidFill>
                  <a:srgbClr val="000000"/>
                </a:solidFill>
                <a:latin typeface="Calibri"/>
                <a:ea typeface="Calibri"/>
                <a:cs typeface="Calibri"/>
                <a:sym typeface="Calibri"/>
              </a:rPr>
              <a:t> type</a:t>
            </a:r>
            <a:r>
              <a:rPr lang="en-GB" sz="2400">
                <a:solidFill>
                  <a:srgbClr val="000000"/>
                </a:solidFill>
                <a:latin typeface="Calibri"/>
                <a:ea typeface="Calibri"/>
                <a:cs typeface="Calibri"/>
                <a:sym typeface="Calibri"/>
              </a:rPr>
              <a:t> (squamous division), cells of lower skin layer wavy trunk-like</a:t>
            </a:r>
            <a:endParaRPr sz="2400">
              <a:solidFill>
                <a:srgbClr val="000000"/>
              </a:solidFill>
              <a:latin typeface="Calibri"/>
              <a:ea typeface="Calibri"/>
              <a:cs typeface="Calibri"/>
              <a:sym typeface="Calibri"/>
            </a:endParaRPr>
          </a:p>
          <a:p>
            <a:pPr marL="342900" lvl="0"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0"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342900" lvl="0" indent="-190500" algn="l" rtl="0">
              <a:spcBef>
                <a:spcPts val="480"/>
              </a:spcBef>
              <a:spcAft>
                <a:spcPts val="0"/>
              </a:spcAft>
              <a:buClr>
                <a:srgbClr val="006600"/>
              </a:buClr>
              <a:buSzPts val="2400"/>
              <a:buFont typeface="Noto Sans Symbols"/>
              <a:buNone/>
            </a:pPr>
            <a:endParaRPr sz="2400">
              <a:solidFill>
                <a:srgbClr val="000000"/>
              </a:solidFill>
              <a:latin typeface="Calibri"/>
              <a:ea typeface="Calibri"/>
              <a:cs typeface="Calibri"/>
              <a:sym typeface="Calibri"/>
            </a:endParaRPr>
          </a:p>
          <a:p>
            <a:pPr marL="0" lvl="0" indent="0" algn="l" rtl="0">
              <a:spcBef>
                <a:spcPts val="480"/>
              </a:spcBef>
              <a:spcAft>
                <a:spcPts val="0"/>
              </a:spcAft>
              <a:buClr>
                <a:srgbClr val="006600"/>
              </a:buClr>
              <a:buSzPts val="2400"/>
              <a:buNone/>
            </a:pPr>
            <a:endParaRPr sz="2400">
              <a:solidFill>
                <a:srgbClr val="000000"/>
              </a:solidFill>
              <a:latin typeface="Calibri"/>
              <a:ea typeface="Calibri"/>
              <a:cs typeface="Calibri"/>
              <a:sym typeface="Calibri"/>
            </a:endParaRPr>
          </a:p>
          <a:p>
            <a:pPr marL="742950" lvl="1" indent="-285750" algn="l" rtl="0">
              <a:lnSpc>
                <a:spcPct val="90000"/>
              </a:lnSpc>
              <a:spcBef>
                <a:spcPts val="560"/>
              </a:spcBef>
              <a:spcAft>
                <a:spcPts val="0"/>
              </a:spcAft>
              <a:buSzPts val="2400"/>
              <a:buFont typeface="Calibri"/>
              <a:buNone/>
            </a:pPr>
            <a:r>
              <a:rPr lang="en-GB" sz="2400">
                <a:solidFill>
                  <a:srgbClr val="000000"/>
                </a:solidFill>
                <a:latin typeface="Calibri"/>
                <a:ea typeface="Calibri"/>
                <a:cs typeface="Calibri"/>
                <a:sym typeface="Calibri"/>
              </a:rPr>
              <a:t>						</a:t>
            </a:r>
            <a:r>
              <a:rPr lang="en-GB">
                <a:solidFill>
                  <a:srgbClr val="000000"/>
                </a:solidFill>
                <a:latin typeface="Calibri"/>
                <a:ea typeface="Calibri"/>
                <a:cs typeface="Calibri"/>
                <a:sym typeface="Calibri"/>
              </a:rPr>
              <a:t>    </a:t>
            </a:r>
            <a:r>
              <a:rPr lang="en-GB" sz="1800">
                <a:solidFill>
                  <a:srgbClr val="000000"/>
                </a:solidFill>
                <a:latin typeface="Calibri"/>
                <a:ea typeface="Calibri"/>
                <a:cs typeface="Calibri"/>
                <a:sym typeface="Calibri"/>
              </a:rPr>
              <a:t>trichomes</a:t>
            </a:r>
            <a:endParaRPr/>
          </a:p>
          <a:p>
            <a:pPr marL="742950" lvl="1" indent="-285750" algn="l" rtl="0">
              <a:lnSpc>
                <a:spcPct val="90000"/>
              </a:lnSpc>
              <a:spcBef>
                <a:spcPts val="360"/>
              </a:spcBef>
              <a:spcAft>
                <a:spcPts val="0"/>
              </a:spcAft>
              <a:buSzPts val="1800"/>
              <a:buFont typeface="Calibri"/>
              <a:buNone/>
            </a:pPr>
            <a:r>
              <a:rPr lang="en-GB" sz="1800">
                <a:solidFill>
                  <a:srgbClr val="000000"/>
                </a:solidFill>
                <a:latin typeface="Calibri"/>
                <a:ea typeface="Calibri"/>
                <a:cs typeface="Calibri"/>
                <a:sym typeface="Calibri"/>
              </a:rPr>
              <a:t>						    				 </a:t>
            </a:r>
            <a:endParaRPr/>
          </a:p>
        </p:txBody>
      </p:sp>
      <p:pic>
        <p:nvPicPr>
          <p:cNvPr id="745" name="Google Shape;745;p72"/>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46" name="Google Shape;746;p72"/>
          <p:cNvCxnSpPr/>
          <p:nvPr/>
        </p:nvCxnSpPr>
        <p:spPr>
          <a:xfrm>
            <a:off x="247650" y="1385888"/>
            <a:ext cx="8661400" cy="0"/>
          </a:xfrm>
          <a:prstGeom prst="straightConnector1">
            <a:avLst/>
          </a:prstGeom>
          <a:noFill/>
          <a:ln w="38100" cap="flat" cmpd="sng">
            <a:solidFill>
              <a:srgbClr val="008000"/>
            </a:solidFill>
            <a:prstDash val="solid"/>
            <a:round/>
            <a:headEnd type="none" w="sm" len="sm"/>
            <a:tailEnd type="none" w="sm" len="sm"/>
          </a:ln>
        </p:spPr>
      </p:cxnSp>
      <p:pic>
        <p:nvPicPr>
          <p:cNvPr id="747" name="Google Shape;747;p72" descr="C:\Renata\temp\Ttrichom1.jpg"/>
          <p:cNvPicPr preferRelativeResize="0"/>
          <p:nvPr/>
        </p:nvPicPr>
        <p:blipFill rotWithShape="1">
          <a:blip r:embed="rId4">
            <a:alphaModFix/>
          </a:blip>
          <a:srcRect l="24323" t="7630" b="21779"/>
          <a:stretch/>
        </p:blipFill>
        <p:spPr>
          <a:xfrm>
            <a:off x="-53415" y="3029400"/>
            <a:ext cx="4592564" cy="3213075"/>
          </a:xfrm>
          <a:prstGeom prst="rect">
            <a:avLst/>
          </a:prstGeom>
          <a:noFill/>
          <a:ln>
            <a:noFill/>
          </a:ln>
        </p:spPr>
      </p:pic>
      <p:sp>
        <p:nvSpPr>
          <p:cNvPr id="748" name="Google Shape;748;p72"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sp>
        <p:nvSpPr>
          <p:cNvPr id="749" name="Google Shape;749;p72"/>
          <p:cNvSpPr txBox="1"/>
          <p:nvPr/>
        </p:nvSpPr>
        <p:spPr>
          <a:xfrm>
            <a:off x="417495" y="3884758"/>
            <a:ext cx="1391400" cy="369900"/>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Clr>
                <a:srgbClr val="000000"/>
              </a:buClr>
              <a:buSzPts val="1800"/>
              <a:buFont typeface="Arial"/>
              <a:buNone/>
            </a:pPr>
            <a:r>
              <a:rPr lang="en-GB" sz="1800">
                <a:solidFill>
                  <a:srgbClr val="000000"/>
                </a:solidFill>
                <a:latin typeface="Arial"/>
                <a:ea typeface="Arial"/>
                <a:cs typeface="Arial"/>
                <a:sym typeface="Arial"/>
              </a:rPr>
              <a:t>T-trichomes</a:t>
            </a:r>
            <a:endParaRPr sz="1800">
              <a:solidFill>
                <a:srgbClr val="000000"/>
              </a:solidFill>
              <a:latin typeface="Arial"/>
              <a:ea typeface="Arial"/>
              <a:cs typeface="Arial"/>
              <a:sym typeface="Arial"/>
            </a:endParaRPr>
          </a:p>
        </p:txBody>
      </p:sp>
      <p:cxnSp>
        <p:nvCxnSpPr>
          <p:cNvPr id="750" name="Google Shape;750;p72"/>
          <p:cNvCxnSpPr/>
          <p:nvPr/>
        </p:nvCxnSpPr>
        <p:spPr>
          <a:xfrm rot="10800000" flipH="1">
            <a:off x="1689095" y="3617645"/>
            <a:ext cx="2052000" cy="452100"/>
          </a:xfrm>
          <a:prstGeom prst="straightConnector1">
            <a:avLst/>
          </a:prstGeom>
          <a:noFill/>
          <a:ln w="19050" cap="flat" cmpd="sng">
            <a:solidFill>
              <a:srgbClr val="FF0000"/>
            </a:solidFill>
            <a:prstDash val="solid"/>
            <a:round/>
            <a:headEnd type="none" w="med" len="med"/>
            <a:tailEnd type="triangle" w="med" len="med"/>
          </a:ln>
        </p:spPr>
      </p:cxnSp>
      <p:cxnSp>
        <p:nvCxnSpPr>
          <p:cNvPr id="751" name="Google Shape;751;p72"/>
          <p:cNvCxnSpPr/>
          <p:nvPr/>
        </p:nvCxnSpPr>
        <p:spPr>
          <a:xfrm>
            <a:off x="1175054" y="4162238"/>
            <a:ext cx="221100" cy="607800"/>
          </a:xfrm>
          <a:prstGeom prst="straightConnector1">
            <a:avLst/>
          </a:prstGeom>
          <a:noFill/>
          <a:ln w="19050" cap="flat" cmpd="sng">
            <a:solidFill>
              <a:srgbClr val="FF0000"/>
            </a:solidFill>
            <a:prstDash val="solid"/>
            <a:round/>
            <a:headEnd type="none" w="med" len="med"/>
            <a:tailEnd type="triangle" w="med" len="med"/>
          </a:ln>
        </p:spPr>
      </p:cxnSp>
      <p:pic>
        <p:nvPicPr>
          <p:cNvPr id="752" name="Google Shape;752;p72"/>
          <p:cNvPicPr preferRelativeResize="0"/>
          <p:nvPr/>
        </p:nvPicPr>
        <p:blipFill>
          <a:blip r:embed="rId5">
            <a:alphaModFix/>
          </a:blip>
          <a:stretch>
            <a:fillRect/>
          </a:stretch>
        </p:blipFill>
        <p:spPr>
          <a:xfrm>
            <a:off x="4706786" y="3029400"/>
            <a:ext cx="4300038" cy="32130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8F8FA"/>
        </a:solidFill>
        <a:effectLst/>
      </p:bgPr>
    </p:bg>
    <p:spTree>
      <p:nvGrpSpPr>
        <p:cNvPr id="1" name="Shape 757"/>
        <p:cNvGrpSpPr/>
        <p:nvPr/>
      </p:nvGrpSpPr>
      <p:grpSpPr>
        <a:xfrm>
          <a:off x="0" y="0"/>
          <a:ext cx="0" cy="0"/>
          <a:chOff x="0" y="0"/>
          <a:chExt cx="0" cy="0"/>
        </a:xfrm>
      </p:grpSpPr>
      <p:sp>
        <p:nvSpPr>
          <p:cNvPr id="758" name="Google Shape;758;p73"/>
          <p:cNvSpPr txBox="1">
            <a:spLocks noGrp="1"/>
          </p:cNvSpPr>
          <p:nvPr>
            <p:ph type="title"/>
          </p:nvPr>
        </p:nvSpPr>
        <p:spPr>
          <a:xfrm>
            <a:off x="2051050" y="231775"/>
            <a:ext cx="6883400" cy="9525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GB" sz="4000" b="1">
                <a:solidFill>
                  <a:srgbClr val="800000"/>
                </a:solidFill>
                <a:latin typeface="Calibri"/>
                <a:ea typeface="Calibri"/>
                <a:cs typeface="Calibri"/>
                <a:sym typeface="Calibri"/>
              </a:rPr>
              <a:t>Absinthii herba </a:t>
            </a:r>
            <a:r>
              <a:rPr lang="en-GB" sz="4000" b="1" i="0">
                <a:solidFill>
                  <a:srgbClr val="800000"/>
                </a:solidFill>
                <a:latin typeface="Calibri"/>
                <a:ea typeface="Calibri"/>
                <a:cs typeface="Calibri"/>
                <a:sym typeface="Calibri"/>
              </a:rPr>
              <a:t>CzPh 2017</a:t>
            </a:r>
            <a:endParaRPr sz="4000" b="1" i="0">
              <a:solidFill>
                <a:srgbClr val="800000"/>
              </a:solidFill>
              <a:latin typeface="Calibri"/>
              <a:ea typeface="Calibri"/>
              <a:cs typeface="Calibri"/>
              <a:sym typeface="Calibri"/>
            </a:endParaRPr>
          </a:p>
        </p:txBody>
      </p:sp>
      <p:pic>
        <p:nvPicPr>
          <p:cNvPr id="759" name="Google Shape;759;p73"/>
          <p:cNvPicPr preferRelativeResize="0"/>
          <p:nvPr/>
        </p:nvPicPr>
        <p:blipFill rotWithShape="1">
          <a:blip r:embed="rId3">
            <a:alphaModFix/>
          </a:blip>
          <a:srcRect/>
          <a:stretch/>
        </p:blipFill>
        <p:spPr>
          <a:xfrm>
            <a:off x="247650" y="139700"/>
            <a:ext cx="1512888" cy="1246188"/>
          </a:xfrm>
          <a:prstGeom prst="rect">
            <a:avLst/>
          </a:prstGeom>
          <a:noFill/>
          <a:ln w="9525" cap="flat" cmpd="sng">
            <a:solidFill>
              <a:srgbClr val="006600"/>
            </a:solidFill>
            <a:prstDash val="solid"/>
            <a:miter lim="800000"/>
            <a:headEnd type="none" w="sm" len="sm"/>
            <a:tailEnd type="none" w="sm" len="sm"/>
          </a:ln>
        </p:spPr>
      </p:pic>
      <p:cxnSp>
        <p:nvCxnSpPr>
          <p:cNvPr id="760" name="Google Shape;760;p73"/>
          <p:cNvCxnSpPr/>
          <p:nvPr/>
        </p:nvCxnSpPr>
        <p:spPr>
          <a:xfrm>
            <a:off x="247650" y="1385888"/>
            <a:ext cx="8661300" cy="0"/>
          </a:xfrm>
          <a:prstGeom prst="straightConnector1">
            <a:avLst/>
          </a:prstGeom>
          <a:noFill/>
          <a:ln w="38100" cap="flat" cmpd="sng">
            <a:solidFill>
              <a:srgbClr val="008000"/>
            </a:solidFill>
            <a:prstDash val="solid"/>
            <a:round/>
            <a:headEnd type="none" w="sm" len="sm"/>
            <a:tailEnd type="none" w="sm" len="sm"/>
          </a:ln>
        </p:spPr>
      </p:cxnSp>
      <p:sp>
        <p:nvSpPr>
          <p:cNvPr id="761" name="Google Shape;761;p73" descr="Výsledek obrázku pro petroselini radix"/>
          <p:cNvSpPr/>
          <p:nvPr/>
        </p:nvSpPr>
        <p:spPr>
          <a:xfrm>
            <a:off x="168275"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rgbClr val="FFFFCC"/>
              </a:solidFill>
              <a:latin typeface="Times New Roman"/>
              <a:ea typeface="Times New Roman"/>
              <a:cs typeface="Times New Roman"/>
              <a:sym typeface="Times New Roman"/>
            </a:endParaRPr>
          </a:p>
        </p:txBody>
      </p:sp>
      <p:pic>
        <p:nvPicPr>
          <p:cNvPr id="762" name="Google Shape;762;p73" descr="absint"/>
          <p:cNvPicPr preferRelativeResize="0"/>
          <p:nvPr/>
        </p:nvPicPr>
        <p:blipFill rotWithShape="1">
          <a:blip r:embed="rId4">
            <a:alphaModFix/>
          </a:blip>
          <a:srcRect t="78255"/>
          <a:stretch/>
        </p:blipFill>
        <p:spPr>
          <a:xfrm>
            <a:off x="73488" y="1844431"/>
            <a:ext cx="6445250" cy="1666875"/>
          </a:xfrm>
          <a:prstGeom prst="rect">
            <a:avLst/>
          </a:prstGeom>
          <a:noFill/>
          <a:ln>
            <a:noFill/>
          </a:ln>
        </p:spPr>
      </p:pic>
      <p:sp>
        <p:nvSpPr>
          <p:cNvPr id="763" name="Google Shape;763;p73"/>
          <p:cNvSpPr/>
          <p:nvPr/>
        </p:nvSpPr>
        <p:spPr>
          <a:xfrm>
            <a:off x="332625" y="3764900"/>
            <a:ext cx="2928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en-GB" sz="2400" i="1">
                <a:solidFill>
                  <a:srgbClr val="000000"/>
                </a:solidFill>
                <a:latin typeface="Calibri"/>
                <a:ea typeface="Calibri"/>
                <a:cs typeface="Calibri"/>
                <a:sym typeface="Calibri"/>
              </a:rPr>
              <a:t>Asteraceae</a:t>
            </a:r>
            <a:r>
              <a:rPr lang="en-GB" sz="2400">
                <a:solidFill>
                  <a:srgbClr val="000000"/>
                </a:solidFill>
                <a:latin typeface="Calibri"/>
                <a:ea typeface="Calibri"/>
                <a:cs typeface="Calibri"/>
                <a:sym typeface="Calibri"/>
              </a:rPr>
              <a:t>  glandulae</a:t>
            </a:r>
            <a:endParaRPr sz="2400">
              <a:solidFill>
                <a:schemeClr val="lt1"/>
              </a:solidFill>
              <a:latin typeface="Times New Roman"/>
              <a:ea typeface="Times New Roman"/>
              <a:cs typeface="Times New Roman"/>
              <a:sym typeface="Times New Roman"/>
            </a:endParaRPr>
          </a:p>
        </p:txBody>
      </p:sp>
      <p:sp>
        <p:nvSpPr>
          <p:cNvPr id="764" name="Google Shape;764;p73"/>
          <p:cNvSpPr/>
          <p:nvPr/>
        </p:nvSpPr>
        <p:spPr>
          <a:xfrm>
            <a:off x="4291450" y="3764888"/>
            <a:ext cx="16836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400"/>
              <a:buFont typeface="Arial"/>
              <a:buNone/>
            </a:pPr>
            <a:r>
              <a:rPr lang="en-GB" sz="2400">
                <a:solidFill>
                  <a:srgbClr val="000000"/>
                </a:solidFill>
                <a:latin typeface="Calibri"/>
                <a:ea typeface="Calibri"/>
                <a:cs typeface="Calibri"/>
                <a:sym typeface="Calibri"/>
              </a:rPr>
              <a:t>T-trichomes</a:t>
            </a:r>
            <a:endParaRPr sz="2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2400"/>
              <a:buFont typeface="Arial"/>
              <a:buNone/>
            </a:pPr>
            <a:endParaRPr sz="2400">
              <a:latin typeface="Calibri"/>
              <a:ea typeface="Calibri"/>
              <a:cs typeface="Calibri"/>
              <a:sym typeface="Calibri"/>
            </a:endParaRPr>
          </a:p>
        </p:txBody>
      </p:sp>
      <p:pic>
        <p:nvPicPr>
          <p:cNvPr id="765" name="Google Shape;765;p73" descr="C:\Renata\PRAKTIKA\obr\absint1.JPG"/>
          <p:cNvPicPr preferRelativeResize="0"/>
          <p:nvPr/>
        </p:nvPicPr>
        <p:blipFill rotWithShape="1">
          <a:blip r:embed="rId5">
            <a:alphaModFix/>
          </a:blip>
          <a:srcRect t="2766" r="45773" b="4391"/>
          <a:stretch/>
        </p:blipFill>
        <p:spPr>
          <a:xfrm>
            <a:off x="6862549" y="2410497"/>
            <a:ext cx="1980020" cy="4280521"/>
          </a:xfrm>
          <a:prstGeom prst="rect">
            <a:avLst/>
          </a:prstGeom>
          <a:noFill/>
          <a:ln>
            <a:noFill/>
          </a:ln>
        </p:spPr>
      </p:pic>
      <p:cxnSp>
        <p:nvCxnSpPr>
          <p:cNvPr id="766" name="Google Shape;766;p73"/>
          <p:cNvCxnSpPr/>
          <p:nvPr/>
        </p:nvCxnSpPr>
        <p:spPr>
          <a:xfrm>
            <a:off x="5975039" y="4000722"/>
            <a:ext cx="1312800" cy="342600"/>
          </a:xfrm>
          <a:prstGeom prst="straightConnector1">
            <a:avLst/>
          </a:prstGeom>
          <a:noFill/>
          <a:ln w="28575" cap="flat" cmpd="sng">
            <a:solidFill>
              <a:srgbClr val="FF0000"/>
            </a:solidFill>
            <a:prstDash val="solid"/>
            <a:round/>
            <a:headEnd type="none" w="med" len="med"/>
            <a:tailEnd type="none" w="med" len="med"/>
          </a:ln>
        </p:spPr>
      </p:cxnSp>
      <p:sp>
        <p:nvSpPr>
          <p:cNvPr id="767" name="Google Shape;767;p73"/>
          <p:cNvSpPr txBox="1"/>
          <p:nvPr/>
        </p:nvSpPr>
        <p:spPr>
          <a:xfrm>
            <a:off x="3927350" y="5321800"/>
            <a:ext cx="2086200" cy="530400"/>
          </a:xfrm>
          <a:prstGeom prst="rect">
            <a:avLst/>
          </a:prstGeom>
          <a:noFill/>
          <a:ln>
            <a:noFill/>
          </a:ln>
        </p:spPr>
        <p:txBody>
          <a:bodyPr spcFirstLastPara="1" wrap="square" lIns="91425" tIns="91425" rIns="91425" bIns="91425" anchor="t" anchorCtr="0">
            <a:noAutofit/>
          </a:bodyPr>
          <a:lstStyle/>
          <a:p>
            <a:pPr marL="742950" lvl="1" indent="-285750" algn="l" rtl="0">
              <a:lnSpc>
                <a:spcPct val="90000"/>
              </a:lnSpc>
              <a:spcBef>
                <a:spcPts val="360"/>
              </a:spcBef>
              <a:spcAft>
                <a:spcPts val="0"/>
              </a:spcAft>
              <a:buNone/>
            </a:pPr>
            <a:r>
              <a:rPr lang="en-GB" sz="2400">
                <a:latin typeface="Calibri"/>
                <a:ea typeface="Calibri"/>
                <a:cs typeface="Calibri"/>
                <a:sym typeface="Calibri"/>
              </a:rPr>
              <a:t>glandules</a:t>
            </a:r>
            <a:endParaRPr sz="2000"/>
          </a:p>
        </p:txBody>
      </p:sp>
      <p:cxnSp>
        <p:nvCxnSpPr>
          <p:cNvPr id="768" name="Google Shape;768;p73"/>
          <p:cNvCxnSpPr>
            <a:stCxn id="767" idx="3"/>
          </p:cNvCxnSpPr>
          <p:nvPr/>
        </p:nvCxnSpPr>
        <p:spPr>
          <a:xfrm>
            <a:off x="6013550" y="5587000"/>
            <a:ext cx="1795500" cy="7179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2797</Words>
  <Application>Microsoft Office PowerPoint</Application>
  <PresentationFormat>On-screen Show (4:3)</PresentationFormat>
  <Paragraphs>431</Paragraphs>
  <Slides>56</Slides>
  <Notes>56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56</vt:i4>
      </vt:variant>
    </vt:vector>
  </HeadingPairs>
  <TitlesOfParts>
    <vt:vector size="65" baseType="lpstr">
      <vt:lpstr>Arial</vt:lpstr>
      <vt:lpstr>Calibri</vt:lpstr>
      <vt:lpstr>Noto Sans Symbols</vt:lpstr>
      <vt:lpstr>Times New Roman</vt:lpstr>
      <vt:lpstr>Výchozí návrh</vt:lpstr>
      <vt:lpstr>1_Vějíře</vt:lpstr>
      <vt:lpstr>Vějíře</vt:lpstr>
      <vt:lpstr>3_Vějíře</vt:lpstr>
      <vt:lpstr>5_Vějíře</vt:lpstr>
      <vt:lpstr>Pharmacognosy  lab exercise 9</vt:lpstr>
      <vt:lpstr>Absinthii herba CzPh 2017</vt:lpstr>
      <vt:lpstr>Absinthii herba CzPh 2017</vt:lpstr>
      <vt:lpstr>Absinthii herba CzPh 2017</vt:lpstr>
      <vt:lpstr>Absinthii herba CzPh 2017</vt:lpstr>
      <vt:lpstr>Absinthii herba CzPh 2017</vt:lpstr>
      <vt:lpstr>Absinthii herba CzPh 2017</vt:lpstr>
      <vt:lpstr>Absinthii herba CzPh 2017</vt:lpstr>
      <vt:lpstr>Absinthii herba CzPh 2017</vt:lpstr>
      <vt:lpstr>Absinthii herba CzPh 2017</vt:lpstr>
      <vt:lpstr>Absinthii herba CzPh 2017</vt:lpstr>
      <vt:lpstr>Convallariae herba </vt:lpstr>
      <vt:lpstr>Convallariae herba </vt:lpstr>
      <vt:lpstr>Convallariae herba </vt:lpstr>
      <vt:lpstr>Equiseti herba CzPh 2017</vt:lpstr>
      <vt:lpstr>Equiseti herba CzPh 2017</vt:lpstr>
      <vt:lpstr>Equiseti herba CzPh 2017</vt:lpstr>
      <vt:lpstr>Equiseti herba CzPh 2017</vt:lpstr>
      <vt:lpstr>Equiseti herba CzPh 2017</vt:lpstr>
      <vt:lpstr>Matricariae flos CzPh 2017</vt:lpstr>
      <vt:lpstr>Matricariae flos CzPh 2017</vt:lpstr>
      <vt:lpstr>Matricariae flos CzPh 2017</vt:lpstr>
      <vt:lpstr>Matricariae flos CzPh 2017</vt:lpstr>
      <vt:lpstr>Matricariae flos CzPh 2017</vt:lpstr>
      <vt:lpstr>Matricariae flos CzPh 2017</vt:lpstr>
      <vt:lpstr>Verbasci flos CzPh 2017</vt:lpstr>
      <vt:lpstr>Verbasci flos CzPh 2017</vt:lpstr>
      <vt:lpstr>Verbasci flos CzPh 2017</vt:lpstr>
      <vt:lpstr>Verbasci flos CzPh 2017</vt:lpstr>
      <vt:lpstr>MACROSCOPY</vt:lpstr>
      <vt:lpstr>Arnicae flos CzPh 2017</vt:lpstr>
      <vt:lpstr>Arnicae flos CzPh 2017</vt:lpstr>
      <vt:lpstr>Calendulae flos CzPh 2017</vt:lpstr>
      <vt:lpstr>Calendulae flos CzPh 2017</vt:lpstr>
      <vt:lpstr>Caryophylli flos CzPh 2017</vt:lpstr>
      <vt:lpstr>Caryophylli flos CzPh 2017</vt:lpstr>
      <vt:lpstr>Farfarae flos</vt:lpstr>
      <vt:lpstr>Farfarae flos</vt:lpstr>
      <vt:lpstr>Lamii albi flos</vt:lpstr>
      <vt:lpstr>Lamii albi flos</vt:lpstr>
      <vt:lpstr>Lavandulae flos CzPh 2017</vt:lpstr>
      <vt:lpstr>Lavandulae flos CzPh 2017</vt:lpstr>
      <vt:lpstr>Malvae sylvestris flos CzPh 2017</vt:lpstr>
      <vt:lpstr>Malvae sylvestris flos CzPh 2017</vt:lpstr>
      <vt:lpstr>Malvae sylvestris flos CzPh 2017</vt:lpstr>
      <vt:lpstr>Primulae flos </vt:lpstr>
      <vt:lpstr>Primulae flos </vt:lpstr>
      <vt:lpstr>Sambuci nigrae flos CzPh 2017</vt:lpstr>
      <vt:lpstr>Sambuci nigrae flos CzPh 2017</vt:lpstr>
      <vt:lpstr>Sambuci nigrae flos CzPh 2017</vt:lpstr>
      <vt:lpstr>Tiliae flos CzPh 2017</vt:lpstr>
      <vt:lpstr>Tiliae flos CzPh 2017</vt:lpstr>
      <vt:lpstr>Tiliae flos CzPh 2017</vt:lpstr>
      <vt:lpstr>Echinaceae flos</vt:lpstr>
      <vt:lpstr>Echinaceae flos</vt:lpstr>
      <vt:lpstr>Echinaceae flos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Pharmacognosy  lab exercise 9</dc:title>
  <dc:creator>Veronika Rjašková</dc:creator>
  <cp:lastModifiedBy>Veronika Rjašková</cp:lastModifiedBy>
  <cp:revision>1</cp:revision>
  <dcterms:modified xsi:type="dcterms:W3CDTF">2020-12-09T12:10:09Z</dcterms:modified>
</cp:coreProperties>
</file>