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ras Bold IT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2458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8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59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9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61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61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1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62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63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3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3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3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463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63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464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464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1F7E3C-3D7E-4DF9-AA4D-3438140BBA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A836-CA30-4013-8E8D-A99D817DD3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BCF3B-F567-4792-9867-35B38D5517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29A46-8889-4880-9817-19EBE0CBB0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62B6-8C07-45D7-803D-E5BD5B1552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D06D-6820-409A-B2FF-D3AD2412669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3370-7CA0-4797-A45D-40028552C9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D41AD-CD96-493F-B5DF-AC46FA2713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997B-4FE7-446A-A358-7AB3CC18857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7973-D623-48C3-A6EA-E959BC3C31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B2AA-5C5F-4312-BA5F-13B2A879A4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2355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58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60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361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27573B5-0A23-42EC-939E-E79C92BD2D88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2528888"/>
          </a:xfrm>
        </p:spPr>
        <p:txBody>
          <a:bodyPr/>
          <a:lstStyle/>
          <a:p>
            <a:r>
              <a:rPr lang="cs-CZ" sz="4800">
                <a:solidFill>
                  <a:srgbClr val="FFFF00"/>
                </a:solidFill>
                <a:latin typeface="Arial Black" pitchFamily="34" charset="0"/>
              </a:rPr>
              <a:t>Územní vývoj rakouských zemí (1772-1919)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39825"/>
          </a:xfrm>
        </p:spPr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Ztráta </a:t>
            </a:r>
            <a:r>
              <a:rPr lang="cs-CZ" sz="3200" dirty="0" err="1" smtClean="0">
                <a:solidFill>
                  <a:srgbClr val="FFFF00"/>
                </a:solidFill>
              </a:rPr>
              <a:t>Vorderösterreich</a:t>
            </a:r>
            <a:r>
              <a:rPr lang="cs-CZ" sz="3200" dirty="0" smtClean="0">
                <a:solidFill>
                  <a:srgbClr val="FFFF00"/>
                </a:solidFill>
              </a:rPr>
              <a:t> 1805/1815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Vorderoesterrei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0856"/>
            <a:ext cx="9144000" cy="48788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043230" cy="722295"/>
          </a:xfrm>
        </p:spPr>
        <p:txBody>
          <a:bodyPr/>
          <a:lstStyle/>
          <a:p>
            <a:r>
              <a:rPr lang="cs-CZ" sz="2400" dirty="0" smtClean="0">
                <a:solidFill>
                  <a:srgbClr val="FFFF00"/>
                </a:solidFill>
              </a:rPr>
              <a:t>Vytlačení Rakouska z Itálie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2828916" cy="4768865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1815</a:t>
            </a:r>
          </a:p>
          <a:p>
            <a:pPr>
              <a:buNone/>
            </a:pPr>
            <a:r>
              <a:rPr lang="cs-CZ" sz="2400" dirty="0" smtClean="0"/>
              <a:t>Rakouská nadvláda v Itálii</a:t>
            </a:r>
          </a:p>
          <a:p>
            <a:pPr>
              <a:buNone/>
            </a:pPr>
            <a:r>
              <a:rPr lang="cs-CZ" sz="2400" dirty="0" smtClean="0"/>
              <a:t>1859-1866 sjednocení Itálie</a:t>
            </a:r>
          </a:p>
          <a:p>
            <a:pPr>
              <a:buNone/>
            </a:pPr>
            <a:r>
              <a:rPr lang="cs-CZ" sz="2400" dirty="0" smtClean="0"/>
              <a:t>1919 ztráta jižních Tyrol a Istrie, </a:t>
            </a:r>
            <a:r>
              <a:rPr lang="cs-CZ" sz="2400" dirty="0" err="1" smtClean="0"/>
              <a:t>Gorice</a:t>
            </a:r>
            <a:r>
              <a:rPr lang="cs-CZ" sz="2400" dirty="0" smtClean="0"/>
              <a:t> a Terstu</a:t>
            </a:r>
            <a:endParaRPr lang="cs-CZ" sz="2400" dirty="0"/>
          </a:p>
        </p:txBody>
      </p:sp>
      <p:pic>
        <p:nvPicPr>
          <p:cNvPr id="5" name="Zástupný symbol pro obsah 4" descr="Rakouská Itál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12210" y="142852"/>
            <a:ext cx="5831790" cy="64842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rgbClr val="FFFF00"/>
                </a:solidFill>
                <a:latin typeface="Arial Black" pitchFamily="34" charset="0"/>
              </a:rPr>
              <a:t>Předlitavsko</a:t>
            </a:r>
            <a:br>
              <a:rPr lang="cs-CZ" sz="4000">
                <a:solidFill>
                  <a:srgbClr val="FFFF00"/>
                </a:solidFill>
                <a:latin typeface="Arial Black" pitchFamily="34" charset="0"/>
              </a:rPr>
            </a:br>
            <a:r>
              <a:rPr lang="cs-CZ" sz="2800">
                <a:solidFill>
                  <a:srgbClr val="FFFF00"/>
                </a:solidFill>
                <a:latin typeface="Arial Black" pitchFamily="34" charset="0"/>
              </a:rPr>
              <a:t>(Cislajtánie, něm. Cisleithainen)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Podle hraniční řeky Litavy (Leithy)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Bylo tvořeno „královstvími a zeměmi na říšské radě zastoupenými“: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království České, Dalmatské, Haličské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arciknížectví Hornorakouské, Dolnorakouské,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vévodství Salcburské, Štýrské,Korutanské, Kraňské, Slezské, Bukovinské,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markabství Moravské a Istrijské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okněžněné hrabství Tyrolské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země Voralberské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Zalitavsko</a:t>
            </a:r>
            <a:br>
              <a:rPr lang="cs-CZ" sz="3200" dirty="0" smtClean="0">
                <a:solidFill>
                  <a:srgbClr val="FFFF00"/>
                </a:solidFill>
              </a:rPr>
            </a:br>
            <a:r>
              <a:rPr lang="cs-CZ" sz="3200" dirty="0" smtClean="0">
                <a:solidFill>
                  <a:srgbClr val="FFFF00"/>
                </a:solidFill>
              </a:rPr>
              <a:t>(Translajtánie, něm. </a:t>
            </a:r>
            <a:r>
              <a:rPr lang="cs-CZ" sz="3200" dirty="0" err="1" smtClean="0">
                <a:solidFill>
                  <a:srgbClr val="FFFF00"/>
                </a:solidFill>
              </a:rPr>
              <a:t>Transleithanie</a:t>
            </a:r>
            <a:r>
              <a:rPr lang="cs-CZ" sz="3200" dirty="0" smtClean="0">
                <a:solidFill>
                  <a:srgbClr val="FFFF00"/>
                </a:solidFill>
              </a:rPr>
              <a:t>)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Hlavním městem Budapešť.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Uherské království</a:t>
            </a:r>
          </a:p>
          <a:p>
            <a:pPr>
              <a:buNone/>
            </a:pPr>
            <a:r>
              <a:rPr lang="cs-CZ" sz="2400" dirty="0" smtClean="0"/>
              <a:t>Chorvatsko-slavonské království</a:t>
            </a:r>
          </a:p>
          <a:p>
            <a:pPr>
              <a:buNone/>
            </a:pPr>
            <a:r>
              <a:rPr lang="cs-CZ" sz="2400" dirty="0" smtClean="0"/>
              <a:t>Sedmihradské vévodství</a:t>
            </a:r>
          </a:p>
          <a:p>
            <a:pPr>
              <a:buNone/>
            </a:pPr>
            <a:r>
              <a:rPr lang="cs-CZ" sz="2400" dirty="0" smtClean="0"/>
              <a:t>+ bývalá Vojenská hranice (od 1881 přidělena k historickým Uhrám)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/>
              <a:t>Bosna a Hercegovina, okupovaná 1878, anektovaná </a:t>
            </a:r>
            <a:r>
              <a:rPr lang="cs-CZ" sz="2400" dirty="0" smtClean="0"/>
              <a:t>1908 </a:t>
            </a:r>
            <a:r>
              <a:rPr lang="cs-CZ" sz="2400" dirty="0" smtClean="0"/>
              <a:t>se nestala součástí ani jednoho  -</a:t>
            </a:r>
            <a:r>
              <a:rPr lang="cs-CZ" sz="2400" dirty="0" err="1" smtClean="0"/>
              <a:t>litavska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yrovnání 18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347063" cy="57706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Rozpad </a:t>
            </a:r>
            <a:r>
              <a:rPr lang="cs-CZ" dirty="0" err="1" smtClean="0">
                <a:solidFill>
                  <a:srgbClr val="FFFF00"/>
                </a:solidFill>
              </a:rPr>
              <a:t>Rakouska</a:t>
            </a:r>
            <a:r>
              <a:rPr lang="cs-CZ" dirty="0" smtClean="0">
                <a:solidFill>
                  <a:srgbClr val="FFFF00"/>
                </a:solidFill>
              </a:rPr>
              <a:t>-Uherska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Rozpad Rakosuka-Uhers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3" y="1200268"/>
            <a:ext cx="6683323" cy="53005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Německé Rakousko 1918-1919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Německé Rakousko 1918-19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095806" cy="517304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solidFill>
                  <a:srgbClr val="FFFF00"/>
                </a:solidFill>
                <a:latin typeface="Arial Black" pitchFamily="34" charset="0"/>
              </a:rPr>
              <a:t>Rakouská monarchie za vlády Marie Terezie a Josefa II. před 1772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>
                <a:latin typeface="Arial Unicode MS" pitchFamily="34" charset="-128"/>
              </a:rPr>
              <a:t>Dědičné rakouské země (Horní a Dolní Rakousko, Korutany, Kraňsko, Štýrsko, Tyrolsko)</a:t>
            </a:r>
          </a:p>
          <a:p>
            <a:r>
              <a:rPr lang="cs-CZ" sz="2800">
                <a:latin typeface="Arial Unicode MS" pitchFamily="34" charset="-128"/>
              </a:rPr>
              <a:t>Země Koruny české (Čechy, Morava, Slezsko – „rakouské“: Opavsko a Těšínsko)</a:t>
            </a:r>
          </a:p>
          <a:p>
            <a:r>
              <a:rPr lang="cs-CZ" sz="2800">
                <a:latin typeface="Arial Unicode MS" pitchFamily="34" charset="-128"/>
              </a:rPr>
              <a:t>Země Svatoštěpánské koruny</a:t>
            </a:r>
          </a:p>
          <a:p>
            <a:r>
              <a:rPr lang="cs-CZ" sz="2800">
                <a:latin typeface="Arial Unicode MS" pitchFamily="34" charset="-128"/>
              </a:rPr>
              <a:t>Rakouské Nizozemí</a:t>
            </a:r>
          </a:p>
          <a:p>
            <a:r>
              <a:rPr lang="cs-CZ" sz="2800">
                <a:latin typeface="Arial Unicode MS" pitchFamily="34" charset="-128"/>
              </a:rPr>
              <a:t>Severoitalská území (Milánsko, Mantova)</a:t>
            </a:r>
          </a:p>
          <a:p>
            <a:endParaRPr lang="cs-CZ" sz="2800">
              <a:latin typeface="Arial Unicode MS" pitchFamily="34" charset="-128"/>
            </a:endParaRP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53400" cy="939800"/>
          </a:xfrm>
        </p:spPr>
        <p:txBody>
          <a:bodyPr/>
          <a:lstStyle/>
          <a:p>
            <a:r>
              <a:rPr lang="cs-CZ" sz="3200">
                <a:solidFill>
                  <a:srgbClr val="FFFF00"/>
                </a:solidFill>
                <a:latin typeface="Arial Black" pitchFamily="34" charset="0"/>
              </a:rPr>
              <a:t>Rakouský zisk z dělení Polska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3025775" cy="46085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1772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Halič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1795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>
                <a:latin typeface="Arial Unicode MS" pitchFamily="34" charset="-128"/>
              </a:rPr>
              <a:t>Krakov, Malopolsko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50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500">
                <a:latin typeface="Arial Unicode MS" pitchFamily="34" charset="-128"/>
              </a:rPr>
              <a:t>1814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500">
                <a:latin typeface="Arial Unicode MS" pitchFamily="34" charset="-128"/>
              </a:rPr>
              <a:t>Halič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50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500">
                <a:latin typeface="Arial Unicode MS" pitchFamily="34" charset="-128"/>
              </a:rPr>
              <a:t>1846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500">
                <a:latin typeface="Arial Unicode MS" pitchFamily="34" charset="-128"/>
              </a:rPr>
              <a:t>Krakov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000">
              <a:latin typeface="Arial Unicode MS" pitchFamily="34" charset="-128"/>
            </a:endParaRPr>
          </a:p>
        </p:txBody>
      </p:sp>
      <p:pic>
        <p:nvPicPr>
          <p:cNvPr id="13316" name="Picture 4" descr="dělení Pol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73238"/>
            <a:ext cx="5761038" cy="458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403225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/>
              <a:t>1775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Bukovina</a:t>
            </a:r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r>
              <a:rPr lang="cs-CZ" sz="2400"/>
              <a:t>1786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Spojení s Haličí</a:t>
            </a:r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r>
              <a:rPr lang="cs-CZ" sz="2400"/>
              <a:t>1849-1918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Korunní země Předlitavska</a:t>
            </a:r>
          </a:p>
        </p:txBody>
      </p:sp>
      <p:pic>
        <p:nvPicPr>
          <p:cNvPr id="25604" name="Picture 4" descr="zisk Bukovi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8913"/>
            <a:ext cx="3884612" cy="633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47725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Rakouské Nizozemí (</a:t>
            </a:r>
            <a:r>
              <a:rPr lang="cs-CZ" dirty="0" smtClean="0">
                <a:solidFill>
                  <a:srgbClr val="FFFF00"/>
                </a:solidFill>
              </a:rPr>
              <a:t>1714-1797)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1341438"/>
            <a:ext cx="2336834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200" dirty="0" smtClean="0"/>
              <a:t>1714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mír v </a:t>
            </a:r>
            <a:r>
              <a:rPr lang="cs-CZ" sz="2200" dirty="0" err="1" smtClean="0"/>
              <a:t>Rastattu</a:t>
            </a:r>
            <a:endParaRPr lang="cs-CZ" sz="2200" dirty="0" smtClean="0"/>
          </a:p>
          <a:p>
            <a:pPr>
              <a:buFont typeface="Wingdings" pitchFamily="2" charset="2"/>
              <a:buNone/>
            </a:pPr>
            <a:endParaRPr lang="cs-CZ" sz="2200" dirty="0"/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1790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Spojené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belgické státy</a:t>
            </a:r>
          </a:p>
          <a:p>
            <a:pPr>
              <a:buFont typeface="Wingdings" pitchFamily="2" charset="2"/>
              <a:buNone/>
            </a:pPr>
            <a:endParaRPr lang="cs-CZ" sz="2200" dirty="0"/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1791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Obnova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rakouské moci</a:t>
            </a:r>
          </a:p>
          <a:p>
            <a:pPr>
              <a:buFont typeface="Wingdings" pitchFamily="2" charset="2"/>
              <a:buNone/>
            </a:pPr>
            <a:endParaRPr lang="cs-CZ" sz="2200" dirty="0"/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1795/7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/>
              <a:t>území Francie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26628" name="Picture 4" descr="ztráta rakouského Nizozem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1438"/>
            <a:ext cx="6948488" cy="5278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77813"/>
            <a:ext cx="6715172" cy="1139825"/>
          </a:xfrm>
        </p:spPr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Rakouský zisk Innské čtvrti (</a:t>
            </a:r>
            <a:r>
              <a:rPr lang="cs-CZ" sz="3200" dirty="0" err="1" smtClean="0">
                <a:solidFill>
                  <a:srgbClr val="FFFF00"/>
                </a:solidFill>
              </a:rPr>
              <a:t>Innviertel</a:t>
            </a:r>
            <a:r>
              <a:rPr lang="cs-CZ" sz="3200" dirty="0" smtClean="0">
                <a:solidFill>
                  <a:srgbClr val="FFFF00"/>
                </a:solidFill>
              </a:rPr>
              <a:t>) (1779)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Innenviertel 17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500174"/>
            <a:ext cx="3651573" cy="50061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0"/>
            <a:ext cx="7800972" cy="1000108"/>
          </a:xfrm>
        </p:spPr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Plán Josefa II. na výměnu</a:t>
            </a:r>
            <a:br>
              <a:rPr lang="cs-CZ" sz="3200" dirty="0" smtClean="0">
                <a:solidFill>
                  <a:srgbClr val="FFFF00"/>
                </a:solidFill>
              </a:rPr>
            </a:br>
            <a:r>
              <a:rPr lang="cs-CZ" sz="3200" dirty="0" smtClean="0">
                <a:solidFill>
                  <a:srgbClr val="FFFF00"/>
                </a:solidFill>
              </a:rPr>
              <a:t>Nizozemí za Bavorsko (1784)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6" name="Zástupný symbol pro obsah 5" descr="JOsefovy plány na výměnu území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1071546"/>
            <a:ext cx="7786742" cy="55411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3733"/>
          </a:xfrm>
        </p:spPr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Rakousko po Vídeňském kongresu (1815)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2571768" cy="5643602"/>
          </a:xfrm>
        </p:spPr>
        <p:txBody>
          <a:bodyPr/>
          <a:lstStyle/>
          <a:p>
            <a:pPr>
              <a:buNone/>
            </a:pPr>
            <a:r>
              <a:rPr lang="cs-CZ" sz="2000" u="sng" dirty="0" smtClean="0"/>
              <a:t>Obnovení</a:t>
            </a:r>
          </a:p>
          <a:p>
            <a:pPr>
              <a:buNone/>
            </a:pPr>
            <a:r>
              <a:rPr lang="cs-CZ" sz="2000" dirty="0" smtClean="0"/>
              <a:t>	Tyrolsko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err="1" smtClean="0"/>
              <a:t>Innviertel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Ilýrie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smtClean="0"/>
              <a:t>Lombardie</a:t>
            </a:r>
          </a:p>
          <a:p>
            <a:pPr>
              <a:buNone/>
            </a:pPr>
            <a:r>
              <a:rPr lang="cs-CZ" sz="2000" u="sng" dirty="0" smtClean="0"/>
              <a:t>Zisk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err="1" smtClean="0"/>
              <a:t>Benátsko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Salcburk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smtClean="0"/>
              <a:t>Dalmácie</a:t>
            </a:r>
          </a:p>
          <a:p>
            <a:pPr>
              <a:buNone/>
            </a:pPr>
            <a:r>
              <a:rPr lang="cs-CZ" sz="2000" u="sng" dirty="0" smtClean="0"/>
              <a:t>Ztráta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000" dirty="0" smtClean="0"/>
              <a:t>Rak. Nizozemí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err="1" smtClean="0"/>
              <a:t>Vorderösterreich</a:t>
            </a:r>
            <a:endParaRPr lang="cs-CZ" sz="2000" dirty="0" smtClean="0"/>
          </a:p>
          <a:p>
            <a:pPr>
              <a:buNone/>
            </a:pPr>
            <a:r>
              <a:rPr lang="cs-CZ" sz="2000" dirty="0"/>
              <a:t>	</a:t>
            </a:r>
            <a:r>
              <a:rPr lang="cs-CZ" sz="2000" dirty="0" smtClean="0"/>
              <a:t>Západní </a:t>
            </a:r>
            <a:r>
              <a:rPr lang="cs-CZ" sz="2000" dirty="0" err="1" smtClean="0"/>
              <a:t>Halič</a:t>
            </a:r>
            <a:endParaRPr lang="cs-CZ" sz="2000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5" name="Zástupný symbol pro obsah 4" descr="Rakousko po Vídeňském kongres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6050" y="895031"/>
            <a:ext cx="6189815" cy="56772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1812" y="571480"/>
            <a:ext cx="5972188" cy="785794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FFFF00"/>
                </a:solidFill>
              </a:rPr>
              <a:t>Illyrské</a:t>
            </a:r>
            <a:r>
              <a:rPr lang="cs-CZ" sz="3200" dirty="0" smtClean="0">
                <a:solidFill>
                  <a:srgbClr val="FFFF00"/>
                </a:solidFill>
              </a:rPr>
              <a:t> království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Illýrie 1809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291069" cy="3275690"/>
          </a:xfrm>
        </p:spPr>
      </p:pic>
      <p:pic>
        <p:nvPicPr>
          <p:cNvPr id="5" name="Obrázek 4" descr="království illyrsk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785926"/>
            <a:ext cx="5412928" cy="4857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475</TotalTime>
  <Words>256</Words>
  <Application>Microsoft Office PowerPoint</Application>
  <PresentationFormat>Předvádění na obrazovce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Kruhy na vodě</vt:lpstr>
      <vt:lpstr>Územní vývoj rakouských zemí (1772-1919)</vt:lpstr>
      <vt:lpstr>Rakouská monarchie za vlády Marie Terezie a Josefa II. před 1772</vt:lpstr>
      <vt:lpstr>Rakouský zisk z dělení Polska</vt:lpstr>
      <vt:lpstr>Snímek 4</vt:lpstr>
      <vt:lpstr>Rakouské Nizozemí (1714-1797)</vt:lpstr>
      <vt:lpstr>Rakouský zisk Innské čtvrti (Innviertel) (1779)</vt:lpstr>
      <vt:lpstr>Plán Josefa II. na výměnu Nizozemí za Bavorsko (1784)</vt:lpstr>
      <vt:lpstr>Rakousko po Vídeňském kongresu (1815)</vt:lpstr>
      <vt:lpstr>Illyrské království</vt:lpstr>
      <vt:lpstr>Ztráta Vorderösterreich 1805/1815</vt:lpstr>
      <vt:lpstr>Vytlačení Rakouska z Itálie </vt:lpstr>
      <vt:lpstr>Předlitavsko (Cislajtánie, něm. Cisleithainen)</vt:lpstr>
      <vt:lpstr>Zalitavsko (Translajtánie, něm. Transleithanie)</vt:lpstr>
      <vt:lpstr>Snímek 14</vt:lpstr>
      <vt:lpstr>Rozpad Rakouska-Uherska</vt:lpstr>
      <vt:lpstr>Německé Rakousko 1918-1919</vt:lpstr>
    </vt:vector>
  </TitlesOfParts>
  <Company>Univerzita obrany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vývoj rakouských zemí (1772-1919)</dc:title>
  <dc:creator>Jiří Němec</dc:creator>
  <cp:lastModifiedBy>k109nem</cp:lastModifiedBy>
  <cp:revision>35</cp:revision>
  <dcterms:created xsi:type="dcterms:W3CDTF">2009-03-10T21:15:49Z</dcterms:created>
  <dcterms:modified xsi:type="dcterms:W3CDTF">2009-03-18T11:16:58Z</dcterms:modified>
</cp:coreProperties>
</file>