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7" r:id="rId8"/>
    <p:sldId id="262" r:id="rId9"/>
    <p:sldId id="263" r:id="rId10"/>
    <p:sldId id="264" r:id="rId11"/>
    <p:sldId id="265" r:id="rId12"/>
    <p:sldId id="266" r:id="rId13"/>
    <p:sldId id="268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 autoAdjust="0"/>
    <p:restoredTop sz="94667" autoAdjust="0"/>
  </p:normalViewPr>
  <p:slideViewPr>
    <p:cSldViewPr>
      <p:cViewPr varScale="1">
        <p:scale>
          <a:sx n="75" d="100"/>
          <a:sy n="75" d="100"/>
        </p:scale>
        <p:origin x="-101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6" y="918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538BDE-D60E-43FD-B0A2-EB3004FF02C6}" type="datetimeFigureOut">
              <a:rPr lang="cs-CZ" smtClean="0"/>
              <a:pPr/>
              <a:t>26.2.2009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D6D5EF-5FF6-4325-8339-2E83714E61EB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16" name="Zástupný symbol pro datum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AF32E-8DC5-4C4A-BF8D-B92A998934F8}" type="datetime1">
              <a:rPr lang="cs-CZ" smtClean="0"/>
              <a:pPr/>
              <a:t>26.2.2009</a:t>
            </a:fld>
            <a:endParaRPr lang="cs-CZ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FDF6963-DDE8-4966-A76E-D9CE6ECD1E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CFCE4-DBE6-436E-AD0B-A88BAED10969}" type="datetime1">
              <a:rPr lang="cs-CZ" smtClean="0"/>
              <a:pPr/>
              <a:t>26.2.2009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F6963-DDE8-4966-A76E-D9CE6ECD1E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D6C4B-C20B-473C-B18A-5729232FF5D4}" type="datetime1">
              <a:rPr lang="cs-CZ" smtClean="0"/>
              <a:pPr/>
              <a:t>26.2.2009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F6963-DDE8-4966-A76E-D9CE6ECD1E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7" name="Zástupný symbol pro obsah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64CDC-D1F6-464B-9B39-5C3F438EBB1F}" type="datetime1">
              <a:rPr lang="cs-CZ" smtClean="0"/>
              <a:pPr/>
              <a:t>26.2.2009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FDF6963-DDE8-4966-A76E-D9CE6ECD1E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9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7C8F2-E53C-4E06-9609-2393B8567422}" type="datetime1">
              <a:rPr lang="cs-CZ" smtClean="0"/>
              <a:pPr/>
              <a:t>26.2.2009</a:t>
            </a:fld>
            <a:endParaRPr lang="cs-CZ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F6963-DDE8-4966-A76E-D9CE6ECD1EA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dpis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80400-078A-4E72-896E-8AB811E38C62}" type="datetime1">
              <a:rPr lang="cs-CZ" smtClean="0"/>
              <a:pPr/>
              <a:t>26.2.2009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F6963-DDE8-4966-A76E-D9CE6ECD1E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Nadpis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25" name="Zástupný symbol pro text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8" name="Zástupný symbol pro obsah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A163D-4758-45A2-91E7-F72D897662CE}" type="datetime1">
              <a:rPr lang="cs-CZ" smtClean="0"/>
              <a:pPr/>
              <a:t>26.2.2009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FDF6963-DDE8-4966-A76E-D9CE6ECD1EA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Nadpis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1D6CE-D248-4640-A272-253EAD46580F}" type="datetime1">
              <a:rPr lang="cs-CZ" smtClean="0"/>
              <a:pPr/>
              <a:t>26.2.2009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F6963-DDE8-4966-A76E-D9CE6ECD1E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A5977-8CA1-4EBF-91DC-240B51095AFD}" type="datetime1">
              <a:rPr lang="cs-CZ" smtClean="0"/>
              <a:pPr/>
              <a:t>26.2.2009</a:t>
            </a:fld>
            <a:endParaRPr lang="cs-CZ"/>
          </a:p>
        </p:txBody>
      </p:sp>
      <p:sp>
        <p:nvSpPr>
          <p:cNvPr id="24" name="Zástupný symbol pro zápatí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F6963-DDE8-4966-A76E-D9CE6ECD1E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CC41A-E6EF-425C-A1FA-6B0A99A8A655}" type="datetime1">
              <a:rPr lang="cs-CZ" smtClean="0"/>
              <a:pPr/>
              <a:t>26.2.2009</a:t>
            </a:fld>
            <a:endParaRPr lang="cs-CZ"/>
          </a:p>
        </p:txBody>
      </p:sp>
      <p:sp>
        <p:nvSpPr>
          <p:cNvPr id="29" name="Zástupný symbol pro zápatí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F6963-DDE8-4966-A76E-D9CE6ECD1E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373BA-4F69-42A5-80A8-28BF8BF6E288}" type="datetime1">
              <a:rPr lang="cs-CZ" smtClean="0"/>
              <a:pPr/>
              <a:t>26.2.2009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F6963-DDE8-4966-A76E-D9CE6ECD1EA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datum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450FCDD6-CC12-40A8-B1C4-EE10F42C9E6E}" type="datetime1">
              <a:rPr lang="cs-CZ" smtClean="0"/>
              <a:pPr/>
              <a:t>26.2.2009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FDF6963-DDE8-4966-A76E-D9CE6ECD1EA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nadpis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Projektové řízení /Řízení projektů v religionistice</a:t>
            </a:r>
            <a:br>
              <a:rPr lang="cs-CZ" dirty="0" smtClean="0"/>
            </a:br>
            <a:r>
              <a:rPr lang="cs-CZ" dirty="0" smtClean="0"/>
              <a:t>Co je </a:t>
            </a:r>
            <a:r>
              <a:rPr lang="cs-CZ" smtClean="0"/>
              <a:t>to projekt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Kurs jaro 2009</a:t>
            </a:r>
          </a:p>
          <a:p>
            <a:r>
              <a:rPr lang="cs-CZ" smtClean="0"/>
              <a:t>1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F6963-DDE8-4966-A76E-D9CE6ECD1EA8}" type="slidenum">
              <a:rPr lang="cs-CZ" smtClean="0"/>
              <a:pPr/>
              <a:t>1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je to projekt – „projekt svatba“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pPr lvl="0"/>
            <a:r>
              <a:rPr lang="cs-CZ" dirty="0" smtClean="0"/>
              <a:t>Cíle projektu musí být dosaženo do určitého termínu  - Svatba má vždy termín a k tomuto dni vše směřuje. Objedná se obřad, hosté, hostina, fotograf, hudba,hosté, atd. V případě zpoždění by byl výsledek nekvalitní. 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F6963-DDE8-4966-A76E-D9CE6ECD1EA8}" type="slidenum">
              <a:rPr lang="cs-CZ" smtClean="0"/>
              <a:pPr/>
              <a:t>10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je to projekt – „projekt Svatba“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pPr lvl="0"/>
            <a:r>
              <a:rPr lang="cs-CZ" dirty="0" smtClean="0"/>
              <a:t>Výsledek projektu musí být v určité kvalitě - Každý účastník svatby očekává, že se na tuto událost bude ještě dlouho vzpomínat. Těší se na krásnou nevěstu, spoustu jídla a pití a výbornou zábavu. </a:t>
            </a:r>
            <a:r>
              <a:rPr lang="cs-CZ" dirty="0" err="1" smtClean="0"/>
              <a:t>Jestližě</a:t>
            </a:r>
            <a:r>
              <a:rPr lang="cs-CZ" dirty="0" smtClean="0"/>
              <a:t> některý z očekávaných aspektů chybí, pak říká: „Nestálo to za nic, kuchař se špatně vyspal…“. 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F6963-DDE8-4966-A76E-D9CE6ECD1EA8}" type="slidenum">
              <a:rPr lang="cs-CZ" smtClean="0"/>
              <a:pPr/>
              <a:t>11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je to projekt – „projekt svatba“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cs-CZ" dirty="0" smtClean="0"/>
              <a:t>Projekt je složený z milníků a úkolů - Příprava svatby je tvořena řadou úkolů, které se rozdělí mezi více lidí. Některé úkoly na sebe navazují a nelze je přeskočit. Důležitým úkolům, které se musí dokončit dříve než se začne s jinou činností se říká milníky. Např. nejdříve se žádá o ruku, bez toho není možné svatbu uskutečnit (je to milník a úkol), poté se sejdou rodiče snoubenců, aby se domluvili, co kdo zařídí (další milník a úkol). Pak se dojedná obřadní místo (další milník a úkol) a až poté se hledá místo, kde proběhne hostina (pouze úkol), atd. 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F6963-DDE8-4966-A76E-D9CE6ECD1EA8}" type="slidenum">
              <a:rPr lang="cs-CZ" smtClean="0"/>
              <a:pPr/>
              <a:t>12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Domácí úkol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mtClean="0"/>
          </a:p>
          <a:p>
            <a:r>
              <a:rPr lang="cs-CZ" smtClean="0"/>
              <a:t>Každý </a:t>
            </a:r>
            <a:r>
              <a:rPr lang="cs-CZ" dirty="0" smtClean="0"/>
              <a:t>vytvoří svůj vlastní </a:t>
            </a:r>
            <a:r>
              <a:rPr lang="cs-CZ" smtClean="0"/>
              <a:t>individuální projekt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F6963-DDE8-4966-A76E-D9CE6ECD1EA8}" type="slidenum">
              <a:rPr lang="cs-CZ" smtClean="0"/>
              <a:pPr/>
              <a:t>13</a:t>
            </a:fld>
            <a:endParaRPr 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ProČ</a:t>
            </a:r>
            <a:r>
              <a:rPr lang="cs-CZ" dirty="0" smtClean="0"/>
              <a:t> nový kurs?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Projekty jako nedílná součást vědecké práce (a přežívání v moderní společnosti)</a:t>
            </a:r>
          </a:p>
          <a:p>
            <a:r>
              <a:rPr lang="cs-CZ" dirty="0" smtClean="0"/>
              <a:t>Existence řady projektů na katedře a zapojení studentů</a:t>
            </a:r>
          </a:p>
          <a:p>
            <a:r>
              <a:rPr lang="cs-CZ" dirty="0" smtClean="0"/>
              <a:t>Špatná zkušenost s projekty, resp. průběhem projektů (GAČR, REVACERN)</a:t>
            </a:r>
          </a:p>
          <a:p>
            <a:r>
              <a:rPr lang="cs-CZ" dirty="0" smtClean="0"/>
              <a:t>Projekty z ESF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F6963-DDE8-4966-A76E-D9CE6ECD1EA8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Dosavadní zkušenosti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Jak se připravují projekty/žádosti o grant</a:t>
            </a:r>
          </a:p>
          <a:p>
            <a:endParaRPr lang="cs-CZ" dirty="0" smtClean="0"/>
          </a:p>
          <a:p>
            <a:r>
              <a:rPr lang="cs-CZ" dirty="0" smtClean="0"/>
              <a:t>„nějak“ se projekt připraví, „nějak“ se utratí peníze a „nějak“ se vykážou výsledky (projekt se uzavře)…, a pak se jde do dalšího projektu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F6963-DDE8-4966-A76E-D9CE6ECD1EA8}" type="slidenum">
              <a:rPr lang="cs-CZ" smtClean="0"/>
              <a:pPr/>
              <a:t>3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Problémy dosavadních projektů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Cílem akademických projektů jsou publikace, které posunují poznání (poznatky ve vědě, teorie, hypotézy atd.)</a:t>
            </a:r>
          </a:p>
          <a:p>
            <a:r>
              <a:rPr lang="cs-CZ" dirty="0" smtClean="0"/>
              <a:t>Sliby v projektu x reálné výsledky</a:t>
            </a:r>
          </a:p>
          <a:p>
            <a:r>
              <a:rPr lang="cs-CZ" dirty="0" smtClean="0"/>
              <a:t>Cíle jsou definovány značně obecně (2 studie v odborném časopise, jedna monografie atd.)</a:t>
            </a:r>
          </a:p>
          <a:p>
            <a:r>
              <a:rPr lang="cs-CZ" dirty="0" smtClean="0"/>
              <a:t>Zcela je ignorován proces – průběh projektu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F6963-DDE8-4966-A76E-D9CE6ECD1EA8}" type="slidenum">
              <a:rPr lang="cs-CZ" smtClean="0"/>
              <a:pPr/>
              <a:t>4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je to projekt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Projektem je rozuměn </a:t>
            </a:r>
            <a:r>
              <a:rPr lang="cs-CZ" b="1" dirty="0" smtClean="0"/>
              <a:t>jedinečný proces změny</a:t>
            </a:r>
            <a:r>
              <a:rPr lang="cs-CZ" dirty="0" smtClean="0"/>
              <a:t>, sestávající se z řady koordinovaných a řízených činností, s daty zahájení a ukončení, prováděný pro dosažení cíle, který vyhovuje specifickým požadavkům, včetně omezení časem, náklady a zdroji.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F6963-DDE8-4966-A76E-D9CE6ECD1EA8}" type="slidenum">
              <a:rPr lang="cs-CZ" smtClean="0"/>
              <a:pPr/>
              <a:t>5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je to projekt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cs-CZ" sz="2800" b="1" dirty="0" smtClean="0"/>
              <a:t>Projekt se sestává ze:</a:t>
            </a:r>
          </a:p>
          <a:p>
            <a:pPr>
              <a:buNone/>
            </a:pPr>
            <a:endParaRPr lang="cs-CZ" sz="2800" b="1" dirty="0" smtClean="0"/>
          </a:p>
          <a:p>
            <a:r>
              <a:rPr lang="cs-CZ" sz="2800" dirty="0" smtClean="0"/>
              <a:t>Stanovení cíle (cílů) projektu za určitým konkrétním účelem. Součástí může být i analýzy přínosů</a:t>
            </a:r>
          </a:p>
          <a:p>
            <a:r>
              <a:rPr lang="cs-CZ" sz="2800" dirty="0" smtClean="0"/>
              <a:t>Specifikace činností potřebných pro realizaci projektu (popis, zadání, stanovení zdrojů a času pro realizaci)</a:t>
            </a:r>
          </a:p>
          <a:p>
            <a:r>
              <a:rPr lang="cs-CZ" sz="2800" dirty="0" smtClean="0"/>
              <a:t>Specifikace vazeb mezi jednotlivými činnostmi</a:t>
            </a:r>
          </a:p>
          <a:p>
            <a:r>
              <a:rPr lang="cs-CZ" sz="2800" dirty="0" smtClean="0"/>
              <a:t>Stanovení zodpovědnosti za jednotlivé činnosti a současně pravomocí potřebných pro realizaci těchto úkolů</a:t>
            </a:r>
          </a:p>
          <a:p>
            <a:r>
              <a:rPr lang="cs-CZ" sz="2800" dirty="0" smtClean="0"/>
              <a:t>Analýzy rizik</a:t>
            </a:r>
          </a:p>
          <a:p>
            <a:r>
              <a:rPr lang="cs-CZ" sz="2800" dirty="0" smtClean="0"/>
              <a:t>Vlastní realizace plánu projektu</a:t>
            </a:r>
          </a:p>
          <a:p>
            <a:r>
              <a:rPr lang="cs-CZ" sz="2800" dirty="0" smtClean="0"/>
              <a:t>Vyhodnocení, analýzy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F6963-DDE8-4966-A76E-D9CE6ECD1EA8}" type="slidenum">
              <a:rPr lang="cs-CZ" smtClean="0"/>
              <a:pPr/>
              <a:t>6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je to projekt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má stanovené cíle</a:t>
            </a:r>
          </a:p>
          <a:p>
            <a:r>
              <a:rPr lang="cs-CZ" dirty="0" smtClean="0"/>
              <a:t>má začátek</a:t>
            </a:r>
          </a:p>
          <a:p>
            <a:r>
              <a:rPr lang="cs-CZ" dirty="0" smtClean="0"/>
              <a:t>má konec</a:t>
            </a:r>
          </a:p>
          <a:p>
            <a:r>
              <a:rPr lang="cs-CZ" dirty="0" smtClean="0"/>
              <a:t>je unikátní</a:t>
            </a:r>
          </a:p>
          <a:p>
            <a:r>
              <a:rPr lang="cs-CZ" dirty="0" smtClean="0"/>
              <a:t>má omezené zdroje (je potřeba </a:t>
            </a:r>
            <a:r>
              <a:rPr lang="cs-CZ" smtClean="0"/>
              <a:t>je vyjednat)</a:t>
            </a:r>
            <a:endParaRPr lang="cs-CZ" dirty="0" smtClean="0"/>
          </a:p>
          <a:p>
            <a:r>
              <a:rPr lang="cs-CZ" dirty="0" smtClean="0"/>
              <a:t>definuje strategii vedoucí k dosažení cíle</a:t>
            </a:r>
          </a:p>
          <a:p>
            <a:r>
              <a:rPr lang="cs-CZ" dirty="0" smtClean="0"/>
              <a:t>ovlivňuje své okolí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F6963-DDE8-4966-A76E-D9CE6ECD1EA8}" type="slidenum">
              <a:rPr lang="cs-CZ" smtClean="0"/>
              <a:pPr/>
              <a:t>7</a:t>
            </a:fld>
            <a:endParaRPr lang="cs-CZ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Coje</a:t>
            </a:r>
            <a:r>
              <a:rPr lang="cs-CZ" dirty="0" smtClean="0"/>
              <a:t> to projekt – „Projekt Svatba“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cs-CZ" dirty="0" smtClean="0"/>
          </a:p>
          <a:p>
            <a:pPr lvl="0"/>
            <a:r>
              <a:rPr lang="cs-CZ" dirty="0" smtClean="0"/>
              <a:t>Projektové řízení se využívá pro akci, která se neopakuje a má předem stanovený cíl - Svatba je většinou 1x za život. A co je cílem svatby? Může to být např. oblíbené: „Ženich a nevěsta prožijí příjemnou svatební noc a žijí šťastně až do smrti.“ 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F6963-DDE8-4966-A76E-D9CE6ECD1EA8}" type="slidenum">
              <a:rPr lang="cs-CZ" smtClean="0"/>
              <a:pPr/>
              <a:t>8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je to projekt – „Projekt Svatba“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cs-CZ" dirty="0" smtClean="0"/>
          </a:p>
          <a:p>
            <a:pPr lvl="0"/>
            <a:r>
              <a:rPr lang="cs-CZ" dirty="0" smtClean="0"/>
              <a:t>Cíle projektu musí být dosaženo do určitého termínu  - Svatba má vždy termín a k tomuto dni vše směřuje. Objedná se obřad, hosté, hostina, fotograf, hudba,hosté, atd. V případě zpoždění by byl výsledek nekvalitní. 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F6963-DDE8-4966-A76E-D9CE6ECD1EA8}" type="slidenum">
              <a:rPr lang="cs-CZ" smtClean="0"/>
              <a:pPr/>
              <a:t>9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a">
  <a:themeElements>
    <a:clrScheme name="Cest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78</TotalTime>
  <Words>597</Words>
  <Application>Microsoft Office PowerPoint</Application>
  <PresentationFormat>Předvádění na obrazovce (4:3)</PresentationFormat>
  <Paragraphs>69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Cesta</vt:lpstr>
      <vt:lpstr>Projektové řízení /Řízení projektů v religionistice Co je to projekt</vt:lpstr>
      <vt:lpstr>ProČ nový kurs?</vt:lpstr>
      <vt:lpstr>Dosavadní zkušenosti</vt:lpstr>
      <vt:lpstr>Problémy dosavadních projektů</vt:lpstr>
      <vt:lpstr>Co je to projekt</vt:lpstr>
      <vt:lpstr>Co je to projekt</vt:lpstr>
      <vt:lpstr>Co je to projekt</vt:lpstr>
      <vt:lpstr>Coje to projekt – „Projekt Svatba“</vt:lpstr>
      <vt:lpstr>Co je to projekt – „Projekt Svatba“</vt:lpstr>
      <vt:lpstr>Co je to projekt – „projekt svatba“</vt:lpstr>
      <vt:lpstr>Co je to projekt – „projekt Svatba“</vt:lpstr>
      <vt:lpstr>Co je to projekt – „projekt svatba“</vt:lpstr>
      <vt:lpstr>Domácí úkol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Projektové řízení /Řízení projektů v religionistice</dc:title>
  <dc:creator>user</dc:creator>
  <cp:lastModifiedBy>user</cp:lastModifiedBy>
  <cp:revision>13</cp:revision>
  <dcterms:created xsi:type="dcterms:W3CDTF">2009-02-24T10:06:08Z</dcterms:created>
  <dcterms:modified xsi:type="dcterms:W3CDTF">2009-02-26T11:24:13Z</dcterms:modified>
</cp:coreProperties>
</file>