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9" r:id="rId7"/>
    <p:sldId id="268" r:id="rId8"/>
    <p:sldId id="264" r:id="rId9"/>
    <p:sldId id="263" r:id="rId10"/>
    <p:sldId id="270" r:id="rId11"/>
    <p:sldId id="265" r:id="rId12"/>
    <p:sldId id="267" r:id="rId13"/>
    <p:sldId id="271" r:id="rId14"/>
    <p:sldId id="266" r:id="rId15"/>
    <p:sldId id="272" r:id="rId16"/>
    <p:sldId id="25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E1E1A-7935-4E35-817E-47BAA9B06CEA}" type="doc">
      <dgm:prSet loTypeId="urn:microsoft.com/office/officeart/2005/8/layout/pyramid4" loCatId="relationship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35F5F8DD-B19D-4775-AF92-D96B0E6ECF81}">
      <dgm:prSet phldrT="[Text]"/>
      <dgm:spPr/>
      <dgm:t>
        <a:bodyPr/>
        <a:lstStyle/>
        <a:p>
          <a:r>
            <a:rPr lang="cs-CZ" dirty="0" smtClean="0"/>
            <a:t>Zdroje</a:t>
          </a:r>
          <a:endParaRPr lang="cs-CZ" dirty="0"/>
        </a:p>
      </dgm:t>
    </dgm:pt>
    <dgm:pt modelId="{ED51574F-382A-44A3-BE9C-EB4D7C2B6962}" type="parTrans" cxnId="{C540DFA6-7C5F-408F-81D3-FDD2B717F375}">
      <dgm:prSet/>
      <dgm:spPr/>
      <dgm:t>
        <a:bodyPr/>
        <a:lstStyle/>
        <a:p>
          <a:endParaRPr lang="cs-CZ"/>
        </a:p>
      </dgm:t>
    </dgm:pt>
    <dgm:pt modelId="{56ED88AA-FB7E-49AA-B053-46025C9FBAF1}" type="sibTrans" cxnId="{C540DFA6-7C5F-408F-81D3-FDD2B717F375}">
      <dgm:prSet/>
      <dgm:spPr/>
      <dgm:t>
        <a:bodyPr/>
        <a:lstStyle/>
        <a:p>
          <a:endParaRPr lang="cs-CZ"/>
        </a:p>
      </dgm:t>
    </dgm:pt>
    <dgm:pt modelId="{5E2B6A50-B67B-4E48-8A64-85BD107B0DD8}">
      <dgm:prSet phldrT="[Text]"/>
      <dgm:spPr/>
      <dgm:t>
        <a:bodyPr/>
        <a:lstStyle/>
        <a:p>
          <a:r>
            <a:rPr lang="cs-CZ" dirty="0" smtClean="0"/>
            <a:t>Čas</a:t>
          </a:r>
          <a:endParaRPr lang="cs-CZ" dirty="0"/>
        </a:p>
      </dgm:t>
    </dgm:pt>
    <dgm:pt modelId="{DE9898A7-AF0A-4FFF-9740-1607BC654057}" type="parTrans" cxnId="{01BF6437-2F3B-4D00-8D1B-29C696EE1342}">
      <dgm:prSet/>
      <dgm:spPr/>
      <dgm:t>
        <a:bodyPr/>
        <a:lstStyle/>
        <a:p>
          <a:endParaRPr lang="cs-CZ"/>
        </a:p>
      </dgm:t>
    </dgm:pt>
    <dgm:pt modelId="{DE5B8B55-27D6-4C2C-8EFA-E0A15368D77D}" type="sibTrans" cxnId="{01BF6437-2F3B-4D00-8D1B-29C696EE1342}">
      <dgm:prSet/>
      <dgm:spPr/>
      <dgm:t>
        <a:bodyPr/>
        <a:lstStyle/>
        <a:p>
          <a:endParaRPr lang="cs-CZ"/>
        </a:p>
      </dgm:t>
    </dgm:pt>
    <dgm:pt modelId="{FB988679-A61C-4981-9D01-0DC519A5D77F}">
      <dgm:prSet phldrT="[Text]"/>
      <dgm:spPr/>
      <dgm:t>
        <a:bodyPr/>
        <a:lstStyle/>
        <a:p>
          <a:r>
            <a:rPr lang="cs-CZ" dirty="0" smtClean="0"/>
            <a:t>ÚSPĚCH</a:t>
          </a:r>
          <a:endParaRPr lang="cs-CZ" dirty="0"/>
        </a:p>
      </dgm:t>
    </dgm:pt>
    <dgm:pt modelId="{FF3FD5CA-6574-4023-B401-30F322A39094}" type="parTrans" cxnId="{FCCBC078-D8AF-4129-91AA-A78CC472F9F4}">
      <dgm:prSet/>
      <dgm:spPr/>
      <dgm:t>
        <a:bodyPr/>
        <a:lstStyle/>
        <a:p>
          <a:endParaRPr lang="cs-CZ"/>
        </a:p>
      </dgm:t>
    </dgm:pt>
    <dgm:pt modelId="{3C18D080-E875-457A-9D11-DC9976E44448}" type="sibTrans" cxnId="{FCCBC078-D8AF-4129-91AA-A78CC472F9F4}">
      <dgm:prSet/>
      <dgm:spPr/>
      <dgm:t>
        <a:bodyPr/>
        <a:lstStyle/>
        <a:p>
          <a:endParaRPr lang="cs-CZ"/>
        </a:p>
      </dgm:t>
    </dgm:pt>
    <dgm:pt modelId="{6BEE0ADC-85E3-4E74-8EE7-FB1F93E631E1}">
      <dgm:prSet phldrT="[Text]"/>
      <dgm:spPr/>
      <dgm:t>
        <a:bodyPr/>
        <a:lstStyle/>
        <a:p>
          <a:r>
            <a:rPr lang="cs-CZ" dirty="0" smtClean="0"/>
            <a:t>Kvalita</a:t>
          </a:r>
          <a:endParaRPr lang="cs-CZ" dirty="0"/>
        </a:p>
      </dgm:t>
    </dgm:pt>
    <dgm:pt modelId="{235D1AF8-6919-4067-882A-D7884482471D}" type="parTrans" cxnId="{076301E5-6653-4FB0-AC45-471EFEEB8DFD}">
      <dgm:prSet/>
      <dgm:spPr/>
      <dgm:t>
        <a:bodyPr/>
        <a:lstStyle/>
        <a:p>
          <a:endParaRPr lang="cs-CZ"/>
        </a:p>
      </dgm:t>
    </dgm:pt>
    <dgm:pt modelId="{9499A02A-9204-439D-ADEC-08A0AFE35DFB}" type="sibTrans" cxnId="{076301E5-6653-4FB0-AC45-471EFEEB8DFD}">
      <dgm:prSet/>
      <dgm:spPr/>
      <dgm:t>
        <a:bodyPr/>
        <a:lstStyle/>
        <a:p>
          <a:endParaRPr lang="cs-CZ"/>
        </a:p>
      </dgm:t>
    </dgm:pt>
    <dgm:pt modelId="{604CA50A-708F-45A5-A152-2E4D4F79E942}" type="pres">
      <dgm:prSet presAssocID="{597E1E1A-7935-4E35-817E-47BAA9B06CEA}" presName="compositeShape" presStyleCnt="0">
        <dgm:presLayoutVars>
          <dgm:chMax val="9"/>
          <dgm:dir/>
          <dgm:resizeHandles val="exact"/>
        </dgm:presLayoutVars>
      </dgm:prSet>
      <dgm:spPr/>
    </dgm:pt>
    <dgm:pt modelId="{5D6B882D-9BA7-4C4F-BCFC-C798D77A86FA}" type="pres">
      <dgm:prSet presAssocID="{597E1E1A-7935-4E35-817E-47BAA9B06CEA}" presName="triangle1" presStyleLbl="node1" presStyleIdx="0" presStyleCnt="4">
        <dgm:presLayoutVars>
          <dgm:bulletEnabled val="1"/>
        </dgm:presLayoutVars>
      </dgm:prSet>
      <dgm:spPr/>
    </dgm:pt>
    <dgm:pt modelId="{2ECA0C4C-4C45-4D46-A22A-CE25BBD95510}" type="pres">
      <dgm:prSet presAssocID="{597E1E1A-7935-4E35-817E-47BAA9B06CEA}" presName="triangle2" presStyleLbl="node1" presStyleIdx="1" presStyleCnt="4">
        <dgm:presLayoutVars>
          <dgm:bulletEnabled val="1"/>
        </dgm:presLayoutVars>
      </dgm:prSet>
      <dgm:spPr/>
    </dgm:pt>
    <dgm:pt modelId="{9D7B522E-5C47-4521-A679-E9EECDF33099}" type="pres">
      <dgm:prSet presAssocID="{597E1E1A-7935-4E35-817E-47BAA9B06CEA}" presName="triangle3" presStyleLbl="node1" presStyleIdx="2" presStyleCnt="4">
        <dgm:presLayoutVars>
          <dgm:bulletEnabled val="1"/>
        </dgm:presLayoutVars>
      </dgm:prSet>
      <dgm:spPr/>
    </dgm:pt>
    <dgm:pt modelId="{9B59DE2D-715D-45F1-8D3A-B1A35E4B749E}" type="pres">
      <dgm:prSet presAssocID="{597E1E1A-7935-4E35-817E-47BAA9B06CEA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076301E5-6653-4FB0-AC45-471EFEEB8DFD}" srcId="{597E1E1A-7935-4E35-817E-47BAA9B06CEA}" destId="{6BEE0ADC-85E3-4E74-8EE7-FB1F93E631E1}" srcOrd="3" destOrd="0" parTransId="{235D1AF8-6919-4067-882A-D7884482471D}" sibTransId="{9499A02A-9204-439D-ADEC-08A0AFE35DFB}"/>
    <dgm:cxn modelId="{6006946F-1051-470B-8BEB-11D01CDBFA61}" type="presOf" srcId="{35F5F8DD-B19D-4775-AF92-D96B0E6ECF81}" destId="{5D6B882D-9BA7-4C4F-BCFC-C798D77A86FA}" srcOrd="0" destOrd="0" presId="urn:microsoft.com/office/officeart/2005/8/layout/pyramid4"/>
    <dgm:cxn modelId="{D38E1A0C-B7F3-4F9C-B0BF-ADB0F1C6F65D}" type="presOf" srcId="{597E1E1A-7935-4E35-817E-47BAA9B06CEA}" destId="{604CA50A-708F-45A5-A152-2E4D4F79E942}" srcOrd="0" destOrd="0" presId="urn:microsoft.com/office/officeart/2005/8/layout/pyramid4"/>
    <dgm:cxn modelId="{04CEEFB4-88BA-4FB3-BCBE-48FD2B35F54B}" type="presOf" srcId="{6BEE0ADC-85E3-4E74-8EE7-FB1F93E631E1}" destId="{9B59DE2D-715D-45F1-8D3A-B1A35E4B749E}" srcOrd="0" destOrd="0" presId="urn:microsoft.com/office/officeart/2005/8/layout/pyramid4"/>
    <dgm:cxn modelId="{01BF6437-2F3B-4D00-8D1B-29C696EE1342}" srcId="{597E1E1A-7935-4E35-817E-47BAA9B06CEA}" destId="{5E2B6A50-B67B-4E48-8A64-85BD107B0DD8}" srcOrd="1" destOrd="0" parTransId="{DE9898A7-AF0A-4FFF-9740-1607BC654057}" sibTransId="{DE5B8B55-27D6-4C2C-8EFA-E0A15368D77D}"/>
    <dgm:cxn modelId="{C92EC821-3414-4C4F-A987-023CB6B70032}" type="presOf" srcId="{5E2B6A50-B67B-4E48-8A64-85BD107B0DD8}" destId="{2ECA0C4C-4C45-4D46-A22A-CE25BBD95510}" srcOrd="0" destOrd="0" presId="urn:microsoft.com/office/officeart/2005/8/layout/pyramid4"/>
    <dgm:cxn modelId="{FCCBC078-D8AF-4129-91AA-A78CC472F9F4}" srcId="{597E1E1A-7935-4E35-817E-47BAA9B06CEA}" destId="{FB988679-A61C-4981-9D01-0DC519A5D77F}" srcOrd="2" destOrd="0" parTransId="{FF3FD5CA-6574-4023-B401-30F322A39094}" sibTransId="{3C18D080-E875-457A-9D11-DC9976E44448}"/>
    <dgm:cxn modelId="{C540DFA6-7C5F-408F-81D3-FDD2B717F375}" srcId="{597E1E1A-7935-4E35-817E-47BAA9B06CEA}" destId="{35F5F8DD-B19D-4775-AF92-D96B0E6ECF81}" srcOrd="0" destOrd="0" parTransId="{ED51574F-382A-44A3-BE9C-EB4D7C2B6962}" sibTransId="{56ED88AA-FB7E-49AA-B053-46025C9FBAF1}"/>
    <dgm:cxn modelId="{05416ADA-DB8D-4B1C-99A9-B5D1961BF574}" type="presOf" srcId="{FB988679-A61C-4981-9D01-0DC519A5D77F}" destId="{9D7B522E-5C47-4521-A679-E9EECDF33099}" srcOrd="0" destOrd="0" presId="urn:microsoft.com/office/officeart/2005/8/layout/pyramid4"/>
    <dgm:cxn modelId="{D20B0E03-C12B-4E49-AF94-1CBBEAA8B5BF}" type="presParOf" srcId="{604CA50A-708F-45A5-A152-2E4D4F79E942}" destId="{5D6B882D-9BA7-4C4F-BCFC-C798D77A86FA}" srcOrd="0" destOrd="0" presId="urn:microsoft.com/office/officeart/2005/8/layout/pyramid4"/>
    <dgm:cxn modelId="{523B3916-3EBD-4E7B-BF39-941E249C5A98}" type="presParOf" srcId="{604CA50A-708F-45A5-A152-2E4D4F79E942}" destId="{2ECA0C4C-4C45-4D46-A22A-CE25BBD95510}" srcOrd="1" destOrd="0" presId="urn:microsoft.com/office/officeart/2005/8/layout/pyramid4"/>
    <dgm:cxn modelId="{C014133F-848F-49F3-98A7-9B51D0D2C0C8}" type="presParOf" srcId="{604CA50A-708F-45A5-A152-2E4D4F79E942}" destId="{9D7B522E-5C47-4521-A679-E9EECDF33099}" srcOrd="2" destOrd="0" presId="urn:microsoft.com/office/officeart/2005/8/layout/pyramid4"/>
    <dgm:cxn modelId="{6BB241B9-D991-466C-8476-02AEB244A6E0}" type="presParOf" srcId="{604CA50A-708F-45A5-A152-2E4D4F79E942}" destId="{9B59DE2D-715D-45F1-8D3A-B1A35E4B749E}" srcOrd="3" destOrd="0" presId="urn:microsoft.com/office/officeart/2005/8/layout/pyramid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1E8A2-05CE-489B-813F-4B9A0CFF455D}" type="datetimeFigureOut">
              <a:rPr lang="cs-CZ" smtClean="0"/>
              <a:t>4.3.2009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A6ACC-BD6E-4D9E-8B53-ABE3C59818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50B4-4D37-4C68-AA5A-80FFEA93BE88}" type="datetime1">
              <a:rPr lang="cs-CZ" smtClean="0"/>
              <a:t>4.3.2009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4A99-C2F3-4816-BC49-296481DE5D69}" type="datetime1">
              <a:rPr lang="cs-CZ" smtClean="0"/>
              <a:t>4.3.2009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4B47-6F9E-4C11-8376-862DF7B76E32}" type="datetime1">
              <a:rPr lang="cs-CZ" smtClean="0"/>
              <a:t>4.3.2009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BF25-27E8-406E-84E8-15ED4B05D06C}" type="datetime1">
              <a:rPr lang="cs-CZ" smtClean="0"/>
              <a:t>4.3.2009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D07F-448E-479E-A840-4248D5F758C9}" type="datetime1">
              <a:rPr lang="cs-CZ" smtClean="0"/>
              <a:t>4.3.2009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BAA8-532F-47E8-9861-6A444FE2807F}" type="datetime1">
              <a:rPr lang="cs-CZ" smtClean="0"/>
              <a:t>4.3.2009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1-9A88-4598-8EF2-7268716EC26D}" type="datetime1">
              <a:rPr lang="cs-CZ" smtClean="0"/>
              <a:t>4.3.2009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1CF6F-3F98-4E82-8776-C34C17E23C16}" type="datetime1">
              <a:rPr lang="cs-CZ" smtClean="0"/>
              <a:t>4.3.2009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6F1-0274-46A8-8C24-F979960FB338}" type="datetime1">
              <a:rPr lang="cs-CZ" smtClean="0"/>
              <a:t>4.3.2009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5FC2-84DF-451A-9EFC-E3ED943532C6}" type="datetime1">
              <a:rPr lang="cs-CZ" smtClean="0"/>
              <a:t>4.3.2009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566C-2047-4899-AA9F-428F148D00C0}" type="datetime1">
              <a:rPr lang="cs-CZ" smtClean="0"/>
              <a:t>4.3.2009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67C17F-0D8F-401C-B759-E47F0B5E5CB4}" type="datetime1">
              <a:rPr lang="cs-CZ" smtClean="0"/>
              <a:t>4.3.2009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7CF9B9-8497-4459-B3B0-69975664ED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y-raj.info/cs/greenway-jizera/projekt-greenways-jizera.html" TargetMode="External"/><Relationship Id="rId7" Type="http://schemas.openxmlformats.org/officeDocument/2006/relationships/hyperlink" Target="http://www.apostolskacirkev.cz/view2.php?rstema=38&amp;stromhlmenu=6:22:38" TargetMode="External"/><Relationship Id="rId2" Type="http://schemas.openxmlformats.org/officeDocument/2006/relationships/hyperlink" Target="http://www.nanoklastr.cz/viz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a.cz/Rozvoj_cirkve/misie_je_mozna" TargetMode="External"/><Relationship Id="rId5" Type="http://schemas.openxmlformats.org/officeDocument/2006/relationships/hyperlink" Target="http://www.mjc.cz/mezinarodni-projekty/migrants.htm" TargetMode="External"/><Relationship Id="rId4" Type="http://schemas.openxmlformats.org/officeDocument/2006/relationships/hyperlink" Target="http://www.karieraplus.cz/2009/zam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Projektové řízení /Řízení projektů v religionistice</a:t>
            </a:r>
            <a:br>
              <a:rPr lang="cs-CZ" dirty="0" smtClean="0"/>
            </a:br>
            <a:r>
              <a:rPr lang="cs-CZ" dirty="0" smtClean="0"/>
              <a:t>Vize a cíle projektu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Kurs jaro 2009</a:t>
            </a:r>
          </a:p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– příklad „Misie je možná“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47500" lnSpcReduction="20000"/>
          </a:bodyPr>
          <a:lstStyle/>
          <a:p>
            <a:r>
              <a:rPr lang="cs-CZ" b="1" i="1" dirty="0" smtClean="0"/>
              <a:t>Misie je možná</a:t>
            </a:r>
            <a:endParaRPr lang="cs-CZ" i="1" dirty="0" smtClean="0"/>
          </a:p>
          <a:p>
            <a:r>
              <a:rPr lang="cs-CZ" b="1" i="1" dirty="0" smtClean="0"/>
              <a:t>Projekt k rozvoji misijní služby české církve, který vznikl v roce 2003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b="1" i="1" dirty="0" smtClean="0"/>
              <a:t>Česká </a:t>
            </a:r>
            <a:r>
              <a:rPr lang="cs-CZ" b="1" i="1" dirty="0" err="1" smtClean="0"/>
              <a:t>evangelikální</a:t>
            </a:r>
            <a:r>
              <a:rPr lang="cs-CZ" b="1" i="1" dirty="0" smtClean="0"/>
              <a:t> aliance</a:t>
            </a:r>
            <a:r>
              <a:rPr lang="cs-CZ" i="1" dirty="0" smtClean="0"/>
              <a:t> </a:t>
            </a:r>
          </a:p>
          <a:p>
            <a:pPr>
              <a:buNone/>
            </a:pPr>
            <a:r>
              <a:rPr lang="cs-CZ" i="1" dirty="0" smtClean="0"/>
              <a:t>	</a:t>
            </a:r>
            <a:endParaRPr lang="cs-CZ" i="1" dirty="0" smtClean="0"/>
          </a:p>
          <a:p>
            <a:pPr>
              <a:buNone/>
            </a:pPr>
            <a:r>
              <a:rPr lang="cs-CZ" i="1" dirty="0" smtClean="0"/>
              <a:t>	</a:t>
            </a:r>
            <a:r>
              <a:rPr lang="cs-CZ" i="1" dirty="0" smtClean="0"/>
              <a:t>VIZE </a:t>
            </a:r>
            <a:r>
              <a:rPr lang="cs-CZ" i="1" dirty="0" smtClean="0"/>
              <a:t>PROJEKTU Dobrá zpráva pro českou církev:</a:t>
            </a:r>
            <a:r>
              <a:rPr lang="cs-CZ" b="1" i="1" dirty="0" smtClean="0"/>
              <a:t> </a:t>
            </a:r>
            <a:br>
              <a:rPr lang="cs-CZ" b="1" i="1" dirty="0" smtClean="0"/>
            </a:br>
            <a:r>
              <a:rPr lang="cs-CZ" b="1" i="1" dirty="0" smtClean="0"/>
              <a:t>MISIE JE MOŽNÁ </a:t>
            </a:r>
            <a:endParaRPr lang="cs-CZ" i="1" dirty="0" smtClean="0"/>
          </a:p>
          <a:p>
            <a:r>
              <a:rPr lang="cs-CZ" b="1" i="1" u="sng" dirty="0" smtClean="0"/>
              <a:t>Cíle projektu: </a:t>
            </a:r>
            <a:br>
              <a:rPr lang="cs-CZ" b="1" i="1" u="sng" dirty="0" smtClean="0"/>
            </a:br>
            <a:r>
              <a:rPr lang="cs-CZ" i="1" dirty="0" smtClean="0"/>
              <a:t>Cílem iniciativy “Misie je možná” je budovat vědomí důležitosti světové misie v českých </a:t>
            </a:r>
            <a:r>
              <a:rPr lang="cs-CZ" i="1" dirty="0" err="1" smtClean="0"/>
              <a:t>evangelikálních</a:t>
            </a:r>
            <a:r>
              <a:rPr lang="cs-CZ" i="1" dirty="0" smtClean="0"/>
              <a:t> sborech. </a:t>
            </a:r>
          </a:p>
          <a:p>
            <a:r>
              <a:rPr lang="cs-CZ" i="1" dirty="0" smtClean="0"/>
              <a:t>Organizace sdružené v České </a:t>
            </a:r>
            <a:r>
              <a:rPr lang="cs-CZ" i="1" dirty="0" err="1" smtClean="0"/>
              <a:t>evangelikální</a:t>
            </a:r>
            <a:r>
              <a:rPr lang="cs-CZ" i="1" dirty="0" smtClean="0"/>
              <a:t> alianci, jež se dlouhodobě věnují službě na poli zahraniční misie se sjednotily na společném projektu, který by měl být dlouhodobou nabídkou kvalitního vyučování všem </a:t>
            </a:r>
            <a:r>
              <a:rPr lang="cs-CZ" i="1" dirty="0" err="1" smtClean="0"/>
              <a:t>evangelikálním</a:t>
            </a:r>
            <a:r>
              <a:rPr lang="cs-CZ" i="1" dirty="0" smtClean="0"/>
              <a:t> sborům, které by se chtěly tou či onou formou zapojit do misie v jiných zemích nebo ji začít podporovat. </a:t>
            </a:r>
          </a:p>
          <a:p>
            <a:r>
              <a:rPr lang="cs-CZ" i="1" dirty="0" smtClean="0"/>
              <a:t>Křesťané v naší zemi, kteří už mají určité zkušenosti z misijní práce, nabízejí svou pomoc při bližším seznámení s biblickým pohledem na zvěstování evangelia jiným národům. Nemohou a nechtějí jiným předepisovat, do jaké služby se mají pustit. Chtějí a jsou povoláni sloužit Tělu Kristovu v naší zemi a pomoci jeho jednotlivým částem různorodě naplňovat Velké poslání i v oblasti sdílení Krista jiným národům. Projekt “Misie je možná” je určen k tomu, aby inspiroval, vystrojoval a pomohl vytvářet kontakty pro zapojení do světové misie. </a:t>
            </a:r>
          </a:p>
          <a:p>
            <a:r>
              <a:rPr lang="cs-CZ" i="1" dirty="0" smtClean="0"/>
              <a:t>Velké poslání</a:t>
            </a:r>
            <a:r>
              <a:rPr lang="cs-CZ" b="1" i="1" dirty="0" smtClean="0"/>
              <a:t> “Jděte ke všem národům a získávejte mi učedníky…” (</a:t>
            </a:r>
            <a:r>
              <a:rPr lang="cs-CZ" b="1" i="1" dirty="0" err="1" smtClean="0"/>
              <a:t>Mt</a:t>
            </a:r>
            <a:r>
              <a:rPr lang="cs-CZ" b="1" i="1" dirty="0" smtClean="0"/>
              <a:t> 28,19) </a:t>
            </a:r>
            <a:r>
              <a:rPr lang="cs-CZ" i="1" dirty="0" smtClean="0"/>
              <a:t>je výzvou pro nás pro všechny. Výzvou přinést evangelium k lidem, kteří je ještě neměli možnost slyšet. Někteří z nich žijí kolem nás, ale některé z nich od evangelia dělí hranice, kultury i vyznání. Věříme, že i česká církev se může na překračování těchto hranic aktivně podílet.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– příklad „Misie je možná“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rmAutofit fontScale="40000" lnSpcReduction="20000"/>
          </a:bodyPr>
          <a:lstStyle/>
          <a:p>
            <a:r>
              <a:rPr lang="cs-CZ" sz="3500" b="1" i="1" u="sng" dirty="0" smtClean="0"/>
              <a:t>Komu je projekt určen? </a:t>
            </a:r>
            <a:endParaRPr lang="cs-CZ" sz="3500" i="1" dirty="0" smtClean="0"/>
          </a:p>
          <a:p>
            <a:pPr lvl="0"/>
            <a:r>
              <a:rPr lang="cs-CZ" sz="3500" i="1" dirty="0" smtClean="0"/>
              <a:t>všem sborům, které zvažují, jakým způsobem obohatit svou víru o rozměr zahraniční misie,</a:t>
            </a:r>
          </a:p>
          <a:p>
            <a:pPr lvl="0"/>
            <a:r>
              <a:rPr lang="cs-CZ" sz="3500" i="1" dirty="0" smtClean="0"/>
              <a:t>všem kazatelům a pastorům, kteří by chtěli svým sborům ukázat, jak se lze prakticky, třeba i malým dílem zapojit jako celek do díla zvěstování evangelia mezi národy,</a:t>
            </a:r>
          </a:p>
          <a:p>
            <a:pPr lvl="0"/>
            <a:r>
              <a:rPr lang="cs-CZ" sz="3500" i="1" dirty="0" smtClean="0"/>
              <a:t>všem pracovníkům církví zodpovědným za misii a evangelizaci, kteří chtějí ve sborech zlepšit informovanost o zahraniční misii a motivovat je k podpoře fondů určených na misii v rámci jednotlivých denominací,</a:t>
            </a:r>
          </a:p>
          <a:p>
            <a:pPr lvl="0"/>
            <a:r>
              <a:rPr lang="cs-CZ" sz="3500" i="1" dirty="0" smtClean="0"/>
              <a:t>všem, kterým leží na srdci spasení a pomoc jiným národům a nevědí jak a co mohou v této oblasti prakticky udělat. </a:t>
            </a:r>
          </a:p>
          <a:p>
            <a:endParaRPr lang="cs-CZ" sz="3500" b="1" i="1" dirty="0" smtClean="0"/>
          </a:p>
          <a:p>
            <a:r>
              <a:rPr lang="cs-CZ" sz="3500" b="1" i="1" dirty="0" smtClean="0"/>
              <a:t>FORMA </a:t>
            </a:r>
            <a:r>
              <a:rPr lang="cs-CZ" sz="3500" b="1" i="1" dirty="0" smtClean="0"/>
              <a:t>A OBSAH </a:t>
            </a:r>
            <a:br>
              <a:rPr lang="cs-CZ" sz="3500" b="1" i="1" dirty="0" smtClean="0"/>
            </a:br>
            <a:r>
              <a:rPr lang="cs-CZ" sz="3500" i="1" dirty="0" smtClean="0"/>
              <a:t>Projekt je navržen tak, aby svou formou maximálně vyhověl potřebám a přáním jednotlivých sborů. Každý sbor je na své cestě za naplňováním velkého poslání různě daleko a zdaleka ne pro všechny se stane zahraniční misie prioritou. Přesto věříme, že se každý sbor může aktivně podílet na evangelizaci národů a že je jen otázkou času, kdy česká církev znovu objeví požehnání, jímž je apoštolské a misijní vysílání služebníků k jiným národům. </a:t>
            </a:r>
          </a:p>
          <a:p>
            <a:endParaRPr lang="cs-CZ" sz="3500" b="1" i="1" u="sng" dirty="0" smtClean="0"/>
          </a:p>
          <a:p>
            <a:r>
              <a:rPr lang="cs-CZ" sz="3500" b="1" i="1" u="sng" dirty="0" smtClean="0"/>
              <a:t>Projekt </a:t>
            </a:r>
            <a:r>
              <a:rPr lang="cs-CZ" sz="3500" b="1" i="1" u="sng" dirty="0" smtClean="0"/>
              <a:t>“Misie je možná” proto vychází z následujících kritérií:</a:t>
            </a:r>
            <a:r>
              <a:rPr lang="cs-CZ" sz="3500" b="1" i="1" dirty="0" smtClean="0"/>
              <a:t> </a:t>
            </a:r>
            <a:endParaRPr lang="cs-CZ" sz="3500" i="1" dirty="0" smtClean="0"/>
          </a:p>
          <a:p>
            <a:r>
              <a:rPr lang="cs-CZ" sz="3500" b="1" i="1" dirty="0" smtClean="0"/>
              <a:t>Kvalita a komplexnost </a:t>
            </a:r>
            <a:r>
              <a:rPr lang="cs-CZ" sz="3500" i="1" dirty="0" smtClean="0"/>
              <a:t>– vyučování bude zajištěno lidmi s dlouholetými zkušenostmi v oblasti zahraniční misie a rozsah vyučování by měl uspokojit jak vážné zájemce, tak i sbory, které chtějí zatím pouze základní informace. </a:t>
            </a:r>
          </a:p>
          <a:p>
            <a:r>
              <a:rPr lang="cs-CZ" sz="3500" b="1" i="1" dirty="0" smtClean="0"/>
              <a:t>Flexibilita a adaptabilita </a:t>
            </a:r>
            <a:r>
              <a:rPr lang="cs-CZ" sz="3500" i="1" dirty="0" smtClean="0"/>
              <a:t>- podoba vyučování bude vždy záviset na osobní domluvě zástupce sboru s vedoucími projektu. Naším cílem není vnucovat programy o něž nikdo nestojí, ale být při zachování určitého standardu co nejotevřenější ke konkrétní situaci sboru a individuální domluvě. </a:t>
            </a:r>
          </a:p>
          <a:p>
            <a:r>
              <a:rPr lang="cs-CZ" sz="3500" b="1" i="1" dirty="0" smtClean="0"/>
              <a:t>Efektivita – </a:t>
            </a:r>
            <a:r>
              <a:rPr lang="cs-CZ" sz="3500" i="1" dirty="0" smtClean="0"/>
              <a:t>po vzájemné domluvě je možné vyučovací program nabídnout i více sborům z jednoho města nebo lokality, pokud se zaváží ke společnému organizování, zaštítění a propagaci koordinátorovi projektu.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– příklad „Misie je </a:t>
            </a:r>
            <a:r>
              <a:rPr lang="cs-CZ" dirty="0" smtClean="0"/>
              <a:t>možná“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rmAutofit fontScale="62500" lnSpcReduction="20000"/>
          </a:bodyPr>
          <a:lstStyle/>
          <a:p>
            <a:r>
              <a:rPr lang="cs-CZ" b="1" i="1" u="sng" dirty="0" smtClean="0"/>
              <a:t>PŘÍNOS PROJEKTU SBORŮM</a:t>
            </a:r>
            <a:r>
              <a:rPr lang="cs-CZ" i="1" dirty="0" smtClean="0"/>
              <a:t> </a:t>
            </a:r>
          </a:p>
          <a:p>
            <a:r>
              <a:rPr lang="cs-CZ" b="1" i="1" dirty="0" smtClean="0"/>
              <a:t>Projekt “Misie je možná” nechce jít nad svůj název. </a:t>
            </a:r>
            <a:r>
              <a:rPr lang="cs-CZ" i="1" dirty="0" smtClean="0"/>
              <a:t>Je však nástrojem, který může pomoci vedoucím podpořit ve svém sboru zájem o mezikulturní aspekt poslání Církve a o praktické zapojení do misijní služby. Proč ale takový zájem vůbec vzbuzovat a co to může sborům přinést? </a:t>
            </a:r>
          </a:p>
          <a:p>
            <a:r>
              <a:rPr lang="cs-CZ" i="1" dirty="0" smtClean="0"/>
              <a:t>Sbor</a:t>
            </a:r>
            <a:r>
              <a:rPr lang="cs-CZ" i="1" dirty="0" smtClean="0"/>
              <a:t>, který věnuje pozornost zájemcům o misijní službu, získává jejich důvěru a nadšené nasazení při dlouhodobém rozvoji celého společenství. </a:t>
            </a:r>
          </a:p>
          <a:p>
            <a:r>
              <a:rPr lang="cs-CZ" i="1" dirty="0" smtClean="0"/>
              <a:t>Sbor</a:t>
            </a:r>
            <a:r>
              <a:rPr lang="cs-CZ" i="1" dirty="0" smtClean="0"/>
              <a:t>, který pomáhá modlitbou, radou i penězi při prvních krocích do služby lidem v jiných kulturách, je obohacen jejich osobním růstem a rozšířením obzorů svého křesťanského světa. </a:t>
            </a:r>
          </a:p>
          <a:p>
            <a:r>
              <a:rPr lang="cs-CZ" i="1" dirty="0" smtClean="0"/>
              <a:t>Sbor</a:t>
            </a:r>
            <a:r>
              <a:rPr lang="cs-CZ" i="1" dirty="0" smtClean="0"/>
              <a:t>, který se účastní rozmanitého úsilí světové misie přinést duchovní, duševní i fyzickou obnovu lidem v zapomenutých koutech světa, získává na horlivosti, síle i odvaze při dosvědčování evangelia Ježíše Krista. </a:t>
            </a:r>
          </a:p>
          <a:p>
            <a:r>
              <a:rPr lang="cs-CZ" i="1" dirty="0" smtClean="0"/>
              <a:t>Sbor</a:t>
            </a:r>
            <a:r>
              <a:rPr lang="cs-CZ" i="1" dirty="0" smtClean="0"/>
              <a:t>, který vědomě otevírá prostor iniciativnímu rozvoji mezikulturní misijní služby, se učí tvořivě nalézat cesty k rozvoji služby evangelia ve vlastním okolí, městě a národě. </a:t>
            </a:r>
          </a:p>
          <a:p>
            <a:r>
              <a:rPr lang="cs-CZ" b="1" i="1" dirty="0" smtClean="0"/>
              <a:t>Objevte spolu s námi, že misie je možná i pro Vás a že rozproudí i stojaté vody v zákoutích Vašeho sboru! </a:t>
            </a:r>
            <a:endParaRPr lang="cs-CZ" i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Vize – příklad „Misijní společnost </a:t>
            </a:r>
            <a:r>
              <a:rPr lang="cs-CZ" dirty="0" smtClean="0"/>
              <a:t>Život“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55000" lnSpcReduction="20000"/>
          </a:bodyPr>
          <a:lstStyle/>
          <a:p>
            <a:r>
              <a:rPr lang="cs-CZ" sz="3300" dirty="0" smtClean="0"/>
              <a:t>KDO JSME?</a:t>
            </a:r>
          </a:p>
          <a:p>
            <a:r>
              <a:rPr lang="cs-CZ" sz="3300" dirty="0" smtClean="0"/>
              <a:t>Misijní společnost Život (MSŽ) byla založena v roce 1992 Apoštolskou církví (AC) podle vize Stanislava </a:t>
            </a:r>
            <a:r>
              <a:rPr lang="cs-CZ" sz="3300" dirty="0" err="1" smtClean="0"/>
              <a:t>Bubika</a:t>
            </a:r>
            <a:r>
              <a:rPr lang="cs-CZ" sz="3300" dirty="0" smtClean="0"/>
              <a:t> o zasažení naší země evangeliem, a od té doby působí jako samostatná organizace v rámci Evangelizačního odboru AC. Její hlavní úkol spočívá v zakládání nových sborů a výchově nových vedoucích.</a:t>
            </a:r>
          </a:p>
          <a:p>
            <a:r>
              <a:rPr lang="cs-CZ" sz="3300" dirty="0" smtClean="0"/>
              <a:t>MSŽ je součástí </a:t>
            </a:r>
            <a:r>
              <a:rPr lang="cs-CZ" sz="3300" dirty="0" err="1" smtClean="0"/>
              <a:t>Pentecostal</a:t>
            </a:r>
            <a:r>
              <a:rPr lang="cs-CZ" sz="3300" dirty="0" smtClean="0"/>
              <a:t> </a:t>
            </a:r>
            <a:r>
              <a:rPr lang="cs-CZ" sz="3300" dirty="0" err="1" smtClean="0"/>
              <a:t>European</a:t>
            </a:r>
            <a:r>
              <a:rPr lang="cs-CZ" sz="3300" dirty="0" smtClean="0"/>
              <a:t> </a:t>
            </a:r>
            <a:r>
              <a:rPr lang="cs-CZ" sz="3300" dirty="0" err="1" smtClean="0"/>
              <a:t>Mission</a:t>
            </a:r>
            <a:r>
              <a:rPr lang="cs-CZ" sz="3300" dirty="0" smtClean="0"/>
              <a:t>, organizace sdružující evropské letniční misie a v České republice je členem jak České evangelické aliance, tak také Křesťanské misijní společnosti. Mezi její partnerské organizace patří mimo jiné </a:t>
            </a:r>
            <a:r>
              <a:rPr lang="cs-CZ" sz="3300" dirty="0" err="1" smtClean="0"/>
              <a:t>Heart</a:t>
            </a:r>
            <a:r>
              <a:rPr lang="cs-CZ" sz="3300" dirty="0" smtClean="0"/>
              <a:t> </a:t>
            </a:r>
            <a:r>
              <a:rPr lang="cs-CZ" sz="3300" dirty="0" err="1" smtClean="0"/>
              <a:t>for</a:t>
            </a:r>
            <a:r>
              <a:rPr lang="cs-CZ" sz="3300" dirty="0" smtClean="0"/>
              <a:t> </a:t>
            </a:r>
            <a:r>
              <a:rPr lang="cs-CZ" sz="3300" dirty="0" err="1" smtClean="0"/>
              <a:t>the</a:t>
            </a:r>
            <a:r>
              <a:rPr lang="cs-CZ" sz="3300" dirty="0" smtClean="0"/>
              <a:t> </a:t>
            </a:r>
            <a:r>
              <a:rPr lang="cs-CZ" sz="3300" dirty="0" err="1" smtClean="0"/>
              <a:t>Harvest</a:t>
            </a:r>
            <a:r>
              <a:rPr lang="cs-CZ" sz="3300" dirty="0" smtClean="0"/>
              <a:t> (USA), </a:t>
            </a:r>
            <a:r>
              <a:rPr lang="cs-CZ" sz="3300" dirty="0" err="1" smtClean="0"/>
              <a:t>Global</a:t>
            </a:r>
            <a:r>
              <a:rPr lang="cs-CZ" sz="3300" dirty="0" smtClean="0"/>
              <a:t> </a:t>
            </a:r>
            <a:r>
              <a:rPr lang="cs-CZ" sz="3300" dirty="0" err="1" smtClean="0"/>
              <a:t>Mission</a:t>
            </a:r>
            <a:r>
              <a:rPr lang="cs-CZ" sz="3300" dirty="0" smtClean="0"/>
              <a:t> (</a:t>
            </a:r>
            <a:r>
              <a:rPr lang="cs-CZ" sz="3300" dirty="0" err="1" smtClean="0"/>
              <a:t>Australia</a:t>
            </a:r>
            <a:r>
              <a:rPr lang="cs-CZ" sz="3300" dirty="0" smtClean="0"/>
              <a:t>), </a:t>
            </a:r>
            <a:r>
              <a:rPr lang="cs-CZ" sz="3300" dirty="0" err="1" smtClean="0"/>
              <a:t>Next</a:t>
            </a:r>
            <a:r>
              <a:rPr lang="cs-CZ" sz="3300" dirty="0" smtClean="0"/>
              <a:t> </a:t>
            </a:r>
            <a:r>
              <a:rPr lang="cs-CZ" sz="3300" dirty="0" err="1" smtClean="0"/>
              <a:t>Level</a:t>
            </a:r>
            <a:r>
              <a:rPr lang="cs-CZ" sz="3300" dirty="0" smtClean="0"/>
              <a:t> </a:t>
            </a:r>
            <a:r>
              <a:rPr lang="cs-CZ" sz="3300" dirty="0" err="1" smtClean="0"/>
              <a:t>International</a:t>
            </a:r>
            <a:r>
              <a:rPr lang="cs-CZ" sz="3300" dirty="0" smtClean="0"/>
              <a:t> (UK) a mnoho dalších organizací a sborů v ČR i zahraničí.</a:t>
            </a:r>
          </a:p>
          <a:p>
            <a:endParaRPr lang="cs-CZ" sz="3300" i="1" dirty="0" smtClean="0"/>
          </a:p>
          <a:p>
            <a:r>
              <a:rPr lang="cs-CZ" sz="3300" i="1" dirty="0" smtClean="0"/>
              <a:t>Naše </a:t>
            </a:r>
            <a:r>
              <a:rPr lang="cs-CZ" sz="3300" i="1" dirty="0" smtClean="0"/>
              <a:t>poslání:</a:t>
            </a:r>
            <a:r>
              <a:rPr lang="cs-CZ" sz="3300" dirty="0" smtClean="0"/>
              <a:t> Rozvíjení nové generace rostoucích a zdravých sborů</a:t>
            </a:r>
          </a:p>
          <a:p>
            <a:endParaRPr lang="cs-CZ" sz="3300" i="1" dirty="0" smtClean="0"/>
          </a:p>
          <a:p>
            <a:r>
              <a:rPr lang="cs-CZ" sz="3300" i="1" dirty="0" smtClean="0"/>
              <a:t>Naše </a:t>
            </a:r>
            <a:r>
              <a:rPr lang="cs-CZ" sz="3300" i="1" dirty="0" smtClean="0"/>
              <a:t>vize:</a:t>
            </a:r>
            <a:endParaRPr lang="cs-CZ" sz="3300" dirty="0" smtClean="0"/>
          </a:p>
          <a:p>
            <a:r>
              <a:rPr lang="cs-CZ" sz="3300" dirty="0" smtClean="0"/>
              <a:t>Strategické zakládání sborů</a:t>
            </a:r>
          </a:p>
          <a:p>
            <a:r>
              <a:rPr lang="cs-CZ" sz="3300" dirty="0" smtClean="0"/>
              <a:t>Radikální evangelizace</a:t>
            </a:r>
          </a:p>
          <a:p>
            <a:r>
              <a:rPr lang="cs-CZ" sz="3300" dirty="0" smtClean="0"/>
              <a:t>Rozvíjení zdravého vůdcovství</a:t>
            </a:r>
          </a:p>
          <a:p>
            <a:r>
              <a:rPr lang="cs-CZ" sz="3300" dirty="0" smtClean="0"/>
              <a:t>Propagace sborového růstu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ZAkládací</a:t>
            </a:r>
            <a:r>
              <a:rPr lang="cs-CZ" dirty="0" smtClean="0"/>
              <a:t> listina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Jasně vymezená vize a cíle projektu jsou základem „Zakládací listiny projektu“.</a:t>
            </a:r>
          </a:p>
          <a:p>
            <a:r>
              <a:rPr lang="cs-CZ" dirty="0" smtClean="0"/>
              <a:t>Zakládací listina projektu je dokument, v němž jsou obsaženy všechny základní a nejdůležitější informace o projektu. Je velmi vhodné (nutné), aby tento dokument podepsaly zástupci všech subjektů, které se na projektu budou podílet. Jde o vyjádření shody nad projektem a závazek řídit se tímto dokumentem. V případě problémů se lze na tento dokument odvolat.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Zakládací listina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Možný obsah:</a:t>
            </a:r>
          </a:p>
          <a:p>
            <a:pPr>
              <a:buFontTx/>
              <a:buChar char="-"/>
            </a:pPr>
            <a:r>
              <a:rPr lang="cs-CZ" dirty="0" smtClean="0"/>
              <a:t>Vize projektu</a:t>
            </a:r>
          </a:p>
          <a:p>
            <a:pPr>
              <a:buFontTx/>
              <a:buChar char="-"/>
            </a:pPr>
            <a:r>
              <a:rPr lang="cs-CZ" dirty="0" smtClean="0"/>
              <a:t>Cíle projektu</a:t>
            </a:r>
          </a:p>
          <a:p>
            <a:pPr>
              <a:buFontTx/>
              <a:buChar char="-"/>
            </a:pPr>
            <a:r>
              <a:rPr lang="cs-CZ" dirty="0" smtClean="0"/>
              <a:t>Časový rámec projektu</a:t>
            </a:r>
          </a:p>
          <a:p>
            <a:pPr>
              <a:buFontTx/>
              <a:buChar char="-"/>
            </a:pPr>
            <a:r>
              <a:rPr lang="cs-CZ" dirty="0" smtClean="0"/>
              <a:t>Zodpovědnosti</a:t>
            </a:r>
          </a:p>
          <a:p>
            <a:pPr>
              <a:buFontTx/>
              <a:buChar char="-"/>
            </a:pPr>
            <a:r>
              <a:rPr lang="cs-CZ" dirty="0" smtClean="0"/>
              <a:t>Základní finanční rámec projektu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Všichni jsou jeden tým a společně do příště vytvoří projekt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domácího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vytvoří svůj vlastní individuální projekt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Cíl: úspěšný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slovo „úspěšný“</a:t>
            </a:r>
          </a:p>
          <a:p>
            <a:r>
              <a:rPr lang="cs-CZ" dirty="0" smtClean="0"/>
              <a:t>Kritéria úspěšnosti projektu:</a:t>
            </a:r>
          </a:p>
          <a:p>
            <a:pPr lvl="1"/>
            <a:r>
              <a:rPr lang="cs-CZ" dirty="0" smtClean="0"/>
              <a:t>Soulad s dlouhodobou strategií</a:t>
            </a:r>
          </a:p>
          <a:p>
            <a:pPr lvl="1"/>
            <a:r>
              <a:rPr lang="cs-CZ" dirty="0" smtClean="0"/>
              <a:t>Odpovídající kapacity a zdroje</a:t>
            </a:r>
          </a:p>
          <a:p>
            <a:pPr lvl="1"/>
            <a:r>
              <a:rPr lang="cs-CZ" dirty="0" smtClean="0"/>
              <a:t>Šance na úspěch proti konkurenci</a:t>
            </a:r>
          </a:p>
          <a:p>
            <a:pPr lvl="1"/>
            <a:r>
              <a:rPr lang="cs-CZ" dirty="0" smtClean="0"/>
              <a:t>Jasné zadání (viz </a:t>
            </a:r>
            <a:r>
              <a:rPr lang="cs-CZ" dirty="0" err="1" smtClean="0"/>
              <a:t>trojimperativ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Hodnota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Trojimperativ</a:t>
            </a:r>
            <a:r>
              <a:rPr lang="cs-CZ" dirty="0" smtClean="0"/>
              <a:t> – „projektový trojúhelník“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Důvěryhodná</a:t>
            </a:r>
          </a:p>
          <a:p>
            <a:r>
              <a:rPr lang="cs-CZ" dirty="0" smtClean="0"/>
              <a:t>Vyzývavá</a:t>
            </a:r>
          </a:p>
          <a:p>
            <a:r>
              <a:rPr lang="cs-CZ" dirty="0" smtClean="0"/>
              <a:t>Celkově konzistentní</a:t>
            </a:r>
          </a:p>
          <a:p>
            <a:r>
              <a:rPr lang="cs-CZ" dirty="0" smtClean="0"/>
              <a:t>Jasná a srozumitelná</a:t>
            </a:r>
          </a:p>
          <a:p>
            <a:r>
              <a:rPr lang="cs-CZ" dirty="0" smtClean="0"/>
              <a:t>Mostem mezi minulostí a budoucností</a:t>
            </a:r>
          </a:p>
          <a:p>
            <a:endParaRPr lang="cs-CZ" dirty="0" smtClean="0"/>
          </a:p>
          <a:p>
            <a:r>
              <a:rPr lang="cs-CZ" dirty="0" smtClean="0"/>
              <a:t>Vize by měla sjednotit různé osobnosti do jednotného týmu!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Vize je (obecná, ale ne </a:t>
            </a:r>
            <a:r>
              <a:rPr lang="cs-CZ" dirty="0" err="1" smtClean="0"/>
              <a:t>nicneříkající</a:t>
            </a:r>
            <a:r>
              <a:rPr lang="cs-CZ" dirty="0" smtClean="0"/>
              <a:t>) představa o cíli projektu. Tedy: jak bude vypadat situace po úspěšném zakončení projektu.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Vize by měla být srozumitelnou odpovědí na otázky:</a:t>
            </a:r>
          </a:p>
          <a:p>
            <a:pPr>
              <a:buFontTx/>
              <a:buChar char="-"/>
            </a:pPr>
            <a:r>
              <a:rPr lang="cs-CZ" dirty="0" smtClean="0"/>
              <a:t>CO chceme dokázat</a:t>
            </a:r>
          </a:p>
          <a:p>
            <a:pPr>
              <a:buFontTx/>
              <a:buChar char="-"/>
            </a:pPr>
            <a:r>
              <a:rPr lang="cs-CZ" dirty="0" smtClean="0"/>
              <a:t>PROČ to chceme dokázat</a:t>
            </a:r>
          </a:p>
          <a:p>
            <a:pPr>
              <a:buFontTx/>
              <a:buChar char="-"/>
            </a:pPr>
            <a:r>
              <a:rPr lang="cs-CZ" dirty="0" smtClean="0"/>
              <a:t>KDO jsme, tedy proč zrovna „my“ to máme dokázat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Vize kraje Vysočina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„</a:t>
            </a:r>
            <a:r>
              <a:rPr lang="cs-CZ" b="1" i="1" dirty="0" smtClean="0"/>
              <a:t>Chceme </a:t>
            </a:r>
            <a:r>
              <a:rPr lang="cs-CZ" b="1" i="1" dirty="0" smtClean="0"/>
              <a:t>být moderní respektovanou institucí, která bude efektivně, profesionálně a vstřícně vykonávat veřejnou správu. Naše služba je dostupná pro všechny v otevřeném a přívětivém úřadu. Zveme ke spolupráci na rozvoji zdravého a prosperujícího kraje Vysočina</a:t>
            </a:r>
            <a:r>
              <a:rPr lang="cs-CZ" dirty="0" smtClean="0"/>
              <a:t>.“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nanoklastr.cz</a:t>
            </a:r>
            <a:r>
              <a:rPr lang="cs-CZ" dirty="0" smtClean="0">
                <a:hlinkClick r:id="rId2"/>
              </a:rPr>
              <a:t>/vize.</a:t>
            </a:r>
            <a:r>
              <a:rPr lang="cs-CZ" dirty="0" err="1" smtClean="0">
                <a:hlinkClick r:id="rId2"/>
              </a:rPr>
              <a:t>htm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cesky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raj.info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greenway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jizera</a:t>
            </a:r>
            <a:r>
              <a:rPr lang="cs-CZ" dirty="0" smtClean="0">
                <a:hlinkClick r:id="rId3"/>
              </a:rPr>
              <a:t>/projekt-</a:t>
            </a:r>
            <a:r>
              <a:rPr lang="cs-CZ" dirty="0" err="1" smtClean="0">
                <a:hlinkClick r:id="rId3"/>
              </a:rPr>
              <a:t>greenways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jizera.html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4"/>
              </a:rPr>
              <a:t>http</a:t>
            </a:r>
            <a:r>
              <a:rPr lang="cs-CZ" dirty="0" smtClean="0">
                <a:hlinkClick r:id="rId4"/>
              </a:rPr>
              <a:t>://www.</a:t>
            </a:r>
            <a:r>
              <a:rPr lang="cs-CZ" dirty="0" err="1" smtClean="0">
                <a:hlinkClick r:id="rId4"/>
              </a:rPr>
              <a:t>karieraplus.cz</a:t>
            </a:r>
            <a:r>
              <a:rPr lang="cs-CZ" dirty="0" smtClean="0">
                <a:hlinkClick r:id="rId4"/>
              </a:rPr>
              <a:t>/2009/</a:t>
            </a:r>
            <a:r>
              <a:rPr lang="cs-CZ" dirty="0" err="1" smtClean="0">
                <a:hlinkClick r:id="rId4"/>
              </a:rPr>
              <a:t>zamer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mjc.cz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mezinarodni</a:t>
            </a:r>
            <a:r>
              <a:rPr lang="cs-CZ" dirty="0" smtClean="0">
                <a:hlinkClick r:id="rId5"/>
              </a:rPr>
              <a:t>-projekty/</a:t>
            </a:r>
            <a:r>
              <a:rPr lang="cs-CZ" dirty="0" err="1" smtClean="0">
                <a:hlinkClick r:id="rId5"/>
              </a:rPr>
              <a:t>migrants.htm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ea.cz</a:t>
            </a:r>
            <a:r>
              <a:rPr lang="cs-CZ" dirty="0" smtClean="0">
                <a:hlinkClick r:id="rId6"/>
              </a:rPr>
              <a:t>/Rozvoj_</a:t>
            </a:r>
            <a:r>
              <a:rPr lang="cs-CZ" dirty="0" err="1" smtClean="0">
                <a:hlinkClick r:id="rId6"/>
              </a:rPr>
              <a:t>cirkve</a:t>
            </a:r>
            <a:r>
              <a:rPr lang="cs-CZ" dirty="0" smtClean="0">
                <a:hlinkClick r:id="rId6"/>
              </a:rPr>
              <a:t>/misie_je_</a:t>
            </a:r>
            <a:r>
              <a:rPr lang="cs-CZ" dirty="0" err="1" smtClean="0">
                <a:hlinkClick r:id="rId6"/>
              </a:rPr>
              <a:t>mozna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7"/>
              </a:rPr>
              <a:t>http</a:t>
            </a:r>
            <a:r>
              <a:rPr lang="cs-CZ" dirty="0" smtClean="0">
                <a:hlinkClick r:id="rId7"/>
              </a:rPr>
              <a:t>://www.</a:t>
            </a:r>
            <a:r>
              <a:rPr lang="cs-CZ" dirty="0" err="1" smtClean="0">
                <a:hlinkClick r:id="rId7"/>
              </a:rPr>
              <a:t>apostolskacirkev.cz</a:t>
            </a:r>
            <a:r>
              <a:rPr lang="cs-CZ" dirty="0" smtClean="0">
                <a:hlinkClick r:id="rId7"/>
              </a:rPr>
              <a:t>/view2.php?</a:t>
            </a:r>
            <a:r>
              <a:rPr lang="cs-CZ" dirty="0" err="1" smtClean="0">
                <a:hlinkClick r:id="rId7"/>
              </a:rPr>
              <a:t>rstema</a:t>
            </a:r>
            <a:r>
              <a:rPr lang="cs-CZ" dirty="0" smtClean="0">
                <a:hlinkClick r:id="rId7"/>
              </a:rPr>
              <a:t>=38&amp;</a:t>
            </a:r>
            <a:r>
              <a:rPr lang="cs-CZ" dirty="0" err="1" smtClean="0">
                <a:hlinkClick r:id="rId7"/>
              </a:rPr>
              <a:t>stromhlmenu</a:t>
            </a:r>
            <a:r>
              <a:rPr lang="cs-CZ" dirty="0" smtClean="0">
                <a:hlinkClick r:id="rId7"/>
              </a:rPr>
              <a:t>=6:22:38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F9B9-8497-4459-B3B0-69975664ED4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662</Words>
  <Application>Microsoft Office PowerPoint</Application>
  <PresentationFormat>Předvádění na obrazovce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Cesta</vt:lpstr>
      <vt:lpstr>Projektové řízení /Řízení projektů v religionistice Vize a cíle projektu</vt:lpstr>
      <vt:lpstr>Kontrola domácího úkolu</vt:lpstr>
      <vt:lpstr>Cíl: úspěšný projekt</vt:lpstr>
      <vt:lpstr>Trojimperativ – „projektový trojúhelník“</vt:lpstr>
      <vt:lpstr>Vize</vt:lpstr>
      <vt:lpstr>Vize</vt:lpstr>
      <vt:lpstr>Vize - obsah</vt:lpstr>
      <vt:lpstr>Vize - příklady</vt:lpstr>
      <vt:lpstr>Vize - příklady</vt:lpstr>
      <vt:lpstr>Vize – příklad „Misie je možná“</vt:lpstr>
      <vt:lpstr>Vize – příklad „Misie je možná“</vt:lpstr>
      <vt:lpstr>Vize – příklad „Misie je možná“</vt:lpstr>
      <vt:lpstr>Vize – příklad „Misijní společnost Život“</vt:lpstr>
      <vt:lpstr>ZAkládací listina projektu</vt:lpstr>
      <vt:lpstr>Zakládací listina projektu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 /Řízení projektů v religionistice</dc:title>
  <dc:creator>user</dc:creator>
  <cp:lastModifiedBy>user</cp:lastModifiedBy>
  <cp:revision>20</cp:revision>
  <dcterms:created xsi:type="dcterms:W3CDTF">2009-02-26T10:28:39Z</dcterms:created>
  <dcterms:modified xsi:type="dcterms:W3CDTF">2009-03-05T13:26:43Z</dcterms:modified>
</cp:coreProperties>
</file>