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6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57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ĺž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ĺžni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19. 4. 2010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11" name="Zástupný symbol čísla snímky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19. 4. 2010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19. 4. 2010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19. 4. 2010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ĺžni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ĺžni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19. 4. 2010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19. 4. 2010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19. 4. 2010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19. 4. 2010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ĺž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19. 4. 2010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19. 4. 2010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ĺž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ĺžnik s jedným zaobleným roho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19. 4. 2010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ĺž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ĺžni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nadpis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19. 4. 2010</a:t>
            </a:fld>
            <a:endParaRPr lang="sk-SK"/>
          </a:p>
        </p:txBody>
      </p:sp>
      <p:sp>
        <p:nvSpPr>
          <p:cNvPr id="18" name="Zástupný symbol päty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ghorontherocks.net/part1.html" TargetMode="External"/><Relationship Id="rId2" Type="http://schemas.openxmlformats.org/officeDocument/2006/relationships/hyperlink" Target="http://www.cyberartsweb.org/cpace/ht/dmyunfinal/frame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asiamolga.ne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Mapy a digitálne umenie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609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2000" dirty="0" smtClean="0">
                <a:solidFill>
                  <a:schemeClr val="bg1"/>
                </a:solidFill>
              </a:rPr>
              <a:t/>
            </a:r>
            <a:br>
              <a:rPr lang="sk-SK" sz="2000" dirty="0" smtClean="0">
                <a:solidFill>
                  <a:schemeClr val="bg1"/>
                </a:solidFill>
              </a:rPr>
            </a:br>
            <a:r>
              <a:rPr lang="sk-SK" sz="2000" dirty="0" err="1" smtClean="0">
                <a:solidFill>
                  <a:schemeClr val="tx1"/>
                </a:solidFill>
              </a:rPr>
              <a:t>Hereford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Mappa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Mundi</a:t>
            </a:r>
            <a:r>
              <a:rPr lang="sk-SK" sz="2000" dirty="0" smtClean="0">
                <a:solidFill>
                  <a:schemeClr val="tx1"/>
                </a:solidFill>
              </a:rPr>
              <a:t> – 13. stor. </a:t>
            </a:r>
            <a:br>
              <a:rPr lang="sk-SK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Richard of </a:t>
            </a:r>
            <a:r>
              <a:rPr lang="en-US" sz="2000" dirty="0" err="1" smtClean="0">
                <a:solidFill>
                  <a:schemeClr val="tx1"/>
                </a:solidFill>
              </a:rPr>
              <a:t>Haldingham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smtClean="0">
                <a:solidFill>
                  <a:schemeClr val="tx1"/>
                </a:solidFill>
              </a:rPr>
              <a:t>alebo </a:t>
            </a:r>
            <a:r>
              <a:rPr lang="en-US" sz="2000" dirty="0" err="1" smtClean="0">
                <a:solidFill>
                  <a:schemeClr val="tx1"/>
                </a:solidFill>
              </a:rPr>
              <a:t>Lafford</a:t>
            </a:r>
            <a:endParaRPr lang="sk-SK" sz="2000" dirty="0">
              <a:solidFill>
                <a:schemeClr val="tx1"/>
              </a:solidFill>
            </a:endParaRP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954088"/>
            <a:ext cx="5221288" cy="590391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7921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dirty="0" err="1" smtClean="0">
                <a:solidFill>
                  <a:schemeClr val="tx1"/>
                </a:solidFill>
              </a:rPr>
              <a:t>Mappa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Mundi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fr-FR" sz="2200" i="1" dirty="0" smtClean="0">
                <a:solidFill>
                  <a:schemeClr val="tx1"/>
                </a:solidFill>
              </a:rPr>
              <a:t>Jean Mansel </a:t>
            </a:r>
            <a:r>
              <a:rPr lang="sk-SK" sz="2200" i="1" dirty="0" smtClean="0">
                <a:solidFill>
                  <a:schemeClr val="tx1"/>
                </a:solidFill>
              </a:rPr>
              <a:t/>
            </a:r>
            <a:br>
              <a:rPr lang="sk-SK" sz="2200" i="1" dirty="0" smtClean="0">
                <a:solidFill>
                  <a:schemeClr val="tx1"/>
                </a:solidFill>
              </a:rPr>
            </a:br>
            <a:r>
              <a:rPr lang="fr-FR" sz="2200" i="1" dirty="0" smtClean="0">
                <a:solidFill>
                  <a:schemeClr val="tx1"/>
                </a:solidFill>
              </a:rPr>
              <a:t>La Fleur des Histoires. Valenciennes, 1459-1463</a:t>
            </a:r>
            <a:endParaRPr lang="sk-SK" sz="2200" dirty="0">
              <a:solidFill>
                <a:schemeClr val="tx1"/>
              </a:solidFill>
            </a:endParaRP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43200" y="1249363"/>
            <a:ext cx="4116388" cy="560863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33400"/>
            <a:ext cx="8183880" cy="914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dirty="0" err="1" smtClean="0">
                <a:solidFill>
                  <a:schemeClr val="tx1"/>
                </a:solidFill>
              </a:rPr>
              <a:t>Mappa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Mundi</a:t>
            </a:r>
            <a:r>
              <a:rPr lang="sk-SK" dirty="0" smtClean="0">
                <a:solidFill>
                  <a:schemeClr val="tx1"/>
                </a:solidFill>
              </a:rPr>
              <a:t/>
            </a:r>
            <a:br>
              <a:rPr lang="sk-SK" dirty="0" smtClean="0">
                <a:solidFill>
                  <a:schemeClr val="tx1"/>
                </a:solidFill>
              </a:rPr>
            </a:br>
            <a:r>
              <a:rPr lang="en-US" sz="2700" dirty="0" err="1" smtClean="0">
                <a:solidFill>
                  <a:schemeClr val="tx1"/>
                </a:solidFill>
              </a:rPr>
              <a:t>Ghulammonhamed</a:t>
            </a:r>
            <a:r>
              <a:rPr lang="en-US" sz="2700" dirty="0" smtClean="0">
                <a:solidFill>
                  <a:schemeClr val="tx1"/>
                </a:solidFill>
              </a:rPr>
              <a:t> Sheikh (b. 1937)</a:t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2700" i="1" dirty="0" err="1" smtClean="0">
                <a:solidFill>
                  <a:schemeClr val="tx1"/>
                </a:solidFill>
              </a:rPr>
              <a:t>Mappa</a:t>
            </a:r>
            <a:r>
              <a:rPr lang="en-US" sz="2700" i="1" dirty="0" smtClean="0">
                <a:solidFill>
                  <a:schemeClr val="tx1"/>
                </a:solidFill>
              </a:rPr>
              <a:t> Mundi</a:t>
            </a:r>
            <a:r>
              <a:rPr lang="en-US" sz="2700" dirty="0" smtClean="0">
                <a:solidFill>
                  <a:schemeClr val="tx1"/>
                </a:solidFill>
              </a:rPr>
              <a:t>, </a:t>
            </a:r>
            <a:r>
              <a:rPr lang="en-US" sz="2700" dirty="0" smtClean="0">
                <a:solidFill>
                  <a:schemeClr val="tx1"/>
                </a:solidFill>
              </a:rPr>
              <a:t>2003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66875" y="1600200"/>
            <a:ext cx="6488113" cy="52578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Diela s mapami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err="1" smtClean="0"/>
              <a:t>David</a:t>
            </a:r>
            <a:r>
              <a:rPr lang="sk-SK" dirty="0" smtClean="0"/>
              <a:t> </a:t>
            </a:r>
            <a:r>
              <a:rPr lang="sk-SK" dirty="0" smtClean="0"/>
              <a:t>M</a:t>
            </a:r>
            <a:r>
              <a:rPr lang="sk-SK" dirty="0" smtClean="0"/>
              <a:t>. </a:t>
            </a:r>
            <a:r>
              <a:rPr lang="sk-SK" dirty="0" err="1" smtClean="0"/>
              <a:t>Yun</a:t>
            </a:r>
            <a:r>
              <a:rPr lang="sk-SK" dirty="0" smtClean="0"/>
              <a:t>: </a:t>
            </a:r>
            <a:r>
              <a:rPr lang="sk-SK" dirty="0" err="1" smtClean="0"/>
              <a:t>Subway</a:t>
            </a:r>
            <a:r>
              <a:rPr lang="sk-SK" dirty="0" smtClean="0"/>
              <a:t> </a:t>
            </a:r>
            <a:r>
              <a:rPr lang="sk-SK" dirty="0" err="1" smtClean="0"/>
              <a:t>Story</a:t>
            </a:r>
            <a:r>
              <a:rPr lang="sk-SK" dirty="0" smtClean="0"/>
              <a:t>:</a:t>
            </a:r>
          </a:p>
          <a:p>
            <a:r>
              <a:rPr lang="sk-SK" dirty="0" smtClean="0">
                <a:hlinkClick r:id="rId2"/>
              </a:rPr>
              <a:t>http</a:t>
            </a:r>
            <a:r>
              <a:rPr lang="sk-SK" dirty="0" smtClean="0">
                <a:hlinkClick r:id="rId2"/>
              </a:rPr>
              <a:t>://www.cyberartsweb.org/cpace/ht/dmyunfinal/frames.html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Christoph</a:t>
            </a:r>
            <a:r>
              <a:rPr lang="sk-SK" dirty="0" smtClean="0"/>
              <a:t> </a:t>
            </a:r>
            <a:r>
              <a:rPr lang="sk-SK" dirty="0" err="1" smtClean="0"/>
              <a:t>Benda-Flo</a:t>
            </a:r>
            <a:r>
              <a:rPr lang="sk-SK" dirty="0" smtClean="0"/>
              <a:t> </a:t>
            </a:r>
            <a:r>
              <a:rPr lang="sk-SK" dirty="0" err="1" smtClean="0"/>
              <a:t>Lederman</a:t>
            </a:r>
            <a:r>
              <a:rPr lang="sk-SK" dirty="0" smtClean="0"/>
              <a:t>:</a:t>
            </a:r>
          </a:p>
          <a:p>
            <a:r>
              <a:rPr lang="sk-SK" dirty="0" err="1" smtClean="0"/>
              <a:t>Senghor</a:t>
            </a:r>
            <a:r>
              <a:rPr lang="sk-SK" dirty="0" smtClean="0"/>
              <a:t> on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Rocks</a:t>
            </a:r>
            <a:r>
              <a:rPr lang="sk-SK" dirty="0" smtClean="0"/>
              <a:t>:</a:t>
            </a:r>
          </a:p>
          <a:p>
            <a:r>
              <a:rPr lang="sk-SK" dirty="0" smtClean="0">
                <a:hlinkClick r:id="rId3"/>
              </a:rPr>
              <a:t>http://www.senghorontherocks.net/part1.html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Kasia</a:t>
            </a:r>
            <a:r>
              <a:rPr lang="sk-SK" dirty="0" smtClean="0"/>
              <a:t> </a:t>
            </a:r>
            <a:r>
              <a:rPr lang="sk-SK" dirty="0" err="1" smtClean="0"/>
              <a:t>Molga</a:t>
            </a:r>
            <a:r>
              <a:rPr lang="sk-SK" dirty="0" smtClean="0"/>
              <a:t>: </a:t>
            </a:r>
            <a:r>
              <a:rPr lang="sk-SK" dirty="0" err="1" smtClean="0"/>
              <a:t>Mirror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Infinity</a:t>
            </a:r>
            <a:endParaRPr lang="sk-SK" dirty="0" smtClean="0"/>
          </a:p>
          <a:p>
            <a:r>
              <a:rPr lang="sk-SK" dirty="0" smtClean="0">
                <a:solidFill>
                  <a:schemeClr val="bg1"/>
                </a:solidFill>
                <a:hlinkClick r:id="rId4"/>
              </a:rPr>
              <a:t>http://www.kasiamolga.net/</a:t>
            </a:r>
            <a:endParaRPr lang="sk-SK" dirty="0" smtClean="0">
              <a:solidFill>
                <a:schemeClr val="bg1"/>
              </a:solidFill>
            </a:endParaRPr>
          </a:p>
          <a:p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9445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Mercator: </a:t>
            </a:r>
            <a:r>
              <a:rPr lang="en-US" dirty="0" err="1" smtClean="0">
                <a:solidFill>
                  <a:schemeClr val="tx1"/>
                </a:solidFill>
              </a:rPr>
              <a:t>Imperi</a:t>
            </a:r>
            <a:r>
              <a:rPr lang="sk-SK" dirty="0" err="1" smtClean="0">
                <a:solidFill>
                  <a:schemeClr val="tx1"/>
                </a:solidFill>
              </a:rPr>
              <a:t>ální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společenství</a:t>
            </a:r>
            <a:r>
              <a:rPr lang="sk-SK" dirty="0" smtClean="0">
                <a:solidFill>
                  <a:schemeClr val="tx1"/>
                </a:solidFill>
              </a:rPr>
              <a:t> – ako príloha </a:t>
            </a:r>
            <a:r>
              <a:rPr lang="sk-SK" dirty="0" err="1" smtClean="0">
                <a:solidFill>
                  <a:schemeClr val="tx1"/>
                </a:solidFill>
              </a:rPr>
              <a:t>novin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Graphic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4099" name="Zástupný symbol obsahu 3" descr="P10108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235075"/>
            <a:ext cx="6934200" cy="54546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3200" dirty="0" err="1" smtClean="0">
                <a:solidFill>
                  <a:schemeClr val="tx1"/>
                </a:solidFill>
              </a:rPr>
              <a:t>Heinrich</a:t>
            </a:r>
            <a:r>
              <a:rPr lang="sk-SK" sz="3200" dirty="0" smtClean="0">
                <a:solidFill>
                  <a:schemeClr val="tx1"/>
                </a:solidFill>
              </a:rPr>
              <a:t> </a:t>
            </a:r>
            <a:r>
              <a:rPr lang="sk-SK" sz="3200" dirty="0" err="1" smtClean="0">
                <a:solidFill>
                  <a:schemeClr val="tx1"/>
                </a:solidFill>
              </a:rPr>
              <a:t>Buenting</a:t>
            </a:r>
            <a:r>
              <a:rPr lang="sk-SK" sz="3200" dirty="0" smtClean="0">
                <a:solidFill>
                  <a:schemeClr val="tx1"/>
                </a:solidFill>
              </a:rPr>
              <a:t> – </a:t>
            </a:r>
            <a:r>
              <a:rPr lang="sk-SK" sz="3200" dirty="0" err="1" smtClean="0">
                <a:solidFill>
                  <a:schemeClr val="tx1"/>
                </a:solidFill>
              </a:rPr>
              <a:t>Itinerarium</a:t>
            </a:r>
            <a:r>
              <a:rPr lang="sk-SK" sz="3200" dirty="0" smtClean="0">
                <a:solidFill>
                  <a:schemeClr val="tx1"/>
                </a:solidFill>
              </a:rPr>
              <a:t> </a:t>
            </a:r>
            <a:r>
              <a:rPr lang="sk-SK" sz="3200" dirty="0" err="1" smtClean="0">
                <a:solidFill>
                  <a:schemeClr val="tx1"/>
                </a:solidFill>
              </a:rPr>
              <a:t>Sacrae</a:t>
            </a:r>
            <a:r>
              <a:rPr lang="sk-SK" sz="3200" dirty="0" smtClean="0">
                <a:solidFill>
                  <a:schemeClr val="tx1"/>
                </a:solidFill>
              </a:rPr>
              <a:t> </a:t>
            </a:r>
            <a:r>
              <a:rPr lang="sk-SK" sz="3200" dirty="0" err="1" smtClean="0">
                <a:solidFill>
                  <a:schemeClr val="tx1"/>
                </a:solidFill>
              </a:rPr>
              <a:t>Scripturae</a:t>
            </a:r>
            <a:r>
              <a:rPr lang="sk-SK" sz="3200" dirty="0" smtClean="0">
                <a:solidFill>
                  <a:schemeClr val="tx1"/>
                </a:solidFill>
              </a:rPr>
              <a:t> (vedecká ilustrácia) </a:t>
            </a:r>
            <a:endParaRPr lang="sk-SK" sz="3200" dirty="0">
              <a:solidFill>
                <a:schemeClr val="tx1"/>
              </a:solidFill>
            </a:endParaRPr>
          </a:p>
        </p:txBody>
      </p:sp>
      <p:pic>
        <p:nvPicPr>
          <p:cNvPr id="5123" name="Zástupný symbol obsahu 3" descr="P10108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371600"/>
            <a:ext cx="6997700" cy="52578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dirty="0" err="1" smtClean="0">
                <a:solidFill>
                  <a:schemeClr val="tx1"/>
                </a:solidFill>
              </a:rPr>
              <a:t>Van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Dyck</a:t>
            </a:r>
            <a:r>
              <a:rPr lang="sk-SK" dirty="0" smtClean="0">
                <a:solidFill>
                  <a:schemeClr val="tx1"/>
                </a:solidFill>
              </a:rPr>
              <a:t>, 1639. </a:t>
            </a:r>
            <a:br>
              <a:rPr lang="sk-SK" dirty="0" smtClean="0">
                <a:solidFill>
                  <a:schemeClr val="tx1"/>
                </a:solidFill>
              </a:rPr>
            </a:br>
            <a:r>
              <a:rPr lang="sk-SK" dirty="0" smtClean="0">
                <a:solidFill>
                  <a:schemeClr val="tx1"/>
                </a:solidFill>
              </a:rPr>
              <a:t>Portrét </a:t>
            </a:r>
            <a:r>
              <a:rPr lang="sk-SK" dirty="0" err="1" smtClean="0">
                <a:solidFill>
                  <a:schemeClr val="tx1"/>
                </a:solidFill>
              </a:rPr>
              <a:t>Thomase</a:t>
            </a:r>
            <a:r>
              <a:rPr lang="sk-SK" dirty="0" smtClean="0">
                <a:solidFill>
                  <a:schemeClr val="tx1"/>
                </a:solidFill>
              </a:rPr>
              <a:t> 14.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6147" name="Zástupný symbol obsahu 3" descr="P10108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600200"/>
            <a:ext cx="7199313" cy="52578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8589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3200" dirty="0" smtClean="0">
                <a:solidFill>
                  <a:schemeClr val="tx1"/>
                </a:solidFill>
              </a:rPr>
              <a:t>D. R. </a:t>
            </a:r>
            <a:r>
              <a:rPr lang="sk-SK" sz="3200" dirty="0" err="1" smtClean="0">
                <a:solidFill>
                  <a:schemeClr val="tx1"/>
                </a:solidFill>
              </a:rPr>
              <a:t>Fraser</a:t>
            </a:r>
            <a:r>
              <a:rPr lang="sk-SK" sz="3200" dirty="0" smtClean="0">
                <a:solidFill>
                  <a:schemeClr val="tx1"/>
                </a:solidFill>
              </a:rPr>
              <a:t> </a:t>
            </a:r>
            <a:r>
              <a:rPr lang="sk-SK" sz="3200" dirty="0" err="1" smtClean="0">
                <a:solidFill>
                  <a:schemeClr val="tx1"/>
                </a:solidFill>
              </a:rPr>
              <a:t>Taylor</a:t>
            </a:r>
            <a:r>
              <a:rPr lang="sk-SK" sz="3200" dirty="0" smtClean="0">
                <a:solidFill>
                  <a:schemeClr val="tx1"/>
                </a:solidFill>
              </a:rPr>
              <a:t> –</a:t>
            </a:r>
            <a:br>
              <a:rPr lang="sk-SK" sz="3200" dirty="0" smtClean="0">
                <a:solidFill>
                  <a:schemeClr val="tx1"/>
                </a:solidFill>
              </a:rPr>
            </a:br>
            <a:r>
              <a:rPr lang="sk-SK" sz="3200" i="1" dirty="0" err="1" smtClean="0">
                <a:solidFill>
                  <a:schemeClr val="tx1"/>
                </a:solidFill>
              </a:rPr>
              <a:t>Maps</a:t>
            </a:r>
            <a:r>
              <a:rPr lang="sk-SK" sz="3200" i="1" dirty="0" smtClean="0">
                <a:solidFill>
                  <a:schemeClr val="tx1"/>
                </a:solidFill>
              </a:rPr>
              <a:t> and </a:t>
            </a:r>
            <a:r>
              <a:rPr lang="sk-SK" sz="3200" i="1" dirty="0" err="1" smtClean="0">
                <a:solidFill>
                  <a:schemeClr val="tx1"/>
                </a:solidFill>
              </a:rPr>
              <a:t>Mapping</a:t>
            </a:r>
            <a:r>
              <a:rPr lang="sk-SK" sz="3200" i="1" dirty="0" smtClean="0">
                <a:solidFill>
                  <a:schemeClr val="tx1"/>
                </a:solidFill>
              </a:rPr>
              <a:t> in </a:t>
            </a:r>
            <a:r>
              <a:rPr lang="sk-SK" sz="3200" i="1" dirty="0" err="1" smtClean="0">
                <a:solidFill>
                  <a:schemeClr val="tx1"/>
                </a:solidFill>
              </a:rPr>
              <a:t>the</a:t>
            </a:r>
            <a:r>
              <a:rPr lang="sk-SK" sz="3200" i="1" dirty="0" smtClean="0">
                <a:solidFill>
                  <a:schemeClr val="tx1"/>
                </a:solidFill>
              </a:rPr>
              <a:t> </a:t>
            </a:r>
            <a:r>
              <a:rPr lang="sk-SK" sz="3200" i="1" dirty="0" err="1" smtClean="0">
                <a:solidFill>
                  <a:schemeClr val="tx1"/>
                </a:solidFill>
              </a:rPr>
              <a:t>Information</a:t>
            </a:r>
            <a:r>
              <a:rPr lang="sk-SK" sz="3200" i="1" dirty="0" smtClean="0">
                <a:solidFill>
                  <a:schemeClr val="tx1"/>
                </a:solidFill>
              </a:rPr>
              <a:t> </a:t>
            </a:r>
            <a:r>
              <a:rPr lang="sk-SK" sz="3200" i="1" dirty="0" err="1" smtClean="0">
                <a:solidFill>
                  <a:schemeClr val="tx1"/>
                </a:solidFill>
              </a:rPr>
              <a:t>Era</a:t>
            </a:r>
            <a:r>
              <a:rPr lang="sk-SK" sz="3200" dirty="0" smtClean="0">
                <a:solidFill>
                  <a:schemeClr val="tx1"/>
                </a:solidFill>
              </a:rPr>
              <a:t>: </a:t>
            </a:r>
            <a:br>
              <a:rPr lang="sk-SK" sz="3200" dirty="0" smtClean="0">
                <a:solidFill>
                  <a:schemeClr val="tx1"/>
                </a:solidFill>
              </a:rPr>
            </a:br>
            <a:r>
              <a:rPr lang="sk-SK" sz="3200" dirty="0" err="1" smtClean="0">
                <a:solidFill>
                  <a:schemeClr val="tx1"/>
                </a:solidFill>
              </a:rPr>
              <a:t>kyberkartografia</a:t>
            </a:r>
            <a:endParaRPr lang="sk-SK" sz="3200" dirty="0">
              <a:solidFill>
                <a:schemeClr val="tx1"/>
              </a:solidFill>
            </a:endParaRPr>
          </a:p>
        </p:txBody>
      </p:sp>
      <p:sp>
        <p:nvSpPr>
          <p:cNvPr id="7171" name="Zástupný symbol obsahu 2"/>
          <p:cNvSpPr>
            <a:spLocks noGrp="1"/>
          </p:cNvSpPr>
          <p:nvPr>
            <p:ph idx="1"/>
          </p:nvPr>
        </p:nvSpPr>
        <p:spPr>
          <a:xfrm>
            <a:off x="457200" y="2362200"/>
            <a:ext cx="8001000" cy="39465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sk-SK" dirty="0" smtClean="0"/>
              <a:t>„[</a:t>
            </a:r>
            <a:r>
              <a:rPr lang="sk-SK" dirty="0" smtClean="0"/>
              <a:t>O]</a:t>
            </a:r>
            <a:r>
              <a:rPr lang="sk-SK" dirty="0" err="1" smtClean="0"/>
              <a:t>rganizácia</a:t>
            </a:r>
            <a:r>
              <a:rPr lang="sk-SK" dirty="0" smtClean="0"/>
              <a:t>, prezentácia analýza a komunikácia informácií s priestorovou referenciou, ktoré sa týkajú širokej škály objektov záujmu spoločnosti a sú prezentované pomocou interaktívneho, dynamického, </a:t>
            </a:r>
            <a:r>
              <a:rPr lang="sk-SK" dirty="0" err="1" smtClean="0"/>
              <a:t>multisenzorického</a:t>
            </a:r>
            <a:r>
              <a:rPr lang="sk-SK" dirty="0" smtClean="0"/>
              <a:t> formátu s využitím multimediálnych a </a:t>
            </a:r>
            <a:r>
              <a:rPr lang="sk-SK" dirty="0" err="1" smtClean="0"/>
              <a:t>multimodálnych</a:t>
            </a:r>
            <a:r>
              <a:rPr lang="sk-SK" dirty="0" smtClean="0"/>
              <a:t> </a:t>
            </a:r>
            <a:r>
              <a:rPr lang="sk-SK" dirty="0" err="1" smtClean="0"/>
              <a:t>interfejsov</a:t>
            </a:r>
            <a:r>
              <a:rPr lang="sk-SK" dirty="0" smtClean="0"/>
              <a:t>.”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dirty="0" err="1" smtClean="0">
                <a:solidFill>
                  <a:schemeClr val="tx1"/>
                </a:solidFill>
              </a:rPr>
              <a:t>Marie-Laure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Ryan</a:t>
            </a:r>
            <a:r>
              <a:rPr lang="sk-SK" dirty="0" smtClean="0">
                <a:solidFill>
                  <a:schemeClr val="tx1"/>
                </a:solidFill>
              </a:rPr>
              <a:t> – </a:t>
            </a:r>
            <a:br>
              <a:rPr lang="sk-SK" dirty="0" smtClean="0">
                <a:solidFill>
                  <a:schemeClr val="tx1"/>
                </a:solidFill>
              </a:rPr>
            </a:br>
            <a:r>
              <a:rPr lang="sk-SK" dirty="0" smtClean="0">
                <a:solidFill>
                  <a:schemeClr val="tx1"/>
                </a:solidFill>
              </a:rPr>
              <a:t>Literárna kartografia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sk-SK" dirty="0" smtClean="0">
                <a:latin typeface="+mj-lt"/>
              </a:rPr>
              <a:t>O vzťahu medzi mapou a fikciou v rôznych podobách pojednáva </a:t>
            </a:r>
            <a:r>
              <a:rPr lang="sk-SK" dirty="0" err="1" smtClean="0">
                <a:latin typeface="+mj-lt"/>
              </a:rPr>
              <a:t>Marie-Laure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Ryan</a:t>
            </a:r>
            <a:r>
              <a:rPr lang="sk-SK" dirty="0" smtClean="0">
                <a:latin typeface="+mj-lt"/>
              </a:rPr>
              <a:t> vo svojej štúdii </a:t>
            </a:r>
            <a:r>
              <a:rPr lang="sk-SK" i="1" dirty="0" err="1" smtClean="0">
                <a:latin typeface="+mj-lt"/>
              </a:rPr>
              <a:t>Literární</a:t>
            </a:r>
            <a:r>
              <a:rPr lang="sk-SK" i="1" dirty="0" smtClean="0">
                <a:latin typeface="+mj-lt"/>
              </a:rPr>
              <a:t> kartografie – mapujeme území.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sk-SK" dirty="0" smtClean="0">
                <a:latin typeface="+mj-lt"/>
              </a:rPr>
              <a:t> Na základe typu priestoru, ktorý mapy v literatúre znázorňujú, uvádza </a:t>
            </a:r>
            <a:r>
              <a:rPr lang="sk-SK" dirty="0" err="1" smtClean="0">
                <a:latin typeface="+mj-lt"/>
              </a:rPr>
              <a:t>Ryan</a:t>
            </a:r>
            <a:r>
              <a:rPr lang="sk-SK" dirty="0" smtClean="0">
                <a:latin typeface="+mj-lt"/>
              </a:rPr>
              <a:t> päť základných druhov máp: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sk-SK" dirty="0" smtClean="0">
              <a:latin typeface="+mj-lt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sk-SK" dirty="0" smtClean="0">
                <a:latin typeface="+mj-lt"/>
              </a:rPr>
              <a:t>mapy zachytávajúce geografický kontext,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sk-SK" dirty="0" smtClean="0">
                <a:latin typeface="+mj-lt"/>
              </a:rPr>
              <a:t>mapy sveta textu,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sk-SK" dirty="0" smtClean="0">
                <a:latin typeface="+mj-lt"/>
              </a:rPr>
              <a:t>mapy priestoru textu (čiže databázové mapy),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sk-SK" dirty="0" smtClean="0">
                <a:latin typeface="+mj-lt"/>
              </a:rPr>
              <a:t>mapy s priestorovou formou a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sk-SK" dirty="0" smtClean="0">
                <a:latin typeface="+mj-lt"/>
              </a:rPr>
              <a:t> mapy osnovy.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sk-SK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sk-SK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dirty="0" err="1" smtClean="0">
                <a:solidFill>
                  <a:schemeClr val="tx1"/>
                </a:solidFill>
              </a:rPr>
              <a:t>Marie-Laure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Ryan</a:t>
            </a:r>
            <a:r>
              <a:rPr lang="sk-SK" dirty="0" smtClean="0">
                <a:solidFill>
                  <a:schemeClr val="tx1"/>
                </a:solidFill>
              </a:rPr>
              <a:t> – </a:t>
            </a:r>
            <a:br>
              <a:rPr lang="sk-SK" dirty="0" smtClean="0">
                <a:solidFill>
                  <a:schemeClr val="tx1"/>
                </a:solidFill>
              </a:rPr>
            </a:br>
            <a:r>
              <a:rPr lang="sk-SK" dirty="0" smtClean="0">
                <a:solidFill>
                  <a:schemeClr val="tx1"/>
                </a:solidFill>
              </a:rPr>
              <a:t>Literárna kartografia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sk-SK" b="1" dirty="0" smtClean="0">
                <a:latin typeface="+mj-lt"/>
              </a:rPr>
              <a:t>mapy zachytávajúce geografický kontext reprezentujú „</a:t>
            </a:r>
            <a:r>
              <a:rPr lang="sk-SK" b="1" dirty="0" err="1" smtClean="0">
                <a:latin typeface="+mj-lt"/>
              </a:rPr>
              <a:t>skutečný</a:t>
            </a:r>
            <a:r>
              <a:rPr lang="sk-SK" b="1" dirty="0" smtClean="0">
                <a:latin typeface="+mj-lt"/>
              </a:rPr>
              <a:t> </a:t>
            </a:r>
            <a:r>
              <a:rPr lang="sk-SK" b="1" dirty="0" err="1" smtClean="0">
                <a:latin typeface="+mj-lt"/>
              </a:rPr>
              <a:t>prostor</a:t>
            </a:r>
            <a:r>
              <a:rPr lang="sk-SK" b="1" dirty="0" smtClean="0">
                <a:latin typeface="+mj-lt"/>
              </a:rPr>
              <a:t> nebo geografický kontext, v </a:t>
            </a:r>
            <a:r>
              <a:rPr lang="sk-SK" b="1" dirty="0" err="1" smtClean="0">
                <a:latin typeface="+mj-lt"/>
              </a:rPr>
              <a:t>němž</a:t>
            </a:r>
            <a:r>
              <a:rPr lang="sk-SK" b="1" dirty="0" smtClean="0">
                <a:latin typeface="+mj-lt"/>
              </a:rPr>
              <a:t> je text </a:t>
            </a:r>
            <a:r>
              <a:rPr lang="sk-SK" b="1" dirty="0" err="1" smtClean="0">
                <a:latin typeface="+mj-lt"/>
              </a:rPr>
              <a:t>vytvářen</a:t>
            </a:r>
            <a:r>
              <a:rPr lang="sk-SK" b="1" dirty="0" smtClean="0">
                <a:latin typeface="+mj-lt"/>
              </a:rPr>
              <a:t> nebo </a:t>
            </a:r>
            <a:r>
              <a:rPr lang="sk-SK" b="1" dirty="0" err="1" smtClean="0">
                <a:latin typeface="+mj-lt"/>
              </a:rPr>
              <a:t>ke</a:t>
            </a:r>
            <a:r>
              <a:rPr lang="sk-SK" b="1" dirty="0" smtClean="0">
                <a:latin typeface="+mj-lt"/>
              </a:rPr>
              <a:t> </a:t>
            </a:r>
            <a:r>
              <a:rPr lang="sk-SK" b="1" dirty="0" err="1" smtClean="0">
                <a:latin typeface="+mj-lt"/>
              </a:rPr>
              <a:t>kterému</a:t>
            </a:r>
            <a:r>
              <a:rPr lang="sk-SK" b="1" dirty="0" smtClean="0">
                <a:latin typeface="+mj-lt"/>
              </a:rPr>
              <a:t> odkazuje“,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sk-SK" b="1" dirty="0" smtClean="0">
                <a:latin typeface="+mj-lt"/>
              </a:rPr>
              <a:t>mapy sveta textu zobrazujú „</a:t>
            </a:r>
            <a:r>
              <a:rPr lang="sk-SK" b="1" dirty="0" err="1" smtClean="0">
                <a:latin typeface="+mj-lt"/>
              </a:rPr>
              <a:t>prostor</a:t>
            </a:r>
            <a:r>
              <a:rPr lang="sk-SK" b="1" dirty="0" smtClean="0">
                <a:latin typeface="+mj-lt"/>
              </a:rPr>
              <a:t> označovaný </a:t>
            </a:r>
            <a:r>
              <a:rPr lang="sk-SK" b="1" dirty="0" err="1" smtClean="0">
                <a:latin typeface="+mj-lt"/>
              </a:rPr>
              <a:t>textem</a:t>
            </a:r>
            <a:r>
              <a:rPr lang="sk-SK" b="1" dirty="0" smtClean="0">
                <a:latin typeface="+mj-lt"/>
              </a:rPr>
              <a:t>“,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sk-SK" b="1" dirty="0" smtClean="0">
                <a:latin typeface="+mj-lt"/>
              </a:rPr>
              <a:t>mapy priestoru textu predstavujú čitateľov „</a:t>
            </a:r>
            <a:r>
              <a:rPr lang="sk-SK" b="1" dirty="0" err="1" smtClean="0">
                <a:latin typeface="+mj-lt"/>
              </a:rPr>
              <a:t>virtuální</a:t>
            </a:r>
            <a:r>
              <a:rPr lang="sk-SK" b="1" dirty="0" smtClean="0">
                <a:latin typeface="+mj-lt"/>
              </a:rPr>
              <a:t> </a:t>
            </a:r>
            <a:r>
              <a:rPr lang="sk-SK" b="1" dirty="0" err="1" smtClean="0">
                <a:latin typeface="+mj-lt"/>
              </a:rPr>
              <a:t>prostor</a:t>
            </a:r>
            <a:r>
              <a:rPr lang="sk-SK" b="1" dirty="0" smtClean="0">
                <a:latin typeface="+mj-lt"/>
              </a:rPr>
              <a:t>“,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sk-SK" b="1" dirty="0" smtClean="0">
                <a:latin typeface="+mj-lt"/>
              </a:rPr>
              <a:t>mapy s priestorovou formou znázorňujú „metaforický </a:t>
            </a:r>
            <a:r>
              <a:rPr lang="sk-SK" b="1" dirty="0" err="1" smtClean="0">
                <a:latin typeface="+mj-lt"/>
              </a:rPr>
              <a:t>prostor</a:t>
            </a:r>
            <a:r>
              <a:rPr lang="sk-SK" b="1" dirty="0" smtClean="0">
                <a:latin typeface="+mj-lt"/>
              </a:rPr>
              <a:t> </a:t>
            </a:r>
            <a:r>
              <a:rPr lang="sk-SK" b="1" dirty="0" err="1" smtClean="0">
                <a:latin typeface="+mj-lt"/>
              </a:rPr>
              <a:t>konstituovaný</a:t>
            </a:r>
            <a:r>
              <a:rPr lang="sk-SK" b="1" dirty="0" smtClean="0">
                <a:latin typeface="+mj-lt"/>
              </a:rPr>
              <a:t> </a:t>
            </a:r>
            <a:r>
              <a:rPr lang="sk-SK" b="1" dirty="0" err="1" smtClean="0">
                <a:latin typeface="+mj-lt"/>
              </a:rPr>
              <a:t>systémem</a:t>
            </a:r>
            <a:r>
              <a:rPr lang="sk-SK" b="1" dirty="0" smtClean="0">
                <a:latin typeface="+mj-lt"/>
              </a:rPr>
              <a:t> </a:t>
            </a:r>
            <a:r>
              <a:rPr lang="sk-SK" b="1" dirty="0" err="1" smtClean="0">
                <a:latin typeface="+mj-lt"/>
              </a:rPr>
              <a:t>vnitřních</a:t>
            </a:r>
            <a:r>
              <a:rPr lang="sk-SK" b="1" dirty="0" smtClean="0">
                <a:latin typeface="+mj-lt"/>
              </a:rPr>
              <a:t> </a:t>
            </a:r>
            <a:r>
              <a:rPr lang="sk-SK" b="1" dirty="0" err="1" smtClean="0">
                <a:latin typeface="+mj-lt"/>
              </a:rPr>
              <a:t>korespondencí</a:t>
            </a:r>
            <a:r>
              <a:rPr lang="sk-SK" b="1" dirty="0" smtClean="0">
                <a:latin typeface="+mj-lt"/>
              </a:rPr>
              <a:t> </a:t>
            </a:r>
            <a:r>
              <a:rPr lang="sk-SK" b="1" dirty="0" err="1" smtClean="0">
                <a:latin typeface="+mj-lt"/>
              </a:rPr>
              <a:t>mezi</a:t>
            </a:r>
            <a:r>
              <a:rPr lang="sk-SK" b="1" dirty="0" smtClean="0">
                <a:latin typeface="+mj-lt"/>
              </a:rPr>
              <a:t> </a:t>
            </a:r>
            <a:r>
              <a:rPr lang="sk-SK" b="1" dirty="0" err="1" smtClean="0">
                <a:latin typeface="+mj-lt"/>
              </a:rPr>
              <a:t>tématy</a:t>
            </a:r>
            <a:r>
              <a:rPr lang="sk-SK" b="1" dirty="0" smtClean="0">
                <a:latin typeface="+mj-lt"/>
              </a:rPr>
              <a:t>, obrazy, nebo zvukovou stránkou textu“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sk-SK" b="1" dirty="0" smtClean="0">
                <a:latin typeface="+mj-lt"/>
              </a:rPr>
              <a:t>pri mape osnovy, má na mysli čitateľovu „grafickú reprezentáciu“ osnovy.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sk-S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dirty="0" err="1" smtClean="0">
                <a:solidFill>
                  <a:schemeClr val="tx1"/>
                </a:solidFill>
              </a:rPr>
              <a:t>Marie-Laure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Ryan</a:t>
            </a:r>
            <a:r>
              <a:rPr lang="sk-SK" dirty="0" smtClean="0">
                <a:solidFill>
                  <a:schemeClr val="tx1"/>
                </a:solidFill>
              </a:rPr>
              <a:t> – </a:t>
            </a:r>
            <a:br>
              <a:rPr lang="sk-SK" dirty="0" smtClean="0">
                <a:solidFill>
                  <a:schemeClr val="tx1"/>
                </a:solidFill>
              </a:rPr>
            </a:br>
            <a:r>
              <a:rPr lang="sk-SK" dirty="0" smtClean="0">
                <a:solidFill>
                  <a:schemeClr val="tx1"/>
                </a:solidFill>
              </a:rPr>
              <a:t>Literárna kartografia</a:t>
            </a:r>
            <a:endParaRPr lang="sk-SK" b="0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sk-SK" dirty="0" smtClean="0">
                <a:latin typeface="+mj-lt"/>
              </a:rPr>
              <a:t>delenie podľa vzťahu mapy k textu, na základe ktorého vníma mapy buď ako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sk-SK" dirty="0" smtClean="0">
                <a:latin typeface="+mj-lt"/>
              </a:rPr>
              <a:t>interné (súčasť čitateľskej skúsenosti),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sk-SK" dirty="0" err="1" smtClean="0">
                <a:latin typeface="+mj-lt"/>
              </a:rPr>
              <a:t>internalizované</a:t>
            </a:r>
            <a:r>
              <a:rPr lang="sk-SK" dirty="0" smtClean="0">
                <a:latin typeface="+mj-lt"/>
              </a:rPr>
              <a:t> externé (mapy symbolické, ideové, </a:t>
            </a:r>
            <a:r>
              <a:rPr lang="sk-SK" dirty="0" err="1" smtClean="0">
                <a:latin typeface="+mj-lt"/>
              </a:rPr>
              <a:t>mappae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mundi</a:t>
            </a:r>
            <a:r>
              <a:rPr lang="sk-SK" dirty="0" smtClean="0">
                <a:latin typeface="+mj-lt"/>
              </a:rPr>
              <a:t>)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sk-SK" dirty="0" smtClean="0">
                <a:latin typeface="+mj-lt"/>
              </a:rPr>
              <a:t>externé mapy (vytvorené čitateľom).</a:t>
            </a:r>
            <a:endParaRPr lang="sk-SK" dirty="0"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7159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dirty="0" err="1" smtClean="0">
                <a:solidFill>
                  <a:schemeClr val="tx1"/>
                </a:solidFill>
              </a:rPr>
              <a:t>Mappa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Mundi</a:t>
            </a:r>
            <a:r>
              <a:rPr lang="sk-SK" dirty="0" smtClean="0">
                <a:solidFill>
                  <a:schemeClr val="tx1"/>
                </a:solidFill>
              </a:rPr>
              <a:t/>
            </a:r>
            <a:br>
              <a:rPr lang="sk-SK" dirty="0" smtClean="0">
                <a:solidFill>
                  <a:schemeClr val="tx1"/>
                </a:solidFill>
              </a:rPr>
            </a:br>
            <a:r>
              <a:rPr lang="sk-SK" i="1" dirty="0" err="1" smtClean="0">
                <a:solidFill>
                  <a:schemeClr val="tx1"/>
                </a:solidFill>
              </a:rPr>
              <a:t>Ptolemaova</a:t>
            </a:r>
            <a:r>
              <a:rPr lang="sk-SK" i="1" dirty="0" smtClean="0">
                <a:solidFill>
                  <a:schemeClr val="tx1"/>
                </a:solidFill>
              </a:rPr>
              <a:t> mapa, okolo 150 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295400"/>
            <a:ext cx="7739063" cy="540385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Vlastná 1">
      <a:dk1>
        <a:srgbClr val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</TotalTime>
  <Words>149</Words>
  <Application>Microsoft Office PowerPoint</Application>
  <PresentationFormat>Prezentácia na obrazovke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Aspekt</vt:lpstr>
      <vt:lpstr>Mapy a digitálne umenie</vt:lpstr>
      <vt:lpstr>Mercator: Imperiální společenství – ako príloha novin Graphic </vt:lpstr>
      <vt:lpstr>Heinrich Buenting – Itinerarium Sacrae Scripturae (vedecká ilustrácia) </vt:lpstr>
      <vt:lpstr>Van Dyck, 1639.  Portrét Thomase 14.</vt:lpstr>
      <vt:lpstr>D. R. Fraser Taylor – Maps and Mapping in the Information Era:  kyberkartografia</vt:lpstr>
      <vt:lpstr>Marie-Laure Ryan –  Literárna kartografia</vt:lpstr>
      <vt:lpstr>Marie-Laure Ryan –  Literárna kartografia</vt:lpstr>
      <vt:lpstr>Marie-Laure Ryan –  Literárna kartografia</vt:lpstr>
      <vt:lpstr>Mappa Mundi Ptolemaova mapa, okolo 150 </vt:lpstr>
      <vt:lpstr> Hereford Mappa Mundi – 13. stor.  Richard of Haldingham alebo Lafford</vt:lpstr>
      <vt:lpstr>Mappa Mundi Jean Mansel  La Fleur des Histoires. Valenciennes, 1459-1463</vt:lpstr>
      <vt:lpstr>Mappa Mundi Ghulammonhamed Sheikh (b. 1937) Mappa Mundi, 2003</vt:lpstr>
      <vt:lpstr>Diela s mapami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Digitálne fikcie</dc:title>
  <dc:creator>zuz</dc:creator>
  <cp:lastModifiedBy>zuz</cp:lastModifiedBy>
  <cp:revision>4</cp:revision>
  <dcterms:created xsi:type="dcterms:W3CDTF">2010-04-19T17:15:42Z</dcterms:created>
  <dcterms:modified xsi:type="dcterms:W3CDTF">2010-04-19T17:27:00Z</dcterms:modified>
</cp:coreProperties>
</file>