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so šikmým zaobleným roho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9" name="Zástupný symbol dátumu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so šikmým zaobleným roho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26. 4. 2010</a:t>
            </a:fld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</a:t>
            </a:r>
            <a:r>
              <a:rPr lang="sk-SK" dirty="0" err="1" smtClean="0"/>
              <a:t>álna</a:t>
            </a:r>
            <a:r>
              <a:rPr lang="sk-SK" dirty="0" smtClean="0"/>
              <a:t> fikcia a perspektíva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Playground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000" dirty="0" smtClean="0"/>
              <a:t>Fikciu </a:t>
            </a:r>
            <a:r>
              <a:rPr lang="sk-SK" sz="2000" i="1" dirty="0" err="1" smtClean="0"/>
              <a:t>Playground</a:t>
            </a:r>
            <a:r>
              <a:rPr lang="sk-SK" sz="2000" i="1" dirty="0" smtClean="0"/>
              <a:t> vytvára súhra textových, zvukových a vizuálnych (</a:t>
            </a:r>
            <a:r>
              <a:rPr lang="sk-SK" sz="2000" i="1" dirty="0" smtClean="0"/>
              <a:t>kombinácia</a:t>
            </a:r>
            <a:r>
              <a:rPr lang="en-US" sz="2000" i="1" dirty="0" smtClean="0"/>
              <a:t> </a:t>
            </a:r>
            <a:r>
              <a:rPr lang="sk-SK" sz="2000" dirty="0" smtClean="0"/>
              <a:t>videa </a:t>
            </a:r>
            <a:r>
              <a:rPr lang="sk-SK" sz="2000" dirty="0" smtClean="0"/>
              <a:t>a počítačovej </a:t>
            </a:r>
            <a:r>
              <a:rPr lang="sk-SK" sz="2000" dirty="0" err="1" smtClean="0"/>
              <a:t>grafi</a:t>
            </a:r>
            <a:r>
              <a:rPr lang="sk-SK" sz="2000" dirty="0" smtClean="0"/>
              <a:t> </a:t>
            </a:r>
            <a:r>
              <a:rPr lang="sk-SK" sz="2000" dirty="0" err="1" smtClean="0"/>
              <a:t>ky</a:t>
            </a:r>
            <a:r>
              <a:rPr lang="sk-SK" sz="2000" dirty="0" smtClean="0"/>
              <a:t>) prostriedkov, pričom čítanie diela si </a:t>
            </a:r>
            <a:r>
              <a:rPr lang="sk-SK" sz="2000" dirty="0" smtClean="0"/>
              <a:t>vyžaduje</a:t>
            </a:r>
            <a:r>
              <a:rPr lang="en-US" sz="2000" dirty="0" smtClean="0"/>
              <a:t> </a:t>
            </a:r>
            <a:r>
              <a:rPr lang="sk-SK" sz="2000" dirty="0" smtClean="0"/>
              <a:t>čitateľovu </a:t>
            </a:r>
            <a:r>
              <a:rPr lang="sk-SK" sz="2000" dirty="0" smtClean="0"/>
              <a:t>interakciu (hoci nie vo veľmi širokom zmysle – iba ako </a:t>
            </a:r>
            <a:r>
              <a:rPr lang="sk-SK" sz="2000" dirty="0" smtClean="0"/>
              <a:t>spôsob</a:t>
            </a:r>
            <a:r>
              <a:rPr lang="en-US" sz="2000" dirty="0" smtClean="0"/>
              <a:t> </a:t>
            </a:r>
            <a:r>
              <a:rPr lang="sk-SK" sz="2000" dirty="0" smtClean="0"/>
              <a:t>„posúvania</a:t>
            </a:r>
            <a:r>
              <a:rPr lang="sk-SK" sz="2000" dirty="0" smtClean="0"/>
              <a:t>“ diela vpred). </a:t>
            </a:r>
            <a:endParaRPr lang="en-US" sz="2000" dirty="0" smtClean="0"/>
          </a:p>
          <a:p>
            <a:r>
              <a:rPr lang="sk-SK" sz="2000" dirty="0" smtClean="0"/>
              <a:t>Pri </a:t>
            </a:r>
            <a:r>
              <a:rPr lang="sk-SK" sz="2000" dirty="0" smtClean="0"/>
              <a:t>navigácii dielom má čitateľ k dispozícii </a:t>
            </a:r>
            <a:r>
              <a:rPr lang="sk-SK" sz="2000" dirty="0" smtClean="0"/>
              <a:t>dvojitú</a:t>
            </a:r>
            <a:r>
              <a:rPr lang="en-US" sz="2000" dirty="0" smtClean="0"/>
              <a:t> </a:t>
            </a:r>
            <a:r>
              <a:rPr lang="sk-SK" sz="2000" dirty="0" smtClean="0"/>
              <a:t>možnosť </a:t>
            </a:r>
            <a:r>
              <a:rPr lang="sk-SK" sz="2000" dirty="0" smtClean="0"/>
              <a:t>– buď sa drží určeného sledu, ktorý sa postupne odvíja pri </a:t>
            </a:r>
            <a:r>
              <a:rPr lang="sk-SK" sz="2000" dirty="0" smtClean="0"/>
              <a:t>klikaní</a:t>
            </a:r>
            <a:r>
              <a:rPr lang="en-US" sz="2000" dirty="0" smtClean="0"/>
              <a:t> </a:t>
            </a:r>
            <a:r>
              <a:rPr lang="sk-SK" sz="2000" dirty="0" smtClean="0"/>
              <a:t>na </a:t>
            </a:r>
            <a:r>
              <a:rPr lang="sk-SK" sz="2000" dirty="0" smtClean="0"/>
              <a:t>blikajúci štvorček za textovým úsekom, alebo sa rozhodne pre </a:t>
            </a:r>
            <a:r>
              <a:rPr lang="sk-SK" sz="2000" dirty="0" smtClean="0"/>
              <a:t>možnosť</a:t>
            </a:r>
            <a:r>
              <a:rPr lang="en-US" sz="2000" dirty="0" smtClean="0"/>
              <a:t> </a:t>
            </a:r>
            <a:r>
              <a:rPr lang="sk-SK" sz="2000" dirty="0" smtClean="0"/>
              <a:t>samostatného </a:t>
            </a:r>
            <a:r>
              <a:rPr lang="sk-SK" sz="2000" dirty="0" smtClean="0"/>
              <a:t>výberu jednej z ikoniek – z dvanástich priesvitných </a:t>
            </a:r>
            <a:r>
              <a:rPr lang="sk-SK" sz="2000" dirty="0" smtClean="0"/>
              <a:t>štvorčekov</a:t>
            </a:r>
            <a:r>
              <a:rPr lang="en-US" sz="2000" dirty="0" smtClean="0"/>
              <a:t> </a:t>
            </a:r>
            <a:r>
              <a:rPr lang="sk-SK" sz="2000" dirty="0" smtClean="0"/>
              <a:t>v </a:t>
            </a:r>
            <a:r>
              <a:rPr lang="sk-SK" sz="2000" dirty="0" smtClean="0"/>
              <a:t>pravom hornom rohu scény.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sk-SK" sz="2000" dirty="0" smtClean="0"/>
              <a:t>Andy </a:t>
            </a:r>
            <a:r>
              <a:rPr lang="sk-SK" sz="2000" dirty="0" err="1" smtClean="0"/>
              <a:t>Campbell</a:t>
            </a:r>
            <a:r>
              <a:rPr lang="sk-SK" sz="2000" dirty="0" smtClean="0"/>
              <a:t> sa ohľadom </a:t>
            </a:r>
            <a:r>
              <a:rPr lang="sk-SK" sz="2000" dirty="0" err="1" smtClean="0"/>
              <a:t>sekvenčnosti</a:t>
            </a:r>
            <a:r>
              <a:rPr lang="en-US" sz="2000" dirty="0" smtClean="0"/>
              <a:t> </a:t>
            </a:r>
            <a:r>
              <a:rPr lang="sk-SK" sz="2000" dirty="0" smtClean="0"/>
              <a:t>Scén</a:t>
            </a:r>
            <a:r>
              <a:rPr lang="en-US" sz="2000" dirty="0" smtClean="0"/>
              <a:t> </a:t>
            </a:r>
            <a:r>
              <a:rPr lang="sk-SK" sz="2000" dirty="0" smtClean="0"/>
              <a:t> </a:t>
            </a:r>
            <a:r>
              <a:rPr lang="sk-SK" sz="2000" dirty="0" smtClean="0"/>
              <a:t>vyjadril, že „úmyslom bolo, aby bolo </a:t>
            </a:r>
            <a:r>
              <a:rPr lang="sk-SK" sz="2000" dirty="0" err="1" smtClean="0"/>
              <a:t>fi</a:t>
            </a:r>
            <a:r>
              <a:rPr lang="sk-SK" sz="2000" dirty="0" smtClean="0"/>
              <a:t> </a:t>
            </a:r>
            <a:r>
              <a:rPr lang="sk-SK" sz="2000" dirty="0" err="1" smtClean="0"/>
              <a:t>kciu</a:t>
            </a:r>
            <a:r>
              <a:rPr lang="sk-SK" sz="2000" dirty="0" smtClean="0"/>
              <a:t> možné čítať v </a:t>
            </a:r>
            <a:r>
              <a:rPr lang="sk-SK" sz="2000" dirty="0" smtClean="0"/>
              <a:t>akomkoľvek</a:t>
            </a:r>
            <a:r>
              <a:rPr lang="en-US" sz="2000" dirty="0" smtClean="0"/>
              <a:t> </a:t>
            </a:r>
            <a:r>
              <a:rPr lang="sk-SK" sz="2000" dirty="0" smtClean="0"/>
              <a:t>poradí </a:t>
            </a:r>
            <a:r>
              <a:rPr lang="sk-SK" sz="2000" dirty="0" smtClean="0"/>
              <a:t>scén, pričom časový sled udalostí je zámerne nejasný alebo </a:t>
            </a:r>
            <a:r>
              <a:rPr lang="sk-SK" sz="2000" dirty="0" smtClean="0"/>
              <a:t>možno</a:t>
            </a:r>
            <a:r>
              <a:rPr lang="en-US" sz="2000" dirty="0" smtClean="0"/>
              <a:t> </a:t>
            </a:r>
            <a:r>
              <a:rPr lang="sk-SK" sz="2000" dirty="0" smtClean="0"/>
              <a:t>,zamrznutý.“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playground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sk-SK" dirty="0" smtClean="0"/>
              <a:t>V tejto </a:t>
            </a:r>
            <a:r>
              <a:rPr lang="sk-SK" dirty="0" err="1" smtClean="0"/>
              <a:t>fi</a:t>
            </a:r>
            <a:r>
              <a:rPr lang="sk-SK" dirty="0" smtClean="0"/>
              <a:t> </a:t>
            </a:r>
            <a:r>
              <a:rPr lang="sk-SK" dirty="0" err="1" smtClean="0"/>
              <a:t>kcii</a:t>
            </a:r>
            <a:r>
              <a:rPr lang="sk-SK" dirty="0" smtClean="0"/>
              <a:t> sa teda možný pocit z „</a:t>
            </a:r>
            <a:r>
              <a:rPr lang="sk-SK" dirty="0" err="1" smtClean="0"/>
              <a:t>apórie</a:t>
            </a:r>
            <a:r>
              <a:rPr lang="sk-SK" dirty="0" smtClean="0"/>
              <a:t>“ (ako ho </a:t>
            </a:r>
            <a:r>
              <a:rPr lang="sk-SK" dirty="0" smtClean="0"/>
              <a:t>predstavil</a:t>
            </a:r>
            <a:r>
              <a:rPr lang="en-US" dirty="0" smtClean="0"/>
              <a:t> </a:t>
            </a:r>
            <a:r>
              <a:rPr lang="sk-SK" dirty="0" err="1" smtClean="0"/>
              <a:t>Aarseth</a:t>
            </a:r>
            <a:r>
              <a:rPr lang="sk-SK" dirty="0" smtClean="0"/>
              <a:t>) </a:t>
            </a:r>
            <a:r>
              <a:rPr lang="sk-SK" dirty="0" smtClean="0"/>
              <a:t>vytratí vtedy, keď si čitateľ po prečítaní celej </a:t>
            </a:r>
            <a:r>
              <a:rPr lang="sk-SK" dirty="0" smtClean="0"/>
              <a:t>fikcie </a:t>
            </a:r>
            <a:r>
              <a:rPr lang="sk-SK" dirty="0" smtClean="0"/>
              <a:t>(obsahuje </a:t>
            </a:r>
            <a:r>
              <a:rPr lang="sk-SK" dirty="0" smtClean="0"/>
              <a:t>iba</a:t>
            </a:r>
            <a:r>
              <a:rPr lang="en-US" dirty="0" smtClean="0"/>
              <a:t> </a:t>
            </a:r>
            <a:r>
              <a:rPr lang="sk-SK" dirty="0" smtClean="0"/>
              <a:t>dvanásť </a:t>
            </a:r>
            <a:r>
              <a:rPr lang="sk-SK" dirty="0" smtClean="0"/>
              <a:t>scén) uvedomí, že pre rozlúštenie </a:t>
            </a:r>
            <a:r>
              <a:rPr lang="sk-SK" dirty="0" err="1" smtClean="0"/>
              <a:t>sekvenčnosti</a:t>
            </a:r>
            <a:r>
              <a:rPr lang="sk-SK" dirty="0" smtClean="0"/>
              <a:t>, či významu diela, </a:t>
            </a:r>
            <a:r>
              <a:rPr lang="sk-SK" dirty="0" smtClean="0"/>
              <a:t>neexistuje</a:t>
            </a:r>
            <a:r>
              <a:rPr lang="en-US" dirty="0" smtClean="0"/>
              <a:t> </a:t>
            </a:r>
            <a:r>
              <a:rPr lang="sk-SK" dirty="0" smtClean="0"/>
              <a:t>jedna </a:t>
            </a:r>
            <a:r>
              <a:rPr lang="sk-SK" dirty="0" smtClean="0"/>
              <a:t>alebo viac kľúčových scén. </a:t>
            </a:r>
            <a:endParaRPr lang="en-US" dirty="0" smtClean="0"/>
          </a:p>
          <a:p>
            <a:r>
              <a:rPr lang="sk-SK" dirty="0" smtClean="0"/>
              <a:t>Vzťahy </a:t>
            </a:r>
            <a:r>
              <a:rPr lang="sk-SK" dirty="0" smtClean="0"/>
              <a:t>medzi jednotlivými </a:t>
            </a:r>
            <a:r>
              <a:rPr lang="sk-SK" dirty="0" smtClean="0"/>
              <a:t>scénami</a:t>
            </a:r>
            <a:r>
              <a:rPr lang="en-US" dirty="0" smtClean="0"/>
              <a:t> </a:t>
            </a:r>
            <a:r>
              <a:rPr lang="sk-SK" dirty="0" smtClean="0"/>
              <a:t>sú skôr voľné a nie sú podriadené prísnej kauzalite naratívneho poradia. V </a:t>
            </a:r>
            <a:r>
              <a:rPr lang="sk-SK" dirty="0" smtClean="0"/>
              <a:t>tom</a:t>
            </a:r>
            <a:r>
              <a:rPr lang="en-US" dirty="0" smtClean="0"/>
              <a:t> </a:t>
            </a:r>
            <a:r>
              <a:rPr lang="sk-SK" dirty="0" smtClean="0"/>
              <a:t>zmysle </a:t>
            </a:r>
            <a:r>
              <a:rPr lang="sk-SK" dirty="0" smtClean="0"/>
              <a:t>čitateľovi nezáleží na výbere istej scény v istej situácii, pretože </a:t>
            </a:r>
            <a:r>
              <a:rPr lang="sk-SK" dirty="0" smtClean="0"/>
              <a:t>význam</a:t>
            </a:r>
            <a:r>
              <a:rPr lang="en-US" dirty="0" smtClean="0"/>
              <a:t> </a:t>
            </a:r>
            <a:r>
              <a:rPr lang="sk-SK" dirty="0" smtClean="0"/>
              <a:t>v </a:t>
            </a:r>
            <a:r>
              <a:rPr lang="sk-SK" dirty="0" smtClean="0"/>
              <a:t>tejto </a:t>
            </a:r>
            <a:r>
              <a:rPr lang="sk-SK" dirty="0" err="1" smtClean="0"/>
              <a:t>fi</a:t>
            </a:r>
            <a:r>
              <a:rPr lang="sk-SK" dirty="0" smtClean="0"/>
              <a:t> </a:t>
            </a:r>
            <a:r>
              <a:rPr lang="sk-SK" dirty="0" err="1" smtClean="0"/>
              <a:t>kcii</a:t>
            </a:r>
            <a:r>
              <a:rPr lang="sk-SK" dirty="0" smtClean="0"/>
              <a:t> nie je priamo určený ani závislý od sekvencie scén. Čitateľ by </a:t>
            </a:r>
            <a:r>
              <a:rPr lang="sk-SK" i="1" dirty="0" err="1" smtClean="0"/>
              <a:t>Playground</a:t>
            </a:r>
            <a:r>
              <a:rPr lang="en-US" i="1" dirty="0" smtClean="0"/>
              <a:t> </a:t>
            </a:r>
            <a:r>
              <a:rPr lang="sk-SK" dirty="0" smtClean="0"/>
              <a:t>pri </a:t>
            </a:r>
            <a:r>
              <a:rPr lang="sk-SK" dirty="0" smtClean="0"/>
              <a:t>prvom kontakte mohol považovať za </a:t>
            </a:r>
            <a:r>
              <a:rPr lang="sk-SK" dirty="0" err="1" smtClean="0"/>
              <a:t>fi</a:t>
            </a:r>
            <a:r>
              <a:rPr lang="sk-SK" dirty="0" smtClean="0"/>
              <a:t> </a:t>
            </a:r>
            <a:r>
              <a:rPr lang="sk-SK" dirty="0" err="1" smtClean="0"/>
              <a:t>kciu</a:t>
            </a:r>
            <a:r>
              <a:rPr lang="sk-SK" dirty="0" smtClean="0"/>
              <a:t>, v ktorej majú </a:t>
            </a:r>
            <a:r>
              <a:rPr lang="sk-SK" dirty="0" err="1" smtClean="0"/>
              <a:t>audiálna</a:t>
            </a:r>
            <a:r>
              <a:rPr lang="en-US" dirty="0" smtClean="0"/>
              <a:t> </a:t>
            </a:r>
            <a:r>
              <a:rPr lang="sk-SK" dirty="0" smtClean="0"/>
              <a:t>a </a:t>
            </a:r>
            <a:r>
              <a:rPr lang="sk-SK" dirty="0" smtClean="0"/>
              <a:t>vizuálna zložka iba funkciu doplnku textu, pretože na rozdiel od neho </a:t>
            </a:r>
            <a:r>
              <a:rPr lang="sk-SK" dirty="0" smtClean="0"/>
              <a:t>sú</a:t>
            </a:r>
            <a:r>
              <a:rPr lang="en-US" dirty="0" smtClean="0"/>
              <a:t> </a:t>
            </a:r>
            <a:r>
              <a:rPr lang="sk-SK" dirty="0" smtClean="0"/>
              <a:t>prevažne </a:t>
            </a:r>
            <a:r>
              <a:rPr lang="sk-SK" dirty="0" smtClean="0"/>
              <a:t>monotematické. </a:t>
            </a:r>
            <a:endParaRPr lang="en-US" dirty="0" smtClean="0"/>
          </a:p>
          <a:p>
            <a:r>
              <a:rPr lang="sk-SK" dirty="0" smtClean="0"/>
              <a:t>Avšak </a:t>
            </a:r>
            <a:r>
              <a:rPr lang="sk-SK" dirty="0" smtClean="0"/>
              <a:t>situácia je trochu zložitejšia a funkcie </a:t>
            </a:r>
            <a:r>
              <a:rPr lang="sk-SK" dirty="0" smtClean="0"/>
              <a:t>modalít</a:t>
            </a:r>
            <a:r>
              <a:rPr lang="en-US" dirty="0" smtClean="0"/>
              <a:t> </a:t>
            </a:r>
            <a:r>
              <a:rPr lang="sk-SK" dirty="0" smtClean="0"/>
              <a:t>sú </a:t>
            </a:r>
            <a:r>
              <a:rPr lang="sk-SK" dirty="0" smtClean="0"/>
              <a:t>omnoho komplexnejšie. Fiktívne udalosti sú prerozprávané </a:t>
            </a:r>
            <a:r>
              <a:rPr lang="sk-SK" dirty="0" err="1" smtClean="0"/>
              <a:t>autodiegetickým</a:t>
            </a:r>
            <a:r>
              <a:rPr lang="en-US" dirty="0" smtClean="0"/>
              <a:t> </a:t>
            </a:r>
            <a:r>
              <a:rPr lang="sk-SK" dirty="0" smtClean="0"/>
              <a:t>rozprávačom </a:t>
            </a:r>
            <a:r>
              <a:rPr lang="sk-SK" dirty="0" smtClean="0"/>
              <a:t>a projektované </a:t>
            </a:r>
            <a:r>
              <a:rPr lang="sk-SK" dirty="0" err="1" smtClean="0"/>
              <a:t>fokalizátorom</a:t>
            </a:r>
            <a:r>
              <a:rPr lang="sk-SK" dirty="0" smtClean="0"/>
              <a:t>/hlavnou postavou – </a:t>
            </a:r>
            <a:r>
              <a:rPr lang="sk-SK" dirty="0" smtClean="0"/>
              <a:t>mladým</a:t>
            </a:r>
            <a:r>
              <a:rPr lang="en-US" dirty="0" smtClean="0"/>
              <a:t> </a:t>
            </a:r>
            <a:r>
              <a:rPr lang="sk-SK" dirty="0" smtClean="0"/>
              <a:t>chlapcom</a:t>
            </a:r>
            <a:r>
              <a:rPr lang="sk-SK" dirty="0" smtClean="0"/>
              <a:t>, ktorého meno sa čitateľ nedozvie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fokalizácia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err="1" smtClean="0"/>
              <a:t>Fokalizácia</a:t>
            </a:r>
            <a:r>
              <a:rPr lang="sk-SK" dirty="0" smtClean="0"/>
              <a:t> </a:t>
            </a:r>
            <a:r>
              <a:rPr lang="sk-SK" dirty="0" smtClean="0"/>
              <a:t>nadobúda </a:t>
            </a:r>
            <a:r>
              <a:rPr lang="sk-SK" i="1" dirty="0" err="1" smtClean="0"/>
              <a:t>intermediálny</a:t>
            </a:r>
            <a:r>
              <a:rPr lang="sk-SK" i="1" dirty="0" smtClean="0"/>
              <a:t> </a:t>
            </a:r>
            <a:r>
              <a:rPr lang="sk-SK" i="1" dirty="0" smtClean="0"/>
              <a:t>rozmer: existuje popri texte, aj vo </a:t>
            </a:r>
            <a:r>
              <a:rPr lang="sk-SK" i="1" dirty="0" smtClean="0"/>
              <a:t>zvukovej </a:t>
            </a:r>
            <a:r>
              <a:rPr lang="pl-PL" dirty="0" smtClean="0"/>
              <a:t>a </a:t>
            </a:r>
            <a:r>
              <a:rPr lang="pl-PL" dirty="0" smtClean="0"/>
              <a:t>vizuálnej prezentácii. </a:t>
            </a:r>
            <a:endParaRPr lang="pl-PL" dirty="0" smtClean="0"/>
          </a:p>
          <a:p>
            <a:r>
              <a:rPr lang="pl-PL" dirty="0" smtClean="0"/>
              <a:t>Objekty </a:t>
            </a:r>
            <a:r>
              <a:rPr lang="pl-PL" dirty="0" smtClean="0"/>
              <a:t>„</a:t>
            </a:r>
            <a:r>
              <a:rPr lang="pl-PL" dirty="0" smtClean="0"/>
              <a:t>fokalizované“ </a:t>
            </a:r>
            <a:r>
              <a:rPr lang="pl-PL" dirty="0" smtClean="0"/>
              <a:t>pomocou obrazu a zvuku sú</a:t>
            </a:r>
          </a:p>
          <a:p>
            <a:r>
              <a:rPr lang="sk-SK" dirty="0" smtClean="0"/>
              <a:t>napriek svojej dynamike padajúcich kvapiek dažďa statické, pohľad je </a:t>
            </a:r>
            <a:r>
              <a:rPr lang="sk-SK" dirty="0" smtClean="0"/>
              <a:t>zameraný na </a:t>
            </a:r>
            <a:r>
              <a:rPr lang="sk-SK" dirty="0" smtClean="0"/>
              <a:t>objekt, až by sa možno dalo hovoriť o jeho upriamení. </a:t>
            </a:r>
            <a:endParaRPr lang="sk-SK" dirty="0" smtClean="0"/>
          </a:p>
          <a:p>
            <a:r>
              <a:rPr lang="sk-SK" dirty="0" err="1" smtClean="0"/>
              <a:t>Fokalizácia</a:t>
            </a:r>
            <a:r>
              <a:rPr lang="sk-SK" dirty="0" smtClean="0"/>
              <a:t> pomocou využitia </a:t>
            </a:r>
            <a:r>
              <a:rPr lang="sk-SK" dirty="0" err="1" smtClean="0"/>
              <a:t>audiovizuality</a:t>
            </a:r>
            <a:r>
              <a:rPr lang="sk-SK" dirty="0" smtClean="0"/>
              <a:t> je príznačná najmä pre </a:t>
            </a:r>
            <a:r>
              <a:rPr lang="sk-SK" dirty="0" err="1" smtClean="0"/>
              <a:t>fi</a:t>
            </a:r>
            <a:r>
              <a:rPr lang="sk-SK" dirty="0" smtClean="0"/>
              <a:t> </a:t>
            </a:r>
            <a:r>
              <a:rPr lang="sk-SK" dirty="0" err="1" smtClean="0"/>
              <a:t>lmový</a:t>
            </a:r>
            <a:r>
              <a:rPr lang="sk-SK" dirty="0" smtClean="0"/>
              <a:t> záber, čiže by bolo</a:t>
            </a:r>
          </a:p>
          <a:p>
            <a:r>
              <a:rPr lang="sk-SK" dirty="0" smtClean="0"/>
              <a:t>namieste zamyslieť sa nad využitím semiotických prostriedkov aj z </a:t>
            </a:r>
            <a:r>
              <a:rPr lang="sk-SK" dirty="0" smtClean="0"/>
              <a:t>hľadiska </a:t>
            </a:r>
            <a:r>
              <a:rPr lang="sk-SK" dirty="0" err="1" smtClean="0"/>
              <a:t>fi</a:t>
            </a:r>
            <a:r>
              <a:rPr lang="sk-SK" dirty="0" smtClean="0"/>
              <a:t> </a:t>
            </a:r>
            <a:r>
              <a:rPr lang="sk-SK" dirty="0" err="1" smtClean="0"/>
              <a:t>lmovej</a:t>
            </a:r>
            <a:r>
              <a:rPr lang="sk-SK" dirty="0" smtClean="0"/>
              <a:t> teórie.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perspektíva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V kolektívnom diele francúzskych teoretikov (</a:t>
            </a:r>
            <a:r>
              <a:rPr lang="sk-SK" dirty="0" err="1" smtClean="0"/>
              <a:t>Aumont-Bergala-Marie-Vernet</a:t>
            </a:r>
            <a:r>
              <a:rPr lang="sk-SK" dirty="0" smtClean="0"/>
              <a:t>) s názvom </a:t>
            </a:r>
            <a:r>
              <a:rPr lang="sk-SK" i="1" dirty="0" err="1" smtClean="0"/>
              <a:t>Esthétique</a:t>
            </a:r>
            <a:r>
              <a:rPr lang="sk-SK" i="1" dirty="0" smtClean="0"/>
              <a:t> </a:t>
            </a:r>
            <a:r>
              <a:rPr lang="sk-SK" i="1" dirty="0" err="1" smtClean="0"/>
              <a:t>du</a:t>
            </a:r>
            <a:r>
              <a:rPr lang="sk-SK" i="1" dirty="0" smtClean="0"/>
              <a:t> </a:t>
            </a:r>
            <a:r>
              <a:rPr lang="sk-SK" i="1" dirty="0" err="1" smtClean="0"/>
              <a:t>fi</a:t>
            </a:r>
            <a:r>
              <a:rPr lang="sk-SK" i="1" dirty="0" smtClean="0"/>
              <a:t> </a:t>
            </a:r>
            <a:r>
              <a:rPr lang="sk-SK" i="1" dirty="0" err="1" smtClean="0"/>
              <a:t>lm</a:t>
            </a:r>
            <a:r>
              <a:rPr lang="sk-SK" i="1" dirty="0" smtClean="0"/>
              <a:t> je „fenomén </a:t>
            </a:r>
            <a:r>
              <a:rPr lang="sk-SK" i="1" dirty="0" err="1" smtClean="0"/>
              <a:t>fokalizácie</a:t>
            </a:r>
            <a:r>
              <a:rPr lang="sk-SK" i="1" dirty="0" smtClean="0"/>
              <a:t>“ </a:t>
            </a:r>
            <a:r>
              <a:rPr lang="sk-SK" i="1" dirty="0" smtClean="0"/>
              <a:t>predstavený </a:t>
            </a:r>
            <a:r>
              <a:rPr lang="pt-BR" dirty="0" smtClean="0"/>
              <a:t>najprv </a:t>
            </a:r>
            <a:r>
              <a:rPr lang="pt-BR" dirty="0" smtClean="0"/>
              <a:t>podľa Gérarda Genetta ako „regulácia množstva </a:t>
            </a:r>
            <a:r>
              <a:rPr lang="pt-BR" dirty="0" smtClean="0"/>
              <a:t>informácií“</a:t>
            </a:r>
            <a:r>
              <a:rPr lang="sk-SK" dirty="0" smtClean="0"/>
              <a:t> a </a:t>
            </a:r>
            <a:r>
              <a:rPr lang="sk-SK" dirty="0" smtClean="0"/>
              <a:t>neskôr sa rozlišuje medzi </a:t>
            </a:r>
            <a:r>
              <a:rPr lang="sk-SK" dirty="0" err="1" smtClean="0"/>
              <a:t>fokalizáciou</a:t>
            </a:r>
            <a:r>
              <a:rPr lang="sk-SK" dirty="0" smtClean="0"/>
              <a:t> ako aktom vnímania </a:t>
            </a:r>
            <a:r>
              <a:rPr lang="sk-SK" dirty="0" smtClean="0"/>
              <a:t>vychádzajúcim </a:t>
            </a:r>
            <a:r>
              <a:rPr lang="pl-PL" dirty="0" smtClean="0"/>
              <a:t>z </a:t>
            </a:r>
            <a:r>
              <a:rPr lang="pl-PL" dirty="0" smtClean="0"/>
              <a:t>nejakej postavy (F1) a fokalizáciou ako zameraním na postavu (F2).386 </a:t>
            </a:r>
            <a:r>
              <a:rPr lang="pl-PL" dirty="0" smtClean="0"/>
              <a:t>Ako </a:t>
            </a:r>
            <a:r>
              <a:rPr lang="sk-SK" dirty="0" smtClean="0"/>
              <a:t>uvádza </a:t>
            </a:r>
            <a:r>
              <a:rPr lang="sk-SK" dirty="0" err="1" smtClean="0"/>
              <a:t>Jiří</a:t>
            </a:r>
            <a:r>
              <a:rPr lang="sk-SK" dirty="0" smtClean="0"/>
              <a:t> Hrabal, toto rozdelenie zodpovedá </a:t>
            </a:r>
            <a:r>
              <a:rPr lang="sk-SK" dirty="0" err="1" smtClean="0"/>
              <a:t>Balovej</a:t>
            </a:r>
            <a:r>
              <a:rPr lang="sk-SK" dirty="0" smtClean="0"/>
              <a:t> deleniu na </a:t>
            </a:r>
            <a:r>
              <a:rPr lang="sk-SK" dirty="0" err="1" smtClean="0"/>
              <a:t>fokalizátora</a:t>
            </a:r>
            <a:r>
              <a:rPr lang="sk-SK" dirty="0" smtClean="0"/>
              <a:t> (ako </a:t>
            </a:r>
            <a:r>
              <a:rPr lang="sk-SK" dirty="0" smtClean="0"/>
              <a:t>F1) a </a:t>
            </a:r>
            <a:r>
              <a:rPr lang="sk-SK" dirty="0" err="1" smtClean="0"/>
              <a:t>fokalizovaný</a:t>
            </a:r>
            <a:r>
              <a:rPr lang="sk-SK" dirty="0" smtClean="0"/>
              <a:t> objekt/postavu (ako F2).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perspektíva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Perspektíva je prítomná nielen v texte, </a:t>
            </a:r>
            <a:r>
              <a:rPr lang="pl-PL" dirty="0" smtClean="0"/>
              <a:t>ale </a:t>
            </a:r>
            <a:r>
              <a:rPr lang="sk-SK" dirty="0" smtClean="0"/>
              <a:t>aj </a:t>
            </a:r>
            <a:r>
              <a:rPr lang="sk-SK" dirty="0" smtClean="0"/>
              <a:t>v audiovizuálnej časti, ako, z hľadiska </a:t>
            </a:r>
            <a:r>
              <a:rPr lang="sk-SK" dirty="0" err="1" smtClean="0"/>
              <a:t>fi</a:t>
            </a:r>
            <a:r>
              <a:rPr lang="sk-SK" dirty="0" smtClean="0"/>
              <a:t> </a:t>
            </a:r>
            <a:r>
              <a:rPr lang="sk-SK" dirty="0" err="1" smtClean="0"/>
              <a:t>lmovej</a:t>
            </a:r>
            <a:r>
              <a:rPr lang="sk-SK" dirty="0" smtClean="0"/>
              <a:t> teórie, „subjektívna </a:t>
            </a:r>
            <a:r>
              <a:rPr lang="sk-SK" dirty="0" smtClean="0"/>
              <a:t>kamera“,</a:t>
            </a:r>
            <a:endParaRPr lang="sk-SK" dirty="0" smtClean="0"/>
          </a:p>
          <a:p>
            <a:r>
              <a:rPr lang="sk-SK" dirty="0" smtClean="0"/>
              <a:t>ktorá sníma z pozície </a:t>
            </a:r>
            <a:r>
              <a:rPr lang="sk-SK" dirty="0" smtClean="0"/>
              <a:t>postavy. </a:t>
            </a:r>
            <a:r>
              <a:rPr lang="sk-SK" dirty="0" smtClean="0"/>
              <a:t>„Subjektívny záber” alebo „subjektívna </a:t>
            </a:r>
            <a:r>
              <a:rPr lang="sk-SK" dirty="0" smtClean="0"/>
              <a:t>kamera” sa </a:t>
            </a:r>
            <a:r>
              <a:rPr lang="sk-SK" dirty="0" smtClean="0"/>
              <a:t>vo </a:t>
            </a:r>
            <a:r>
              <a:rPr lang="sk-SK" dirty="0" err="1" smtClean="0"/>
              <a:t>fi</a:t>
            </a:r>
            <a:r>
              <a:rPr lang="sk-SK" dirty="0" smtClean="0"/>
              <a:t> </a:t>
            </a:r>
            <a:r>
              <a:rPr lang="sk-SK" dirty="0" err="1" smtClean="0"/>
              <a:t>lmoch</a:t>
            </a:r>
            <a:r>
              <a:rPr lang="sk-SK" dirty="0" smtClean="0"/>
              <a:t> používa na zobrazenie perspektívy v prípadoch, keď </a:t>
            </a:r>
            <a:r>
              <a:rPr lang="sk-SK" dirty="0" smtClean="0"/>
              <a:t>chce autor </a:t>
            </a:r>
            <a:r>
              <a:rPr lang="sk-SK" dirty="0" smtClean="0"/>
              <a:t>zdôrazniť percepciu postavy, ktorá je buď dezorientovaná, </a:t>
            </a:r>
            <a:r>
              <a:rPr lang="sk-SK" dirty="0" smtClean="0"/>
              <a:t>psychicky </a:t>
            </a:r>
            <a:r>
              <a:rPr lang="pt-BR" dirty="0" smtClean="0"/>
              <a:t>traumatizovaná</a:t>
            </a:r>
            <a:r>
              <a:rPr lang="pt-BR" dirty="0" smtClean="0"/>
              <a:t>, intoxikovaná, oddelená od tela, alebo ak ide o </a:t>
            </a:r>
            <a:r>
              <a:rPr lang="pt-BR" dirty="0" smtClean="0"/>
              <a:t>kriminálnikov,</a:t>
            </a:r>
            <a:r>
              <a:rPr lang="sk-SK" dirty="0" smtClean="0"/>
              <a:t> rôzne </a:t>
            </a:r>
            <a:r>
              <a:rPr lang="sk-SK" dirty="0" smtClean="0"/>
              <a:t>monštrá, predátorov, mimozemšťanov, ale aj o kybernetickú víziu, </a:t>
            </a:r>
            <a:r>
              <a:rPr lang="sk-SK" dirty="0" smtClean="0"/>
              <a:t>napr. pri robotoch. </a:t>
            </a:r>
            <a:r>
              <a:rPr lang="sk-SK" dirty="0" smtClean="0"/>
              <a:t>Avšak technika, ktorá sa vo </a:t>
            </a:r>
            <a:r>
              <a:rPr lang="sk-SK" dirty="0" err="1" smtClean="0"/>
              <a:t>fi</a:t>
            </a:r>
            <a:r>
              <a:rPr lang="sk-SK" dirty="0" smtClean="0"/>
              <a:t> </a:t>
            </a:r>
            <a:r>
              <a:rPr lang="sk-SK" dirty="0" err="1" smtClean="0"/>
              <a:t>lme</a:t>
            </a:r>
            <a:r>
              <a:rPr lang="sk-SK" dirty="0" smtClean="0"/>
              <a:t> veľmi nerozšírila a </a:t>
            </a:r>
            <a:r>
              <a:rPr lang="sk-SK" dirty="0" smtClean="0"/>
              <a:t>ostala </a:t>
            </a:r>
            <a:r>
              <a:rPr lang="sk-SK" dirty="0" err="1" smtClean="0"/>
              <a:t>marginalizovaná</a:t>
            </a:r>
            <a:r>
              <a:rPr lang="sk-SK" dirty="0" smtClean="0"/>
              <a:t>, sa udomácnila v perspektíve videohier a počítačových hier</a:t>
            </a:r>
            <a:r>
              <a:rPr lang="sk-SK" dirty="0" smtClean="0"/>
              <a:t>.</a:t>
            </a:r>
            <a:endParaRPr lang="sk-SK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Subjektívny záber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V hrách sa „subjektívny záber“ stáva rozšíreným prostriedkom </a:t>
            </a:r>
            <a:r>
              <a:rPr lang="sk-SK" dirty="0" smtClean="0"/>
              <a:t>zobrazenia konania </a:t>
            </a:r>
            <a:r>
              <a:rPr lang="sk-SK" dirty="0" smtClean="0"/>
              <a:t>alebo prechádzania priestorom – hráč vníma cez percepciu </a:t>
            </a:r>
            <a:r>
              <a:rPr lang="sk-SK" dirty="0" err="1" smtClean="0"/>
              <a:t>avatara</a:t>
            </a:r>
            <a:r>
              <a:rPr lang="sk-SK" dirty="0" smtClean="0"/>
              <a:t>.</a:t>
            </a:r>
          </a:p>
          <a:p>
            <a:r>
              <a:rPr lang="sk-SK" dirty="0" smtClean="0"/>
              <a:t>V hrách pri subjektívnom zábere nejde o vyobrazenie s cieľom </a:t>
            </a:r>
            <a:r>
              <a:rPr lang="sk-SK" dirty="0" smtClean="0"/>
              <a:t>dosiahnutia rovnakého </a:t>
            </a:r>
            <a:r>
              <a:rPr lang="sk-SK" dirty="0" smtClean="0"/>
              <a:t>efektu ako pri </a:t>
            </a:r>
            <a:r>
              <a:rPr lang="sk-SK" dirty="0" smtClean="0"/>
              <a:t>filmoch</a:t>
            </a:r>
            <a:r>
              <a:rPr lang="sk-SK" dirty="0" smtClean="0"/>
              <a:t>, ale ide o bežný spôsob prezentácie </a:t>
            </a:r>
            <a:r>
              <a:rPr lang="sk-SK" dirty="0" smtClean="0"/>
              <a:t>sveta hry</a:t>
            </a:r>
            <a:r>
              <a:rPr lang="sk-SK" dirty="0" smtClean="0"/>
              <a:t>. Ako uvádza Alexander R. </a:t>
            </a:r>
            <a:r>
              <a:rPr lang="sk-SK" dirty="0" err="1" smtClean="0"/>
              <a:t>Galloway</a:t>
            </a:r>
            <a:r>
              <a:rPr lang="sk-SK" dirty="0" smtClean="0"/>
              <a:t>, namiesto využívania subjektívneho</a:t>
            </a:r>
          </a:p>
          <a:p>
            <a:r>
              <a:rPr lang="sk-SK" dirty="0" smtClean="0"/>
              <a:t>záberu na zobrazenie problému s </a:t>
            </a:r>
            <a:r>
              <a:rPr lang="sk-SK" dirty="0" err="1" smtClean="0"/>
              <a:t>identifi</a:t>
            </a:r>
            <a:r>
              <a:rPr lang="sk-SK" dirty="0" smtClean="0"/>
              <a:t> </a:t>
            </a:r>
            <a:r>
              <a:rPr lang="sk-SK" dirty="0" err="1" smtClean="0"/>
              <a:t>káciou</a:t>
            </a:r>
            <a:r>
              <a:rPr lang="sk-SK" dirty="0" smtClean="0"/>
              <a:t>, ako je to vo </a:t>
            </a:r>
            <a:r>
              <a:rPr lang="sk-SK" dirty="0" err="1" smtClean="0"/>
              <a:t>filme</a:t>
            </a:r>
            <a:r>
              <a:rPr lang="sk-SK" dirty="0" err="1" smtClean="0"/>
              <a:t>,„hry</a:t>
            </a:r>
            <a:r>
              <a:rPr lang="sk-SK" dirty="0" smtClean="0"/>
              <a:t> </a:t>
            </a:r>
            <a:r>
              <a:rPr lang="sk-SK" dirty="0" smtClean="0"/>
              <a:t>používajú subjektívny </a:t>
            </a:r>
            <a:r>
              <a:rPr lang="sk-SK" dirty="0" smtClean="0"/>
              <a:t>záber na vytvorenie </a:t>
            </a:r>
            <a:r>
              <a:rPr lang="sk-SK" dirty="0" err="1" smtClean="0"/>
              <a:t>identifi</a:t>
            </a:r>
            <a:r>
              <a:rPr lang="sk-SK" dirty="0" smtClean="0"/>
              <a:t> </a:t>
            </a:r>
            <a:r>
              <a:rPr lang="sk-SK" dirty="0" err="1" smtClean="0"/>
              <a:t>kácie</a:t>
            </a:r>
            <a:r>
              <a:rPr lang="sk-SK" dirty="0" smtClean="0"/>
              <a:t>...na vytvorenie </a:t>
            </a:r>
            <a:r>
              <a:rPr lang="sk-SK" dirty="0" smtClean="0"/>
              <a:t>pozície aktívneho </a:t>
            </a:r>
            <a:r>
              <a:rPr lang="sk-SK" dirty="0" smtClean="0"/>
              <a:t>subjektu, ktorý ovláda a riadi hrací aparát</a:t>
            </a:r>
            <a:r>
              <a:rPr lang="sk-SK" dirty="0" smtClean="0"/>
              <a:t>.“</a:t>
            </a:r>
            <a:endParaRPr lang="sk-SK" dirty="0" smtClean="0"/>
          </a:p>
          <a:p>
            <a:r>
              <a:rPr lang="sk-SK" dirty="0" smtClean="0"/>
              <a:t>Zámerom „subjektívneho záberu“ v počítačových hrách je teda </a:t>
            </a:r>
            <a:r>
              <a:rPr lang="sk-SK" dirty="0" smtClean="0"/>
              <a:t>umožnenie </a:t>
            </a:r>
            <a:r>
              <a:rPr lang="pt-BR" dirty="0" smtClean="0"/>
              <a:t>identifikácie </a:t>
            </a:r>
            <a:r>
              <a:rPr lang="pt-BR" dirty="0" smtClean="0"/>
              <a:t>hráča s avatarom.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Subjektívny záber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err="1" smtClean="0"/>
              <a:t>Campbellova</a:t>
            </a:r>
            <a:r>
              <a:rPr lang="sk-SK" dirty="0" smtClean="0"/>
              <a:t> aplikácia </a:t>
            </a:r>
            <a:r>
              <a:rPr lang="sk-SK" dirty="0" smtClean="0"/>
              <a:t>„subjektívneho záberu“ sa dá vnímať ako jeho pokus o </a:t>
            </a:r>
            <a:r>
              <a:rPr lang="sk-SK" dirty="0" smtClean="0"/>
              <a:t>navodenie čitateľovho </a:t>
            </a:r>
            <a:r>
              <a:rPr lang="sk-SK" dirty="0" smtClean="0"/>
              <a:t>pocitu </a:t>
            </a:r>
            <a:r>
              <a:rPr lang="sk-SK" dirty="0" err="1" smtClean="0"/>
              <a:t>identifi</a:t>
            </a:r>
            <a:r>
              <a:rPr lang="sk-SK" dirty="0" smtClean="0"/>
              <a:t> </a:t>
            </a:r>
            <a:r>
              <a:rPr lang="sk-SK" dirty="0" err="1" smtClean="0"/>
              <a:t>kácie</a:t>
            </a:r>
            <a:r>
              <a:rPr lang="sk-SK" dirty="0" smtClean="0"/>
              <a:t> s hlavnou postavou. Chlapec ako </a:t>
            </a:r>
            <a:r>
              <a:rPr lang="sk-SK" dirty="0" err="1" smtClean="0"/>
              <a:t>fokalizátor</a:t>
            </a:r>
            <a:r>
              <a:rPr lang="sk-SK" dirty="0" smtClean="0"/>
              <a:t> vníma </a:t>
            </a:r>
            <a:r>
              <a:rPr lang="sk-SK" dirty="0" smtClean="0"/>
              <a:t>svet, v ktorom existuje (</a:t>
            </a:r>
            <a:r>
              <a:rPr lang="sk-SK" dirty="0" err="1" smtClean="0"/>
              <a:t>fokalizované</a:t>
            </a:r>
            <a:r>
              <a:rPr lang="sk-SK" dirty="0" smtClean="0"/>
              <a:t> objekty) prostredníctvom </a:t>
            </a:r>
            <a:r>
              <a:rPr lang="sk-SK" dirty="0" smtClean="0"/>
              <a:t>spolupráce viacerých </a:t>
            </a:r>
            <a:r>
              <a:rPr lang="sk-SK" dirty="0" smtClean="0"/>
              <a:t>médií (text, obraz, zvuk). Dôkazom toho sú scény, v </a:t>
            </a:r>
            <a:r>
              <a:rPr lang="sk-SK" dirty="0" smtClean="0"/>
              <a:t>ktorých sa situácia, predstavená pomocou textu zhoduje s audiovizuálnym zobrazením </a:t>
            </a:r>
            <a:r>
              <a:rPr lang="pl-PL" dirty="0" smtClean="0"/>
              <a:t>danej </a:t>
            </a:r>
            <a:r>
              <a:rPr lang="pl-PL" dirty="0" smtClean="0"/>
              <a:t>situácie. Príkladom je scéna s textom: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„</a:t>
            </a:r>
            <a:r>
              <a:rPr lang="pl-PL" dirty="0" smtClean="0"/>
              <a:t>Neil a ja sme spolu sedeli na </a:t>
            </a:r>
            <a:r>
              <a:rPr lang="pl-PL" dirty="0" smtClean="0"/>
              <a:t>jednom </a:t>
            </a:r>
            <a:r>
              <a:rPr lang="sk-SK" dirty="0" smtClean="0"/>
              <a:t>z </a:t>
            </a:r>
            <a:r>
              <a:rPr lang="sk-SK" dirty="0" smtClean="0"/>
              <a:t>najväčších ihrísk, lovili sme vo svojich vrecúškach za 50 pencí a </a:t>
            </a:r>
            <a:r>
              <a:rPr lang="sk-SK" dirty="0" smtClean="0"/>
              <a:t>hltali ich </a:t>
            </a:r>
            <a:r>
              <a:rPr lang="sk-SK" dirty="0" smtClean="0"/>
              <a:t>obsah.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6248400"/>
          </a:xfrm>
        </p:spPr>
        <p:txBody>
          <a:bodyPr>
            <a:normAutofit fontScale="70000" lnSpcReduction="20000"/>
          </a:bodyPr>
          <a:lstStyle/>
          <a:p>
            <a:r>
              <a:rPr lang="sk-SK" dirty="0" err="1" smtClean="0"/>
              <a:t>Fokalizácia</a:t>
            </a:r>
            <a:r>
              <a:rPr lang="sk-SK" dirty="0" smtClean="0"/>
              <a:t> funguje na dvoch úrovniach, ktoré, temer paradoxne, sú </a:t>
            </a:r>
            <a:r>
              <a:rPr lang="sk-SK" dirty="0" smtClean="0"/>
              <a:t>na </a:t>
            </a:r>
            <a:r>
              <a:rPr lang="pl-PL" dirty="0" smtClean="0"/>
              <a:t>jednej </a:t>
            </a:r>
            <a:r>
              <a:rPr lang="pl-PL" dirty="0" smtClean="0"/>
              <a:t>strane od seba závislé, na druhej strane vzájomne komplementárne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sk-SK" dirty="0" smtClean="0"/>
              <a:t>Tento paradoxný vzťah je spôsobený tým, že úrovne </a:t>
            </a:r>
            <a:r>
              <a:rPr lang="sk-SK" dirty="0" err="1" smtClean="0"/>
              <a:t>fokalizácie</a:t>
            </a:r>
            <a:r>
              <a:rPr lang="sk-SK" dirty="0" smtClean="0"/>
              <a:t> – </a:t>
            </a:r>
            <a:r>
              <a:rPr lang="sk-SK" dirty="0" err="1" smtClean="0"/>
              <a:t>fokalizácia</a:t>
            </a:r>
            <a:r>
              <a:rPr lang="sk-SK" dirty="0" smtClean="0"/>
              <a:t> v </a:t>
            </a:r>
            <a:r>
              <a:rPr lang="sk-SK" dirty="0" smtClean="0"/>
              <a:t>textovom rozprávaní a </a:t>
            </a:r>
            <a:r>
              <a:rPr lang="sk-SK" dirty="0" err="1" smtClean="0"/>
              <a:t>fokalizácia</a:t>
            </a:r>
            <a:r>
              <a:rPr lang="sk-SK" dirty="0" smtClean="0"/>
              <a:t> projektovaná pomocou vizuálneho </a:t>
            </a:r>
            <a:r>
              <a:rPr lang="sk-SK" dirty="0" smtClean="0"/>
              <a:t>zobrazenia a </a:t>
            </a:r>
            <a:r>
              <a:rPr lang="sk-SK" dirty="0" smtClean="0"/>
              <a:t>zvuku – sa v istých momentoch prelínajú a v istých momentoch </a:t>
            </a:r>
            <a:r>
              <a:rPr lang="sk-SK" dirty="0" smtClean="0"/>
              <a:t>jedna úroveň </a:t>
            </a:r>
            <a:r>
              <a:rPr lang="sk-SK" dirty="0" smtClean="0"/>
              <a:t>obohacuje druhú alebo dokonca determinuje jej kontext. Úloha </a:t>
            </a:r>
            <a:r>
              <a:rPr lang="sk-SK" dirty="0" smtClean="0"/>
              <a:t>determinanta prináleží </a:t>
            </a:r>
            <a:r>
              <a:rPr lang="sk-SK" dirty="0" smtClean="0"/>
              <a:t>obom úrovniam v rozličných aspektoch – text </a:t>
            </a:r>
            <a:r>
              <a:rPr lang="sk-SK" dirty="0" smtClean="0"/>
              <a:t>najčastejšie determinuje </a:t>
            </a:r>
            <a:r>
              <a:rPr lang="sk-SK" dirty="0" smtClean="0"/>
              <a:t>význam v rámci jednej scény, pričom audiovizuálny systém </a:t>
            </a:r>
            <a:r>
              <a:rPr lang="sk-SK" dirty="0" smtClean="0"/>
              <a:t>často determinuje </a:t>
            </a:r>
            <a:r>
              <a:rPr lang="sk-SK" dirty="0" smtClean="0"/>
              <a:t>význam istej scény v rámci celej </a:t>
            </a:r>
            <a:r>
              <a:rPr lang="sk-SK" dirty="0" err="1" smtClean="0"/>
              <a:t>fi</a:t>
            </a:r>
            <a:r>
              <a:rPr lang="sk-SK" dirty="0" smtClean="0"/>
              <a:t> </a:t>
            </a:r>
            <a:r>
              <a:rPr lang="sk-SK" dirty="0" err="1" smtClean="0"/>
              <a:t>kcie</a:t>
            </a:r>
            <a:r>
              <a:rPr lang="sk-SK" dirty="0" smtClean="0"/>
              <a:t>. 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err="1" smtClean="0"/>
              <a:t>Fokalizácia</a:t>
            </a:r>
            <a:r>
              <a:rPr lang="sk-SK" dirty="0" smtClean="0"/>
              <a:t> </a:t>
            </a:r>
            <a:r>
              <a:rPr lang="sk-SK" dirty="0" smtClean="0"/>
              <a:t>na </a:t>
            </a:r>
            <a:r>
              <a:rPr lang="sk-SK" dirty="0" smtClean="0"/>
              <a:t>audiovizuálnej rovine </a:t>
            </a:r>
            <a:r>
              <a:rPr lang="sk-SK" dirty="0" smtClean="0"/>
              <a:t>má možnosť byť kontemplatívnejšia, objektmi </a:t>
            </a:r>
            <a:r>
              <a:rPr lang="sk-SK" dirty="0" err="1" smtClean="0"/>
              <a:t>fokalizácie</a:t>
            </a:r>
            <a:r>
              <a:rPr lang="sk-SK" dirty="0" smtClean="0"/>
              <a:t> </a:t>
            </a:r>
            <a:r>
              <a:rPr lang="sk-SK" dirty="0" smtClean="0"/>
              <a:t>sú myšlienky </a:t>
            </a:r>
            <a:r>
              <a:rPr lang="sk-SK" dirty="0" smtClean="0"/>
              <a:t>a spomienky, pričom </a:t>
            </a:r>
            <a:r>
              <a:rPr lang="sk-SK" dirty="0" err="1" smtClean="0"/>
              <a:t>fokalizácia</a:t>
            </a:r>
            <a:r>
              <a:rPr lang="sk-SK" dirty="0" smtClean="0"/>
              <a:t> na rovine textovej je zameraná </a:t>
            </a:r>
            <a:r>
              <a:rPr lang="sk-SK" dirty="0" smtClean="0"/>
              <a:t>na chlapcovo </a:t>
            </a:r>
            <a:r>
              <a:rPr lang="sk-SK" dirty="0" smtClean="0"/>
              <a:t>vnímanie okolitého sveta. </a:t>
            </a:r>
            <a:r>
              <a:rPr lang="sk-SK" dirty="0" err="1" smtClean="0"/>
              <a:t>Fokalizované</a:t>
            </a:r>
            <a:r>
              <a:rPr lang="sk-SK" dirty="0" smtClean="0"/>
              <a:t> objekty sa stávajú </a:t>
            </a:r>
            <a:r>
              <a:rPr lang="sk-SK" dirty="0" smtClean="0"/>
              <a:t>nástrojmi zobrazenia </a:t>
            </a:r>
            <a:r>
              <a:rPr lang="sk-SK" dirty="0" smtClean="0"/>
              <a:t>chlapcovej </a:t>
            </a:r>
            <a:r>
              <a:rPr lang="sk-SK" dirty="0" err="1" smtClean="0"/>
              <a:t>spoznávacej</a:t>
            </a:r>
            <a:r>
              <a:rPr lang="sk-SK" dirty="0" smtClean="0"/>
              <a:t> aktivity, najmä v scénach, kde </a:t>
            </a:r>
            <a:r>
              <a:rPr lang="sk-SK" dirty="0" smtClean="0"/>
              <a:t>audiovizuálna zložka </a:t>
            </a:r>
            <a:r>
              <a:rPr lang="sk-SK" dirty="0" smtClean="0"/>
              <a:t>a text nenesú identický význam.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iatok">
  <a:themeElements>
    <a:clrScheme name="Odliatok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iatok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ia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</TotalTime>
  <Words>940</Words>
  <Application>Microsoft Office PowerPoint</Application>
  <PresentationFormat>Prezentácia na obrazovke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Odliatok</vt:lpstr>
      <vt:lpstr>Digitálna fikcia a perspektíva</vt:lpstr>
      <vt:lpstr>Playground </vt:lpstr>
      <vt:lpstr>playground</vt:lpstr>
      <vt:lpstr>fokalizácia</vt:lpstr>
      <vt:lpstr>perspektíva</vt:lpstr>
      <vt:lpstr>perspektíva</vt:lpstr>
      <vt:lpstr>Subjektívny záber</vt:lpstr>
      <vt:lpstr>Subjektívny záber</vt:lpstr>
      <vt:lpstr>Snímka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Digitálna fikcia a perspektíva</dc:title>
  <dc:creator>zuz</dc:creator>
  <cp:lastModifiedBy>zuz</cp:lastModifiedBy>
  <cp:revision>3</cp:revision>
  <dcterms:created xsi:type="dcterms:W3CDTF">2010-04-26T14:44:40Z</dcterms:created>
  <dcterms:modified xsi:type="dcterms:W3CDTF">2010-04-26T14:58:21Z</dcterms:modified>
</cp:coreProperties>
</file>