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FAC1B-88EB-45FF-88F5-319983B82BFD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F9059-2A32-4282-9F63-26529FE82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F66D1-4357-4B78-8771-E09A2FEC7395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6763-B00D-455C-A840-B367BF6BB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511D-3CD4-47DE-A8A7-9EBBF84B770C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15CD1-B244-4AE1-A134-046855385E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2DD1-848C-4992-AD11-70B93B2EEA06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A1D7-7F29-4DF4-AE73-233F7E69F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10A8-4A0D-4C0E-B750-B86AF84DDFCC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DD52-A6E6-451C-AFA4-17B217D9D1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7070A-023E-479D-B776-75E7405DC0CA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4E1F0-E868-4F2C-AAC9-99E4ECD29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60FDC-E393-42CD-BDD9-66980D1090A0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EDB4-F511-432B-B745-4BA912ACC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81641-09AD-4F52-9320-9FE9672A7DD4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ABF5-D926-4C3F-83E4-E59EC760A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CF17-66C4-47F6-8939-CA161E5BC610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0A7A-78F6-42B3-B58E-C3608CB1F3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C689-7BC1-40CA-81CA-F30E1F798793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6F19B-4561-4CBE-8563-C13681EB8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6861E-3647-4496-89BA-5592A69CCF11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1590-5D8D-4508-A7AC-51F4B5FC4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A080E-26ED-4408-A996-20E017E68461}" type="datetimeFigureOut">
              <a:rPr lang="cs-CZ"/>
              <a:pPr>
                <a:defRPr/>
              </a:pPr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5AC7DD-E6AB-42D0-9A3F-B7AB77156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de-DE" b="1" dirty="0" smtClean="0"/>
              <a:t>2. </a:t>
            </a:r>
            <a:r>
              <a:rPr lang="cs-CZ" b="1" dirty="0" err="1" smtClean="0"/>
              <a:t>Kommunikationsbereich</a:t>
            </a:r>
            <a:r>
              <a:rPr lang="cs-CZ" b="1" dirty="0" smtClean="0"/>
              <a:t> </a:t>
            </a:r>
            <a:r>
              <a:rPr lang="cs-CZ" b="1" dirty="0" err="1"/>
              <a:t>Fachkommunikation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seine</a:t>
            </a:r>
            <a:r>
              <a:rPr lang="cs-CZ" b="1" dirty="0"/>
              <a:t>   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    </a:t>
            </a:r>
            <a:r>
              <a:rPr lang="cs-CZ" b="1" dirty="0" err="1"/>
              <a:t>Textsorten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Gliederung der Fachsprachen</a:t>
            </a:r>
            <a:endParaRPr lang="cs-CZ" smtClean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horizontale Gliederung:  </a:t>
            </a:r>
            <a:r>
              <a:rPr lang="cs-CZ" smtClean="0"/>
              <a:t>Fachgebiete: </a:t>
            </a:r>
            <a:endParaRPr lang="de-DE" smtClean="0"/>
          </a:p>
          <a:p>
            <a:pPr eaLnBrk="1" hangingPunct="1"/>
            <a:r>
              <a:rPr lang="cs-CZ" smtClean="0"/>
              <a:t>Fachsprache Mathematik</a:t>
            </a:r>
            <a:endParaRPr lang="de-DE" smtClean="0"/>
          </a:p>
          <a:p>
            <a:pPr eaLnBrk="1" hangingPunct="1"/>
            <a:r>
              <a:rPr lang="cs-CZ" smtClean="0"/>
              <a:t>Medizin</a:t>
            </a:r>
            <a:endParaRPr lang="de-DE" smtClean="0"/>
          </a:p>
          <a:p>
            <a:pPr eaLnBrk="1" hangingPunct="1"/>
            <a:r>
              <a:rPr lang="cs-CZ" smtClean="0"/>
              <a:t>Elektrotechni</a:t>
            </a:r>
            <a:r>
              <a:rPr lang="de-DE" smtClean="0"/>
              <a:t>k</a:t>
            </a:r>
          </a:p>
          <a:p>
            <a:pPr eaLnBrk="1" hangingPunct="1"/>
            <a:r>
              <a:rPr lang="de-DE" smtClean="0"/>
              <a:t>Linguistik</a:t>
            </a:r>
          </a:p>
          <a:p>
            <a:pPr eaLnBrk="1" hangingPunct="1"/>
            <a:r>
              <a:rPr lang="de-DE" smtClean="0"/>
              <a:t>Psychologie, Soziologie, Philosophie</a:t>
            </a:r>
          </a:p>
          <a:p>
            <a:pPr eaLnBrk="1" hangingPunct="1"/>
            <a:r>
              <a:rPr lang="cs-CZ" smtClean="0"/>
              <a:t>Zahl der Fachsprachen entspricht der Zahl der Fächer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Gliederung der Fachsprachen</a:t>
            </a:r>
            <a:endParaRPr lang="cs-CZ" smtClean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 vertikale Gliederung: </a:t>
            </a:r>
            <a:endParaRPr lang="de-DE" b="1" smtClean="0"/>
          </a:p>
          <a:p>
            <a:pPr eaLnBrk="1" hangingPunct="1"/>
            <a:r>
              <a:rPr lang="cs-CZ" smtClean="0"/>
              <a:t>Sprache der theoretischen Grundlagewissenschaften</a:t>
            </a:r>
            <a:endParaRPr lang="de-DE" smtClean="0"/>
          </a:p>
          <a:p>
            <a:pPr eaLnBrk="1" hangingPunct="1"/>
            <a:r>
              <a:rPr lang="cs-CZ" smtClean="0"/>
              <a:t>Sprache der experimentellen Wissenschaften </a:t>
            </a:r>
            <a:endParaRPr lang="de-DE" smtClean="0"/>
          </a:p>
          <a:p>
            <a:pPr eaLnBrk="1" hangingPunct="1"/>
            <a:r>
              <a:rPr lang="cs-CZ" smtClean="0"/>
              <a:t>Sprache der angewandten Wissenschaften und der Technik</a:t>
            </a:r>
            <a:endParaRPr lang="de-DE" smtClean="0"/>
          </a:p>
          <a:p>
            <a:pPr eaLnBrk="1" hangingPunct="1"/>
            <a:r>
              <a:rPr lang="cs-CZ" smtClean="0"/>
              <a:t>Sprache der materiellen Produktio</a:t>
            </a:r>
            <a:r>
              <a:rPr lang="de-DE" smtClean="0"/>
              <a:t>n</a:t>
            </a:r>
          </a:p>
          <a:p>
            <a:pPr eaLnBrk="1" hangingPunct="1"/>
            <a:r>
              <a:rPr lang="cs-CZ" smtClean="0"/>
              <a:t>Populär</a:t>
            </a:r>
            <a:r>
              <a:rPr lang="de-DE" smtClean="0"/>
              <a:t>wiss. Stil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Merkmale der Fachsprachen</a:t>
            </a:r>
            <a:endParaRPr lang="cs-CZ" smtClean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Fachsprachen – öffentlich, überregional, durch eine charakteristische Auswahl, Verwendung und Frequenz sprachlicher Mittel, besonders auf den Systemebenen Morphologie, Syntax, Lexik und Text bestimmt</a:t>
            </a:r>
            <a:r>
              <a:rPr lang="de-DE" smtClean="0"/>
              <a:t>:</a:t>
            </a:r>
            <a:endParaRPr lang="cs-CZ" smtClean="0"/>
          </a:p>
          <a:p>
            <a:pPr eaLnBrk="1" hangingPunct="1"/>
            <a:r>
              <a:rPr lang="cs-CZ" b="1" smtClean="0"/>
              <a:t>Nominalstil, Passiv / IK mit zu, Kausalsaetze </a:t>
            </a:r>
            <a:endParaRPr lang="de-DE" b="1" smtClean="0"/>
          </a:p>
          <a:p>
            <a:pPr eaLnBrk="1" hangingPunct="1"/>
            <a:r>
              <a:rPr lang="cs-CZ" b="1" smtClean="0"/>
              <a:t>Termini</a:t>
            </a:r>
            <a:r>
              <a:rPr lang="de-DE" b="1" smtClean="0"/>
              <a:t> (Fachwörter)</a:t>
            </a:r>
          </a:p>
          <a:p>
            <a:pPr eaLnBrk="1" hangingPunct="1"/>
            <a:r>
              <a:rPr lang="cs-CZ" b="1" smtClean="0"/>
              <a:t>Gliederung: Abs</a:t>
            </a:r>
            <a:r>
              <a:rPr lang="de-DE" b="1" smtClean="0"/>
              <a:t>ä</a:t>
            </a:r>
            <a:r>
              <a:rPr lang="cs-CZ" b="1" smtClean="0"/>
              <a:t>tze</a:t>
            </a:r>
            <a:r>
              <a:rPr lang="de-DE" b="1" smtClean="0"/>
              <a:t>,</a:t>
            </a:r>
            <a:r>
              <a:rPr lang="cs-CZ" b="1" smtClean="0"/>
              <a:t> Infografik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Fachwortschatz</a:t>
            </a:r>
            <a:endParaRPr lang="cs-CZ" smtClean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Fachwortschatz</a:t>
            </a:r>
            <a:r>
              <a:rPr lang="cs-CZ" sz="2400" smtClean="0"/>
              <a:t>: das eigenständige Merkmal der Fachsprachen</a:t>
            </a:r>
          </a:p>
          <a:p>
            <a:pPr eaLnBrk="1" hangingPunct="1"/>
            <a:r>
              <a:rPr lang="cs-CZ" sz="2400" b="1" smtClean="0"/>
              <a:t> </a:t>
            </a:r>
            <a:r>
              <a:rPr lang="cs-CZ" sz="2400" smtClean="0"/>
              <a:t>in der Terminologie wird das Wissen des jewe</a:t>
            </a:r>
            <a:r>
              <a:rPr lang="en-US" sz="2400" smtClean="0"/>
              <a:t>i</a:t>
            </a:r>
            <a:r>
              <a:rPr lang="cs-CZ" sz="2400" smtClean="0"/>
              <a:t>ligen Fachgebietes repräsentiert: </a:t>
            </a:r>
            <a:r>
              <a:rPr lang="cs-CZ" sz="2400" b="1" smtClean="0"/>
              <a:t>Medizin</a:t>
            </a:r>
            <a:r>
              <a:rPr lang="cs-CZ" sz="2400" smtClean="0"/>
              <a:t>: Körperorgane: </a:t>
            </a:r>
            <a:r>
              <a:rPr lang="cs-CZ" sz="2400" i="1" smtClean="0"/>
              <a:t>Herz, Thorax, Magen-Darm-Trakt; </a:t>
            </a:r>
            <a:r>
              <a:rPr lang="cs-CZ" sz="2400" smtClean="0"/>
              <a:t>Krankheiten und Syndrome: </a:t>
            </a:r>
            <a:r>
              <a:rPr lang="cs-CZ" sz="2400" i="1" smtClean="0"/>
              <a:t>Schlaganfall, Herzinfarkt, AIDS </a:t>
            </a:r>
            <a:r>
              <a:rPr lang="cs-CZ" sz="2400" smtClean="0"/>
              <a:t>sowie ihr Charakter, Dauer, ihre Symptome und Befunde: </a:t>
            </a:r>
            <a:r>
              <a:rPr lang="cs-CZ" sz="2400" i="1" smtClean="0"/>
              <a:t>akut, Schmerz; </a:t>
            </a:r>
            <a:r>
              <a:rPr lang="cs-CZ" sz="2400" smtClean="0"/>
              <a:t>Untersuchungsverfahren und Opetrationstechniken: </a:t>
            </a:r>
            <a:r>
              <a:rPr lang="cs-CZ" sz="2400" i="1" smtClean="0"/>
              <a:t>Computertomographie, Biopsie; </a:t>
            </a:r>
            <a:r>
              <a:rPr lang="cs-CZ" sz="2400" smtClean="0"/>
              <a:t>Bezeichnungen von Patienten: </a:t>
            </a:r>
            <a:r>
              <a:rPr lang="cs-CZ" sz="2400" i="1" smtClean="0"/>
              <a:t>Diabetiker. </a:t>
            </a:r>
            <a:r>
              <a:rPr lang="cs-CZ" sz="2400" smtClean="0"/>
              <a:t>Allgemeiner Fachwortschatz: </a:t>
            </a:r>
            <a:r>
              <a:rPr lang="cs-CZ" sz="2400" i="1" smtClean="0"/>
              <a:t>Syst</a:t>
            </a:r>
            <a:r>
              <a:rPr lang="de-DE" sz="2400" i="1" smtClean="0"/>
              <a:t>e</a:t>
            </a:r>
            <a:r>
              <a:rPr lang="cs-CZ" sz="2400" i="1" smtClean="0"/>
              <a:t>m, Experiment, Funktion</a:t>
            </a:r>
            <a:endParaRPr lang="cs-CZ" sz="24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Sprachliche Merkmale</a:t>
            </a:r>
            <a:endParaRPr lang="cs-CZ" smtClean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Fachwort und Terminus – Terminus definiert, Eindeutigkeit,  Exaktheit…</a:t>
            </a:r>
          </a:p>
          <a:p>
            <a:pPr eaLnBrk="1" hangingPunct="1"/>
            <a:r>
              <a:rPr lang="cs-CZ" sz="2400" smtClean="0"/>
              <a:t>Synonymie: </a:t>
            </a:r>
            <a:r>
              <a:rPr lang="cs-CZ" sz="2400" i="1" smtClean="0"/>
              <a:t>Diabetes mellitus – Zuckerkrankeit</a:t>
            </a:r>
            <a:endParaRPr lang="cs-CZ" sz="2400" smtClean="0"/>
          </a:p>
          <a:p>
            <a:pPr eaLnBrk="1" hangingPunct="1"/>
            <a:r>
              <a:rPr lang="cs-CZ" sz="2400" smtClean="0"/>
              <a:t>starke Dynamik: Metaphorisierungen: </a:t>
            </a:r>
            <a:r>
              <a:rPr lang="cs-CZ" sz="2400" i="1" smtClean="0"/>
              <a:t>Computervirus, springende Gene, genetischer Fingerabdruck </a:t>
            </a:r>
            <a:endParaRPr lang="de-DE" sz="2400" i="1" smtClean="0"/>
          </a:p>
          <a:p>
            <a:pPr eaLnBrk="1" hangingPunct="1"/>
            <a:r>
              <a:rPr lang="cs-CZ" sz="2400" smtClean="0"/>
              <a:t>Metapher: Quellenbereich - Medizin, Krankheit – Zielbereich</a:t>
            </a:r>
            <a:r>
              <a:rPr lang="de-DE" sz="2400" smtClean="0"/>
              <a:t> Technik</a:t>
            </a:r>
            <a:endParaRPr lang="cs-CZ" sz="2400" smtClean="0"/>
          </a:p>
          <a:p>
            <a:pPr eaLnBrk="1" hangingPunct="1"/>
            <a:r>
              <a:rPr lang="cs-CZ" sz="2400" smtClean="0"/>
              <a:t>Neuprägungen: </a:t>
            </a:r>
            <a:r>
              <a:rPr lang="cs-CZ" sz="2400" i="1" smtClean="0"/>
              <a:t>spaltbares Material, autogenes Training.... </a:t>
            </a:r>
            <a:endParaRPr lang="cs-CZ" sz="2400" smtClean="0"/>
          </a:p>
          <a:p>
            <a:pPr eaLnBrk="1" hangingPunct="1"/>
            <a:r>
              <a:rPr lang="cs-CZ" sz="2400" b="1" smtClean="0"/>
              <a:t>Standardsprache</a:t>
            </a:r>
            <a:endParaRPr lang="cs-CZ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/>
              <a:t>Syntaktische und morhologische Eigenschaften: 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Exaktheit, Explizitheit, Ökonomie – syntaktische </a:t>
            </a:r>
          </a:p>
          <a:p>
            <a:pPr eaLnBrk="1" hangingPunct="1">
              <a:buFont typeface="Arial" charset="0"/>
              <a:buNone/>
            </a:pPr>
            <a:r>
              <a:rPr lang="de-DE" sz="2400" smtClean="0"/>
              <a:t>     </a:t>
            </a:r>
            <a:r>
              <a:rPr lang="cs-CZ" sz="2400" smtClean="0"/>
              <a:t>Komprimierungsformen: einfache und erweiterte Attribute, Genitiverweiterungen, präpositionale </a:t>
            </a:r>
          </a:p>
          <a:p>
            <a:pPr eaLnBrk="1" hangingPunct="1">
              <a:buFont typeface="Arial" charset="0"/>
              <a:buNone/>
            </a:pPr>
            <a:r>
              <a:rPr lang="de-DE" sz="2400" smtClean="0"/>
              <a:t>     </a:t>
            </a:r>
            <a:r>
              <a:rPr lang="cs-CZ" sz="2400" smtClean="0"/>
              <a:t>Substantivgruppen, Partizipialgruppen, Ellipsen, Aufzählungen</a:t>
            </a:r>
          </a:p>
          <a:p>
            <a:pPr eaLnBrk="1" hangingPunct="1"/>
            <a:r>
              <a:rPr lang="cs-CZ" sz="2400" smtClean="0"/>
              <a:t>Gliedsätze: konditionale, kausale, finale, modale, lokale, </a:t>
            </a:r>
            <a:r>
              <a:rPr lang="de-DE" sz="2400" smtClean="0"/>
              <a:t>t</a:t>
            </a:r>
            <a:r>
              <a:rPr lang="cs-CZ" sz="2400" smtClean="0"/>
              <a:t>emporale NS</a:t>
            </a:r>
          </a:p>
          <a:p>
            <a:pPr eaLnBrk="1" hangingPunct="1"/>
            <a:r>
              <a:rPr lang="cs-CZ" sz="2400" smtClean="0"/>
              <a:t>Verb – 3. Person (</a:t>
            </a:r>
            <a:r>
              <a:rPr lang="cs-CZ" sz="2400" i="1" smtClean="0"/>
              <a:t>man</a:t>
            </a:r>
            <a:r>
              <a:rPr lang="cs-CZ" sz="2400" smtClean="0"/>
              <a:t>), Präsens, Passiv</a:t>
            </a:r>
          </a:p>
          <a:p>
            <a:pPr eaLnBrk="1" hangingPunct="1"/>
            <a:r>
              <a:rPr lang="cs-CZ" sz="2400" smtClean="0"/>
              <a:t>Hoher Anteil von Substantiven und Adjektiven - Nominalstil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Textsorten:</a:t>
            </a:r>
            <a:br>
              <a:rPr lang="cs-CZ" smtClean="0"/>
            </a:br>
            <a:endParaRPr lang="cs-CZ" smtClean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pPr eaLnBrk="1" hangingPunct="1"/>
            <a:r>
              <a:rPr lang="cs-CZ" sz="2400" b="1" smtClean="0"/>
              <a:t>streng wiss. Forschungstextsorten: Studie, Dissertation, Diplomarbeit, Thesen, Fachaufsätze …</a:t>
            </a:r>
            <a:endParaRPr lang="cs-CZ" sz="2400" smtClean="0"/>
          </a:p>
          <a:p>
            <a:pPr eaLnBrk="1" hangingPunct="1"/>
            <a:r>
              <a:rPr lang="cs-CZ" sz="2400" b="1" smtClean="0"/>
              <a:t>Wissenschaftsleitung: Forschungsplan, Studienprogramm, Monographie, wiss. Dokumente</a:t>
            </a:r>
            <a:endParaRPr lang="cs-CZ" sz="2400" smtClean="0"/>
          </a:p>
          <a:p>
            <a:pPr eaLnBrk="1" hangingPunct="1"/>
            <a:r>
              <a:rPr lang="cs-CZ" sz="2400" b="1" smtClean="0"/>
              <a:t>Lehrtätigkeit: Lehrbuchtexte, </a:t>
            </a:r>
            <a:r>
              <a:rPr lang="de-DE" sz="2400" b="1" smtClean="0"/>
              <a:t>Ü</a:t>
            </a:r>
            <a:r>
              <a:rPr lang="cs-CZ" sz="2400" b="1" smtClean="0"/>
              <a:t>bungstexte…</a:t>
            </a:r>
            <a:endParaRPr lang="cs-CZ" sz="2400" smtClean="0"/>
          </a:p>
          <a:p>
            <a:pPr eaLnBrk="1" hangingPunct="1"/>
            <a:r>
              <a:rPr lang="cs-CZ" sz="2400" b="1" smtClean="0"/>
              <a:t>Informationstätigkeit: wiss. Rezension, Annotation, Forschungsbericht</a:t>
            </a:r>
            <a:endParaRPr lang="cs-CZ" sz="2400" smtClean="0"/>
          </a:p>
          <a:p>
            <a:pPr eaLnBrk="1" hangingPunct="1"/>
            <a:r>
              <a:rPr lang="cs-CZ" sz="2400" b="1" smtClean="0"/>
              <a:t>Popularisierung der Wissenschaft: TS in den MassenMedien: Metaphorik und Idiomatik, Umg.</a:t>
            </a:r>
            <a:endParaRPr lang="cs-CZ" sz="2400" smtClean="0"/>
          </a:p>
          <a:p>
            <a:pPr eaLnBrk="1" hangingPunct="1"/>
            <a:r>
              <a:rPr lang="cs-CZ" sz="2400" b="1" smtClean="0"/>
              <a:t>Schriftlich – m</a:t>
            </a:r>
            <a:r>
              <a:rPr lang="de-DE" sz="2400" b="1" smtClean="0"/>
              <a:t>ü</a:t>
            </a:r>
            <a:r>
              <a:rPr lang="cs-CZ" sz="2400" b="1" smtClean="0"/>
              <a:t>ndlich: Vorlesung, Vortrag, Referat, Konferenzbeitrag </a:t>
            </a:r>
            <a:endParaRPr lang="cs-CZ" sz="24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Stilverfahren</a:t>
            </a:r>
            <a:endParaRPr lang="cs-CZ" smtClean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b="1" smtClean="0"/>
              <a:t>Kriterium des Stilverfahrens:</a:t>
            </a: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b="1" smtClean="0"/>
              <a:t> </a:t>
            </a:r>
            <a:endParaRPr lang="cs-CZ" smtClean="0"/>
          </a:p>
          <a:p>
            <a:pPr eaLnBrk="1" hangingPunct="1"/>
            <a:r>
              <a:rPr lang="cs-CZ" b="1" smtClean="0"/>
              <a:t>explikative TS: streng wiss. T</a:t>
            </a:r>
            <a:r>
              <a:rPr lang="de-DE" b="1" smtClean="0"/>
              <a:t>exte</a:t>
            </a:r>
            <a:endParaRPr lang="cs-CZ" smtClean="0"/>
          </a:p>
          <a:p>
            <a:pPr eaLnBrk="1" hangingPunct="1"/>
            <a:r>
              <a:rPr lang="cs-CZ" b="1" smtClean="0"/>
              <a:t>deskriptiv-argumentative TS 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Fachkommunikation</a:t>
            </a:r>
            <a:endParaRPr lang="cs-CZ" smtClean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Funktion: Vermittlung von Informationen aus der Wissenschaft,  Forschung, Technik, aus verschiedenen Fachbereichen (Ökonomie,   </a:t>
            </a:r>
          </a:p>
          <a:p>
            <a:pPr eaLnBrk="1" hangingPunct="1">
              <a:buFont typeface="Arial" charset="0"/>
              <a:buNone/>
            </a:pPr>
            <a:r>
              <a:rPr lang="de-DE" b="1" smtClean="0"/>
              <a:t>    </a:t>
            </a:r>
            <a:r>
              <a:rPr lang="cs-CZ" b="1" smtClean="0"/>
              <a:t>Jurisprudenz, Bankwesen…)</a:t>
            </a:r>
            <a:endParaRPr lang="de-DE" b="1" smtClean="0"/>
          </a:p>
          <a:p>
            <a:pPr eaLnBrk="1" hangingPunct="1"/>
            <a:r>
              <a:rPr lang="cs-CZ" b="1" smtClean="0"/>
              <a:t>Stilverfahren: Explikation (Erörtern, Erklären), Argumentieren, </a:t>
            </a:r>
            <a:r>
              <a:rPr lang="de-DE" b="1" smtClean="0"/>
              <a:t>Deskription</a:t>
            </a:r>
            <a:r>
              <a:rPr lang="cs-CZ" b="1" smtClean="0"/>
              <a:t>(Beschreiben, Berichten)</a:t>
            </a:r>
          </a:p>
          <a:p>
            <a:pPr eaLnBrk="1" hangingPunct="1"/>
            <a:endParaRPr lang="de-DE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Richtungen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Textsorten</a:t>
            </a:r>
            <a:r>
              <a:rPr lang="cs-CZ" dirty="0"/>
              <a:t>:            </a:t>
            </a:r>
            <a:br>
              <a:rPr lang="cs-CZ" dirty="0"/>
            </a:b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700" b="1" smtClean="0"/>
              <a:t>wissenschaftlicher Stil – Natur- sowie Geisteswissenschaften: Medizin, Physik, Chemie, Biologie…; Psychologie, Soziologie, Philologie, Geschichte…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b="1" smtClean="0"/>
              <a:t> schriftlich: theoretische Fachaufsätze, wiss. Studien in  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de-DE" sz="2700" b="1" smtClean="0"/>
              <a:t> </a:t>
            </a:r>
            <a:r>
              <a:rPr lang="cs-CZ" sz="2700" b="1" smtClean="0"/>
              <a:t>    Fachpublikationen (Fachzeitschriften),  Dissertationen, Habilschriften, wiss. Monographien;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b="1" smtClean="0"/>
              <a:t> mündlich: Fachreferate auf wissenschaftlichen Konferenzen, Tagungen, Kongressen…(Sammelb</a:t>
            </a:r>
            <a:r>
              <a:rPr lang="de-DE" sz="2700" b="1" smtClean="0"/>
              <a:t>ä</a:t>
            </a:r>
            <a:r>
              <a:rPr lang="cs-CZ" sz="2700" b="1" smtClean="0"/>
              <a:t>nde),  Diskussionsbeiträge</a:t>
            </a:r>
          </a:p>
          <a:p>
            <a:pPr eaLnBrk="1" hangingPunct="1">
              <a:lnSpc>
                <a:spcPct val="90000"/>
              </a:lnSpc>
            </a:pPr>
            <a:endParaRPr lang="cs-CZ" sz="27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Richtungen und Textsorten</a:t>
            </a:r>
            <a:endParaRPr lang="cs-CZ" smtClean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smtClean="0"/>
              <a:t>praktischer Fachstil: Wirtschaft, Justiz, Technik…</a:t>
            </a:r>
          </a:p>
          <a:p>
            <a:pPr eaLnBrk="1" hangingPunct="1"/>
            <a:r>
              <a:rPr lang="cs-CZ" sz="3000" b="1" smtClean="0"/>
              <a:t>populärwissenschaftlicher Stil: Fachaufsätze…der offizielle KB</a:t>
            </a:r>
            <a:endParaRPr lang="de-DE" sz="3000" b="1" smtClean="0"/>
          </a:p>
          <a:p>
            <a:pPr eaLnBrk="1" hangingPunct="1">
              <a:buFont typeface="Arial" charset="0"/>
              <a:buNone/>
            </a:pPr>
            <a:r>
              <a:rPr lang="de-DE" sz="3000" b="1" smtClean="0"/>
              <a:t>    Le</a:t>
            </a:r>
            <a:r>
              <a:rPr lang="cs-CZ" sz="3000" b="1" smtClean="0"/>
              <a:t>hrbücher, Rezensionen, publizistische Artikel…</a:t>
            </a:r>
          </a:p>
          <a:p>
            <a:pPr eaLnBrk="1" hangingPunct="1"/>
            <a:r>
              <a:rPr lang="cs-CZ" sz="3000" b="1" smtClean="0"/>
              <a:t>essayistischer Stil: populärwissenschaftliche Aufsätze in den Medien, Interview mit Experten...das Individuelle, belletristische Z</a:t>
            </a:r>
            <a:r>
              <a:rPr lang="de-DE" sz="3000" b="1" smtClean="0"/>
              <a:t>ü</a:t>
            </a:r>
            <a:r>
              <a:rPr lang="cs-CZ" sz="3000" b="1" smtClean="0"/>
              <a:t>ge (lit.-k</a:t>
            </a:r>
            <a:r>
              <a:rPr lang="de-DE" sz="3000" b="1" smtClean="0"/>
              <a:t>ü</a:t>
            </a:r>
            <a:r>
              <a:rPr lang="cs-CZ" sz="3000" b="1" smtClean="0"/>
              <a:t>nstlerische Mittel - Metapher, rhetorische Frage...)</a:t>
            </a:r>
          </a:p>
          <a:p>
            <a:pPr eaLnBrk="1" hangingPunct="1"/>
            <a:endParaRPr lang="cs-CZ" sz="30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Hauptmerkmale und Stilelemente: 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smtClean="0"/>
              <a:t> öffentlicher Charakter – neutraler Stil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                            Standard- (Schrift)sprache, ohne umg. Stilelemente,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                       </a:t>
            </a:r>
            <a:r>
              <a:rPr lang="de-DE" sz="2000" b="1" smtClean="0"/>
              <a:t>ohne</a:t>
            </a:r>
            <a:r>
              <a:rPr lang="cs-CZ" sz="2000" b="1" smtClean="0"/>
              <a:t>  Emotionalität und Expressivität (keine Vertraulichkeit, </a:t>
            </a:r>
            <a:r>
              <a:rPr lang="de-DE" sz="2000" b="1" smtClean="0"/>
              <a:t>          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de-DE" sz="2000" b="1" smtClean="0"/>
              <a:t>                                  </a:t>
            </a:r>
            <a:r>
              <a:rPr lang="cs-CZ" sz="2000" b="1" smtClean="0"/>
              <a:t>keine Hyperbolik...)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Klarheit, Logik, Genauigkeit – logische </a:t>
            </a:r>
            <a:r>
              <a:rPr lang="de-DE" sz="2000" b="1" smtClean="0"/>
              <a:t> </a:t>
            </a:r>
            <a:r>
              <a:rPr lang="cs-CZ" sz="2000" b="1" smtClean="0"/>
              <a:t>Gedankenführung</a:t>
            </a:r>
            <a:r>
              <a:rPr lang="de-DE" sz="2000" b="1" smtClean="0"/>
              <a:t> –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 </a:t>
            </a:r>
            <a:r>
              <a:rPr lang="de-DE" sz="2000" b="1" smtClean="0"/>
              <a:t>Syntax: </a:t>
            </a:r>
            <a:r>
              <a:rPr lang="cs-CZ" sz="2000" b="1" smtClean="0"/>
              <a:t>lückenloser Satzbau, Thema-Rhema-Gliederung, </a:t>
            </a:r>
            <a:endParaRPr lang="de-DE" sz="20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de-DE" sz="2000" b="1" smtClean="0"/>
              <a:t>      </a:t>
            </a:r>
            <a:r>
              <a:rPr lang="cs-CZ" sz="2000" b="1" smtClean="0"/>
              <a:t>Kausalität - weil, da, denn, Finalität - damit, IK um ...zu)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smtClean="0"/>
              <a:t> </a:t>
            </a:r>
            <a:r>
              <a:rPr lang="de-DE" sz="2000" b="1" smtClean="0"/>
              <a:t>Lexik: </a:t>
            </a:r>
            <a:r>
              <a:rPr lang="cs-CZ" sz="2000" b="1" smtClean="0"/>
              <a:t>Fachbegriffe (Termini)</a:t>
            </a:r>
            <a:r>
              <a:rPr lang="de-DE" sz="2000" b="1" smtClean="0"/>
              <a:t>: z.B.</a:t>
            </a:r>
            <a:r>
              <a:rPr lang="cs-CZ" sz="2000" b="1" smtClean="0"/>
              <a:t> Linguistik - die Flexion -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                 Fremdw</a:t>
            </a:r>
            <a:r>
              <a:rPr lang="de-DE" sz="2000" b="1" smtClean="0"/>
              <a:t>ö</a:t>
            </a:r>
            <a:r>
              <a:rPr lang="cs-CZ" sz="2000" b="1" smtClean="0"/>
              <a:t>rter, Internationalismen - altgr., lat., eng</a:t>
            </a:r>
            <a:r>
              <a:rPr lang="de-DE" sz="2000" b="1" smtClean="0"/>
              <a:t>l</a:t>
            </a:r>
            <a:r>
              <a:rPr lang="cs-CZ" sz="2000" b="1" smtClean="0"/>
              <a:t>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                                        ital. (Musikwiss.), frz.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                                         Definition</a:t>
            </a:r>
          </a:p>
          <a:p>
            <a:pPr eaLnBrk="1" hangingPunct="1">
              <a:lnSpc>
                <a:spcPct val="80000"/>
              </a:lnSpc>
            </a:pPr>
            <a:endParaRPr lang="cs-CZ" sz="1300" b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Hauptmerkmale und Stilelemente</a:t>
            </a:r>
            <a:endParaRPr lang="cs-CZ" smtClean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/>
              <a:t> Grafische  Mittel: Tabellen,  Schemata, Abbildungen, Landkarten..</a:t>
            </a:r>
          </a:p>
          <a:p>
            <a:pPr eaLnBrk="1" hangingPunct="1"/>
            <a:r>
              <a:rPr lang="cs-CZ" sz="1600" b="1" smtClean="0"/>
              <a:t> </a:t>
            </a:r>
            <a:r>
              <a:rPr lang="cs-CZ" sz="1800" b="1" smtClean="0"/>
              <a:t>Sachlichkeit, Begrifflichkeit, Fachlichkeit </a:t>
            </a:r>
            <a:r>
              <a:rPr lang="cs-CZ" sz="1600" b="1" smtClean="0"/>
              <a:t>– </a:t>
            </a:r>
          </a:p>
          <a:p>
            <a:pPr eaLnBrk="1" hangingPunct="1">
              <a:buFont typeface="Arial" charset="0"/>
              <a:buNone/>
            </a:pPr>
            <a:r>
              <a:rPr lang="cs-CZ" sz="1600" b="1" smtClean="0"/>
              <a:t>                                                         Fach- und Fremdwörter, </a:t>
            </a:r>
          </a:p>
          <a:p>
            <a:pPr eaLnBrk="1" hangingPunct="1">
              <a:buFont typeface="Arial" charset="0"/>
              <a:buNone/>
            </a:pPr>
            <a:r>
              <a:rPr lang="cs-CZ" sz="1600" b="1" smtClean="0"/>
              <a:t>                                                         semantische Eindeutigkeit</a:t>
            </a:r>
          </a:p>
          <a:p>
            <a:pPr eaLnBrk="1" hangingPunct="1">
              <a:buFont typeface="Arial" charset="0"/>
              <a:buNone/>
            </a:pPr>
            <a:r>
              <a:rPr lang="cs-CZ" sz="1600" b="1" smtClean="0"/>
              <a:t>                                                         (Konnotationen, Expressivität </a:t>
            </a:r>
            <a:r>
              <a:rPr lang="de-DE" sz="1600" b="1" smtClean="0"/>
              <a:t> </a:t>
            </a:r>
            <a:r>
              <a:rPr lang="cs-CZ" sz="1600" b="1" smtClean="0"/>
              <a:t>eingeschränkt)</a:t>
            </a:r>
          </a:p>
          <a:p>
            <a:pPr eaLnBrk="1" hangingPunct="1">
              <a:buFont typeface="Arial" charset="0"/>
              <a:buNone/>
            </a:pPr>
            <a:r>
              <a:rPr lang="de-DE" sz="1600" b="1" smtClean="0"/>
              <a:t>                                                        </a:t>
            </a:r>
            <a:r>
              <a:rPr lang="cs-CZ" sz="1600" b="1" smtClean="0"/>
              <a:t> "Revolution" - neg., pos. Konnotationen - </a:t>
            </a:r>
          </a:p>
          <a:p>
            <a:pPr eaLnBrk="1" hangingPunct="1">
              <a:buFont typeface="Arial" charset="0"/>
              <a:buNone/>
            </a:pPr>
            <a:r>
              <a:rPr lang="cs-CZ" sz="1600" b="1" smtClean="0"/>
              <a:t>                            unpersönliche Ausdrucksweise, Objektivität:</a:t>
            </a:r>
          </a:p>
          <a:p>
            <a:pPr eaLnBrk="1" hangingPunct="1">
              <a:buFont typeface="Arial" charset="0"/>
              <a:buNone/>
            </a:pPr>
            <a:r>
              <a:rPr lang="cs-CZ" sz="1600" b="1" smtClean="0"/>
              <a:t>                                                        (</a:t>
            </a:r>
            <a:r>
              <a:rPr lang="cs-CZ" sz="1600" b="1" i="1" smtClean="0"/>
              <a:t>man, es ist anzunehmen, nach</a:t>
            </a:r>
            <a:r>
              <a:rPr lang="cs-CZ" sz="1600" b="1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cs-CZ" sz="1600" b="1" smtClean="0"/>
              <a:t>                               </a:t>
            </a:r>
            <a:r>
              <a:rPr lang="cs-CZ" sz="1600" b="1" i="1" smtClean="0"/>
              <a:t>Meinung des Verfassers, meines/unseres Erachtens, ich-Form - moderne Tendenz</a:t>
            </a:r>
            <a:r>
              <a:rPr lang="cs-CZ" sz="1600" b="1" smtClean="0"/>
              <a:t>) </a:t>
            </a:r>
          </a:p>
          <a:p>
            <a:pPr eaLnBrk="1" hangingPunct="1"/>
            <a:r>
              <a:rPr lang="cs-CZ" sz="1800" b="1" smtClean="0"/>
              <a:t> Nominalstil: </a:t>
            </a:r>
            <a:r>
              <a:rPr lang="cs-CZ" sz="1600" b="1" smtClean="0"/>
              <a:t>Nomina, Adjektiv-Substantiv, FVG - </a:t>
            </a:r>
            <a:r>
              <a:rPr lang="cs-CZ" sz="1600" b="1" i="1" smtClean="0"/>
              <a:t>zur Ausf</a:t>
            </a:r>
            <a:r>
              <a:rPr lang="de-DE" sz="1600" b="1" i="1" smtClean="0"/>
              <a:t>ü</a:t>
            </a:r>
            <a:r>
              <a:rPr lang="cs-CZ" sz="1600" b="1" i="1" smtClean="0"/>
              <a:t>hrung bringen</a:t>
            </a:r>
            <a:r>
              <a:rPr lang="cs-CZ" sz="1600" b="1" smtClean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1600" b="1" smtClean="0"/>
              <a:t>                                                 Partizipialkonstruktion - </a:t>
            </a:r>
            <a:r>
              <a:rPr lang="cs-CZ" sz="1600" b="1" i="1" smtClean="0"/>
              <a:t>das f</a:t>
            </a:r>
            <a:r>
              <a:rPr lang="de-DE" sz="1600" b="1" i="1" smtClean="0"/>
              <a:t>ü</a:t>
            </a:r>
            <a:r>
              <a:rPr lang="cs-CZ" sz="1600" b="1" i="1" smtClean="0"/>
              <a:t>r den Versuch verwendete</a:t>
            </a:r>
            <a:r>
              <a:rPr lang="cs-CZ" sz="1600" b="1" smtClean="0"/>
              <a:t> </a:t>
            </a:r>
            <a:r>
              <a:rPr lang="cs-CZ" sz="1600" b="1" i="1" smtClean="0"/>
              <a:t>Tier </a:t>
            </a:r>
            <a:r>
              <a:rPr lang="cs-CZ" sz="1600" b="1" smtClean="0"/>
              <a:t>-</a:t>
            </a:r>
          </a:p>
          <a:p>
            <a:pPr eaLnBrk="1" hangingPunct="1">
              <a:buFont typeface="Arial" charset="0"/>
              <a:buNone/>
            </a:pPr>
            <a:r>
              <a:rPr lang="de-DE" sz="1600" b="1" smtClean="0"/>
              <a:t>        </a:t>
            </a:r>
            <a:r>
              <a:rPr lang="cs-CZ" sz="1600" b="1" smtClean="0"/>
              <a:t>Attribuierung, Attributivketten statt relative Nebensaetze, Passivkonstruktionen - die Handlung im Vordergrund</a:t>
            </a:r>
            <a:endParaRPr lang="de-DE" sz="1600" b="1" smtClean="0"/>
          </a:p>
          <a:p>
            <a:pPr eaLnBrk="1" hangingPunct="1">
              <a:buFont typeface="Arial" charset="0"/>
              <a:buNone/>
            </a:pPr>
            <a:r>
              <a:rPr lang="cs-CZ" sz="1600" b="1" smtClean="0"/>
              <a:t>- Unterschiede zwischen streng wissenschaftlichen und populärwissenschaftlichen Textsorten!</a:t>
            </a:r>
            <a:endParaRPr lang="cs-CZ" sz="1600" smtClean="0"/>
          </a:p>
          <a:p>
            <a:pPr eaLnBrk="1" hangingPunct="1">
              <a:buFont typeface="Arial" charset="0"/>
              <a:buNone/>
            </a:pPr>
            <a:endParaRPr lang="cs-CZ" sz="1600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 </a:t>
            </a: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Fachprachen: Zusammenfassung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relativ </a:t>
            </a:r>
            <a:r>
              <a:rPr lang="cs-CZ" b="1" dirty="0" err="1" smtClean="0"/>
              <a:t>junger</a:t>
            </a:r>
            <a:r>
              <a:rPr lang="cs-CZ" b="1" dirty="0" smtClean="0"/>
              <a:t> </a:t>
            </a:r>
            <a:r>
              <a:rPr lang="cs-CZ" b="1" dirty="0" err="1" smtClean="0"/>
              <a:t>Forschungszweig</a:t>
            </a:r>
            <a:r>
              <a:rPr lang="cs-CZ" b="1" dirty="0" smtClean="0"/>
              <a:t> : </a:t>
            </a:r>
            <a:r>
              <a:rPr lang="cs-CZ" b="1" dirty="0" err="1" smtClean="0"/>
              <a:t>wiss</a:t>
            </a:r>
            <a:r>
              <a:rPr lang="cs-CZ" b="1" dirty="0" smtClean="0"/>
              <a:t>.-</a:t>
            </a:r>
            <a:r>
              <a:rPr lang="cs-CZ" b="1" dirty="0" err="1" smtClean="0"/>
              <a:t>technische</a:t>
            </a:r>
            <a:r>
              <a:rPr lang="cs-CZ" b="1" dirty="0" smtClean="0"/>
              <a:t> </a:t>
            </a:r>
            <a:r>
              <a:rPr lang="cs-CZ" b="1" dirty="0" err="1" smtClean="0"/>
              <a:t>Entwicklung</a:t>
            </a:r>
            <a:r>
              <a:rPr lang="cs-CZ" b="1" dirty="0" smtClean="0"/>
              <a:t> – </a:t>
            </a:r>
            <a:r>
              <a:rPr lang="cs-CZ" b="1" dirty="0" err="1" smtClean="0"/>
              <a:t>Differenzierungprozesse</a:t>
            </a:r>
            <a:r>
              <a:rPr lang="cs-CZ" b="1" dirty="0" smtClean="0"/>
              <a:t> der </a:t>
            </a:r>
            <a:r>
              <a:rPr lang="cs-CZ" b="1" dirty="0" err="1" smtClean="0"/>
              <a:t>Fachsprachen</a:t>
            </a:r>
            <a:r>
              <a:rPr lang="cs-CZ" b="1" dirty="0" smtClean="0"/>
              <a:t> – </a:t>
            </a:r>
            <a:r>
              <a:rPr lang="cs-CZ" b="1" dirty="0" err="1" smtClean="0"/>
              <a:t>Fachsprachenlinguistik</a:t>
            </a:r>
            <a:r>
              <a:rPr lang="cs-CZ" b="1" dirty="0" smtClean="0"/>
              <a:t> - nach der</a:t>
            </a:r>
          </a:p>
          <a:p>
            <a:pPr eaLnBrk="1" hangingPunct="1"/>
            <a:r>
              <a:rPr lang="cs-CZ" b="1" dirty="0" err="1" smtClean="0"/>
              <a:t>ko</a:t>
            </a:r>
            <a:r>
              <a:rPr lang="cs-CZ" b="1" dirty="0" smtClean="0"/>
              <a:t>-</a:t>
            </a:r>
            <a:r>
              <a:rPr lang="cs-CZ" b="1" dirty="0" err="1" smtClean="0"/>
              <a:t>pragmatischen</a:t>
            </a:r>
            <a:r>
              <a:rPr lang="cs-CZ" b="1" dirty="0" smtClean="0"/>
              <a:t> </a:t>
            </a:r>
            <a:r>
              <a:rPr lang="cs-CZ" b="1" dirty="0" err="1" smtClean="0"/>
              <a:t>Wende</a:t>
            </a:r>
            <a:r>
              <a:rPr lang="cs-CZ" b="1" dirty="0" smtClean="0"/>
              <a:t> - 70er </a:t>
            </a:r>
            <a:r>
              <a:rPr lang="cs-CZ" b="1" dirty="0" err="1" smtClean="0"/>
              <a:t>Jahre</a:t>
            </a:r>
            <a:r>
              <a:rPr lang="cs-CZ" b="1" dirty="0" smtClean="0"/>
              <a:t> des 20. </a:t>
            </a:r>
            <a:r>
              <a:rPr lang="cs-CZ" b="1" dirty="0" err="1" smtClean="0"/>
              <a:t>Jhs</a:t>
            </a:r>
            <a:r>
              <a:rPr lang="cs-CZ" b="1" dirty="0" smtClean="0"/>
              <a:t>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Fachliteratur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 </a:t>
            </a:r>
            <a:r>
              <a:rPr lang="cs-CZ" dirty="0" err="1" smtClean="0"/>
              <a:t>Fachsprache</a:t>
            </a:r>
            <a:r>
              <a:rPr lang="cs-CZ" dirty="0" smtClean="0"/>
              <a:t> – “</a:t>
            </a:r>
            <a:r>
              <a:rPr lang="cs-CZ" dirty="0" err="1" smtClean="0"/>
              <a:t>Gesamtheit</a:t>
            </a:r>
            <a:r>
              <a:rPr lang="cs-CZ" dirty="0" smtClean="0"/>
              <a:t> </a:t>
            </a:r>
            <a:r>
              <a:rPr lang="cs-CZ" dirty="0" err="1" smtClean="0"/>
              <a:t>aller</a:t>
            </a:r>
            <a:r>
              <a:rPr lang="cs-CZ" dirty="0" smtClean="0"/>
              <a:t> </a:t>
            </a:r>
            <a:r>
              <a:rPr lang="cs-CZ" dirty="0" err="1" smtClean="0"/>
              <a:t>sprachlichen</a:t>
            </a:r>
            <a:r>
              <a:rPr lang="cs-CZ" dirty="0" smtClean="0"/>
              <a:t> </a:t>
            </a:r>
            <a:r>
              <a:rPr lang="cs-CZ" dirty="0" err="1" smtClean="0"/>
              <a:t>Mittel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in </a:t>
            </a:r>
            <a:r>
              <a:rPr lang="cs-CZ" dirty="0" err="1" smtClean="0"/>
              <a:t>einem</a:t>
            </a:r>
            <a:r>
              <a:rPr lang="cs-CZ" dirty="0" smtClean="0"/>
              <a:t> </a:t>
            </a:r>
            <a:r>
              <a:rPr lang="cs-CZ" dirty="0" err="1" smtClean="0"/>
              <a:t>fachlich</a:t>
            </a:r>
            <a:r>
              <a:rPr lang="cs-CZ" dirty="0" smtClean="0"/>
              <a:t> </a:t>
            </a:r>
            <a:r>
              <a:rPr lang="cs-CZ" dirty="0" err="1" smtClean="0"/>
              <a:t>begrenzbaren</a:t>
            </a:r>
            <a:r>
              <a:rPr lang="cs-CZ" dirty="0" smtClean="0"/>
              <a:t> </a:t>
            </a:r>
            <a:r>
              <a:rPr lang="cs-CZ" dirty="0" err="1" smtClean="0"/>
              <a:t>Kommunikationsbereich</a:t>
            </a:r>
            <a:r>
              <a:rPr lang="cs-CZ" dirty="0" smtClean="0"/>
              <a:t> </a:t>
            </a:r>
            <a:r>
              <a:rPr lang="cs-CZ" dirty="0" err="1" smtClean="0"/>
              <a:t>verwendet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, um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Verständigung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den in </a:t>
            </a:r>
            <a:r>
              <a:rPr lang="cs-CZ" dirty="0" err="1" smtClean="0"/>
              <a:t>diesem</a:t>
            </a:r>
            <a:r>
              <a:rPr lang="cs-CZ" dirty="0" smtClean="0"/>
              <a:t> </a:t>
            </a:r>
            <a:r>
              <a:rPr lang="cs-CZ" dirty="0" err="1" smtClean="0"/>
              <a:t>Bereich</a:t>
            </a:r>
            <a:r>
              <a:rPr lang="cs-CZ" dirty="0" smtClean="0"/>
              <a:t> </a:t>
            </a:r>
            <a:r>
              <a:rPr lang="cs-CZ" dirty="0" err="1" smtClean="0"/>
              <a:t>tätigen</a:t>
            </a:r>
            <a:r>
              <a:rPr lang="cs-CZ" dirty="0" smtClean="0"/>
              <a:t> </a:t>
            </a:r>
            <a:r>
              <a:rPr lang="cs-CZ" dirty="0" err="1" smtClean="0"/>
              <a:t>Menschen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gewährleisten</a:t>
            </a:r>
            <a:r>
              <a:rPr lang="cs-CZ" dirty="0" smtClean="0"/>
              <a:t>” (Hoffmann, 1976; </a:t>
            </a:r>
            <a:r>
              <a:rPr lang="cs-CZ" dirty="0" err="1" smtClean="0"/>
              <a:t>Handbuch</a:t>
            </a:r>
            <a:r>
              <a:rPr lang="cs-CZ" dirty="0" smtClean="0"/>
              <a:t> FACHSPRACHEN, 1998; </a:t>
            </a:r>
            <a:r>
              <a:rPr lang="cs-CZ" dirty="0" err="1" smtClean="0"/>
              <a:t>Fluck</a:t>
            </a:r>
            <a:r>
              <a:rPr lang="cs-CZ" dirty="0" smtClean="0"/>
              <a:t>: FACHSPRACHEN, 1996</a:t>
            </a:r>
            <a:r>
              <a:rPr lang="de-DE" dirty="0" smtClean="0"/>
              <a:t>;</a:t>
            </a:r>
            <a:r>
              <a:rPr lang="cs-CZ" dirty="0" smtClean="0"/>
              <a:t> T. </a:t>
            </a:r>
            <a:r>
              <a:rPr lang="cs-CZ" dirty="0" err="1" smtClean="0"/>
              <a:t>Roelcke</a:t>
            </a:r>
            <a:r>
              <a:rPr lang="cs-CZ" dirty="0" smtClean="0"/>
              <a:t>: </a:t>
            </a:r>
            <a:r>
              <a:rPr lang="cs-CZ" dirty="0" err="1" smtClean="0"/>
              <a:t>Fachsprachen</a:t>
            </a:r>
            <a:r>
              <a:rPr lang="cs-CZ" dirty="0" smtClean="0"/>
              <a:t> 1999 Kleine </a:t>
            </a:r>
            <a:r>
              <a:rPr lang="cs-CZ" dirty="0" err="1" smtClean="0"/>
              <a:t>Enzyklopädie</a:t>
            </a:r>
            <a:r>
              <a:rPr lang="cs-CZ" dirty="0" smtClean="0"/>
              <a:t>. </a:t>
            </a:r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, 2001)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Fachsprachen</a:t>
            </a:r>
            <a:endParaRPr lang="cs-CZ" smtClean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Fach-  und Wissenschaftssprachen</a:t>
            </a:r>
            <a:r>
              <a:rPr lang="de-DE" smtClean="0"/>
              <a:t>:</a:t>
            </a:r>
          </a:p>
          <a:p>
            <a:pPr eaLnBrk="1" hangingPunct="1"/>
            <a:r>
              <a:rPr lang="cs-CZ" smtClean="0"/>
              <a:t>Unterscheidung von </a:t>
            </a:r>
            <a:endParaRPr lang="de-DE" smtClean="0"/>
          </a:p>
          <a:p>
            <a:pPr eaLnBrk="1" hangingPunct="1"/>
            <a:r>
              <a:rPr lang="cs-CZ" smtClean="0"/>
              <a:t>mehr fachlich-praktischen und </a:t>
            </a:r>
            <a:endParaRPr lang="de-DE" smtClean="0"/>
          </a:p>
          <a:p>
            <a:pPr eaLnBrk="1" hangingPunct="1"/>
            <a:r>
              <a:rPr lang="cs-CZ" smtClean="0"/>
              <a:t>theoriegeleiteten und </a:t>
            </a:r>
            <a:endParaRPr lang="de-DE" smtClean="0"/>
          </a:p>
          <a:p>
            <a:pPr eaLnBrk="1" hangingPunct="1"/>
            <a:r>
              <a:rPr lang="cs-CZ" smtClean="0"/>
              <a:t>theoriegebundenen wiss. Fachsprachen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861</Words>
  <Application>Microsoft Office PowerPoint</Application>
  <PresentationFormat>Předvádění na obrazovce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  2. Kommunikationsbereich Fachkommunikation und seine         Textsorten </vt:lpstr>
      <vt:lpstr>Fachkommunikation</vt:lpstr>
      <vt:lpstr>Richtungen und Textsorten:             </vt:lpstr>
      <vt:lpstr>Richtungen und Textsorten</vt:lpstr>
      <vt:lpstr>Hauptmerkmale und Stilelemente: </vt:lpstr>
      <vt:lpstr>Hauptmerkmale und Stilelemente</vt:lpstr>
      <vt:lpstr>  Fachprachen: Zusammenfassung </vt:lpstr>
      <vt:lpstr>Fachliteratur</vt:lpstr>
      <vt:lpstr>Fachsprachen</vt:lpstr>
      <vt:lpstr>Gliederung der Fachsprachen</vt:lpstr>
      <vt:lpstr>Gliederung der Fachsprachen</vt:lpstr>
      <vt:lpstr>Merkmale der Fachsprachen</vt:lpstr>
      <vt:lpstr>Fachwortschatz</vt:lpstr>
      <vt:lpstr>Sprachliche Merkmale</vt:lpstr>
      <vt:lpstr>Syntaktische und morhologische Eigenschaften:  </vt:lpstr>
      <vt:lpstr> Textsorten: </vt:lpstr>
      <vt:lpstr>Stilverfahren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Kommunikationsbereich Fachkommunikation und seine         Textsorten</dc:title>
  <dc:creator>Jiřina Malá</dc:creator>
  <cp:lastModifiedBy>Jiřina Malá</cp:lastModifiedBy>
  <cp:revision>14</cp:revision>
  <dcterms:created xsi:type="dcterms:W3CDTF">2009-03-13T09:45:57Z</dcterms:created>
  <dcterms:modified xsi:type="dcterms:W3CDTF">2010-04-30T09:18:24Z</dcterms:modified>
</cp:coreProperties>
</file>