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60" r:id="rId3"/>
    <p:sldId id="268" r:id="rId4"/>
    <p:sldId id="272" r:id="rId5"/>
    <p:sldId id="269" r:id="rId6"/>
    <p:sldId id="261" r:id="rId7"/>
    <p:sldId id="270" r:id="rId8"/>
    <p:sldId id="262" r:id="rId9"/>
    <p:sldId id="263" r:id="rId10"/>
    <p:sldId id="264" r:id="rId11"/>
    <p:sldId id="271" r:id="rId12"/>
    <p:sldId id="273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BCC0-5959-43BC-B8BB-B27836FCC86A}" type="datetimeFigureOut">
              <a:rPr lang="cs-CZ" smtClean="0"/>
              <a:pPr/>
              <a:t>14.3.2011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77EF-472A-4780-9A3C-13AF4E135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BCC0-5959-43BC-B8BB-B27836FCC86A}" type="datetimeFigureOut">
              <a:rPr lang="cs-CZ" smtClean="0"/>
              <a:pPr/>
              <a:t>14.3.2011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77EF-472A-4780-9A3C-13AF4E135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BCC0-5959-43BC-B8BB-B27836FCC86A}" type="datetimeFigureOut">
              <a:rPr lang="cs-CZ" smtClean="0"/>
              <a:pPr/>
              <a:t>14.3.2011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77EF-472A-4780-9A3C-13AF4E135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1FC9356-C60C-45D6-BA96-397DE5AFC94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F5D5630-D98A-4C21-ADE4-65B5EA54FD9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BCC0-5959-43BC-B8BB-B27836FCC86A}" type="datetimeFigureOut">
              <a:rPr lang="cs-CZ" smtClean="0"/>
              <a:pPr/>
              <a:t>14.3.2011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77EF-472A-4780-9A3C-13AF4E135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BCC0-5959-43BC-B8BB-B27836FCC86A}" type="datetimeFigureOut">
              <a:rPr lang="cs-CZ" smtClean="0"/>
              <a:pPr/>
              <a:t>14.3.2011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77EF-472A-4780-9A3C-13AF4E135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BCC0-5959-43BC-B8BB-B27836FCC86A}" type="datetimeFigureOut">
              <a:rPr lang="cs-CZ" smtClean="0"/>
              <a:pPr/>
              <a:t>14.3.2011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77EF-472A-4780-9A3C-13AF4E135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BCC0-5959-43BC-B8BB-B27836FCC86A}" type="datetimeFigureOut">
              <a:rPr lang="cs-CZ" smtClean="0"/>
              <a:pPr/>
              <a:t>14.3.2011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77EF-472A-4780-9A3C-13AF4E135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BCC0-5959-43BC-B8BB-B27836FCC86A}" type="datetimeFigureOut">
              <a:rPr lang="cs-CZ" smtClean="0"/>
              <a:pPr/>
              <a:t>14.3.2011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77EF-472A-4780-9A3C-13AF4E135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BCC0-5959-43BC-B8BB-B27836FCC86A}" type="datetimeFigureOut">
              <a:rPr lang="cs-CZ" smtClean="0"/>
              <a:pPr/>
              <a:t>14.3.2011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77EF-472A-4780-9A3C-13AF4E135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BCC0-5959-43BC-B8BB-B27836FCC86A}" type="datetimeFigureOut">
              <a:rPr lang="cs-CZ" smtClean="0"/>
              <a:pPr/>
              <a:t>14.3.2011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77EF-472A-4780-9A3C-13AF4E135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BCC0-5959-43BC-B8BB-B27836FCC86A}" type="datetimeFigureOut">
              <a:rPr lang="cs-CZ" smtClean="0"/>
              <a:pPr/>
              <a:t>14.3.2011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77EF-472A-4780-9A3C-13AF4E135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FBCC0-5959-43BC-B8BB-B27836FCC86A}" type="datetimeFigureOut">
              <a:rPr lang="cs-CZ" smtClean="0"/>
              <a:pPr/>
              <a:t>14.3.2011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877EF-472A-4780-9A3C-13AF4E135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P9ByGQGiVMg" TargetMode="Externa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cience.discovery.com/videos/popscis-future-of-cleverbot.html" TargetMode="External"/><Relationship Id="rId2" Type="http://schemas.openxmlformats.org/officeDocument/2006/relationships/hyperlink" Target="http://www.pandorabots.com/pandora/talk?botid=f5d922d97e345aa1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2276872"/>
            <a:ext cx="6400800" cy="1752600"/>
          </a:xfrm>
        </p:spPr>
        <p:txBody>
          <a:bodyPr/>
          <a:lstStyle/>
          <a:p>
            <a:r>
              <a:rPr lang="cs-CZ" sz="4400" dirty="0" smtClean="0">
                <a:solidFill>
                  <a:schemeClr val="tx1"/>
                </a:solidFill>
              </a:rPr>
              <a:t>Umělá inteligence</a:t>
            </a:r>
            <a:endParaRPr lang="cs-CZ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Umělá inteligence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2924175"/>
            <a:ext cx="8675687" cy="39338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z="2800" dirty="0">
                <a:cs typeface="Arial" charset="0"/>
              </a:rPr>
              <a:t>→</a:t>
            </a:r>
            <a:r>
              <a:rPr lang="cs-CZ" sz="2800" dirty="0"/>
              <a:t> respekt k nepřekonatelným rozdílům mezi člověkem a automaty s vestavěnou inteligencí  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z="2800" dirty="0"/>
              <a:t>automaty s AI nutné považovat za poradní a pomocné prostředky 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z="2800" dirty="0"/>
              <a:t>např. programy umělé inteligence, které schopny poměrně kvalitně diagnostikovat závažná onemocnění nebo navrhovat postupy při operaci. Přitom se však konečné rozhodování ponechává kvalifikovanému konciliu zkušených </a:t>
            </a:r>
            <a:r>
              <a:rPr lang="cs-CZ" sz="2800" dirty="0" smtClean="0"/>
              <a:t>lékařů</a:t>
            </a:r>
            <a:endParaRPr lang="cs-CZ" sz="2800" dirty="0"/>
          </a:p>
        </p:txBody>
      </p:sp>
      <p:pic>
        <p:nvPicPr>
          <p:cNvPr id="59399" name="Picture 7" descr="AI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067944" y="1412776"/>
            <a:ext cx="1211262" cy="13636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AI a společnost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971600" y="1600200"/>
            <a:ext cx="7715200" cy="4530725"/>
          </a:xfrm>
        </p:spPr>
        <p:txBody>
          <a:bodyPr/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youtube.com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watch</a:t>
            </a:r>
            <a:r>
              <a:rPr lang="cs-CZ" dirty="0" smtClean="0">
                <a:hlinkClick r:id="rId2"/>
              </a:rPr>
              <a:t>?v=P9ByGQGiVMg</a:t>
            </a:r>
            <a:endParaRPr lang="cs-CZ" dirty="0" smtClean="0"/>
          </a:p>
          <a:p>
            <a:r>
              <a:rPr lang="cs-CZ" dirty="0" smtClean="0"/>
              <a:t>Jaké aplikace, služby potřebuje dnešní společnost?</a:t>
            </a:r>
          </a:p>
          <a:p>
            <a:r>
              <a:rPr lang="cs-CZ" dirty="0" smtClean="0"/>
              <a:t>Co za umělou inteligenci potřebuje dnešní společnost?</a:t>
            </a:r>
          </a:p>
          <a:p>
            <a:r>
              <a:rPr lang="cs-CZ" dirty="0" smtClean="0"/>
              <a:t>Co je distribuovaná umělá inteligence?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Studijní literatura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99592" y="1340768"/>
            <a:ext cx="7787208" cy="518457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GARDNER, </a:t>
            </a:r>
            <a:r>
              <a:rPr lang="cs-CZ" dirty="0" err="1" smtClean="0"/>
              <a:t>Howard</a:t>
            </a:r>
            <a:r>
              <a:rPr lang="cs-CZ" dirty="0" smtClean="0"/>
              <a:t>. </a:t>
            </a:r>
            <a:r>
              <a:rPr lang="cs-CZ" i="1" dirty="0" smtClean="0"/>
              <a:t>Dimenze myšlení : teorie rozmanitých inteligencí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1. Praha : Portál, 1999. 398 s. ISBN 8071782793.</a:t>
            </a:r>
          </a:p>
          <a:p>
            <a:r>
              <a:rPr lang="cs-CZ" dirty="0" smtClean="0"/>
              <a:t>WEIZENBAUM, </a:t>
            </a:r>
            <a:r>
              <a:rPr lang="cs-CZ" dirty="0" err="1" smtClean="0"/>
              <a:t>Joseph</a:t>
            </a:r>
            <a:r>
              <a:rPr lang="cs-CZ" dirty="0" smtClean="0"/>
              <a:t>. </a:t>
            </a:r>
            <a:r>
              <a:rPr lang="cs-CZ" i="1" dirty="0" smtClean="0"/>
              <a:t>Mýtus počítače : počítačový pohled na svět</a:t>
            </a:r>
            <a:r>
              <a:rPr lang="cs-CZ" dirty="0" smtClean="0"/>
              <a:t>. Břeclav : </a:t>
            </a:r>
            <a:r>
              <a:rPr lang="cs-CZ" dirty="0" err="1" smtClean="0"/>
              <a:t>Moravia</a:t>
            </a:r>
            <a:r>
              <a:rPr lang="cs-CZ" dirty="0" smtClean="0"/>
              <a:t>-</a:t>
            </a:r>
            <a:r>
              <a:rPr lang="cs-CZ" dirty="0" err="1" smtClean="0"/>
              <a:t>Press</a:t>
            </a:r>
            <a:r>
              <a:rPr lang="cs-CZ" dirty="0" smtClean="0"/>
              <a:t>, 2002. 182 s. ISBN 8086181553.</a:t>
            </a:r>
          </a:p>
          <a:p>
            <a:r>
              <a:rPr lang="cs-CZ" dirty="0" smtClean="0"/>
              <a:t>LEAVITT, David. </a:t>
            </a:r>
            <a:r>
              <a:rPr lang="cs-CZ" i="1" dirty="0" smtClean="0"/>
              <a:t>Muž, který věděl příliš mnoho : Alan </a:t>
            </a:r>
            <a:r>
              <a:rPr lang="cs-CZ" i="1" dirty="0" err="1" smtClean="0"/>
              <a:t>Turing</a:t>
            </a:r>
            <a:r>
              <a:rPr lang="cs-CZ" i="1" dirty="0" smtClean="0"/>
              <a:t> a první počítač</a:t>
            </a:r>
            <a:r>
              <a:rPr lang="cs-CZ" dirty="0" smtClean="0"/>
              <a:t>. 1. </a:t>
            </a:r>
            <a:r>
              <a:rPr lang="cs-CZ" dirty="0" err="1" smtClean="0"/>
              <a:t>vyd</a:t>
            </a:r>
            <a:r>
              <a:rPr lang="cs-CZ" dirty="0" smtClean="0"/>
              <a:t>. Praha : Dokořán, 2007. 270 s. ISBN 9788073630867.</a:t>
            </a:r>
          </a:p>
          <a:p>
            <a:r>
              <a:rPr lang="cs-CZ" dirty="0" smtClean="0"/>
              <a:t>TURING, Alan M. </a:t>
            </a:r>
            <a:r>
              <a:rPr lang="cs-CZ" dirty="0" err="1" smtClean="0"/>
              <a:t>Počítacie</a:t>
            </a:r>
            <a:r>
              <a:rPr lang="cs-CZ" dirty="0" smtClean="0"/>
              <a:t> stroje a </a:t>
            </a:r>
            <a:r>
              <a:rPr lang="cs-CZ" dirty="0" err="1" smtClean="0"/>
              <a:t>inteligencia</a:t>
            </a:r>
            <a:r>
              <a:rPr lang="cs-CZ" dirty="0" smtClean="0"/>
              <a:t>. In </a:t>
            </a:r>
            <a:r>
              <a:rPr lang="cs-CZ" i="1" dirty="0" err="1" smtClean="0"/>
              <a:t>Mysel</a:t>
            </a:r>
            <a:r>
              <a:rPr lang="cs-CZ" i="1" dirty="0" smtClean="0"/>
              <a:t>'/</a:t>
            </a:r>
            <a:r>
              <a:rPr lang="cs-CZ" i="1" dirty="0" err="1" smtClean="0"/>
              <a:t>telo</a:t>
            </a:r>
            <a:r>
              <a:rPr lang="cs-CZ" i="1" dirty="0" smtClean="0"/>
              <a:t>/stroj</a:t>
            </a:r>
            <a:r>
              <a:rPr lang="cs-CZ" dirty="0" smtClean="0"/>
              <a:t>. 1. </a:t>
            </a:r>
            <a:r>
              <a:rPr lang="cs-CZ" dirty="0" err="1" smtClean="0"/>
              <a:t>vyd</a:t>
            </a:r>
            <a:r>
              <a:rPr lang="cs-CZ" dirty="0" smtClean="0"/>
              <a:t>. Bratislava : Bradlo, 1992. 218 s. ISBN 8071270326.</a:t>
            </a:r>
          </a:p>
          <a:p>
            <a:r>
              <a:rPr lang="cs-CZ" dirty="0" smtClean="0"/>
              <a:t>MAŘÍK, Vladimír; ŠTĚPÁNKOVÁ, Olga; LAŽANSKÝ, Jiří. </a:t>
            </a:r>
            <a:r>
              <a:rPr lang="cs-CZ" i="1" dirty="0" smtClean="0"/>
              <a:t>Umělá inteligence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1. Praha : Academia, 2004. 264 s. ISBN 8020004963.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Inteligence</a:t>
            </a:r>
            <a:endParaRPr lang="cs-CZ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268760"/>
            <a:ext cx="8675687" cy="558924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Jak se projevuje lidská inteligence?</a:t>
            </a:r>
          </a:p>
          <a:p>
            <a:r>
              <a:rPr lang="cs-CZ" sz="2800" dirty="0" smtClean="0"/>
              <a:t>Jak poznáme, že má někdo vyšší inteligenci?</a:t>
            </a:r>
          </a:p>
          <a:p>
            <a:r>
              <a:rPr lang="cs-CZ" sz="2800" dirty="0" smtClean="0"/>
              <a:t>Co je to lidská inteligence?</a:t>
            </a:r>
          </a:p>
          <a:p>
            <a:endParaRPr lang="cs-CZ" sz="2800" dirty="0" smtClean="0"/>
          </a:p>
          <a:p>
            <a:pPr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z="2800" dirty="0" smtClean="0"/>
              <a:t>lidská </a:t>
            </a:r>
            <a:r>
              <a:rPr lang="cs-CZ" sz="2800" dirty="0"/>
              <a:t>inteligence - obtížně definovatelná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z="2800" dirty="0"/>
              <a:t>schopnost samostatného myšlení a řešení situací, v nichž nelze použít navyklého chování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z="2800" dirty="0"/>
              <a:t>lidská inteligence dlouho pojímána jen jako rozumové nadání </a:t>
            </a:r>
            <a:r>
              <a:rPr lang="cs-CZ" sz="2800" dirty="0" smtClean="0"/>
              <a:t>(IQ)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z="2800" dirty="0" smtClean="0"/>
              <a:t>dnes </a:t>
            </a:r>
            <a:r>
              <a:rPr lang="cs-CZ" sz="2800" dirty="0"/>
              <a:t>tzv</a:t>
            </a:r>
            <a:r>
              <a:rPr lang="cs-CZ" sz="2800" dirty="0" smtClean="0"/>
              <a:t>. rozmanité inteligence, např.  emoční inteligence 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0"/>
            <a:ext cx="7772400" cy="836712"/>
          </a:xfrm>
        </p:spPr>
        <p:txBody>
          <a:bodyPr/>
          <a:lstStyle/>
          <a:p>
            <a:r>
              <a:rPr lang="cs-CZ" dirty="0" smtClean="0"/>
              <a:t>Alan </a:t>
            </a:r>
            <a:r>
              <a:rPr lang="cs-CZ" dirty="0" err="1" smtClean="0"/>
              <a:t>Turing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11560" y="836712"/>
            <a:ext cx="8136904" cy="576064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dirty="0" smtClean="0"/>
              <a:t>Lze vytvořit počítačové programy napodobující lidskou inteligenci?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dirty="0" smtClean="0"/>
              <a:t> </a:t>
            </a:r>
            <a:r>
              <a:rPr lang="cs-CZ" b="1" dirty="0" err="1" smtClean="0"/>
              <a:t>A</a:t>
            </a:r>
            <a:r>
              <a:rPr lang="cs-CZ" b="1" dirty="0" smtClean="0"/>
              <a:t>.</a:t>
            </a:r>
            <a:r>
              <a:rPr lang="cs-CZ" b="1" dirty="0" err="1" smtClean="0"/>
              <a:t>M</a:t>
            </a:r>
            <a:r>
              <a:rPr lang="cs-CZ" b="1" dirty="0" smtClean="0"/>
              <a:t>.</a:t>
            </a:r>
            <a:r>
              <a:rPr lang="cs-CZ" b="1" dirty="0" err="1" smtClean="0"/>
              <a:t>Turing</a:t>
            </a:r>
            <a:r>
              <a:rPr lang="cs-CZ" dirty="0" smtClean="0"/>
              <a:t> (1912-1954) – zakladatel počítačové vědy, </a:t>
            </a:r>
            <a:r>
              <a:rPr lang="cs-CZ" dirty="0" err="1" smtClean="0"/>
              <a:t>kryptograf</a:t>
            </a:r>
            <a:endParaRPr lang="cs-CZ" dirty="0"/>
          </a:p>
          <a:p>
            <a:pPr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dirty="0" err="1" smtClean="0"/>
              <a:t>formalizce</a:t>
            </a:r>
            <a:r>
              <a:rPr lang="cs-CZ" dirty="0" smtClean="0"/>
              <a:t> pojmu algoritmus – název po perském matematikovi </a:t>
            </a:r>
            <a:r>
              <a:rPr lang="cs-CZ" dirty="0" err="1" smtClean="0"/>
              <a:t>Muhammad</a:t>
            </a:r>
            <a:r>
              <a:rPr lang="cs-CZ" dirty="0" smtClean="0"/>
              <a:t> </a:t>
            </a:r>
            <a:r>
              <a:rPr lang="cs-CZ" dirty="0" err="1" smtClean="0"/>
              <a:t>ibn</a:t>
            </a:r>
            <a:r>
              <a:rPr lang="cs-CZ" dirty="0" smtClean="0"/>
              <a:t> </a:t>
            </a:r>
            <a:r>
              <a:rPr lang="cs-CZ" dirty="0" err="1" smtClean="0"/>
              <a:t>Músá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-</a:t>
            </a:r>
            <a:r>
              <a:rPr lang="cs-CZ" dirty="0" err="1" smtClean="0"/>
              <a:t>Chórezmí</a:t>
            </a:r>
            <a:r>
              <a:rPr lang="cs-CZ" dirty="0" smtClean="0"/>
              <a:t> - problém rozhodnutelnosti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10000"/>
              <a:buNone/>
            </a:pPr>
            <a:r>
              <a:rPr lang="cs-CZ" dirty="0" smtClean="0"/>
              <a:t>    </a:t>
            </a:r>
            <a:r>
              <a:rPr lang="cs-CZ" dirty="0" smtClean="0">
                <a:sym typeface="Wingdings 3"/>
              </a:rPr>
              <a:t></a:t>
            </a:r>
            <a:r>
              <a:rPr lang="cs-CZ" dirty="0" smtClean="0"/>
              <a:t>postup při řešení problémů – opakovatelný výpočetní postup s konečným počtem kroků vedoucí k odpovědi</a:t>
            </a:r>
          </a:p>
          <a:p>
            <a:endParaRPr lang="cs-CZ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7907" y="188640"/>
            <a:ext cx="1906093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5126588"/>
            <a:ext cx="2160240" cy="161478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0"/>
            <a:ext cx="7772400" cy="1143000"/>
          </a:xfrm>
        </p:spPr>
        <p:txBody>
          <a:bodyPr/>
          <a:lstStyle/>
          <a:p>
            <a:r>
              <a:rPr lang="cs-CZ" dirty="0" err="1" smtClean="0"/>
              <a:t>Turingův</a:t>
            </a:r>
            <a:r>
              <a:rPr lang="cs-CZ" dirty="0" smtClean="0"/>
              <a:t> stroj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11560" y="908720"/>
            <a:ext cx="8136904" cy="594928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dirty="0" smtClean="0"/>
              <a:t>koncepce univerzálního stroje 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10000"/>
              <a:buNone/>
            </a:pPr>
            <a:r>
              <a:rPr lang="cs-CZ" dirty="0" smtClean="0">
                <a:sym typeface="Wingdings 3"/>
              </a:rPr>
              <a:t>     čtené políčko, čtený symbol, může si pamatovat symbol - m-konfigurace, 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10000"/>
              <a:buNone/>
            </a:pPr>
            <a:r>
              <a:rPr lang="cs-CZ" dirty="0" smtClean="0"/>
              <a:t>     - problém zastavení, stroj schopný napodobit jakýkoliv jiný </a:t>
            </a:r>
            <a:r>
              <a:rPr lang="cs-CZ" dirty="0" err="1" smtClean="0"/>
              <a:t>Turingův</a:t>
            </a:r>
            <a:r>
              <a:rPr lang="cs-CZ" dirty="0" smtClean="0"/>
              <a:t> stroj – operační pravidla, možno vyjmout – software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10000"/>
              <a:buNone/>
            </a:pPr>
            <a:endParaRPr lang="cs-CZ" dirty="0" smtClean="0"/>
          </a:p>
          <a:p>
            <a:pPr>
              <a:lnSpc>
                <a:spcPct val="90000"/>
              </a:lnSpc>
              <a:buClr>
                <a:schemeClr val="tx1"/>
              </a:buClr>
              <a:buSzPct val="110000"/>
              <a:buNone/>
            </a:pPr>
            <a:endParaRPr lang="cs-CZ" dirty="0" smtClean="0"/>
          </a:p>
          <a:p>
            <a:pPr>
              <a:lnSpc>
                <a:spcPct val="90000"/>
              </a:lnSpc>
              <a:buClr>
                <a:schemeClr val="tx1"/>
              </a:buClr>
              <a:buSzPct val="110000"/>
              <a:buNone/>
            </a:pPr>
            <a:endParaRPr lang="cs-CZ" dirty="0" smtClean="0"/>
          </a:p>
          <a:p>
            <a:pPr>
              <a:lnSpc>
                <a:spcPct val="90000"/>
              </a:lnSpc>
              <a:buClr>
                <a:schemeClr val="tx1"/>
              </a:buClr>
              <a:buSzPct val="110000"/>
              <a:buNone/>
            </a:pPr>
            <a:endParaRPr lang="cs-CZ" dirty="0" smtClean="0"/>
          </a:p>
          <a:p>
            <a:pPr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dirty="0" smtClean="0"/>
              <a:t>prolomení kódu Enigma během 2. světové války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501008"/>
            <a:ext cx="4058816" cy="194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3789040"/>
            <a:ext cx="1876277" cy="139605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Turingův</a:t>
            </a:r>
            <a:r>
              <a:rPr lang="cs-CZ" dirty="0" smtClean="0"/>
              <a:t> test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7834064" cy="453072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dirty="0" smtClean="0"/>
              <a:t>průkopník vývoje umělé inteligence (AI): hlavním problémem AI je definovat přirozenou lidskou inteligenci 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dirty="0" err="1" smtClean="0"/>
              <a:t>Turingův</a:t>
            </a:r>
            <a:r>
              <a:rPr lang="cs-CZ" dirty="0" smtClean="0"/>
              <a:t> test – tazatel komunikuje se svým vzdáleným protějškem, neví, zda jde o člověka či počítač. Pokud tazatel není schopen ani po delší době rozlišit, zda hovořil s člověkem nebo s počítačem, pak pokud šlo o počítač, lze tento stroj označit jako inteligentní</a:t>
            </a:r>
          </a:p>
          <a:p>
            <a:endParaRPr lang="cs-CZ" dirty="0"/>
          </a:p>
        </p:txBody>
      </p:sp>
      <p:pic>
        <p:nvPicPr>
          <p:cNvPr id="5" name="Picture 4" descr="turing test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12160" y="5445224"/>
            <a:ext cx="2088232" cy="1271348"/>
          </a:xfrm>
          <a:noFill/>
          <a:ln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0"/>
            <a:ext cx="7772400" cy="1143000"/>
          </a:xfrm>
        </p:spPr>
        <p:txBody>
          <a:bodyPr/>
          <a:lstStyle/>
          <a:p>
            <a:pPr algn="ctr"/>
            <a:r>
              <a:rPr lang="cs-CZ" dirty="0" err="1" smtClean="0"/>
              <a:t>Frame</a:t>
            </a:r>
            <a:endParaRPr lang="cs-CZ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908720"/>
            <a:ext cx="8280151" cy="5760640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SzPct val="110000"/>
              <a:buFontTx/>
              <a:buChar char="•"/>
            </a:pPr>
            <a:r>
              <a:rPr lang="cs-CZ" sz="2400" dirty="0"/>
              <a:t>pojem </a:t>
            </a:r>
            <a:r>
              <a:rPr lang="cs-CZ" sz="2400" dirty="0" err="1"/>
              <a:t>frame</a:t>
            </a:r>
            <a:r>
              <a:rPr lang="cs-CZ" sz="2400" dirty="0"/>
              <a:t> – rámec: </a:t>
            </a:r>
            <a:r>
              <a:rPr lang="cs-CZ" sz="2400" b="1" dirty="0" err="1"/>
              <a:t>Marvin</a:t>
            </a:r>
            <a:r>
              <a:rPr lang="cs-CZ" sz="2400" b="1" dirty="0"/>
              <a:t> Minsky</a:t>
            </a:r>
            <a:r>
              <a:rPr lang="cs-CZ" sz="2400" dirty="0"/>
              <a:t> – druh kostry či aplikační formy s mnoha volnými sloty, do kterých zapojena další informační struktura. Př. </a:t>
            </a:r>
            <a:r>
              <a:rPr lang="cs-CZ" sz="2400" dirty="0" err="1"/>
              <a:t>frame</a:t>
            </a:r>
            <a:r>
              <a:rPr lang="cs-CZ" sz="2400" dirty="0"/>
              <a:t> reprezentuje osobu </a:t>
            </a:r>
            <a:r>
              <a:rPr lang="cs-CZ" sz="2400" dirty="0">
                <a:cs typeface="Arial" charset="0"/>
              </a:rPr>
              <a:t>→</a:t>
            </a:r>
            <a:r>
              <a:rPr lang="cs-CZ" sz="2400" dirty="0"/>
              <a:t> terminály pro hlavu, tělo, ruce, </a:t>
            </a:r>
          </a:p>
          <a:p>
            <a:pPr>
              <a:buClr>
                <a:schemeClr val="tx1"/>
              </a:buClr>
              <a:buSzPct val="110000"/>
              <a:buFontTx/>
              <a:buNone/>
            </a:pPr>
            <a:r>
              <a:rPr lang="cs-CZ" sz="2400" dirty="0"/>
              <a:t>     nohy. </a:t>
            </a:r>
            <a:r>
              <a:rPr lang="cs-CZ" sz="2400" dirty="0" err="1"/>
              <a:t>Frame</a:t>
            </a:r>
            <a:r>
              <a:rPr lang="cs-CZ" sz="2400" dirty="0"/>
              <a:t> – nástroj pro vztah mezi rámcem a </a:t>
            </a:r>
            <a:r>
              <a:rPr lang="cs-CZ" sz="2400" dirty="0" smtClean="0"/>
              <a:t>terminály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z="2400" dirty="0" smtClean="0"/>
              <a:t>rozhovor s počítačem lze dnes uskutečnit pouze v určitém 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10000"/>
              <a:buFontTx/>
              <a:buNone/>
            </a:pPr>
            <a:r>
              <a:rPr lang="cs-CZ" sz="2400" dirty="0" smtClean="0"/>
              <a:t>     předem vymezeném </a:t>
            </a:r>
            <a:r>
              <a:rPr lang="cs-CZ" sz="2400" dirty="0" err="1" smtClean="0"/>
              <a:t>diskurzním</a:t>
            </a:r>
            <a:r>
              <a:rPr lang="cs-CZ" sz="2400" dirty="0" smtClean="0"/>
              <a:t> okruhu (</a:t>
            </a:r>
            <a:r>
              <a:rPr lang="cs-CZ" sz="2400" dirty="0" err="1" smtClean="0"/>
              <a:t>frame</a:t>
            </a:r>
            <a:r>
              <a:rPr lang="cs-CZ" sz="2400" dirty="0" smtClean="0"/>
              <a:t>)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10000"/>
            </a:pPr>
            <a:r>
              <a:rPr lang="cs-CZ" sz="2400" dirty="0" smtClean="0"/>
              <a:t>První program pro rozhovory s počítačem – ELIZA - </a:t>
            </a:r>
            <a:r>
              <a:rPr lang="cs-CZ" sz="2400" dirty="0" err="1" smtClean="0"/>
              <a:t>Weizenbaum</a:t>
            </a:r>
            <a:endParaRPr lang="cs-CZ" sz="2400" dirty="0" smtClean="0"/>
          </a:p>
          <a:p>
            <a:pPr>
              <a:lnSpc>
                <a:spcPct val="90000"/>
              </a:lnSpc>
              <a:buClr>
                <a:schemeClr val="tx1"/>
              </a:buClr>
              <a:buSzPct val="110000"/>
              <a:buFontTx/>
              <a:buNone/>
            </a:pPr>
            <a:endParaRPr lang="cs-CZ" sz="2400" dirty="0" smtClean="0"/>
          </a:p>
          <a:p>
            <a:pPr>
              <a:buClr>
                <a:schemeClr val="tx1"/>
              </a:buClr>
              <a:buSzPct val="110000"/>
            </a:pPr>
            <a:r>
              <a:rPr lang="cs-CZ" sz="2400" dirty="0" smtClean="0">
                <a:hlinkClick r:id="rId2"/>
              </a:rPr>
              <a:t>http://www.</a:t>
            </a:r>
            <a:r>
              <a:rPr lang="cs-CZ" sz="2400" dirty="0" err="1" smtClean="0">
                <a:hlinkClick r:id="rId2"/>
              </a:rPr>
              <a:t>pandorabots.com</a:t>
            </a:r>
            <a:r>
              <a:rPr lang="cs-CZ" sz="2400" dirty="0" smtClean="0">
                <a:hlinkClick r:id="rId2"/>
              </a:rPr>
              <a:t>/</a:t>
            </a:r>
            <a:r>
              <a:rPr lang="cs-CZ" sz="2400" dirty="0" err="1" smtClean="0">
                <a:hlinkClick r:id="rId2"/>
              </a:rPr>
              <a:t>pandora</a:t>
            </a:r>
            <a:r>
              <a:rPr lang="cs-CZ" sz="2400" dirty="0" smtClean="0">
                <a:hlinkClick r:id="rId2"/>
              </a:rPr>
              <a:t>/</a:t>
            </a:r>
            <a:r>
              <a:rPr lang="cs-CZ" sz="2400" dirty="0" err="1" smtClean="0">
                <a:hlinkClick r:id="rId2"/>
              </a:rPr>
              <a:t>talk</a:t>
            </a:r>
            <a:r>
              <a:rPr lang="cs-CZ" sz="2400" dirty="0" smtClean="0">
                <a:hlinkClick r:id="rId2"/>
              </a:rPr>
              <a:t>?</a:t>
            </a:r>
            <a:r>
              <a:rPr lang="cs-CZ" sz="2400" dirty="0" err="1" smtClean="0">
                <a:hlinkClick r:id="rId2"/>
              </a:rPr>
              <a:t>botid</a:t>
            </a:r>
            <a:r>
              <a:rPr lang="cs-CZ" sz="2400" dirty="0" smtClean="0">
                <a:hlinkClick r:id="rId2"/>
              </a:rPr>
              <a:t>=f5d922d97e345aa1</a:t>
            </a:r>
            <a:r>
              <a:rPr lang="cs-CZ" sz="2400" dirty="0" smtClean="0"/>
              <a:t> </a:t>
            </a:r>
          </a:p>
          <a:p>
            <a:pPr>
              <a:buClr>
                <a:schemeClr val="tx1"/>
              </a:buClr>
              <a:buSzPct val="110000"/>
            </a:pPr>
            <a:r>
              <a:rPr lang="cs-CZ" sz="2400" dirty="0" smtClean="0">
                <a:hlinkClick r:id="rId3"/>
              </a:rPr>
              <a:t>http://science.</a:t>
            </a:r>
            <a:r>
              <a:rPr lang="cs-CZ" sz="2400" dirty="0" err="1" smtClean="0">
                <a:hlinkClick r:id="rId3"/>
              </a:rPr>
              <a:t>discovery.com</a:t>
            </a:r>
            <a:r>
              <a:rPr lang="cs-CZ" sz="2400" dirty="0" smtClean="0">
                <a:hlinkClick r:id="rId3"/>
              </a:rPr>
              <a:t>/</a:t>
            </a:r>
            <a:r>
              <a:rPr lang="cs-CZ" sz="2400" dirty="0" err="1" smtClean="0">
                <a:hlinkClick r:id="rId3"/>
              </a:rPr>
              <a:t>videos</a:t>
            </a:r>
            <a:r>
              <a:rPr lang="cs-CZ" sz="2400" dirty="0" smtClean="0">
                <a:hlinkClick r:id="rId3"/>
              </a:rPr>
              <a:t>/</a:t>
            </a:r>
            <a:r>
              <a:rPr lang="cs-CZ" sz="2400" dirty="0" err="1" smtClean="0">
                <a:hlinkClick r:id="rId3"/>
              </a:rPr>
              <a:t>popscis</a:t>
            </a:r>
            <a:r>
              <a:rPr lang="cs-CZ" sz="2400" dirty="0" smtClean="0">
                <a:hlinkClick r:id="rId3"/>
              </a:rPr>
              <a:t>-</a:t>
            </a:r>
            <a:r>
              <a:rPr lang="cs-CZ" sz="2400" dirty="0" err="1" smtClean="0">
                <a:hlinkClick r:id="rId3"/>
              </a:rPr>
              <a:t>future</a:t>
            </a:r>
            <a:r>
              <a:rPr lang="cs-CZ" sz="2400" dirty="0" smtClean="0">
                <a:hlinkClick r:id="rId3"/>
              </a:rPr>
              <a:t>-</a:t>
            </a:r>
            <a:r>
              <a:rPr lang="cs-CZ" sz="2400" dirty="0" err="1" smtClean="0">
                <a:hlinkClick r:id="rId3"/>
              </a:rPr>
              <a:t>of</a:t>
            </a:r>
            <a:r>
              <a:rPr lang="cs-CZ" sz="2400" dirty="0" smtClean="0">
                <a:hlinkClick r:id="rId3"/>
              </a:rPr>
              <a:t>-</a:t>
            </a:r>
            <a:r>
              <a:rPr lang="cs-CZ" sz="2400" dirty="0" err="1" smtClean="0">
                <a:hlinkClick r:id="rId3"/>
              </a:rPr>
              <a:t>cleverbot.html</a:t>
            </a:r>
            <a:r>
              <a:rPr lang="cs-CZ" sz="2400" dirty="0" smtClean="0"/>
              <a:t> </a:t>
            </a:r>
          </a:p>
          <a:p>
            <a:pPr>
              <a:buClr>
                <a:schemeClr val="tx1"/>
              </a:buClr>
              <a:buSzPct val="110000"/>
              <a:buFontTx/>
              <a:buNone/>
            </a:pPr>
            <a:endParaRPr lang="cs-CZ" sz="2400" dirty="0"/>
          </a:p>
        </p:txBody>
      </p:sp>
      <p:pic>
        <p:nvPicPr>
          <p:cNvPr id="56324" name="Picture 4" descr="AI frame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7920038" y="260648"/>
            <a:ext cx="1223962" cy="151288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Umělá inteligence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755576" y="1412776"/>
            <a:ext cx="7920880" cy="5184576"/>
          </a:xfrm>
        </p:spPr>
        <p:txBody>
          <a:bodyPr>
            <a:normAutofit fontScale="70000" lnSpcReduction="20000"/>
          </a:bodyPr>
          <a:lstStyle/>
          <a:p>
            <a:pPr>
              <a:buClr>
                <a:schemeClr val="tx1"/>
              </a:buClr>
              <a:buSzPct val="110000"/>
              <a:buFontTx/>
              <a:buChar char="•"/>
            </a:pPr>
            <a:r>
              <a:rPr lang="cs-CZ" sz="4000" dirty="0" smtClean="0"/>
              <a:t>pojem umělé inteligence – označení počítačových programů, pomocí nichž lze řešit velmi složité problémy </a:t>
            </a:r>
          </a:p>
          <a:p>
            <a:pPr>
              <a:buClr>
                <a:schemeClr val="tx1"/>
              </a:buClr>
              <a:buSzPct val="110000"/>
              <a:buFontTx/>
              <a:buChar char="•"/>
            </a:pPr>
            <a:r>
              <a:rPr lang="cs-CZ" sz="4000" dirty="0" smtClean="0"/>
              <a:t>umělá inteligence – mnoho nadějných aplikací, ale i četné obavy. Nejčastější obava – neztratí lidé kontrolu nad automaty a roboty nadané umělou inteligencí? </a:t>
            </a:r>
          </a:p>
          <a:p>
            <a:pPr>
              <a:buClr>
                <a:schemeClr val="tx1"/>
              </a:buClr>
              <a:buSzPct val="110000"/>
              <a:buFontTx/>
              <a:buChar char="•"/>
            </a:pPr>
            <a:r>
              <a:rPr lang="cs-CZ" sz="4000" dirty="0" smtClean="0"/>
              <a:t>otázky nejsou nové – řeší autoři vědeckofantastické literatury – např. Karel Čapek, </a:t>
            </a:r>
            <a:r>
              <a:rPr lang="cs-CZ" sz="4000" dirty="0" err="1" smtClean="0"/>
              <a:t>Isaak</a:t>
            </a:r>
            <a:r>
              <a:rPr lang="cs-CZ" sz="4000" dirty="0" smtClean="0"/>
              <a:t> </a:t>
            </a:r>
            <a:r>
              <a:rPr lang="cs-CZ" sz="4000" dirty="0" err="1" smtClean="0"/>
              <a:t>Asimov</a:t>
            </a:r>
            <a:r>
              <a:rPr lang="cs-CZ" sz="4000" dirty="0" smtClean="0"/>
              <a:t>, </a:t>
            </a:r>
            <a:r>
              <a:rPr lang="cs-CZ" sz="4000" dirty="0" err="1" smtClean="0"/>
              <a:t>Arthur</a:t>
            </a:r>
            <a:r>
              <a:rPr lang="cs-CZ" sz="4000" dirty="0" smtClean="0"/>
              <a:t> </a:t>
            </a:r>
            <a:r>
              <a:rPr lang="cs-CZ" sz="4000" dirty="0" err="1" smtClean="0"/>
              <a:t>C.Clarke</a:t>
            </a:r>
            <a:r>
              <a:rPr lang="cs-CZ" sz="4000" dirty="0" smtClean="0"/>
              <a:t> aj.</a:t>
            </a:r>
          </a:p>
          <a:p>
            <a:pPr>
              <a:buClr>
                <a:schemeClr val="tx1"/>
              </a:buClr>
              <a:buSzPct val="110000"/>
              <a:buFontTx/>
              <a:buChar char="•"/>
            </a:pPr>
            <a:r>
              <a:rPr lang="cs-CZ" sz="4000" dirty="0" smtClean="0"/>
              <a:t>jádro problému – otázka, zda chování automatů vybavených AI může být </a:t>
            </a:r>
            <a:r>
              <a:rPr lang="cs-CZ" sz="4000" dirty="0" err="1" smtClean="0"/>
              <a:t>nederministické</a:t>
            </a:r>
            <a:r>
              <a:rPr lang="cs-CZ" sz="4000" dirty="0" smtClean="0"/>
              <a:t>, tj. předem neurčené vnitřními nebo vnějšími příčinami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Umělá inteligence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600200"/>
            <a:ext cx="8748712" cy="525780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z="2400"/>
              <a:t>dosud vytvořené programy úzce specializované 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z="2400"/>
              <a:t>pokud přirozená lidská inteligence komplexní schopností člověka reagovat na složité podněty, vidět a posuzovat skutečnost v co nejširších souvislostech, pak žádný automat takovou schopnost nemá 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z="2400"/>
              <a:t>otázka, zda by mohl být tento stav v budoucnu překonán, neexistují jednoznačné odpovědi: 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Arial" charset="0"/>
              <a:buChar char="-"/>
            </a:pPr>
            <a:r>
              <a:rPr lang="cs-CZ" sz="2400"/>
              <a:t>přání vědců z  humanitně a sociálně zaměřených oborů, aby automaty takovou schopnost nikdy nenabyly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Arial" charset="0"/>
              <a:buChar char="-"/>
            </a:pPr>
            <a:r>
              <a:rPr lang="cs-CZ" sz="2400"/>
              <a:t>přírodovědci opírají obdobné přání o znalost 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Arial" charset="0"/>
              <a:buNone/>
            </a:pPr>
            <a:r>
              <a:rPr lang="cs-CZ" sz="2400"/>
              <a:t>    jedinečnosti a nenapodobitelnosti živé hmoty 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Arial" charset="0"/>
              <a:buNone/>
            </a:pPr>
            <a:r>
              <a:rPr lang="cs-CZ" sz="2400"/>
              <a:t>    - člověku se nepodařilo „vyrobit“ jedinou 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Arial" charset="0"/>
              <a:buNone/>
            </a:pPr>
            <a:r>
              <a:rPr lang="cs-CZ" sz="2400"/>
              <a:t>    živou buňku</a:t>
            </a:r>
          </a:p>
        </p:txBody>
      </p:sp>
      <p:pic>
        <p:nvPicPr>
          <p:cNvPr id="57348" name="Picture 4" descr="artificial I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092950" y="4581525"/>
            <a:ext cx="1666875" cy="211613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Umělá inteligence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01850" y="1557338"/>
            <a:ext cx="7042150" cy="5300662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Arial" charset="0"/>
              <a:buChar char="-"/>
            </a:pPr>
            <a:r>
              <a:rPr lang="cs-CZ" sz="2400"/>
              <a:t>oproti tomu vědci z oboru kybernetiky –  neexistuje žádný důkaz, že AI nemůže překonat lidskou inteligenci 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Arial" charset="0"/>
              <a:buChar char="-"/>
            </a:pPr>
            <a:r>
              <a:rPr lang="cs-CZ" sz="2400"/>
              <a:t>chování automatů  vybavených AI může být podle nich nedeterministické – např. pokusy s robotem, který se umí přemístit z určitého místa na jiné určité místo - při opakovaném pokusu se zcela shodným záměrem se robot nepřemístí po shodné trase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z="2400"/>
              <a:t>AI má také rozměr etický - jde o to, aby výzkum a  využití umělé inteligence bylo orientováno tak, aby se zabránilo vytváření automatů, které by se vymkly kontrole člověka a získaly nad ním nadvládu</a:t>
            </a:r>
            <a:r>
              <a:rPr lang="cs-CZ" sz="2000"/>
              <a:t> </a:t>
            </a:r>
          </a:p>
        </p:txBody>
      </p:sp>
      <p:pic>
        <p:nvPicPr>
          <p:cNvPr id="58374" name="Picture 6" descr="artificial intelligence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997200"/>
            <a:ext cx="1981200" cy="21891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421</Words>
  <Application>Microsoft Office PowerPoint</Application>
  <PresentationFormat>Předvádění na obrazovce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  </vt:lpstr>
      <vt:lpstr>Inteligence</vt:lpstr>
      <vt:lpstr>Alan Turing</vt:lpstr>
      <vt:lpstr>Turingův stroj</vt:lpstr>
      <vt:lpstr>Turingův test</vt:lpstr>
      <vt:lpstr>Frame</vt:lpstr>
      <vt:lpstr>Umělá inteligence</vt:lpstr>
      <vt:lpstr>Umělá inteligence</vt:lpstr>
      <vt:lpstr>Umělá inteligence</vt:lpstr>
      <vt:lpstr>Umělá inteligence</vt:lpstr>
      <vt:lpstr>AI a společnost</vt:lpstr>
      <vt:lpstr>Studijní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Umělá inteligence</dc:title>
  <dc:creator>Michal</dc:creator>
  <cp:lastModifiedBy>Michal</cp:lastModifiedBy>
  <cp:revision>5</cp:revision>
  <dcterms:created xsi:type="dcterms:W3CDTF">2011-03-10T20:30:33Z</dcterms:created>
  <dcterms:modified xsi:type="dcterms:W3CDTF">2011-03-14T13:48:09Z</dcterms:modified>
</cp:coreProperties>
</file>