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74" r:id="rId10"/>
    <p:sldId id="263" r:id="rId11"/>
    <p:sldId id="268" r:id="rId12"/>
    <p:sldId id="272" r:id="rId13"/>
    <p:sldId id="264" r:id="rId14"/>
    <p:sldId id="273" r:id="rId15"/>
    <p:sldId id="265" r:id="rId16"/>
    <p:sldId id="271" r:id="rId17"/>
    <p:sldId id="267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118C4-89F5-4F34-9F0F-EEB604FA2332}" type="datetimeFigureOut">
              <a:rPr lang="cs-CZ" smtClean="0"/>
              <a:pPr/>
              <a:t>25.3.2011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FBB4A-282D-45A0-8B9E-7BECCF5FB4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Online nástroje pro sběr a administraci dotazníků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3768" y="4653136"/>
            <a:ext cx="5472608" cy="1440160"/>
          </a:xfrm>
        </p:spPr>
        <p:txBody>
          <a:bodyPr>
            <a:normAutofit/>
          </a:bodyPr>
          <a:lstStyle/>
          <a:p>
            <a:pPr algn="r"/>
            <a:r>
              <a:rPr lang="cs-CZ" i="1" dirty="0" smtClean="0"/>
              <a:t>Ladislava Suchá</a:t>
            </a:r>
          </a:p>
          <a:p>
            <a:pPr algn="r"/>
            <a:r>
              <a:rPr lang="cs-CZ" i="1" dirty="0" smtClean="0"/>
              <a:t>22. 2. 2011, Brno</a:t>
            </a:r>
            <a:endParaRPr lang="cs-CZ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9672" y="6237312"/>
            <a:ext cx="19111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i="1" dirty="0" smtClean="0"/>
              <a:t>Zdroj obrázku: </a:t>
            </a:r>
            <a:r>
              <a:rPr lang="cs-CZ" sz="1000" i="1" dirty="0" err="1" smtClean="0"/>
              <a:t>bredmaker</a:t>
            </a:r>
            <a:r>
              <a:rPr lang="cs-CZ" sz="1000" i="1" dirty="0" smtClean="0"/>
              <a:t>, </a:t>
            </a:r>
            <a:r>
              <a:rPr lang="cs-CZ" sz="1000" i="1" dirty="0" err="1" smtClean="0"/>
              <a:t>Sxc.hu</a:t>
            </a:r>
            <a:endParaRPr lang="cs-CZ" sz="1000" i="1" dirty="0"/>
          </a:p>
        </p:txBody>
      </p:sp>
      <p:pic>
        <p:nvPicPr>
          <p:cNvPr id="9" name="Obrázek 8" descr="survey_sxc_5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140968"/>
            <a:ext cx="3331539" cy="30650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kvality dat a návratnosti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Vizuální </a:t>
            </a:r>
            <a:r>
              <a:rPr lang="cs-CZ" b="1" dirty="0" smtClean="0"/>
              <a:t>prezentace</a:t>
            </a:r>
          </a:p>
          <a:p>
            <a:endParaRPr lang="cs-CZ" b="1" dirty="0"/>
          </a:p>
          <a:p>
            <a:pPr lvl="0">
              <a:buNone/>
            </a:pPr>
            <a:r>
              <a:rPr lang="cs-CZ" i="1" dirty="0"/>
              <a:t>Vyšší míra vyplnění online dotazníků je zaznamenána u </a:t>
            </a:r>
            <a:r>
              <a:rPr lang="cs-CZ" b="1" i="1" dirty="0" err="1"/>
              <a:t>designově</a:t>
            </a:r>
            <a:r>
              <a:rPr lang="cs-CZ" b="1" i="1" dirty="0"/>
              <a:t> střídmých dotazníků</a:t>
            </a:r>
            <a:r>
              <a:rPr lang="cs-CZ" i="1" dirty="0"/>
              <a:t>. Oproti tomu </a:t>
            </a:r>
            <a:r>
              <a:rPr lang="cs-CZ" b="1" i="1" dirty="0"/>
              <a:t>vizualizace</a:t>
            </a:r>
            <a:r>
              <a:rPr lang="cs-CZ" i="1" dirty="0"/>
              <a:t> určitých prvků (např. log, ukázek zboží) může zvyšovat míru odpovědí na konkrétní otázku (</a:t>
            </a:r>
            <a:r>
              <a:rPr lang="cs-CZ" i="1" dirty="0" err="1"/>
              <a:t>Deutskens</a:t>
            </a:r>
            <a:r>
              <a:rPr lang="cs-CZ" i="1" dirty="0"/>
              <a:t>,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al</a:t>
            </a:r>
            <a:r>
              <a:rPr lang="cs-CZ" i="1" dirty="0"/>
              <a:t>. 2004).</a:t>
            </a:r>
          </a:p>
          <a:p>
            <a:pPr lvl="0"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395288"/>
            <a:ext cx="9029700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428625"/>
            <a:ext cx="82867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kvality dat a návratnosti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Interaktivita</a:t>
            </a:r>
            <a:endParaRPr lang="cs-CZ" b="1" dirty="0" smtClean="0"/>
          </a:p>
          <a:p>
            <a:endParaRPr lang="cs-CZ" b="1" i="1" dirty="0"/>
          </a:p>
          <a:p>
            <a:pPr lvl="0">
              <a:buNone/>
            </a:pPr>
            <a:r>
              <a:rPr lang="cs-CZ" i="1" dirty="0"/>
              <a:t>Interaktivní dotazník reaguje na respondenta – využívá filtrovacích otázek, změny řazení odpovědí atd. </a:t>
            </a:r>
            <a:r>
              <a:rPr lang="cs-CZ" i="1" dirty="0" err="1"/>
              <a:t>Interaktivita</a:t>
            </a:r>
            <a:r>
              <a:rPr lang="cs-CZ" i="1" dirty="0"/>
              <a:t> dotazníku ovlivňuje především kvalitu získaných dat.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671" y="692696"/>
            <a:ext cx="8628655" cy="547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kvality dat a návratnosti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Formát otázek a odpovědí</a:t>
            </a:r>
          </a:p>
          <a:p>
            <a:endParaRPr lang="cs-CZ" b="1" i="1" dirty="0"/>
          </a:p>
          <a:p>
            <a:pPr lvl="0">
              <a:buNone/>
            </a:pPr>
            <a:r>
              <a:rPr lang="cs-CZ" i="1" dirty="0"/>
              <a:t>Složité otázky a otevřené otázky zvyšují dle výzkumů míru opuštění dotazníku před jeho kompletním </a:t>
            </a:r>
            <a:r>
              <a:rPr lang="cs-CZ" i="1" dirty="0" smtClean="0"/>
              <a:t>vyplněním.</a:t>
            </a:r>
            <a:endParaRPr lang="cs-CZ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5"/>
            <a:ext cx="4680519" cy="590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414599"/>
            <a:ext cx="4632747" cy="324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Konkrétní nástroje</a:t>
            </a:r>
            <a:endParaRPr lang="cs-CZ" b="1" dirty="0"/>
          </a:p>
        </p:txBody>
      </p:sp>
      <p:pic>
        <p:nvPicPr>
          <p:cNvPr id="7" name="Picture 10" descr="http://2ukltd.com/internet-marketing-blog/wp-content/uploads/2010/03/survey-monkey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573016"/>
            <a:ext cx="1861244" cy="1712802"/>
          </a:xfrm>
          <a:prstGeom prst="rect">
            <a:avLst/>
          </a:prstGeom>
          <a:noFill/>
        </p:spPr>
      </p:pic>
      <p:pic>
        <p:nvPicPr>
          <p:cNvPr id="8" name="Picture 12" descr="http://doctor-shop.com/images/images/surveygizmo-logo-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733256"/>
            <a:ext cx="5222527" cy="919167"/>
          </a:xfrm>
          <a:prstGeom prst="rect">
            <a:avLst/>
          </a:prstGeom>
          <a:noFill/>
        </p:spPr>
      </p:pic>
      <p:pic>
        <p:nvPicPr>
          <p:cNvPr id="9" name="Picture 2" descr="http://www.workline.cz/Portals/3/Grafika/katalogfotografieloga/easy_research_biz/logo_easyresearch_biz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509120"/>
            <a:ext cx="2361084" cy="1166816"/>
          </a:xfrm>
          <a:prstGeom prst="rect">
            <a:avLst/>
          </a:prstGeom>
          <a:noFill/>
        </p:spPr>
      </p:pic>
      <p:pic>
        <p:nvPicPr>
          <p:cNvPr id="24578" name="Picture 2" descr="survs_logo_black_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1772816"/>
            <a:ext cx="2614544" cy="1169666"/>
          </a:xfrm>
          <a:prstGeom prst="rect">
            <a:avLst/>
          </a:prstGeom>
          <a:noFill/>
        </p:spPr>
      </p:pic>
      <p:pic>
        <p:nvPicPr>
          <p:cNvPr id="24580" name="Picture 4" descr="http://www.wordcampireland.com/wp-content/uploads/2009/12/polldaddy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1340768"/>
            <a:ext cx="3816424" cy="1895575"/>
          </a:xfrm>
          <a:prstGeom prst="rect">
            <a:avLst/>
          </a:prstGeom>
          <a:noFill/>
        </p:spPr>
      </p:pic>
      <p:pic>
        <p:nvPicPr>
          <p:cNvPr id="24582" name="Picture 6" descr="http://www.crunchgear.com/wp-content/uploads/2010/09/google_docs_logo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3059048"/>
            <a:ext cx="2592288" cy="24464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Nástroje- srovnání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23528" y="1412776"/>
          <a:ext cx="8496941" cy="5245581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184014"/>
                <a:gridCol w="1204427"/>
                <a:gridCol w="1204427"/>
                <a:gridCol w="1184798"/>
                <a:gridCol w="1203640"/>
                <a:gridCol w="1327696"/>
                <a:gridCol w="1187939"/>
              </a:tblGrid>
              <a:tr h="394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 smtClean="0">
                          <a:latin typeface="+mj-lt"/>
                          <a:ea typeface="Calibri"/>
                          <a:cs typeface="Times New Roman"/>
                        </a:rPr>
                        <a:t>Google</a:t>
                      </a:r>
                      <a:r>
                        <a:rPr lang="cs-CZ" sz="1400" b="1" dirty="0" smtClean="0">
                          <a:latin typeface="+mj-lt"/>
                          <a:ea typeface="Calibri"/>
                          <a:cs typeface="Times New Roman"/>
                        </a:rPr>
                        <a:t> Spreadsheet</a:t>
                      </a:r>
                      <a:endParaRPr lang="cs-CZ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latin typeface="+mj-lt"/>
                        </a:rPr>
                        <a:t>Easyresearch</a:t>
                      </a:r>
                      <a:endParaRPr lang="cs-CZ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latin typeface="+mj-lt"/>
                        </a:rPr>
                        <a:t>Survs</a:t>
                      </a:r>
                      <a:endParaRPr lang="cs-CZ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latin typeface="+mj-lt"/>
                        </a:rPr>
                        <a:t>SurveyGizmo</a:t>
                      </a:r>
                      <a:endParaRPr lang="cs-CZ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latin typeface="+mj-lt"/>
                        </a:rPr>
                        <a:t>SurveyMonkey</a:t>
                      </a:r>
                      <a:endParaRPr lang="cs-CZ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err="1">
                          <a:latin typeface="+mj-lt"/>
                        </a:rPr>
                        <a:t>Polldaddy</a:t>
                      </a:r>
                      <a:endParaRPr lang="cs-CZ" sz="14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</a:tr>
              <a:tr h="7886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Časové omezení bezplatné verze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+mj-lt"/>
                          <a:ea typeface="Calibri"/>
                          <a:cs typeface="Times New Roman"/>
                        </a:rPr>
                        <a:t>neomezeně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30 dní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neomezeně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+mj-lt"/>
                        </a:rPr>
                        <a:t>14 </a:t>
                      </a:r>
                      <a:r>
                        <a:rPr lang="cs-CZ" sz="1200" dirty="0">
                          <a:latin typeface="+mj-lt"/>
                        </a:rPr>
                        <a:t>dní zkušební verze pro jakýkoliv </a:t>
                      </a:r>
                      <a:r>
                        <a:rPr lang="cs-CZ" sz="1200" dirty="0" smtClean="0">
                          <a:latin typeface="+mj-lt"/>
                        </a:rPr>
                        <a:t>tarif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neomezeně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neomezeně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  <a:tr h="473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Počet otázek na jeden dotazník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neomezený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neomezený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10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Neomezený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10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10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  <a:tr h="3154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Počet průzkumů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neomezený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100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neomezený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Neomezený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neomezený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Neomezený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  <a:tr h="473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Počet povolených responzí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neomezený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500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200 / dotazník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+mj-lt"/>
                        </a:rPr>
                        <a:t>250 </a:t>
                      </a:r>
                      <a:r>
                        <a:rPr lang="cs-CZ" sz="1200" dirty="0">
                          <a:latin typeface="+mj-lt"/>
                        </a:rPr>
                        <a:t>/ </a:t>
                      </a:r>
                      <a:r>
                        <a:rPr lang="cs-CZ" sz="1200" dirty="0" smtClean="0">
                          <a:latin typeface="+mj-lt"/>
                        </a:rPr>
                        <a:t>měsíc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100 / dotazník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100/měsíc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  <a:tr h="3154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Export do dalších formátů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neomezený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ano (.</a:t>
                      </a:r>
                      <a:r>
                        <a:rPr lang="cs-CZ" sz="1200" dirty="0" err="1">
                          <a:latin typeface="+mj-lt"/>
                        </a:rPr>
                        <a:t>xls</a:t>
                      </a:r>
                      <a:r>
                        <a:rPr lang="cs-CZ" sz="1200" dirty="0">
                          <a:latin typeface="+mj-lt"/>
                        </a:rPr>
                        <a:t>)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-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Ano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-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-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  <a:tr h="3154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Filtrovací otázky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+mj-lt"/>
                          <a:ea typeface="Calibri"/>
                          <a:cs typeface="Times New Roman"/>
                        </a:rPr>
                        <a:t>-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ano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-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Ano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-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-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  <a:tr h="3154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Možnost volby vizuálních stylů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+mj-lt"/>
                          <a:ea typeface="Calibri"/>
                          <a:cs typeface="Times New Roman"/>
                        </a:rPr>
                        <a:t>ano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ano (7)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ano (8)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Ano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-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ano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  <a:tr h="15773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Nejnižší placený tarif a funkce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+mj-lt"/>
                          <a:ea typeface="Calibri"/>
                          <a:cs typeface="Times New Roman"/>
                        </a:rPr>
                        <a:t> jen zdarma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+mj-lt"/>
                        </a:rPr>
                        <a:t>cena </a:t>
                      </a:r>
                      <a:r>
                        <a:rPr lang="cs-CZ" sz="1200" dirty="0">
                          <a:latin typeface="+mj-lt"/>
                        </a:rPr>
                        <a:t>na vyžádání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(500 a více </a:t>
                      </a:r>
                      <a:r>
                        <a:rPr lang="cs-CZ" sz="1200" dirty="0" err="1">
                          <a:latin typeface="+mj-lt"/>
                        </a:rPr>
                        <a:t>responzí</a:t>
                      </a:r>
                      <a:r>
                        <a:rPr lang="cs-CZ" sz="1200" dirty="0">
                          <a:latin typeface="+mj-lt"/>
                        </a:rPr>
                        <a:t>)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19</a:t>
                      </a:r>
                      <a:r>
                        <a:rPr lang="en-US" sz="1200">
                          <a:latin typeface="+mj-lt"/>
                        </a:rPr>
                        <a:t>$</a:t>
                      </a:r>
                      <a:r>
                        <a:rPr lang="cs-CZ" sz="1200">
                          <a:latin typeface="+mj-lt"/>
                        </a:rPr>
                        <a:t>/měsíc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latin typeface="+mj-lt"/>
                        </a:rPr>
                        <a:t>(filtrovací otázky, umístění loga, export výsledků, nelimotivané responze)</a:t>
                      </a:r>
                      <a:endParaRPr lang="cs-CZ" sz="12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19</a:t>
                      </a:r>
                      <a:r>
                        <a:rPr lang="en-US" sz="1200" dirty="0">
                          <a:latin typeface="+mj-lt"/>
                        </a:rPr>
                        <a:t>$</a:t>
                      </a:r>
                      <a:r>
                        <a:rPr lang="cs-CZ" sz="1200" dirty="0">
                          <a:latin typeface="+mj-lt"/>
                        </a:rPr>
                        <a:t>/měsíc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(1000 </a:t>
                      </a:r>
                      <a:r>
                        <a:rPr lang="cs-CZ" sz="1200" dirty="0" err="1">
                          <a:latin typeface="+mj-lt"/>
                        </a:rPr>
                        <a:t>responzí</a:t>
                      </a:r>
                      <a:r>
                        <a:rPr lang="cs-CZ" sz="1200" dirty="0">
                          <a:latin typeface="+mj-lt"/>
                        </a:rPr>
                        <a:t>/</a:t>
                      </a:r>
                      <a:r>
                        <a:rPr lang="cs-CZ" sz="1200" dirty="0" err="1">
                          <a:latin typeface="+mj-lt"/>
                        </a:rPr>
                        <a:t>měs</a:t>
                      </a:r>
                      <a:r>
                        <a:rPr lang="cs-CZ" sz="1200" dirty="0">
                          <a:latin typeface="+mj-lt"/>
                        </a:rPr>
                        <a:t>., filtrování, správa emailových kontaktů, vložení obrázků…)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19,95</a:t>
                      </a:r>
                      <a:r>
                        <a:rPr lang="en-US" sz="1200" dirty="0">
                          <a:latin typeface="+mj-lt"/>
                        </a:rPr>
                        <a:t>$</a:t>
                      </a:r>
                      <a:r>
                        <a:rPr lang="cs-CZ" sz="1200" dirty="0">
                          <a:latin typeface="+mj-lt"/>
                        </a:rPr>
                        <a:t>/ měsíc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(volba viz. stylů, filtrovací otázky, umístění loga, export dat do různých formátů, sdílení výsledků, nelimitovaný počet otázek…)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200</a:t>
                      </a:r>
                      <a:r>
                        <a:rPr lang="en-US" sz="1200" dirty="0">
                          <a:latin typeface="+mj-lt"/>
                        </a:rPr>
                        <a:t>$</a:t>
                      </a:r>
                      <a:r>
                        <a:rPr lang="cs-CZ" sz="1200" dirty="0">
                          <a:latin typeface="+mj-lt"/>
                        </a:rPr>
                        <a:t>/rok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latin typeface="+mj-lt"/>
                        </a:rPr>
                        <a:t>(1000 </a:t>
                      </a:r>
                      <a:r>
                        <a:rPr lang="cs-CZ" sz="1200" dirty="0" err="1">
                          <a:latin typeface="+mj-lt"/>
                        </a:rPr>
                        <a:t>responzí</a:t>
                      </a:r>
                      <a:r>
                        <a:rPr lang="cs-CZ" sz="1200" dirty="0">
                          <a:latin typeface="+mj-lt"/>
                        </a:rPr>
                        <a:t>/měsíc, nelimitovaný počet otázek, export dat, sdílení výsledků, třídění 2. stupně atd.)</a:t>
                      </a:r>
                      <a:endParaRPr lang="cs-CZ" sz="12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4461" marR="54461" marT="0" marB="0" anchor="ctr"/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Výhody online dotazníků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Snížení časového intervalu sběru dat</a:t>
            </a:r>
            <a:endParaRPr lang="cs-CZ" dirty="0"/>
          </a:p>
          <a:p>
            <a:pPr lvl="0"/>
            <a:r>
              <a:rPr lang="cs-CZ" dirty="0" smtClean="0"/>
              <a:t>Eliminace chyb při sběru dat (filtrování, logická posloupnost)</a:t>
            </a:r>
            <a:endParaRPr lang="cs-CZ" dirty="0"/>
          </a:p>
          <a:p>
            <a:pPr lvl="0"/>
            <a:r>
              <a:rPr lang="cs-CZ" dirty="0" smtClean="0"/>
              <a:t>okamžitá </a:t>
            </a:r>
            <a:r>
              <a:rPr lang="cs-CZ" dirty="0"/>
              <a:t>a </a:t>
            </a:r>
            <a:r>
              <a:rPr lang="cs-CZ" dirty="0" smtClean="0"/>
              <a:t>průběžná kontrola </a:t>
            </a:r>
            <a:r>
              <a:rPr lang="cs-CZ" dirty="0"/>
              <a:t>výsledků a jejich základní </a:t>
            </a:r>
            <a:r>
              <a:rPr lang="cs-CZ" dirty="0" smtClean="0"/>
              <a:t>analýza,</a:t>
            </a:r>
            <a:endParaRPr lang="cs-CZ" dirty="0"/>
          </a:p>
          <a:p>
            <a:pPr lvl="0"/>
            <a:r>
              <a:rPr lang="cs-CZ" dirty="0" smtClean="0"/>
              <a:t>zapojení </a:t>
            </a:r>
            <a:r>
              <a:rPr lang="cs-CZ" dirty="0"/>
              <a:t>multimédií (videa, obrazu, zvuku</a:t>
            </a:r>
            <a:r>
              <a:rPr lang="cs-CZ" dirty="0" smtClean="0"/>
              <a:t>…),</a:t>
            </a:r>
          </a:p>
          <a:p>
            <a:pPr lvl="0"/>
            <a:r>
              <a:rPr lang="cs-CZ" dirty="0" smtClean="0"/>
              <a:t>eliminace finančních nákladů (tazatelé, tisk…)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Výhody online dotazníků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respondent zvládá i poměrně dlouhé dotazníky,</a:t>
            </a:r>
            <a:endParaRPr lang="cs-CZ" dirty="0"/>
          </a:p>
          <a:p>
            <a:pPr lvl="0"/>
            <a:r>
              <a:rPr lang="cs-CZ" dirty="0" smtClean="0"/>
              <a:t>snadný export do různých formátů (.</a:t>
            </a:r>
            <a:r>
              <a:rPr lang="cs-CZ" dirty="0" err="1" smtClean="0"/>
              <a:t>xls</a:t>
            </a:r>
            <a:r>
              <a:rPr lang="cs-CZ" dirty="0" smtClean="0"/>
              <a:t>, .</a:t>
            </a:r>
            <a:r>
              <a:rPr lang="cs-CZ" dirty="0" err="1" smtClean="0"/>
              <a:t>csv</a:t>
            </a:r>
            <a:r>
              <a:rPr lang="cs-CZ" dirty="0" smtClean="0"/>
              <a:t>, .</a:t>
            </a:r>
            <a:r>
              <a:rPr lang="cs-CZ" dirty="0" err="1" smtClean="0"/>
              <a:t>sav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 smtClean="0"/>
              <a:t>distribuce dotazníků různými kanály (mail, </a:t>
            </a:r>
            <a:r>
              <a:rPr lang="cs-CZ" dirty="0" err="1" smtClean="0"/>
              <a:t>html</a:t>
            </a:r>
            <a:r>
              <a:rPr lang="cs-CZ" dirty="0" smtClean="0"/>
              <a:t> odkaz, </a:t>
            </a:r>
            <a:endParaRPr lang="cs-CZ" dirty="0"/>
          </a:p>
          <a:p>
            <a:pPr lvl="0"/>
            <a:r>
              <a:rPr lang="cs-CZ" dirty="0" smtClean="0"/>
              <a:t>snadná integrace </a:t>
            </a:r>
            <a:r>
              <a:rPr lang="cs-CZ" dirty="0"/>
              <a:t>dotazníku do webových stránek knihovny formou </a:t>
            </a:r>
            <a:r>
              <a:rPr lang="cs-CZ" dirty="0" err="1"/>
              <a:t>iframe</a:t>
            </a:r>
            <a:r>
              <a:rPr lang="cs-CZ" dirty="0"/>
              <a:t> nebo pop-</a:t>
            </a:r>
            <a:r>
              <a:rPr lang="cs-CZ" dirty="0" err="1"/>
              <a:t>up</a:t>
            </a:r>
            <a:r>
              <a:rPr lang="cs-CZ" dirty="0"/>
              <a:t> oken </a:t>
            </a:r>
            <a:r>
              <a:rPr lang="cs-CZ" dirty="0" smtClean="0"/>
              <a:t>(</a:t>
            </a:r>
            <a:r>
              <a:rPr lang="cs-CZ" dirty="0" err="1" smtClean="0"/>
              <a:t>embed</a:t>
            </a:r>
            <a:r>
              <a:rPr lang="cs-CZ" dirty="0" smtClean="0"/>
              <a:t> kódu).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Nevýhody online dotazníků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výzkumná skupina, kterou jsme schopni oslovit, nemusí být reprezentativní vzhledem k celkové populaci registrovaných </a:t>
            </a:r>
            <a:r>
              <a:rPr lang="cs-CZ" dirty="0" smtClean="0"/>
              <a:t>čtenářů,</a:t>
            </a:r>
            <a:endParaRPr lang="cs-CZ" dirty="0"/>
          </a:p>
          <a:p>
            <a:pPr lvl="0"/>
            <a:r>
              <a:rPr lang="cs-CZ" dirty="0"/>
              <a:t>obtížná </a:t>
            </a:r>
            <a:r>
              <a:rPr lang="cs-CZ" dirty="0" smtClean="0"/>
              <a:t>možnost </a:t>
            </a:r>
            <a:r>
              <a:rPr lang="cs-CZ" dirty="0"/>
              <a:t>kontroly identity respondenta,</a:t>
            </a:r>
          </a:p>
          <a:p>
            <a:pPr lvl="0"/>
            <a:r>
              <a:rPr lang="cs-CZ" dirty="0"/>
              <a:t>míra návratnosti závisí na formě distribuce dotazníku,</a:t>
            </a:r>
          </a:p>
          <a:p>
            <a:pPr lvl="0"/>
            <a:r>
              <a:rPr lang="cs-CZ" dirty="0"/>
              <a:t>snižuje možnost pokládat komplexní a náročné otázky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kvality dat a návratnosti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Obecná struktura dotazníku</a:t>
            </a:r>
          </a:p>
          <a:p>
            <a:endParaRPr lang="cs-CZ" b="1" dirty="0"/>
          </a:p>
          <a:p>
            <a:pPr lvl="0">
              <a:buNone/>
            </a:pPr>
            <a:r>
              <a:rPr lang="cs-CZ" i="1" dirty="0"/>
              <a:t>Rozdělení dotazníku do </a:t>
            </a:r>
            <a:r>
              <a:rPr lang="cs-CZ" b="1" i="1" dirty="0"/>
              <a:t>několika stran </a:t>
            </a:r>
            <a:r>
              <a:rPr lang="cs-CZ" i="1" dirty="0"/>
              <a:t>bez nutnosti rolování zvyšuje míru </a:t>
            </a:r>
            <a:r>
              <a:rPr lang="cs-CZ" b="1" i="1" dirty="0"/>
              <a:t>vyplněných a dokončených dotazníků</a:t>
            </a:r>
            <a:r>
              <a:rPr lang="cs-CZ" i="1" dirty="0"/>
              <a:t> (</a:t>
            </a:r>
            <a:r>
              <a:rPr lang="cs-CZ" i="1" dirty="0" err="1"/>
              <a:t>Lozar</a:t>
            </a:r>
            <a:r>
              <a:rPr lang="cs-CZ" i="1" dirty="0"/>
              <a:t> </a:t>
            </a:r>
            <a:r>
              <a:rPr lang="cs-CZ" i="1" dirty="0" err="1"/>
              <a:t>Manfreda</a:t>
            </a:r>
            <a:r>
              <a:rPr lang="cs-CZ" i="1" dirty="0"/>
              <a:t>, </a:t>
            </a:r>
            <a:r>
              <a:rPr lang="cs-CZ" i="1" dirty="0" err="1"/>
              <a:t>Batagejl</a:t>
            </a:r>
            <a:r>
              <a:rPr lang="cs-CZ" i="1" dirty="0"/>
              <a:t> a </a:t>
            </a:r>
            <a:r>
              <a:rPr lang="cs-CZ" i="1" dirty="0" err="1"/>
              <a:t>Vehovar</a:t>
            </a:r>
            <a:r>
              <a:rPr lang="cs-CZ" i="1" dirty="0"/>
              <a:t>, 2002).</a:t>
            </a:r>
          </a:p>
          <a:p>
            <a:endParaRPr lang="cs-CZ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144" y="620688"/>
            <a:ext cx="8430475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kvality dat a návratnosti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Délka dotazníku</a:t>
            </a:r>
          </a:p>
          <a:p>
            <a:endParaRPr lang="cs-CZ" b="1" dirty="0"/>
          </a:p>
          <a:p>
            <a:pPr lvl="0">
              <a:buNone/>
            </a:pPr>
            <a:r>
              <a:rPr lang="cs-CZ" i="1" dirty="0"/>
              <a:t>Délka dotazníku má vliv především na </a:t>
            </a:r>
            <a:r>
              <a:rPr lang="cs-CZ" b="1" i="1" dirty="0"/>
              <a:t>míru opuštění </a:t>
            </a:r>
            <a:r>
              <a:rPr lang="cs-CZ" i="1" dirty="0"/>
              <a:t>online formuláře v průběhu jeho vyplňování, dále také na míru výběru odpovědí typu </a:t>
            </a:r>
            <a:r>
              <a:rPr lang="cs-CZ" b="1" i="1" dirty="0"/>
              <a:t>„nevím, nemohu odpovědět“</a:t>
            </a:r>
            <a:r>
              <a:rPr lang="cs-CZ" i="1" dirty="0"/>
              <a:t>, která stoupá spolu s délkou dotazníku (</a:t>
            </a:r>
            <a:r>
              <a:rPr lang="cs-CZ" i="1" dirty="0" err="1"/>
              <a:t>Deutskens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al</a:t>
            </a:r>
            <a:r>
              <a:rPr lang="cs-CZ" i="1" dirty="0"/>
              <a:t>, 2004</a:t>
            </a:r>
            <a:r>
              <a:rPr lang="cs-CZ" i="1" dirty="0" smtClean="0"/>
              <a:t>).</a:t>
            </a:r>
            <a:endParaRPr lang="cs-CZ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Zvyšování kvality dat a návratnosti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Sledování pokroku ve </a:t>
            </a:r>
            <a:r>
              <a:rPr lang="cs-CZ" b="1" dirty="0" smtClean="0"/>
              <a:t>vyplňování</a:t>
            </a:r>
          </a:p>
          <a:p>
            <a:endParaRPr lang="cs-CZ" b="1" dirty="0"/>
          </a:p>
          <a:p>
            <a:pPr>
              <a:buNone/>
            </a:pPr>
            <a:r>
              <a:rPr lang="cs-CZ" i="1" dirty="0" smtClean="0"/>
              <a:t>Důležitější </a:t>
            </a:r>
            <a:r>
              <a:rPr lang="cs-CZ" i="1" dirty="0"/>
              <a:t>než samotný pokrok je ale </a:t>
            </a:r>
            <a:r>
              <a:rPr lang="cs-CZ" b="1" i="1" dirty="0"/>
              <a:t>vnímání </a:t>
            </a:r>
            <a:r>
              <a:rPr lang="cs-CZ" b="1" i="1" dirty="0" smtClean="0"/>
              <a:t>pokroku</a:t>
            </a:r>
            <a:r>
              <a:rPr lang="cs-CZ" i="1" dirty="0" smtClean="0"/>
              <a:t> </a:t>
            </a:r>
            <a:r>
              <a:rPr lang="cs-CZ" i="1" dirty="0"/>
              <a:t>samotným respondentem (nevidí-li hned zpočátku jasný pokrok ve vyplňování, míra opuštění dotazníku se zvyšuje).</a:t>
            </a:r>
          </a:p>
          <a:p>
            <a:pPr lvl="0"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857" y="692696"/>
            <a:ext cx="7981859" cy="54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522</Words>
  <Application>Microsoft Office PowerPoint</Application>
  <PresentationFormat>Předvádění na obrazovce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Online nástroje pro sběr a administraci dotazníků</vt:lpstr>
      <vt:lpstr>Výhody online dotazníků</vt:lpstr>
      <vt:lpstr>Výhody online dotazníků</vt:lpstr>
      <vt:lpstr>Nevýhody online dotazníků</vt:lpstr>
      <vt:lpstr>Zvyšování kvality dat a návratnosti</vt:lpstr>
      <vt:lpstr>Snímek 6</vt:lpstr>
      <vt:lpstr>Zvyšování kvality dat a návratnosti</vt:lpstr>
      <vt:lpstr>Zvyšování kvality dat a návratnosti</vt:lpstr>
      <vt:lpstr>Snímek 9</vt:lpstr>
      <vt:lpstr>Zvyšování kvality dat a návratnosti</vt:lpstr>
      <vt:lpstr>Snímek 11</vt:lpstr>
      <vt:lpstr>Snímek 12</vt:lpstr>
      <vt:lpstr>Zvyšování kvality dat a návratnosti</vt:lpstr>
      <vt:lpstr>Snímek 14</vt:lpstr>
      <vt:lpstr>Zvyšování kvality dat a návratnosti</vt:lpstr>
      <vt:lpstr>Snímek 16</vt:lpstr>
      <vt:lpstr>Konkrétní nástroje</vt:lpstr>
      <vt:lpstr>Nástroje- srovnání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nástroje pro sběr a administraci dotazníků</dc:title>
  <dc:creator>Honza Zikuška</dc:creator>
  <cp:lastModifiedBy>Honza Zikuška</cp:lastModifiedBy>
  <cp:revision>11</cp:revision>
  <dcterms:created xsi:type="dcterms:W3CDTF">2011-02-22T10:18:36Z</dcterms:created>
  <dcterms:modified xsi:type="dcterms:W3CDTF">2011-03-25T07:10:22Z</dcterms:modified>
</cp:coreProperties>
</file>