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5" r:id="rId17"/>
    <p:sldId id="296" r:id="rId18"/>
    <p:sldId id="297" r:id="rId19"/>
    <p:sldId id="298" r:id="rId20"/>
    <p:sldId id="299" r:id="rId21"/>
    <p:sldId id="300" r:id="rId22"/>
    <p:sldId id="257" r:id="rId23"/>
    <p:sldId id="259" r:id="rId24"/>
    <p:sldId id="260" r:id="rId25"/>
    <p:sldId id="256" r:id="rId26"/>
    <p:sldId id="261" r:id="rId27"/>
    <p:sldId id="258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2" r:id="rId38"/>
    <p:sldId id="273" r:id="rId39"/>
    <p:sldId id="274" r:id="rId40"/>
    <p:sldId id="275" r:id="rId41"/>
    <p:sldId id="27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8BA9F-C720-43FB-AEE4-BF43624CEEB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F9B99A2-37F5-4406-BDA6-9E81FAB0870A}">
      <dgm:prSet phldrT="[Text]"/>
      <dgm:spPr/>
      <dgm:t>
        <a:bodyPr/>
        <a:lstStyle/>
        <a:p>
          <a:r>
            <a:rPr lang="cs-CZ" dirty="0" smtClean="0"/>
            <a:t>Mediální studia</a:t>
          </a:r>
          <a:endParaRPr lang="cs-CZ" dirty="0"/>
        </a:p>
      </dgm:t>
    </dgm:pt>
    <dgm:pt modelId="{0A1F0D5E-3F50-4AC6-A7A4-0D01FAC24F0F}" type="parTrans" cxnId="{1825C5C5-6BE2-4F32-BA45-F90C971CEE76}">
      <dgm:prSet/>
      <dgm:spPr/>
      <dgm:t>
        <a:bodyPr/>
        <a:lstStyle/>
        <a:p>
          <a:endParaRPr lang="cs-CZ"/>
        </a:p>
      </dgm:t>
    </dgm:pt>
    <dgm:pt modelId="{F8204936-A43A-4120-913F-0805D90F3D4D}" type="sibTrans" cxnId="{1825C5C5-6BE2-4F32-BA45-F90C971CEE76}">
      <dgm:prSet/>
      <dgm:spPr/>
      <dgm:t>
        <a:bodyPr/>
        <a:lstStyle/>
        <a:p>
          <a:endParaRPr lang="cs-CZ"/>
        </a:p>
      </dgm:t>
    </dgm:pt>
    <dgm:pt modelId="{CC9822E0-0BA2-4804-9FF4-AA2979FB370C}">
      <dgm:prSet phldrT="[Text]"/>
      <dgm:spPr/>
      <dgm:t>
        <a:bodyPr/>
        <a:lstStyle/>
        <a:p>
          <a:r>
            <a:rPr lang="cs-CZ" dirty="0" smtClean="0"/>
            <a:t>Historie a teorie umění</a:t>
          </a:r>
          <a:endParaRPr lang="cs-CZ" dirty="0"/>
        </a:p>
      </dgm:t>
    </dgm:pt>
    <dgm:pt modelId="{03AF3C24-6294-403B-AADC-6368E7C08696}" type="parTrans" cxnId="{5D415F3C-607A-4685-A315-549C728736D0}">
      <dgm:prSet/>
      <dgm:spPr/>
      <dgm:t>
        <a:bodyPr/>
        <a:lstStyle/>
        <a:p>
          <a:endParaRPr lang="cs-CZ"/>
        </a:p>
      </dgm:t>
    </dgm:pt>
    <dgm:pt modelId="{49FEE6E7-2CA9-470A-8C40-31DF2A7571CF}" type="sibTrans" cxnId="{5D415F3C-607A-4685-A315-549C728736D0}">
      <dgm:prSet/>
      <dgm:spPr/>
      <dgm:t>
        <a:bodyPr/>
        <a:lstStyle/>
        <a:p>
          <a:endParaRPr lang="cs-CZ"/>
        </a:p>
      </dgm:t>
    </dgm:pt>
    <dgm:pt modelId="{A6A001DA-8D5A-4880-BE3E-23FE16EEC084}">
      <dgm:prSet phldrT="[Text]"/>
      <dgm:spPr/>
      <dgm:t>
        <a:bodyPr/>
        <a:lstStyle/>
        <a:p>
          <a:r>
            <a:rPr lang="cs-CZ" dirty="0" smtClean="0"/>
            <a:t>Vizuální rétorika, grafický design, literární teorie</a:t>
          </a:r>
          <a:endParaRPr lang="cs-CZ" dirty="0"/>
        </a:p>
      </dgm:t>
    </dgm:pt>
    <dgm:pt modelId="{2A975DC4-231F-440D-8935-D55EF4515D51}" type="parTrans" cxnId="{9AEA63F3-C7EF-4CD4-952B-7924C8A21613}">
      <dgm:prSet/>
      <dgm:spPr/>
      <dgm:t>
        <a:bodyPr/>
        <a:lstStyle/>
        <a:p>
          <a:endParaRPr lang="cs-CZ"/>
        </a:p>
      </dgm:t>
    </dgm:pt>
    <dgm:pt modelId="{011C6154-C8DD-47C1-8801-1F0F1258BE5B}" type="sibTrans" cxnId="{9AEA63F3-C7EF-4CD4-952B-7924C8A21613}">
      <dgm:prSet/>
      <dgm:spPr/>
      <dgm:t>
        <a:bodyPr/>
        <a:lstStyle/>
        <a:p>
          <a:endParaRPr lang="cs-CZ"/>
        </a:p>
      </dgm:t>
    </dgm:pt>
    <dgm:pt modelId="{F2831E61-C331-4B6B-A43D-557750437AEC}">
      <dgm:prSet phldrT="[Text]"/>
      <dgm:spPr/>
      <dgm:t>
        <a:bodyPr/>
        <a:lstStyle/>
        <a:p>
          <a:r>
            <a:rPr lang="cs-CZ" dirty="0" smtClean="0"/>
            <a:t>Muzea, kurátorství a umělecká cenzura</a:t>
          </a:r>
          <a:endParaRPr lang="cs-CZ" dirty="0"/>
        </a:p>
      </dgm:t>
    </dgm:pt>
    <dgm:pt modelId="{AE89AD7A-D1B5-456C-87A8-E1819268779E}" type="parTrans" cxnId="{20425AE8-10FA-41E3-85C7-C76E8B67B2D4}">
      <dgm:prSet/>
      <dgm:spPr/>
      <dgm:t>
        <a:bodyPr/>
        <a:lstStyle/>
        <a:p>
          <a:endParaRPr lang="cs-CZ"/>
        </a:p>
      </dgm:t>
    </dgm:pt>
    <dgm:pt modelId="{113A672D-1137-48AB-86B6-0CAFD0D4990F}" type="sibTrans" cxnId="{20425AE8-10FA-41E3-85C7-C76E8B67B2D4}">
      <dgm:prSet/>
      <dgm:spPr/>
      <dgm:t>
        <a:bodyPr/>
        <a:lstStyle/>
        <a:p>
          <a:endParaRPr lang="cs-CZ"/>
        </a:p>
      </dgm:t>
    </dgm:pt>
    <dgm:pt modelId="{1A708ACD-80B1-45AF-904A-65063C5198DA}">
      <dgm:prSet/>
      <dgm:spPr/>
      <dgm:t>
        <a:bodyPr/>
        <a:lstStyle/>
        <a:p>
          <a:r>
            <a:rPr lang="cs-CZ" dirty="0" err="1" smtClean="0"/>
            <a:t>Kulturální</a:t>
          </a:r>
          <a:r>
            <a:rPr lang="cs-CZ" dirty="0" smtClean="0"/>
            <a:t> studia</a:t>
          </a:r>
          <a:endParaRPr lang="cs-CZ" dirty="0"/>
        </a:p>
      </dgm:t>
    </dgm:pt>
    <dgm:pt modelId="{26A12622-1F3A-4CD3-A462-9EED270DD1B9}" type="parTrans" cxnId="{F5CCF1FA-42F7-4FD1-9D06-E7861FA6A3D2}">
      <dgm:prSet/>
      <dgm:spPr/>
      <dgm:t>
        <a:bodyPr/>
        <a:lstStyle/>
        <a:p>
          <a:endParaRPr lang="cs-CZ"/>
        </a:p>
      </dgm:t>
    </dgm:pt>
    <dgm:pt modelId="{66394465-360C-4B19-A235-676B023B6EAD}" type="sibTrans" cxnId="{F5CCF1FA-42F7-4FD1-9D06-E7861FA6A3D2}">
      <dgm:prSet/>
      <dgm:spPr/>
      <dgm:t>
        <a:bodyPr/>
        <a:lstStyle/>
        <a:p>
          <a:endParaRPr lang="cs-CZ"/>
        </a:p>
      </dgm:t>
    </dgm:pt>
    <dgm:pt modelId="{2BC19FA5-E793-4EE0-BF4E-FAEF1DB2679E}">
      <dgm:prSet/>
      <dgm:spPr/>
      <dgm:t>
        <a:bodyPr/>
        <a:lstStyle/>
        <a:p>
          <a:r>
            <a:rPr lang="cs-CZ" dirty="0" smtClean="0"/>
            <a:t>Vizuální umění (malba, fotografie, video, sochařství, kresba, tisk, hybridy)</a:t>
          </a:r>
          <a:endParaRPr lang="cs-CZ" dirty="0"/>
        </a:p>
      </dgm:t>
    </dgm:pt>
    <dgm:pt modelId="{5CDEBDF3-5365-415E-A1A5-CBDB903BD6EF}" type="parTrans" cxnId="{DCB252C0-F63C-461A-8897-4EC11BE14CF8}">
      <dgm:prSet/>
      <dgm:spPr/>
      <dgm:t>
        <a:bodyPr/>
        <a:lstStyle/>
        <a:p>
          <a:endParaRPr lang="cs-CZ"/>
        </a:p>
      </dgm:t>
    </dgm:pt>
    <dgm:pt modelId="{F5988359-5A4D-4140-BFD2-7B8FB750295C}" type="sibTrans" cxnId="{DCB252C0-F63C-461A-8897-4EC11BE14CF8}">
      <dgm:prSet/>
      <dgm:spPr/>
      <dgm:t>
        <a:bodyPr/>
        <a:lstStyle/>
        <a:p>
          <a:endParaRPr lang="cs-CZ"/>
        </a:p>
      </dgm:t>
    </dgm:pt>
    <dgm:pt modelId="{DA720F69-11B8-4231-B6AD-D7D7C0457328}">
      <dgm:prSet/>
      <dgm:spPr/>
      <dgm:t>
        <a:bodyPr/>
        <a:lstStyle/>
        <a:p>
          <a:r>
            <a:rPr lang="cs-CZ" dirty="0" smtClean="0"/>
            <a:t>Estetika a filozofie umění a reprezentace</a:t>
          </a:r>
          <a:endParaRPr lang="cs-CZ" dirty="0"/>
        </a:p>
      </dgm:t>
    </dgm:pt>
    <dgm:pt modelId="{F7C387C1-BB97-4054-A524-08B2922D314C}" type="parTrans" cxnId="{B9F8BC29-D8E3-4577-A49B-6E29F7D26DBB}">
      <dgm:prSet/>
      <dgm:spPr/>
      <dgm:t>
        <a:bodyPr/>
        <a:lstStyle/>
        <a:p>
          <a:endParaRPr lang="cs-CZ"/>
        </a:p>
      </dgm:t>
    </dgm:pt>
    <dgm:pt modelId="{3B7A6606-FC02-4933-A0FA-11DD71CBAE90}" type="sibTrans" cxnId="{B9F8BC29-D8E3-4577-A49B-6E29F7D26DBB}">
      <dgm:prSet/>
      <dgm:spPr/>
      <dgm:t>
        <a:bodyPr/>
        <a:lstStyle/>
        <a:p>
          <a:endParaRPr lang="cs-CZ"/>
        </a:p>
      </dgm:t>
    </dgm:pt>
    <dgm:pt modelId="{814612E6-399D-424E-8369-EB1218AEE071}">
      <dgm:prSet/>
      <dgm:spPr/>
      <dgm:t>
        <a:bodyPr/>
        <a:lstStyle/>
        <a:p>
          <a:r>
            <a:rPr lang="cs-CZ" dirty="0" smtClean="0"/>
            <a:t>Filmová studia</a:t>
          </a:r>
          <a:endParaRPr lang="cs-CZ" dirty="0"/>
        </a:p>
      </dgm:t>
    </dgm:pt>
    <dgm:pt modelId="{66294E3C-6C15-48EC-937D-9A2BA4AF5EB8}" type="parTrans" cxnId="{3DDA1B55-63B3-4F35-98E9-42641E0380A3}">
      <dgm:prSet/>
      <dgm:spPr/>
      <dgm:t>
        <a:bodyPr/>
        <a:lstStyle/>
        <a:p>
          <a:endParaRPr lang="cs-CZ"/>
        </a:p>
      </dgm:t>
    </dgm:pt>
    <dgm:pt modelId="{42965303-F82D-4B02-B5DB-05E361548DA0}" type="sibTrans" cxnId="{3DDA1B55-63B3-4F35-98E9-42641E0380A3}">
      <dgm:prSet/>
      <dgm:spPr/>
      <dgm:t>
        <a:bodyPr/>
        <a:lstStyle/>
        <a:p>
          <a:endParaRPr lang="cs-CZ"/>
        </a:p>
      </dgm:t>
    </dgm:pt>
    <dgm:pt modelId="{8455FD6F-0E2E-4F7A-84E8-C8E083D4F51A}">
      <dgm:prSet/>
      <dgm:spPr/>
      <dgm:t>
        <a:bodyPr/>
        <a:lstStyle/>
        <a:p>
          <a:r>
            <a:rPr lang="cs-CZ" b="1" dirty="0" smtClean="0">
              <a:solidFill>
                <a:schemeClr val="bg1"/>
              </a:solidFill>
            </a:rPr>
            <a:t>Vizuální kultura</a:t>
          </a:r>
          <a:endParaRPr lang="cs-CZ" b="1" dirty="0">
            <a:solidFill>
              <a:schemeClr val="bg1"/>
            </a:solidFill>
          </a:endParaRPr>
        </a:p>
      </dgm:t>
    </dgm:pt>
    <dgm:pt modelId="{A3ED8DCE-6354-4E41-83C0-F168F7FD3F79}" type="parTrans" cxnId="{64B05142-A0D7-4DC2-A224-57BD30C17E55}">
      <dgm:prSet/>
      <dgm:spPr/>
      <dgm:t>
        <a:bodyPr/>
        <a:lstStyle/>
        <a:p>
          <a:endParaRPr lang="cs-CZ"/>
        </a:p>
      </dgm:t>
    </dgm:pt>
    <dgm:pt modelId="{609F0200-0946-4182-9237-D646C13382F6}" type="sibTrans" cxnId="{64B05142-A0D7-4DC2-A224-57BD30C17E55}">
      <dgm:prSet/>
      <dgm:spPr/>
      <dgm:t>
        <a:bodyPr/>
        <a:lstStyle/>
        <a:p>
          <a:endParaRPr lang="cs-CZ"/>
        </a:p>
      </dgm:t>
    </dgm:pt>
    <dgm:pt modelId="{C2423342-E094-41DF-8F68-97E367FCABE6}">
      <dgm:prSet/>
      <dgm:spPr/>
      <dgm:t>
        <a:bodyPr/>
        <a:lstStyle/>
        <a:p>
          <a:r>
            <a:rPr lang="cs-CZ" dirty="0" smtClean="0"/>
            <a:t>Sémiotika</a:t>
          </a:r>
          <a:endParaRPr lang="cs-CZ" dirty="0"/>
        </a:p>
      </dgm:t>
    </dgm:pt>
    <dgm:pt modelId="{B20D151D-EB42-4D3A-A256-2EDFDB7DC5EB}" type="parTrans" cxnId="{0CFA3456-265F-40B5-92BA-115B6F186FB7}">
      <dgm:prSet/>
      <dgm:spPr/>
      <dgm:t>
        <a:bodyPr/>
        <a:lstStyle/>
        <a:p>
          <a:endParaRPr lang="cs-CZ"/>
        </a:p>
      </dgm:t>
    </dgm:pt>
    <dgm:pt modelId="{FA478EF7-BC74-426B-B2DA-31E4ACF22B21}" type="sibTrans" cxnId="{0CFA3456-265F-40B5-92BA-115B6F186FB7}">
      <dgm:prSet/>
      <dgm:spPr/>
      <dgm:t>
        <a:bodyPr/>
        <a:lstStyle/>
        <a:p>
          <a:endParaRPr lang="cs-CZ"/>
        </a:p>
      </dgm:t>
    </dgm:pt>
    <dgm:pt modelId="{4D458643-6CE8-48C7-85FB-CBBD7C23D1F6}">
      <dgm:prSet/>
      <dgm:spPr/>
      <dgm:t>
        <a:bodyPr/>
        <a:lstStyle/>
        <a:p>
          <a:r>
            <a:rPr lang="cs-CZ" dirty="0" smtClean="0"/>
            <a:t>Architektura a design</a:t>
          </a:r>
          <a:endParaRPr lang="cs-CZ" dirty="0"/>
        </a:p>
      </dgm:t>
    </dgm:pt>
    <dgm:pt modelId="{2DDB87C4-B40B-46FF-BB10-E7B1A5EA94CD}" type="parTrans" cxnId="{B2BC4E85-C5B8-48CA-8FCB-A0735054062F}">
      <dgm:prSet/>
      <dgm:spPr/>
      <dgm:t>
        <a:bodyPr/>
        <a:lstStyle/>
        <a:p>
          <a:endParaRPr lang="cs-CZ"/>
        </a:p>
      </dgm:t>
    </dgm:pt>
    <dgm:pt modelId="{A201B8E7-AEFC-4CA6-84EA-1687FB62F627}" type="sibTrans" cxnId="{B2BC4E85-C5B8-48CA-8FCB-A0735054062F}">
      <dgm:prSet/>
      <dgm:spPr/>
      <dgm:t>
        <a:bodyPr/>
        <a:lstStyle/>
        <a:p>
          <a:endParaRPr lang="cs-CZ"/>
        </a:p>
      </dgm:t>
    </dgm:pt>
    <dgm:pt modelId="{58FA884F-9F62-47B2-91E7-0D527C86993C}">
      <dgm:prSet/>
      <dgm:spPr/>
      <dgm:t>
        <a:bodyPr/>
        <a:lstStyle/>
        <a:p>
          <a:r>
            <a:rPr lang="cs-CZ" dirty="0" smtClean="0"/>
            <a:t>Sociologie a antropologie umění, médií a komunikace</a:t>
          </a:r>
          <a:endParaRPr lang="cs-CZ" dirty="0"/>
        </a:p>
      </dgm:t>
    </dgm:pt>
    <dgm:pt modelId="{D27BF382-7742-41A2-9E61-1321BACBD235}" type="parTrans" cxnId="{D1DD9D0F-CF53-456D-8138-695284EFFA01}">
      <dgm:prSet/>
      <dgm:spPr/>
      <dgm:t>
        <a:bodyPr/>
        <a:lstStyle/>
        <a:p>
          <a:endParaRPr lang="cs-CZ"/>
        </a:p>
      </dgm:t>
    </dgm:pt>
    <dgm:pt modelId="{5D6B4E14-977C-4779-9CC4-0BDD129E681A}" type="sibTrans" cxnId="{D1DD9D0F-CF53-456D-8138-695284EFFA01}">
      <dgm:prSet/>
      <dgm:spPr/>
      <dgm:t>
        <a:bodyPr/>
        <a:lstStyle/>
        <a:p>
          <a:endParaRPr lang="cs-CZ"/>
        </a:p>
      </dgm:t>
    </dgm:pt>
    <dgm:pt modelId="{7EADEEB9-5EC8-4775-9599-EBFFC83822F0}">
      <dgm:prSet/>
      <dgm:spPr/>
      <dgm:t>
        <a:bodyPr/>
        <a:lstStyle/>
        <a:p>
          <a:r>
            <a:rPr lang="cs-CZ" dirty="0" err="1" smtClean="0"/>
            <a:t>Mediologie</a:t>
          </a:r>
          <a:r>
            <a:rPr lang="cs-CZ" dirty="0" smtClean="0"/>
            <a:t>, teorie komplexity</a:t>
          </a:r>
          <a:endParaRPr lang="cs-CZ" dirty="0"/>
        </a:p>
      </dgm:t>
    </dgm:pt>
    <dgm:pt modelId="{4D7C1C53-7225-4564-BF76-7B86E5765094}" type="parTrans" cxnId="{67EC474E-0AD7-4099-BB7B-5B8C9FC7061C}">
      <dgm:prSet/>
      <dgm:spPr/>
      <dgm:t>
        <a:bodyPr/>
        <a:lstStyle/>
        <a:p>
          <a:endParaRPr lang="cs-CZ"/>
        </a:p>
      </dgm:t>
    </dgm:pt>
    <dgm:pt modelId="{F6A65DD2-B86C-431B-9A24-6409DC236022}" type="sibTrans" cxnId="{67EC474E-0AD7-4099-BB7B-5B8C9FC7061C}">
      <dgm:prSet/>
      <dgm:spPr/>
      <dgm:t>
        <a:bodyPr/>
        <a:lstStyle/>
        <a:p>
          <a:endParaRPr lang="cs-CZ"/>
        </a:p>
      </dgm:t>
    </dgm:pt>
    <dgm:pt modelId="{73E29609-A873-47DD-8F9A-89220F08B320}">
      <dgm:prSet/>
      <dgm:spPr/>
      <dgm:t>
        <a:bodyPr/>
        <a:lstStyle/>
        <a:p>
          <a:r>
            <a:rPr lang="cs-CZ" dirty="0" smtClean="0"/>
            <a:t>Teorie institucí a teorie sociálních sítí</a:t>
          </a:r>
          <a:endParaRPr lang="cs-CZ" dirty="0"/>
        </a:p>
      </dgm:t>
    </dgm:pt>
    <dgm:pt modelId="{1127CA6F-8214-4F38-8CAB-B2566170B1F6}" type="parTrans" cxnId="{EA135213-F5E0-462C-B15A-9EE3A961AA61}">
      <dgm:prSet/>
      <dgm:spPr/>
      <dgm:t>
        <a:bodyPr/>
        <a:lstStyle/>
        <a:p>
          <a:endParaRPr lang="cs-CZ"/>
        </a:p>
      </dgm:t>
    </dgm:pt>
    <dgm:pt modelId="{B58CF403-4433-4B62-8A7A-7B3661E30F51}" type="sibTrans" cxnId="{EA135213-F5E0-462C-B15A-9EE3A961AA61}">
      <dgm:prSet/>
      <dgm:spPr/>
      <dgm:t>
        <a:bodyPr/>
        <a:lstStyle/>
        <a:p>
          <a:endParaRPr lang="cs-CZ"/>
        </a:p>
      </dgm:t>
    </dgm:pt>
    <dgm:pt modelId="{75A977A4-1D58-44C0-8B62-99E358EE642D}">
      <dgm:prSet/>
      <dgm:spPr/>
      <dgm:t>
        <a:bodyPr/>
        <a:lstStyle/>
        <a:p>
          <a:r>
            <a:rPr lang="cs-CZ" dirty="0" smtClean="0"/>
            <a:t>Komunikační studia (TV, film, reklama, grafický design</a:t>
          </a:r>
          <a:endParaRPr lang="cs-CZ" dirty="0"/>
        </a:p>
      </dgm:t>
    </dgm:pt>
    <dgm:pt modelId="{B0AD700A-20BA-440F-89E7-F580A13CC44E}" type="parTrans" cxnId="{C209798D-359E-4839-ACAB-922993FABD51}">
      <dgm:prSet/>
      <dgm:spPr/>
      <dgm:t>
        <a:bodyPr/>
        <a:lstStyle/>
        <a:p>
          <a:endParaRPr lang="cs-CZ"/>
        </a:p>
      </dgm:t>
    </dgm:pt>
    <dgm:pt modelId="{48D213B9-26DE-4EFD-BED5-4F010FCFEBB8}" type="sibTrans" cxnId="{C209798D-359E-4839-ACAB-922993FABD51}">
      <dgm:prSet/>
      <dgm:spPr/>
      <dgm:t>
        <a:bodyPr/>
        <a:lstStyle/>
        <a:p>
          <a:endParaRPr lang="cs-CZ"/>
        </a:p>
      </dgm:t>
    </dgm:pt>
    <dgm:pt modelId="{80580859-066A-4849-8867-420F4E3461B3}" type="pres">
      <dgm:prSet presAssocID="{8958BA9F-C720-43FB-AEE4-BF43624CEE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6CAEF0-467A-46F1-BAC5-9F278A909BD4}" type="pres">
      <dgm:prSet presAssocID="{FF9B99A2-37F5-4406-BDA6-9E81FAB0870A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95FEF3-8724-4829-B26A-F326E45E0814}" type="pres">
      <dgm:prSet presAssocID="{F8204936-A43A-4120-913F-0805D90F3D4D}" presName="sibTrans" presStyleCnt="0"/>
      <dgm:spPr/>
    </dgm:pt>
    <dgm:pt modelId="{79877B92-B6C6-4497-BF12-B21DDFFF213B}" type="pres">
      <dgm:prSet presAssocID="{CC9822E0-0BA2-4804-9FF4-AA2979FB370C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4CED8D-0030-42E0-BA47-97CA2BD2B126}" type="pres">
      <dgm:prSet presAssocID="{49FEE6E7-2CA9-470A-8C40-31DF2A7571CF}" presName="sibTrans" presStyleCnt="0"/>
      <dgm:spPr/>
    </dgm:pt>
    <dgm:pt modelId="{643AE92B-2A0D-41C6-A509-66360AEA45A5}" type="pres">
      <dgm:prSet presAssocID="{C2423342-E094-41DF-8F68-97E367FCABE6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C6FFEC-AB5F-4F3E-9BDE-27F296E16A40}" type="pres">
      <dgm:prSet presAssocID="{FA478EF7-BC74-426B-B2DA-31E4ACF22B21}" presName="sibTrans" presStyleCnt="0"/>
      <dgm:spPr/>
    </dgm:pt>
    <dgm:pt modelId="{6A996C65-5781-4B16-ABBA-DF3EB5BDCB33}" type="pres">
      <dgm:prSet presAssocID="{1A708ACD-80B1-45AF-904A-65063C5198DA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15AB8C-61A0-4521-9E5A-2DAB5C2F79B6}" type="pres">
      <dgm:prSet presAssocID="{66394465-360C-4B19-A235-676B023B6EAD}" presName="sibTrans" presStyleCnt="0"/>
      <dgm:spPr/>
    </dgm:pt>
    <dgm:pt modelId="{9551D71F-B539-430A-9C13-E604A183E1A0}" type="pres">
      <dgm:prSet presAssocID="{814612E6-399D-424E-8369-EB1218AEE071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11D2D8-21FB-48E7-8F57-C6D7DA74798E}" type="pres">
      <dgm:prSet presAssocID="{42965303-F82D-4B02-B5DB-05E361548DA0}" presName="sibTrans" presStyleCnt="0"/>
      <dgm:spPr/>
    </dgm:pt>
    <dgm:pt modelId="{34A70D40-6D8E-4CCE-9110-D3B0F054E8EF}" type="pres">
      <dgm:prSet presAssocID="{A6A001DA-8D5A-4880-BE3E-23FE16EEC084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99684C-226A-4B70-AF1F-BF12C878FA61}" type="pres">
      <dgm:prSet presAssocID="{011C6154-C8DD-47C1-8801-1F0F1258BE5B}" presName="sibTrans" presStyleCnt="0"/>
      <dgm:spPr/>
    </dgm:pt>
    <dgm:pt modelId="{8EEF8769-3506-4BEA-AE58-1F916F6ACF57}" type="pres">
      <dgm:prSet presAssocID="{2BC19FA5-E793-4EE0-BF4E-FAEF1DB2679E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55F7D6-4420-481C-A1C9-18AF628C47F4}" type="pres">
      <dgm:prSet presAssocID="{F5988359-5A4D-4140-BFD2-7B8FB750295C}" presName="sibTrans" presStyleCnt="0"/>
      <dgm:spPr/>
    </dgm:pt>
    <dgm:pt modelId="{DFCC898F-3F4F-4DB1-8715-BDD005655AC7}" type="pres">
      <dgm:prSet presAssocID="{8455FD6F-0E2E-4F7A-84E8-C8E083D4F51A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A91842-69A8-4BA7-B4F6-592BF7744309}" type="pres">
      <dgm:prSet presAssocID="{609F0200-0946-4182-9237-D646C13382F6}" presName="sibTrans" presStyleCnt="0"/>
      <dgm:spPr/>
    </dgm:pt>
    <dgm:pt modelId="{24E3808E-2942-49A9-906D-000DEA282BFC}" type="pres">
      <dgm:prSet presAssocID="{DA720F69-11B8-4231-B6AD-D7D7C0457328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D327D3-4F99-4E94-923F-D962BBA16512}" type="pres">
      <dgm:prSet presAssocID="{3B7A6606-FC02-4933-A0FA-11DD71CBAE90}" presName="sibTrans" presStyleCnt="0"/>
      <dgm:spPr/>
    </dgm:pt>
    <dgm:pt modelId="{9DD28208-EAFD-4B80-9C23-C97BA00C4CD3}" type="pres">
      <dgm:prSet presAssocID="{58FA884F-9F62-47B2-91E7-0D527C86993C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303CBE3-B2CF-42F2-A4B9-54C29A90D0C7}" type="pres">
      <dgm:prSet presAssocID="{5D6B4E14-977C-4779-9CC4-0BDD129E681A}" presName="sibTrans" presStyleCnt="0"/>
      <dgm:spPr/>
    </dgm:pt>
    <dgm:pt modelId="{71A67C6E-3255-4EA5-92DE-9E2ADE104151}" type="pres">
      <dgm:prSet presAssocID="{4D458643-6CE8-48C7-85FB-CBBD7C23D1F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6AC54-7053-47DA-B5E7-C016AEC39853}" type="pres">
      <dgm:prSet presAssocID="{A201B8E7-AEFC-4CA6-84EA-1687FB62F627}" presName="sibTrans" presStyleCnt="0"/>
      <dgm:spPr/>
    </dgm:pt>
    <dgm:pt modelId="{826AD91C-8DA3-4432-B4B4-139473C39140}" type="pres">
      <dgm:prSet presAssocID="{F2831E61-C331-4B6B-A43D-557750437AEC}" presName="node" presStyleLbl="node1" presStyleIdx="11" presStyleCnt="15" custLinFactNeighborX="-4329" custLinFactNeighborY="-248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2C0D85-A320-4127-B4C4-31BBB68EE642}" type="pres">
      <dgm:prSet presAssocID="{113A672D-1137-48AB-86B6-0CAFD0D4990F}" presName="sibTrans" presStyleCnt="0"/>
      <dgm:spPr/>
    </dgm:pt>
    <dgm:pt modelId="{D8127DA8-AB1E-4C2E-88B3-62EDDC59EE5D}" type="pres">
      <dgm:prSet presAssocID="{75A977A4-1D58-44C0-8B62-99E358EE642D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B65274-28DC-4AFA-AB61-4EE7242ACD6F}" type="pres">
      <dgm:prSet presAssocID="{48D213B9-26DE-4EFD-BED5-4F010FCFEBB8}" presName="sibTrans" presStyleCnt="0"/>
      <dgm:spPr/>
    </dgm:pt>
    <dgm:pt modelId="{23DD63AE-09FC-4296-B379-F4BE08B36994}" type="pres">
      <dgm:prSet presAssocID="{73E29609-A873-47DD-8F9A-89220F08B320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574FA9-8A1F-41B2-9D85-4261A67851D9}" type="pres">
      <dgm:prSet presAssocID="{B58CF403-4433-4B62-8A7A-7B3661E30F51}" presName="sibTrans" presStyleCnt="0"/>
      <dgm:spPr/>
    </dgm:pt>
    <dgm:pt modelId="{3F93107D-5E02-468B-9544-63A076DA283D}" type="pres">
      <dgm:prSet presAssocID="{7EADEEB9-5EC8-4775-9599-EBFFC83822F0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A6E04E9-6BC1-460E-ABC5-DEC32E403D0B}" type="presOf" srcId="{C2423342-E094-41DF-8F68-97E367FCABE6}" destId="{643AE92B-2A0D-41C6-A509-66360AEA45A5}" srcOrd="0" destOrd="0" presId="urn:microsoft.com/office/officeart/2005/8/layout/default"/>
    <dgm:cxn modelId="{C0BCDB12-A828-4E7D-8A5F-24935A8991CD}" type="presOf" srcId="{73E29609-A873-47DD-8F9A-89220F08B320}" destId="{23DD63AE-09FC-4296-B379-F4BE08B36994}" srcOrd="0" destOrd="0" presId="urn:microsoft.com/office/officeart/2005/8/layout/default"/>
    <dgm:cxn modelId="{5D415F3C-607A-4685-A315-549C728736D0}" srcId="{8958BA9F-C720-43FB-AEE4-BF43624CEEB8}" destId="{CC9822E0-0BA2-4804-9FF4-AA2979FB370C}" srcOrd="1" destOrd="0" parTransId="{03AF3C24-6294-403B-AADC-6368E7C08696}" sibTransId="{49FEE6E7-2CA9-470A-8C40-31DF2A7571CF}"/>
    <dgm:cxn modelId="{0CFA3456-265F-40B5-92BA-115B6F186FB7}" srcId="{8958BA9F-C720-43FB-AEE4-BF43624CEEB8}" destId="{C2423342-E094-41DF-8F68-97E367FCABE6}" srcOrd="2" destOrd="0" parTransId="{B20D151D-EB42-4D3A-A256-2EDFDB7DC5EB}" sibTransId="{FA478EF7-BC74-426B-B2DA-31E4ACF22B21}"/>
    <dgm:cxn modelId="{64B05142-A0D7-4DC2-A224-57BD30C17E55}" srcId="{8958BA9F-C720-43FB-AEE4-BF43624CEEB8}" destId="{8455FD6F-0E2E-4F7A-84E8-C8E083D4F51A}" srcOrd="7" destOrd="0" parTransId="{A3ED8DCE-6354-4E41-83C0-F168F7FD3F79}" sibTransId="{609F0200-0946-4182-9237-D646C13382F6}"/>
    <dgm:cxn modelId="{050D7728-BE46-4D6D-95F2-8067161954F8}" type="presOf" srcId="{1A708ACD-80B1-45AF-904A-65063C5198DA}" destId="{6A996C65-5781-4B16-ABBA-DF3EB5BDCB33}" srcOrd="0" destOrd="0" presId="urn:microsoft.com/office/officeart/2005/8/layout/default"/>
    <dgm:cxn modelId="{54A8E617-D128-4345-9225-6DEBB96B2A8D}" type="presOf" srcId="{2BC19FA5-E793-4EE0-BF4E-FAEF1DB2679E}" destId="{8EEF8769-3506-4BEA-AE58-1F916F6ACF57}" srcOrd="0" destOrd="0" presId="urn:microsoft.com/office/officeart/2005/8/layout/default"/>
    <dgm:cxn modelId="{1825C5C5-6BE2-4F32-BA45-F90C971CEE76}" srcId="{8958BA9F-C720-43FB-AEE4-BF43624CEEB8}" destId="{FF9B99A2-37F5-4406-BDA6-9E81FAB0870A}" srcOrd="0" destOrd="0" parTransId="{0A1F0D5E-3F50-4AC6-A7A4-0D01FAC24F0F}" sibTransId="{F8204936-A43A-4120-913F-0805D90F3D4D}"/>
    <dgm:cxn modelId="{19BA768F-A783-4D53-9E9C-0826088CF4FB}" type="presOf" srcId="{DA720F69-11B8-4231-B6AD-D7D7C0457328}" destId="{24E3808E-2942-49A9-906D-000DEA282BFC}" srcOrd="0" destOrd="0" presId="urn:microsoft.com/office/officeart/2005/8/layout/default"/>
    <dgm:cxn modelId="{F5CCF1FA-42F7-4FD1-9D06-E7861FA6A3D2}" srcId="{8958BA9F-C720-43FB-AEE4-BF43624CEEB8}" destId="{1A708ACD-80B1-45AF-904A-65063C5198DA}" srcOrd="3" destOrd="0" parTransId="{26A12622-1F3A-4CD3-A462-9EED270DD1B9}" sibTransId="{66394465-360C-4B19-A235-676B023B6EAD}"/>
    <dgm:cxn modelId="{DCB252C0-F63C-461A-8897-4EC11BE14CF8}" srcId="{8958BA9F-C720-43FB-AEE4-BF43624CEEB8}" destId="{2BC19FA5-E793-4EE0-BF4E-FAEF1DB2679E}" srcOrd="6" destOrd="0" parTransId="{5CDEBDF3-5365-415E-A1A5-CBDB903BD6EF}" sibTransId="{F5988359-5A4D-4140-BFD2-7B8FB750295C}"/>
    <dgm:cxn modelId="{27AABEC3-2E01-47A1-9CCF-EA903AC8F0F4}" type="presOf" srcId="{FF9B99A2-37F5-4406-BDA6-9E81FAB0870A}" destId="{B86CAEF0-467A-46F1-BAC5-9F278A909BD4}" srcOrd="0" destOrd="0" presId="urn:microsoft.com/office/officeart/2005/8/layout/default"/>
    <dgm:cxn modelId="{07DDC0E5-D66A-4F44-B456-96B9AC1F63B7}" type="presOf" srcId="{75A977A4-1D58-44C0-8B62-99E358EE642D}" destId="{D8127DA8-AB1E-4C2E-88B3-62EDDC59EE5D}" srcOrd="0" destOrd="0" presId="urn:microsoft.com/office/officeart/2005/8/layout/default"/>
    <dgm:cxn modelId="{413F980F-41CA-4F03-B5F3-612119EAA1ED}" type="presOf" srcId="{A6A001DA-8D5A-4880-BE3E-23FE16EEC084}" destId="{34A70D40-6D8E-4CCE-9110-D3B0F054E8EF}" srcOrd="0" destOrd="0" presId="urn:microsoft.com/office/officeart/2005/8/layout/default"/>
    <dgm:cxn modelId="{9A1DE782-3EE2-4ED1-958B-79799096C702}" type="presOf" srcId="{8455FD6F-0E2E-4F7A-84E8-C8E083D4F51A}" destId="{DFCC898F-3F4F-4DB1-8715-BDD005655AC7}" srcOrd="0" destOrd="0" presId="urn:microsoft.com/office/officeart/2005/8/layout/default"/>
    <dgm:cxn modelId="{9AEA63F3-C7EF-4CD4-952B-7924C8A21613}" srcId="{8958BA9F-C720-43FB-AEE4-BF43624CEEB8}" destId="{A6A001DA-8D5A-4880-BE3E-23FE16EEC084}" srcOrd="5" destOrd="0" parTransId="{2A975DC4-231F-440D-8935-D55EF4515D51}" sibTransId="{011C6154-C8DD-47C1-8801-1F0F1258BE5B}"/>
    <dgm:cxn modelId="{67EC474E-0AD7-4099-BB7B-5B8C9FC7061C}" srcId="{8958BA9F-C720-43FB-AEE4-BF43624CEEB8}" destId="{7EADEEB9-5EC8-4775-9599-EBFFC83822F0}" srcOrd="14" destOrd="0" parTransId="{4D7C1C53-7225-4564-BF76-7B86E5765094}" sibTransId="{F6A65DD2-B86C-431B-9A24-6409DC236022}"/>
    <dgm:cxn modelId="{C209798D-359E-4839-ACAB-922993FABD51}" srcId="{8958BA9F-C720-43FB-AEE4-BF43624CEEB8}" destId="{75A977A4-1D58-44C0-8B62-99E358EE642D}" srcOrd="12" destOrd="0" parTransId="{B0AD700A-20BA-440F-89E7-F580A13CC44E}" sibTransId="{48D213B9-26DE-4EFD-BED5-4F010FCFEBB8}"/>
    <dgm:cxn modelId="{B9F8BC29-D8E3-4577-A49B-6E29F7D26DBB}" srcId="{8958BA9F-C720-43FB-AEE4-BF43624CEEB8}" destId="{DA720F69-11B8-4231-B6AD-D7D7C0457328}" srcOrd="8" destOrd="0" parTransId="{F7C387C1-BB97-4054-A524-08B2922D314C}" sibTransId="{3B7A6606-FC02-4933-A0FA-11DD71CBAE90}"/>
    <dgm:cxn modelId="{C91F584C-C50E-439F-A4C8-C585B15343BC}" type="presOf" srcId="{CC9822E0-0BA2-4804-9FF4-AA2979FB370C}" destId="{79877B92-B6C6-4497-BF12-B21DDFFF213B}" srcOrd="0" destOrd="0" presId="urn:microsoft.com/office/officeart/2005/8/layout/default"/>
    <dgm:cxn modelId="{44793F96-DEDA-47E9-9135-10B82D225392}" type="presOf" srcId="{58FA884F-9F62-47B2-91E7-0D527C86993C}" destId="{9DD28208-EAFD-4B80-9C23-C97BA00C4CD3}" srcOrd="0" destOrd="0" presId="urn:microsoft.com/office/officeart/2005/8/layout/default"/>
    <dgm:cxn modelId="{76C85186-AA8A-4340-A248-0F8C080C4718}" type="presOf" srcId="{F2831E61-C331-4B6B-A43D-557750437AEC}" destId="{826AD91C-8DA3-4432-B4B4-139473C39140}" srcOrd="0" destOrd="0" presId="urn:microsoft.com/office/officeart/2005/8/layout/default"/>
    <dgm:cxn modelId="{4DAD260E-0812-48FC-8F78-3DA383855779}" type="presOf" srcId="{814612E6-399D-424E-8369-EB1218AEE071}" destId="{9551D71F-B539-430A-9C13-E604A183E1A0}" srcOrd="0" destOrd="0" presId="urn:microsoft.com/office/officeart/2005/8/layout/default"/>
    <dgm:cxn modelId="{0FAB777E-C4E1-46FF-BF98-2260D4AFFB28}" type="presOf" srcId="{7EADEEB9-5EC8-4775-9599-EBFFC83822F0}" destId="{3F93107D-5E02-468B-9544-63A076DA283D}" srcOrd="0" destOrd="0" presId="urn:microsoft.com/office/officeart/2005/8/layout/default"/>
    <dgm:cxn modelId="{EA135213-F5E0-462C-B15A-9EE3A961AA61}" srcId="{8958BA9F-C720-43FB-AEE4-BF43624CEEB8}" destId="{73E29609-A873-47DD-8F9A-89220F08B320}" srcOrd="13" destOrd="0" parTransId="{1127CA6F-8214-4F38-8CAB-B2566170B1F6}" sibTransId="{B58CF403-4433-4B62-8A7A-7B3661E30F51}"/>
    <dgm:cxn modelId="{9B31A08B-ABBC-4039-A079-5622F9464F3E}" type="presOf" srcId="{4D458643-6CE8-48C7-85FB-CBBD7C23D1F6}" destId="{71A67C6E-3255-4EA5-92DE-9E2ADE104151}" srcOrd="0" destOrd="0" presId="urn:microsoft.com/office/officeart/2005/8/layout/default"/>
    <dgm:cxn modelId="{3DDA1B55-63B3-4F35-98E9-42641E0380A3}" srcId="{8958BA9F-C720-43FB-AEE4-BF43624CEEB8}" destId="{814612E6-399D-424E-8369-EB1218AEE071}" srcOrd="4" destOrd="0" parTransId="{66294E3C-6C15-48EC-937D-9A2BA4AF5EB8}" sibTransId="{42965303-F82D-4B02-B5DB-05E361548DA0}"/>
    <dgm:cxn modelId="{D1DD9D0F-CF53-456D-8138-695284EFFA01}" srcId="{8958BA9F-C720-43FB-AEE4-BF43624CEEB8}" destId="{58FA884F-9F62-47B2-91E7-0D527C86993C}" srcOrd="9" destOrd="0" parTransId="{D27BF382-7742-41A2-9E61-1321BACBD235}" sibTransId="{5D6B4E14-977C-4779-9CC4-0BDD129E681A}"/>
    <dgm:cxn modelId="{00AE5A63-CFA4-4CEC-9083-EA58A7921A81}" type="presOf" srcId="{8958BA9F-C720-43FB-AEE4-BF43624CEEB8}" destId="{80580859-066A-4849-8867-420F4E3461B3}" srcOrd="0" destOrd="0" presId="urn:microsoft.com/office/officeart/2005/8/layout/default"/>
    <dgm:cxn modelId="{B2BC4E85-C5B8-48CA-8FCB-A0735054062F}" srcId="{8958BA9F-C720-43FB-AEE4-BF43624CEEB8}" destId="{4D458643-6CE8-48C7-85FB-CBBD7C23D1F6}" srcOrd="10" destOrd="0" parTransId="{2DDB87C4-B40B-46FF-BB10-E7B1A5EA94CD}" sibTransId="{A201B8E7-AEFC-4CA6-84EA-1687FB62F627}"/>
    <dgm:cxn modelId="{20425AE8-10FA-41E3-85C7-C76E8B67B2D4}" srcId="{8958BA9F-C720-43FB-AEE4-BF43624CEEB8}" destId="{F2831E61-C331-4B6B-A43D-557750437AEC}" srcOrd="11" destOrd="0" parTransId="{AE89AD7A-D1B5-456C-87A8-E1819268779E}" sibTransId="{113A672D-1137-48AB-86B6-0CAFD0D4990F}"/>
    <dgm:cxn modelId="{38C97216-4E09-419F-8071-E5C738AC3DBE}" type="presParOf" srcId="{80580859-066A-4849-8867-420F4E3461B3}" destId="{B86CAEF0-467A-46F1-BAC5-9F278A909BD4}" srcOrd="0" destOrd="0" presId="urn:microsoft.com/office/officeart/2005/8/layout/default"/>
    <dgm:cxn modelId="{49C5DBD3-7767-490C-B122-73A4C13429D4}" type="presParOf" srcId="{80580859-066A-4849-8867-420F4E3461B3}" destId="{4095FEF3-8724-4829-B26A-F326E45E0814}" srcOrd="1" destOrd="0" presId="urn:microsoft.com/office/officeart/2005/8/layout/default"/>
    <dgm:cxn modelId="{2DCF7E8C-D028-4568-B514-7DD7581704E4}" type="presParOf" srcId="{80580859-066A-4849-8867-420F4E3461B3}" destId="{79877B92-B6C6-4497-BF12-B21DDFFF213B}" srcOrd="2" destOrd="0" presId="urn:microsoft.com/office/officeart/2005/8/layout/default"/>
    <dgm:cxn modelId="{F3E0FEDB-1ADC-467E-B49A-B828812B0847}" type="presParOf" srcId="{80580859-066A-4849-8867-420F4E3461B3}" destId="{374CED8D-0030-42E0-BA47-97CA2BD2B126}" srcOrd="3" destOrd="0" presId="urn:microsoft.com/office/officeart/2005/8/layout/default"/>
    <dgm:cxn modelId="{348CE6F4-4E7C-4260-93E6-4D5EB99CCA2D}" type="presParOf" srcId="{80580859-066A-4849-8867-420F4E3461B3}" destId="{643AE92B-2A0D-41C6-A509-66360AEA45A5}" srcOrd="4" destOrd="0" presId="urn:microsoft.com/office/officeart/2005/8/layout/default"/>
    <dgm:cxn modelId="{686BA2A6-8A69-4892-93CC-0BCF6A909EA7}" type="presParOf" srcId="{80580859-066A-4849-8867-420F4E3461B3}" destId="{06C6FFEC-AB5F-4F3E-9BDE-27F296E16A40}" srcOrd="5" destOrd="0" presId="urn:microsoft.com/office/officeart/2005/8/layout/default"/>
    <dgm:cxn modelId="{3BB8AA15-A71A-472B-8170-5F9A818E5924}" type="presParOf" srcId="{80580859-066A-4849-8867-420F4E3461B3}" destId="{6A996C65-5781-4B16-ABBA-DF3EB5BDCB33}" srcOrd="6" destOrd="0" presId="urn:microsoft.com/office/officeart/2005/8/layout/default"/>
    <dgm:cxn modelId="{3F431F8E-1231-4C6C-BEC7-7C5A51C0863F}" type="presParOf" srcId="{80580859-066A-4849-8867-420F4E3461B3}" destId="{D015AB8C-61A0-4521-9E5A-2DAB5C2F79B6}" srcOrd="7" destOrd="0" presId="urn:microsoft.com/office/officeart/2005/8/layout/default"/>
    <dgm:cxn modelId="{6D4F089D-8D45-424E-A2B0-594F1906BC10}" type="presParOf" srcId="{80580859-066A-4849-8867-420F4E3461B3}" destId="{9551D71F-B539-430A-9C13-E604A183E1A0}" srcOrd="8" destOrd="0" presId="urn:microsoft.com/office/officeart/2005/8/layout/default"/>
    <dgm:cxn modelId="{29F52410-7F97-4DCA-B618-F18F024E2A3C}" type="presParOf" srcId="{80580859-066A-4849-8867-420F4E3461B3}" destId="{4011D2D8-21FB-48E7-8F57-C6D7DA74798E}" srcOrd="9" destOrd="0" presId="urn:microsoft.com/office/officeart/2005/8/layout/default"/>
    <dgm:cxn modelId="{8828098F-2A67-4048-90B1-6B7990E350AA}" type="presParOf" srcId="{80580859-066A-4849-8867-420F4E3461B3}" destId="{34A70D40-6D8E-4CCE-9110-D3B0F054E8EF}" srcOrd="10" destOrd="0" presId="urn:microsoft.com/office/officeart/2005/8/layout/default"/>
    <dgm:cxn modelId="{4740906A-BB4C-4DEE-994C-405794EB4907}" type="presParOf" srcId="{80580859-066A-4849-8867-420F4E3461B3}" destId="{0499684C-226A-4B70-AF1F-BF12C878FA61}" srcOrd="11" destOrd="0" presId="urn:microsoft.com/office/officeart/2005/8/layout/default"/>
    <dgm:cxn modelId="{BE861004-616A-441B-B8BD-6052E579D498}" type="presParOf" srcId="{80580859-066A-4849-8867-420F4E3461B3}" destId="{8EEF8769-3506-4BEA-AE58-1F916F6ACF57}" srcOrd="12" destOrd="0" presId="urn:microsoft.com/office/officeart/2005/8/layout/default"/>
    <dgm:cxn modelId="{72FB0463-2500-4A5A-AADD-88A406C3754C}" type="presParOf" srcId="{80580859-066A-4849-8867-420F4E3461B3}" destId="{6355F7D6-4420-481C-A1C9-18AF628C47F4}" srcOrd="13" destOrd="0" presId="urn:microsoft.com/office/officeart/2005/8/layout/default"/>
    <dgm:cxn modelId="{D289F463-941D-43D6-A27D-AABBB9831CB2}" type="presParOf" srcId="{80580859-066A-4849-8867-420F4E3461B3}" destId="{DFCC898F-3F4F-4DB1-8715-BDD005655AC7}" srcOrd="14" destOrd="0" presId="urn:microsoft.com/office/officeart/2005/8/layout/default"/>
    <dgm:cxn modelId="{B1D9072B-AFB3-4EF9-9FB5-4FFC860EAD7A}" type="presParOf" srcId="{80580859-066A-4849-8867-420F4E3461B3}" destId="{0DA91842-69A8-4BA7-B4F6-592BF7744309}" srcOrd="15" destOrd="0" presId="urn:microsoft.com/office/officeart/2005/8/layout/default"/>
    <dgm:cxn modelId="{6725D12A-B9E5-46ED-B91D-1065F5D0E436}" type="presParOf" srcId="{80580859-066A-4849-8867-420F4E3461B3}" destId="{24E3808E-2942-49A9-906D-000DEA282BFC}" srcOrd="16" destOrd="0" presId="urn:microsoft.com/office/officeart/2005/8/layout/default"/>
    <dgm:cxn modelId="{F96C8317-5B93-41D4-ADD2-4B50D9953AF9}" type="presParOf" srcId="{80580859-066A-4849-8867-420F4E3461B3}" destId="{B0D327D3-4F99-4E94-923F-D962BBA16512}" srcOrd="17" destOrd="0" presId="urn:microsoft.com/office/officeart/2005/8/layout/default"/>
    <dgm:cxn modelId="{71049425-0BD8-4707-9E03-35156156C777}" type="presParOf" srcId="{80580859-066A-4849-8867-420F4E3461B3}" destId="{9DD28208-EAFD-4B80-9C23-C97BA00C4CD3}" srcOrd="18" destOrd="0" presId="urn:microsoft.com/office/officeart/2005/8/layout/default"/>
    <dgm:cxn modelId="{435BF7BF-7644-4ABE-8C83-0FD5E65B51F5}" type="presParOf" srcId="{80580859-066A-4849-8867-420F4E3461B3}" destId="{2303CBE3-B2CF-42F2-A4B9-54C29A90D0C7}" srcOrd="19" destOrd="0" presId="urn:microsoft.com/office/officeart/2005/8/layout/default"/>
    <dgm:cxn modelId="{C261B01C-F434-4B7C-B148-6E441C5CB587}" type="presParOf" srcId="{80580859-066A-4849-8867-420F4E3461B3}" destId="{71A67C6E-3255-4EA5-92DE-9E2ADE104151}" srcOrd="20" destOrd="0" presId="urn:microsoft.com/office/officeart/2005/8/layout/default"/>
    <dgm:cxn modelId="{6C45BA4A-9EC2-4715-B6A6-112AA3BE0E16}" type="presParOf" srcId="{80580859-066A-4849-8867-420F4E3461B3}" destId="{A916AC54-7053-47DA-B5E7-C016AEC39853}" srcOrd="21" destOrd="0" presId="urn:microsoft.com/office/officeart/2005/8/layout/default"/>
    <dgm:cxn modelId="{BE23F89F-8C23-4463-A2E8-259A98A8C156}" type="presParOf" srcId="{80580859-066A-4849-8867-420F4E3461B3}" destId="{826AD91C-8DA3-4432-B4B4-139473C39140}" srcOrd="22" destOrd="0" presId="urn:microsoft.com/office/officeart/2005/8/layout/default"/>
    <dgm:cxn modelId="{B7C29313-FD48-4533-A70F-161E854B3422}" type="presParOf" srcId="{80580859-066A-4849-8867-420F4E3461B3}" destId="{5F2C0D85-A320-4127-B4C4-31BBB68EE642}" srcOrd="23" destOrd="0" presId="urn:microsoft.com/office/officeart/2005/8/layout/default"/>
    <dgm:cxn modelId="{2CDD0381-5C45-489B-8CE7-F63269F8069E}" type="presParOf" srcId="{80580859-066A-4849-8867-420F4E3461B3}" destId="{D8127DA8-AB1E-4C2E-88B3-62EDDC59EE5D}" srcOrd="24" destOrd="0" presId="urn:microsoft.com/office/officeart/2005/8/layout/default"/>
    <dgm:cxn modelId="{2DDC5136-5720-4483-BBAB-0AA788BAE2E2}" type="presParOf" srcId="{80580859-066A-4849-8867-420F4E3461B3}" destId="{0AB65274-28DC-4AFA-AB61-4EE7242ACD6F}" srcOrd="25" destOrd="0" presId="urn:microsoft.com/office/officeart/2005/8/layout/default"/>
    <dgm:cxn modelId="{CAACFDA6-8D77-4B66-9078-7E5A0F6D229B}" type="presParOf" srcId="{80580859-066A-4849-8867-420F4E3461B3}" destId="{23DD63AE-09FC-4296-B379-F4BE08B36994}" srcOrd="26" destOrd="0" presId="urn:microsoft.com/office/officeart/2005/8/layout/default"/>
    <dgm:cxn modelId="{FCBCE46D-C44A-4ED3-82AE-AE24724640CD}" type="presParOf" srcId="{80580859-066A-4849-8867-420F4E3461B3}" destId="{E1574FA9-8A1F-41B2-9D85-4261A67851D9}" srcOrd="27" destOrd="0" presId="urn:microsoft.com/office/officeart/2005/8/layout/default"/>
    <dgm:cxn modelId="{D7613E91-02AE-4295-8111-04A3613A214C}" type="presParOf" srcId="{80580859-066A-4849-8867-420F4E3461B3}" destId="{3F93107D-5E02-468B-9544-63A076DA283D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6CAEF0-467A-46F1-BAC5-9F278A909BD4}">
      <dsp:nvSpPr>
        <dsp:cNvPr id="0" name=""/>
        <dsp:cNvSpPr/>
      </dsp:nvSpPr>
      <dsp:spPr>
        <a:xfrm>
          <a:off x="539384" y="5842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Mediální studia</a:t>
          </a:r>
          <a:endParaRPr lang="cs-CZ" sz="1700" kern="1200" dirty="0"/>
        </a:p>
      </dsp:txBody>
      <dsp:txXfrm>
        <a:off x="539384" y="5842"/>
        <a:ext cx="1958139" cy="1174883"/>
      </dsp:txXfrm>
    </dsp:sp>
    <dsp:sp modelId="{79877B92-B6C6-4497-BF12-B21DDFFF213B}">
      <dsp:nvSpPr>
        <dsp:cNvPr id="0" name=""/>
        <dsp:cNvSpPr/>
      </dsp:nvSpPr>
      <dsp:spPr>
        <a:xfrm>
          <a:off x="2693338" y="5842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Historie a teorie umění</a:t>
          </a:r>
          <a:endParaRPr lang="cs-CZ" sz="1700" kern="1200" dirty="0"/>
        </a:p>
      </dsp:txBody>
      <dsp:txXfrm>
        <a:off x="2693338" y="5842"/>
        <a:ext cx="1958139" cy="1174883"/>
      </dsp:txXfrm>
    </dsp:sp>
    <dsp:sp modelId="{643AE92B-2A0D-41C6-A509-66360AEA45A5}">
      <dsp:nvSpPr>
        <dsp:cNvPr id="0" name=""/>
        <dsp:cNvSpPr/>
      </dsp:nvSpPr>
      <dsp:spPr>
        <a:xfrm>
          <a:off x="4847291" y="5842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Sémiotika</a:t>
          </a:r>
          <a:endParaRPr lang="cs-CZ" sz="1700" kern="1200" dirty="0"/>
        </a:p>
      </dsp:txBody>
      <dsp:txXfrm>
        <a:off x="4847291" y="5842"/>
        <a:ext cx="1958139" cy="1174883"/>
      </dsp:txXfrm>
    </dsp:sp>
    <dsp:sp modelId="{6A996C65-5781-4B16-ABBA-DF3EB5BDCB33}">
      <dsp:nvSpPr>
        <dsp:cNvPr id="0" name=""/>
        <dsp:cNvSpPr/>
      </dsp:nvSpPr>
      <dsp:spPr>
        <a:xfrm>
          <a:off x="539384" y="1376540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Kulturální</a:t>
          </a:r>
          <a:r>
            <a:rPr lang="cs-CZ" sz="1700" kern="1200" dirty="0" smtClean="0"/>
            <a:t> studia</a:t>
          </a:r>
          <a:endParaRPr lang="cs-CZ" sz="1700" kern="1200" dirty="0"/>
        </a:p>
      </dsp:txBody>
      <dsp:txXfrm>
        <a:off x="539384" y="1376540"/>
        <a:ext cx="1958139" cy="1174883"/>
      </dsp:txXfrm>
    </dsp:sp>
    <dsp:sp modelId="{9551D71F-B539-430A-9C13-E604A183E1A0}">
      <dsp:nvSpPr>
        <dsp:cNvPr id="0" name=""/>
        <dsp:cNvSpPr/>
      </dsp:nvSpPr>
      <dsp:spPr>
        <a:xfrm>
          <a:off x="2693338" y="1376540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Filmová studia</a:t>
          </a:r>
          <a:endParaRPr lang="cs-CZ" sz="1700" kern="1200" dirty="0"/>
        </a:p>
      </dsp:txBody>
      <dsp:txXfrm>
        <a:off x="2693338" y="1376540"/>
        <a:ext cx="1958139" cy="1174883"/>
      </dsp:txXfrm>
    </dsp:sp>
    <dsp:sp modelId="{34A70D40-6D8E-4CCE-9110-D3B0F054E8EF}">
      <dsp:nvSpPr>
        <dsp:cNvPr id="0" name=""/>
        <dsp:cNvSpPr/>
      </dsp:nvSpPr>
      <dsp:spPr>
        <a:xfrm>
          <a:off x="4847291" y="1376540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Vizuální rétorika, grafický design, literární teorie</a:t>
          </a:r>
          <a:endParaRPr lang="cs-CZ" sz="1700" kern="1200" dirty="0"/>
        </a:p>
      </dsp:txBody>
      <dsp:txXfrm>
        <a:off x="4847291" y="1376540"/>
        <a:ext cx="1958139" cy="1174883"/>
      </dsp:txXfrm>
    </dsp:sp>
    <dsp:sp modelId="{8EEF8769-3506-4BEA-AE58-1F916F6ACF57}">
      <dsp:nvSpPr>
        <dsp:cNvPr id="0" name=""/>
        <dsp:cNvSpPr/>
      </dsp:nvSpPr>
      <dsp:spPr>
        <a:xfrm>
          <a:off x="539384" y="2747238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Vizuální umění (malba, fotografie, video, sochařství, kresba, tisk, hybridy)</a:t>
          </a:r>
          <a:endParaRPr lang="cs-CZ" sz="1700" kern="1200" dirty="0"/>
        </a:p>
      </dsp:txBody>
      <dsp:txXfrm>
        <a:off x="539384" y="2747238"/>
        <a:ext cx="1958139" cy="1174883"/>
      </dsp:txXfrm>
    </dsp:sp>
    <dsp:sp modelId="{DFCC898F-3F4F-4DB1-8715-BDD005655AC7}">
      <dsp:nvSpPr>
        <dsp:cNvPr id="0" name=""/>
        <dsp:cNvSpPr/>
      </dsp:nvSpPr>
      <dsp:spPr>
        <a:xfrm>
          <a:off x="2693338" y="2747238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 smtClean="0">
              <a:solidFill>
                <a:schemeClr val="bg1"/>
              </a:solidFill>
            </a:rPr>
            <a:t>Vizuální kultura</a:t>
          </a:r>
          <a:endParaRPr lang="cs-CZ" sz="1700" b="1" kern="1200" dirty="0">
            <a:solidFill>
              <a:schemeClr val="bg1"/>
            </a:solidFill>
          </a:endParaRPr>
        </a:p>
      </dsp:txBody>
      <dsp:txXfrm>
        <a:off x="2693338" y="2747238"/>
        <a:ext cx="1958139" cy="1174883"/>
      </dsp:txXfrm>
    </dsp:sp>
    <dsp:sp modelId="{24E3808E-2942-49A9-906D-000DEA282BFC}">
      <dsp:nvSpPr>
        <dsp:cNvPr id="0" name=""/>
        <dsp:cNvSpPr/>
      </dsp:nvSpPr>
      <dsp:spPr>
        <a:xfrm>
          <a:off x="4847291" y="2747238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Estetika a filozofie umění a reprezentace</a:t>
          </a:r>
          <a:endParaRPr lang="cs-CZ" sz="1700" kern="1200" dirty="0"/>
        </a:p>
      </dsp:txBody>
      <dsp:txXfrm>
        <a:off x="4847291" y="2747238"/>
        <a:ext cx="1958139" cy="1174883"/>
      </dsp:txXfrm>
    </dsp:sp>
    <dsp:sp modelId="{9DD28208-EAFD-4B80-9C23-C97BA00C4CD3}">
      <dsp:nvSpPr>
        <dsp:cNvPr id="0" name=""/>
        <dsp:cNvSpPr/>
      </dsp:nvSpPr>
      <dsp:spPr>
        <a:xfrm>
          <a:off x="539384" y="4117935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Sociologie a antropologie umění, médií a komunikace</a:t>
          </a:r>
          <a:endParaRPr lang="cs-CZ" sz="1700" kern="1200" dirty="0"/>
        </a:p>
      </dsp:txBody>
      <dsp:txXfrm>
        <a:off x="539384" y="4117935"/>
        <a:ext cx="1958139" cy="1174883"/>
      </dsp:txXfrm>
    </dsp:sp>
    <dsp:sp modelId="{71A67C6E-3255-4EA5-92DE-9E2ADE104151}">
      <dsp:nvSpPr>
        <dsp:cNvPr id="0" name=""/>
        <dsp:cNvSpPr/>
      </dsp:nvSpPr>
      <dsp:spPr>
        <a:xfrm>
          <a:off x="2693338" y="4117935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Architektura a design</a:t>
          </a:r>
          <a:endParaRPr lang="cs-CZ" sz="1700" kern="1200" dirty="0"/>
        </a:p>
      </dsp:txBody>
      <dsp:txXfrm>
        <a:off x="2693338" y="4117935"/>
        <a:ext cx="1958139" cy="1174883"/>
      </dsp:txXfrm>
    </dsp:sp>
    <dsp:sp modelId="{826AD91C-8DA3-4432-B4B4-139473C39140}">
      <dsp:nvSpPr>
        <dsp:cNvPr id="0" name=""/>
        <dsp:cNvSpPr/>
      </dsp:nvSpPr>
      <dsp:spPr>
        <a:xfrm>
          <a:off x="4762523" y="4088798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Muzea, kurátorství a umělecká cenzura</a:t>
          </a:r>
          <a:endParaRPr lang="cs-CZ" sz="1700" kern="1200" dirty="0"/>
        </a:p>
      </dsp:txBody>
      <dsp:txXfrm>
        <a:off x="4762523" y="4088798"/>
        <a:ext cx="1958139" cy="1174883"/>
      </dsp:txXfrm>
    </dsp:sp>
    <dsp:sp modelId="{D8127DA8-AB1E-4C2E-88B3-62EDDC59EE5D}">
      <dsp:nvSpPr>
        <dsp:cNvPr id="0" name=""/>
        <dsp:cNvSpPr/>
      </dsp:nvSpPr>
      <dsp:spPr>
        <a:xfrm>
          <a:off x="539384" y="5488633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Komunikační studia (TV, film, reklama, grafický design</a:t>
          </a:r>
          <a:endParaRPr lang="cs-CZ" sz="1700" kern="1200" dirty="0"/>
        </a:p>
      </dsp:txBody>
      <dsp:txXfrm>
        <a:off x="539384" y="5488633"/>
        <a:ext cx="1958139" cy="1174883"/>
      </dsp:txXfrm>
    </dsp:sp>
    <dsp:sp modelId="{23DD63AE-09FC-4296-B379-F4BE08B36994}">
      <dsp:nvSpPr>
        <dsp:cNvPr id="0" name=""/>
        <dsp:cNvSpPr/>
      </dsp:nvSpPr>
      <dsp:spPr>
        <a:xfrm>
          <a:off x="2693338" y="5488633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Teorie institucí a teorie sociálních sítí</a:t>
          </a:r>
          <a:endParaRPr lang="cs-CZ" sz="1700" kern="1200" dirty="0"/>
        </a:p>
      </dsp:txBody>
      <dsp:txXfrm>
        <a:off x="2693338" y="5488633"/>
        <a:ext cx="1958139" cy="1174883"/>
      </dsp:txXfrm>
    </dsp:sp>
    <dsp:sp modelId="{3F93107D-5E02-468B-9544-63A076DA283D}">
      <dsp:nvSpPr>
        <dsp:cNvPr id="0" name=""/>
        <dsp:cNvSpPr/>
      </dsp:nvSpPr>
      <dsp:spPr>
        <a:xfrm>
          <a:off x="4847291" y="5488633"/>
          <a:ext cx="1958139" cy="1174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err="1" smtClean="0"/>
            <a:t>Mediologie</a:t>
          </a:r>
          <a:r>
            <a:rPr lang="cs-CZ" sz="1700" kern="1200" dirty="0" smtClean="0"/>
            <a:t>, teorie komplexity</a:t>
          </a:r>
          <a:endParaRPr lang="cs-CZ" sz="1700" kern="1200" dirty="0"/>
        </a:p>
      </dsp:txBody>
      <dsp:txXfrm>
        <a:off x="4847291" y="5488633"/>
        <a:ext cx="1958139" cy="1174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1952F-E6B8-4237-8BA2-B554002D4525}" type="datetimeFigureOut">
              <a:rPr lang="cs-CZ" smtClean="0"/>
              <a:t>24.2.2012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5090A-768D-4FDF-9D3D-A51E1166F9D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FA13FF-6EE9-4B73-AA52-74CE418DCDE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2FF5-E2C1-421F-A149-207E0B83BA63}" type="datetimeFigureOut">
              <a:rPr lang="cs-CZ" smtClean="0"/>
              <a:pPr/>
              <a:t>24.2.2012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31732-E16F-4503-930A-9FE9264A21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jussiparikka.net/category/biomedia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inema.unsw.edu.au/projects/t_visionariu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impossible-project.com/projects/exhibitions/venezia" TargetMode="External"/><Relationship Id="rId2" Type="http://schemas.openxmlformats.org/officeDocument/2006/relationships/hyperlink" Target="http://polanoid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laroidlove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ipstamatic.com/the_ap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POJMY Z TEORIE A DĚJIN MÉDIÍ DVA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err="1" smtClean="0"/>
              <a:t>lucie.cesalkova</a:t>
            </a:r>
            <a:r>
              <a:rPr lang="cs-CZ" sz="2400" dirty="0" smtClean="0"/>
              <a:t>@</a:t>
            </a:r>
            <a:r>
              <a:rPr lang="cs-CZ" sz="2400" dirty="0" err="1" smtClean="0"/>
              <a:t>gmail.com</a:t>
            </a:r>
            <a:endParaRPr lang="cs-CZ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400" dirty="0" smtClean="0"/>
              <a:t>úterý 12.30 až 14.00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1267" name="Zástupný symbol pro obsah 3" descr="problems-cover-200909121032-166pgs-640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76250"/>
            <a:ext cx="7993063" cy="5832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Siegfried Zielinski</a:t>
            </a:r>
          </a:p>
          <a:p>
            <a:pPr>
              <a:buFont typeface="Arial" charset="0"/>
              <a:buNone/>
            </a:pPr>
            <a:r>
              <a:rPr lang="cs-CZ" smtClean="0"/>
              <a:t>Wolfgang Ernst</a:t>
            </a:r>
          </a:p>
          <a:p>
            <a:pPr>
              <a:buFont typeface="Arial" charset="0"/>
              <a:buNone/>
            </a:pPr>
            <a:r>
              <a:rPr lang="cs-CZ" smtClean="0"/>
              <a:t>Thomas Elsaesser</a:t>
            </a:r>
          </a:p>
          <a:p>
            <a:pPr>
              <a:buFont typeface="Arial" charset="0"/>
              <a:buNone/>
            </a:pPr>
            <a:r>
              <a:rPr lang="cs-CZ" smtClean="0"/>
              <a:t>Erkki Huhtamo</a:t>
            </a:r>
          </a:p>
        </p:txBody>
      </p:sp>
      <p:pic>
        <p:nvPicPr>
          <p:cNvPr id="12292" name="Obrázek 4" descr="project-deadmediahandbo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557338"/>
            <a:ext cx="27146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1912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err="1" smtClean="0"/>
              <a:t>Jussi</a:t>
            </a:r>
            <a:r>
              <a:rPr lang="cs-CZ" b="1" dirty="0" smtClean="0"/>
              <a:t> </a:t>
            </a:r>
            <a:r>
              <a:rPr lang="cs-CZ" b="1" dirty="0" err="1" smtClean="0"/>
              <a:t>Parikka</a:t>
            </a:r>
            <a:r>
              <a:rPr lang="cs-CZ" b="1" dirty="0" smtClean="0"/>
              <a:t>: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Digital </a:t>
            </a:r>
            <a:r>
              <a:rPr lang="cs-CZ" dirty="0" err="1" smtClean="0"/>
              <a:t>Contagions</a:t>
            </a:r>
            <a:r>
              <a:rPr lang="cs-CZ" dirty="0" smtClean="0"/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A Media </a:t>
            </a:r>
            <a:r>
              <a:rPr lang="cs-CZ" dirty="0" err="1" smtClean="0"/>
              <a:t>Archaeology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Viruses</a:t>
            </a:r>
            <a:r>
              <a:rPr lang="cs-CZ" dirty="0" smtClean="0"/>
              <a:t>, 2007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>
              <a:hlinkClick r:id="rId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hlinkClick r:id="rId2"/>
              </a:rPr>
              <a:t>http://jussiparikka.net/category/biomedia/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  <p:pic>
        <p:nvPicPr>
          <p:cNvPr id="13316" name="Obrázek 3" descr="51Im-zOc3aL._SS500_.jpg"/>
          <p:cNvPicPr>
            <a:picLocks noChangeAspect="1"/>
          </p:cNvPicPr>
          <p:nvPr/>
        </p:nvPicPr>
        <p:blipFill>
          <a:blip r:embed="rId3" cstate="print"/>
          <a:srcRect l="20631" r="18889"/>
          <a:stretch>
            <a:fillRect/>
          </a:stretch>
        </p:blipFill>
        <p:spPr bwMode="auto">
          <a:xfrm>
            <a:off x="5219700" y="1773238"/>
            <a:ext cx="2484438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z="2800" smtClean="0"/>
          </a:p>
          <a:p>
            <a:pPr>
              <a:buFont typeface="Arial" charset="0"/>
              <a:buNone/>
            </a:pPr>
            <a:r>
              <a:rPr lang="cs-CZ" sz="2800" smtClean="0"/>
              <a:t>Mediální archeologie jako teoreticky rafinovaná analýza historických  vrstev/ podloží médií v jejich singularitě</a:t>
            </a:r>
          </a:p>
          <a:p>
            <a:pPr>
              <a:buFont typeface="Arial" charset="0"/>
              <a:buNone/>
            </a:pPr>
            <a:endParaRPr lang="cs-CZ" sz="2800" smtClean="0"/>
          </a:p>
        </p:txBody>
      </p:sp>
      <p:pic>
        <p:nvPicPr>
          <p:cNvPr id="14340" name="Obrázek 3" descr="vidcaset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420938"/>
            <a:ext cx="51847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2800" b="1" smtClean="0"/>
              <a:t>Mediální archeologie a </a:t>
            </a:r>
            <a:br>
              <a:rPr lang="cs-CZ" sz="2800" b="1" smtClean="0"/>
            </a:br>
            <a:r>
              <a:rPr lang="cs-CZ" sz="2800" b="1" smtClean="0"/>
              <a:t>Michel Foucault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z="2400" smtClean="0"/>
          </a:p>
          <a:p>
            <a:pPr>
              <a:buFont typeface="Arial" charset="0"/>
              <a:buNone/>
            </a:pPr>
            <a:endParaRPr lang="cs-CZ" sz="2400" smtClean="0"/>
          </a:p>
          <a:p>
            <a:pPr>
              <a:buFont typeface="Arial" charset="0"/>
              <a:buNone/>
            </a:pPr>
            <a:endParaRPr lang="cs-CZ" sz="2400" smtClean="0"/>
          </a:p>
          <a:p>
            <a:pPr>
              <a:buFont typeface="Arial" charset="0"/>
              <a:buNone/>
            </a:pPr>
            <a:r>
              <a:rPr lang="cs-CZ" sz="2400" smtClean="0"/>
              <a:t>nebezpečí lineárních historií</a:t>
            </a:r>
          </a:p>
          <a:p>
            <a:pPr>
              <a:buFont typeface="Arial" charset="0"/>
              <a:buNone/>
            </a:pPr>
            <a:endParaRPr lang="cs-CZ" sz="2400" smtClean="0"/>
          </a:p>
          <a:p>
            <a:pPr>
              <a:buFont typeface="Arial" charset="0"/>
              <a:buNone/>
            </a:pPr>
            <a:r>
              <a:rPr lang="cs-CZ" sz="2400" smtClean="0"/>
              <a:t>materiální  základ médií / technologií</a:t>
            </a:r>
          </a:p>
        </p:txBody>
      </p:sp>
      <p:pic>
        <p:nvPicPr>
          <p:cNvPr id="15364" name="Obrázek 3" descr="TelevisionCov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16387" name="Zástupný symbol pro obsah 3" descr="590201 closer than we think paleofu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0"/>
            <a:ext cx="6192838" cy="4824413"/>
          </a:xfrm>
        </p:spPr>
      </p:pic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539750" y="5157788"/>
            <a:ext cx="799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latin typeface="Calibri" pitchFamily="34" charset="0"/>
              </a:rPr>
              <a:t>promýšlení nových temporalit médií </a:t>
            </a:r>
          </a:p>
          <a:p>
            <a:r>
              <a:rPr lang="cs-CZ">
                <a:latin typeface="Calibri" pitchFamily="34" charset="0"/>
              </a:rPr>
              <a:t>-teorie remediace (jak se stará média navracejí v nových: Bolter+Grusin)</a:t>
            </a:r>
          </a:p>
          <a:p>
            <a:r>
              <a:rPr lang="cs-CZ">
                <a:latin typeface="Calibri" pitchFamily="34" charset="0"/>
              </a:rPr>
              <a:t>-historie imaginárních médií</a:t>
            </a:r>
          </a:p>
          <a:p>
            <a:r>
              <a:rPr lang="cs-CZ">
                <a:latin typeface="Calibri" pitchFamily="34" charset="0"/>
              </a:rPr>
              <a:t>-nová média jako stroje času – nová designová řešení přetvářejí stará média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shrnutí: několik klíčových témat: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historie „</a:t>
            </a:r>
            <a:r>
              <a:rPr lang="cs-CZ" dirty="0" err="1" smtClean="0"/>
              <a:t>loserů</a:t>
            </a:r>
            <a:r>
              <a:rPr lang="cs-CZ" dirty="0" smtClean="0"/>
              <a:t>“ (tj. co historie médií zapomíná)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vícevrstvá rezonance s novou filmovou historií a množstvím spojnic a modalit média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opakující se/návratné jevy (</a:t>
            </a:r>
            <a:r>
              <a:rPr lang="cs-CZ" dirty="0" err="1" smtClean="0"/>
              <a:t>Huhtamo</a:t>
            </a:r>
            <a:r>
              <a:rPr lang="cs-CZ" dirty="0" smtClean="0"/>
              <a:t>, </a:t>
            </a:r>
            <a:r>
              <a:rPr lang="cs-CZ" dirty="0" err="1" smtClean="0"/>
              <a:t>Bolter</a:t>
            </a:r>
            <a:r>
              <a:rPr lang="cs-CZ" dirty="0" smtClean="0"/>
              <a:t>, </a:t>
            </a:r>
            <a:r>
              <a:rPr lang="cs-CZ" dirty="0" err="1" smtClean="0"/>
              <a:t>Grusin</a:t>
            </a:r>
            <a:r>
              <a:rPr lang="cs-CZ" dirty="0" smtClean="0"/>
              <a:t>, teorie non-lineárních </a:t>
            </a:r>
            <a:r>
              <a:rPr lang="cs-CZ" dirty="0" err="1" smtClean="0"/>
              <a:t>temporalit</a:t>
            </a:r>
            <a:r>
              <a:rPr lang="cs-CZ" dirty="0" smtClean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icinema.unsw.edu.au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projects</a:t>
            </a:r>
            <a:r>
              <a:rPr lang="cs-CZ" dirty="0" smtClean="0">
                <a:hlinkClick r:id="rId2"/>
              </a:rPr>
              <a:t>/t_</a:t>
            </a:r>
            <a:r>
              <a:rPr lang="cs-CZ" dirty="0" err="1" smtClean="0">
                <a:hlinkClick r:id="rId2"/>
              </a:rPr>
              <a:t>visionarium</a:t>
            </a:r>
            <a:r>
              <a:rPr lang="cs-CZ" dirty="0" smtClean="0">
                <a:hlinkClick r:id="rId2"/>
              </a:rPr>
              <a:t>/ </a:t>
            </a:r>
            <a:endParaRPr lang="cs-CZ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smtClean="0"/>
              <a:t>Mediálně-archeologické přístupy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cs-CZ" sz="2800" smtClean="0"/>
          </a:p>
          <a:p>
            <a:pPr>
              <a:buFont typeface="Arial" charset="0"/>
              <a:buNone/>
            </a:pPr>
            <a:endParaRPr lang="cs-CZ" sz="2800" smtClean="0"/>
          </a:p>
          <a:p>
            <a:pPr>
              <a:buFont typeface="Arial" charset="0"/>
              <a:buNone/>
            </a:pPr>
            <a:r>
              <a:rPr lang="cs-CZ" sz="2800" smtClean="0"/>
              <a:t>Sociálně-psychologický přístup</a:t>
            </a:r>
          </a:p>
          <a:p>
            <a:pPr>
              <a:buFont typeface="Arial" charset="0"/>
              <a:buNone/>
            </a:pPr>
            <a:r>
              <a:rPr lang="cs-CZ" sz="2800" smtClean="0"/>
              <a:t>Ekonomicko-ideologický přístup</a:t>
            </a:r>
          </a:p>
          <a:p>
            <a:pPr>
              <a:buFont typeface="Arial" charset="0"/>
              <a:buNone/>
            </a:pPr>
            <a:r>
              <a:rPr lang="cs-CZ" sz="2800" smtClean="0"/>
              <a:t>Technologické determinanty</a:t>
            </a:r>
          </a:p>
          <a:p>
            <a:pPr>
              <a:buFont typeface="Arial" charset="0"/>
              <a:buNone/>
            </a:pPr>
            <a:r>
              <a:rPr lang="cs-CZ" sz="2800" smtClean="0"/>
              <a:t>Umělecko-estetický přístup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Blízké přístupy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b="1" smtClean="0"/>
              <a:t>Kulturní materialismus </a:t>
            </a:r>
            <a:endParaRPr lang="cs-CZ" smtClean="0"/>
          </a:p>
          <a:p>
            <a:pPr>
              <a:buFont typeface="Arial" charset="0"/>
              <a:buNone/>
            </a:pPr>
            <a:r>
              <a:rPr lang="cs-CZ" sz="2000" smtClean="0"/>
              <a:t>směr v kulturní antropologii </a:t>
            </a:r>
          </a:p>
          <a:p>
            <a:pPr>
              <a:buFont typeface="Arial" charset="0"/>
              <a:buNone/>
            </a:pPr>
            <a:r>
              <a:rPr lang="cs-CZ" sz="2000" smtClean="0"/>
              <a:t>výzkum demografických, ekonomických, ekologických a technologických faktorů jako </a:t>
            </a:r>
            <a:r>
              <a:rPr lang="cs-CZ" sz="2000" b="1" smtClean="0"/>
              <a:t>základních determinant</a:t>
            </a:r>
            <a:r>
              <a:rPr lang="cs-CZ" sz="2000" smtClean="0"/>
              <a:t> fungování a vývoje kulturních systémů</a:t>
            </a:r>
          </a:p>
          <a:p>
            <a:pPr>
              <a:buFont typeface="Arial" charset="0"/>
              <a:buNone/>
            </a:pPr>
            <a:r>
              <a:rPr lang="cs-CZ" sz="2000" smtClean="0"/>
              <a:t>proponentem Marvin Harris</a:t>
            </a:r>
          </a:p>
          <a:p>
            <a:pPr>
              <a:buFont typeface="Arial" charset="0"/>
              <a:buNone/>
            </a:pPr>
            <a:r>
              <a:rPr lang="cs-CZ" sz="2000" smtClean="0"/>
              <a:t>východika v neovolucionismu (Leslie Elvin White)</a:t>
            </a:r>
          </a:p>
          <a:p>
            <a:pPr>
              <a:buFont typeface="Arial" charset="0"/>
              <a:buNone/>
            </a:pPr>
            <a:r>
              <a:rPr lang="cs-CZ" sz="2000" smtClean="0"/>
              <a:t>kulturní ekologii (Julian H. Steward)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  <p:pic>
        <p:nvPicPr>
          <p:cNvPr id="22532" name="Obrázek 3" descr="life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005263"/>
            <a:ext cx="32400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smtClean="0"/>
              <a:t>Užitečné metodologické koncepty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err="1" smtClean="0"/>
              <a:t>Diskurzivní</a:t>
            </a:r>
            <a:r>
              <a:rPr lang="cs-CZ" dirty="0" smtClean="0"/>
              <a:t> analýza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diskurs jako </a:t>
            </a:r>
            <a:r>
              <a:rPr lang="cs-CZ" sz="2800" dirty="0" err="1" smtClean="0"/>
              <a:t>specifick</a:t>
            </a:r>
            <a:r>
              <a:rPr lang="en-US" sz="2800" dirty="0" smtClean="0"/>
              <a:t>ý </a:t>
            </a:r>
            <a:r>
              <a:rPr lang="en-US" sz="2800" dirty="0" err="1" smtClean="0"/>
              <a:t>zp</a:t>
            </a:r>
            <a:r>
              <a:rPr lang="cs-CZ" sz="2800" dirty="0" err="1" smtClean="0"/>
              <a:t>ůsob</a:t>
            </a:r>
            <a:r>
              <a:rPr lang="cs-CZ" sz="2800" dirty="0" smtClean="0"/>
              <a:t> mluvení a rozumění světu (nebo jeho aspektům)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800" dirty="0" smtClean="0"/>
              <a:t>užívání jazyka, </a:t>
            </a:r>
            <a:r>
              <a:rPr lang="cs-CZ" sz="2800" dirty="0" err="1" smtClean="0"/>
              <a:t>event</a:t>
            </a:r>
            <a:r>
              <a:rPr lang="cs-CZ" sz="2800" dirty="0" smtClean="0"/>
              <a:t>. dalších znakových systémů – členy dané společnosti, resp. jejich jistou skupinou (teoreticky i  jednotlivce) a/nebo v určité oblasti společenského života a/nebo v  komunikaci o určitém tématu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výstupem z kurzu : písemný test ve zkouškovém období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přednášky, studijní literatura, vlastní analýza</a:t>
            </a:r>
          </a:p>
        </p:txBody>
      </p:sp>
      <p:pic>
        <p:nvPicPr>
          <p:cNvPr id="3076" name="Picture 3" descr="C:\Users\luc\Downloads\tesla la nature march 18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76250"/>
            <a:ext cx="7272337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Norman </a:t>
            </a:r>
            <a:r>
              <a:rPr lang="cs-CZ" b="1" dirty="0" err="1" smtClean="0"/>
              <a:t>Fairclough</a:t>
            </a:r>
            <a:r>
              <a:rPr lang="cs-CZ" b="1" dirty="0" smtClean="0"/>
              <a:t> (Media </a:t>
            </a:r>
            <a:r>
              <a:rPr lang="cs-CZ" b="1" dirty="0" err="1" smtClean="0"/>
              <a:t>Discourse</a:t>
            </a:r>
            <a:r>
              <a:rPr lang="cs-CZ" b="1" dirty="0" smtClean="0"/>
              <a:t>, 1995)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diskurs jako trojdimenzionální struktura 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text, diskursivní praxe a </a:t>
            </a:r>
            <a:r>
              <a:rPr lang="cs-CZ" dirty="0" err="1" smtClean="0"/>
              <a:t>socio</a:t>
            </a:r>
            <a:r>
              <a:rPr lang="cs-CZ" dirty="0" smtClean="0"/>
              <a:t>-kulturní praxe</a:t>
            </a: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Kritická diskursivní analýza: techniky a postupy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deskripce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interpretace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explanace</a:t>
            </a: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25603" name="Zástupný symbol pro obsah 3" descr="staré plakáty_nová méd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692150"/>
            <a:ext cx="8785225" cy="54737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 descr="4.25bEyemont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5688632" cy="5688632"/>
          </a:xfrm>
        </p:spPr>
      </p:pic>
      <p:sp>
        <p:nvSpPr>
          <p:cNvPr id="10" name="TextovéPole 9"/>
          <p:cNvSpPr txBox="1"/>
          <p:nvPr/>
        </p:nvSpPr>
        <p:spPr>
          <a:xfrm>
            <a:off x="179512" y="1052736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VIZUÁLNÍ STUDIA</a:t>
            </a:r>
          </a:p>
          <a:p>
            <a:endParaRPr lang="cs-CZ" b="1" dirty="0"/>
          </a:p>
          <a:p>
            <a:r>
              <a:rPr lang="cs-CZ" b="1" dirty="0" smtClean="0"/>
              <a:t>pomezní disciplína</a:t>
            </a:r>
          </a:p>
          <a:p>
            <a:r>
              <a:rPr lang="cs-CZ" b="1" dirty="0"/>
              <a:t> </a:t>
            </a:r>
            <a:r>
              <a:rPr lang="cs-CZ" b="1" dirty="0" err="1" smtClean="0"/>
              <a:t>překlenující</a:t>
            </a:r>
            <a:r>
              <a:rPr lang="cs-CZ" b="1" dirty="0" smtClean="0"/>
              <a:t> </a:t>
            </a:r>
          </a:p>
          <a:p>
            <a:endParaRPr lang="cs-CZ" b="1" dirty="0"/>
          </a:p>
          <a:p>
            <a:r>
              <a:rPr lang="cs-CZ" dirty="0" smtClean="0"/>
              <a:t>mediální a filmová studia </a:t>
            </a:r>
            <a:r>
              <a:rPr lang="cs-CZ" dirty="0"/>
              <a:t>a </a:t>
            </a:r>
            <a:r>
              <a:rPr lang="cs-CZ" dirty="0" smtClean="0"/>
              <a:t>dějiny </a:t>
            </a:r>
            <a:r>
              <a:rPr lang="cs-CZ" dirty="0"/>
              <a:t>umění, </a:t>
            </a:r>
            <a:r>
              <a:rPr lang="cs-CZ" dirty="0" smtClean="0"/>
              <a:t>historii, sociologii, estetiku, </a:t>
            </a:r>
            <a:r>
              <a:rPr lang="cs-CZ" dirty="0"/>
              <a:t>literární </a:t>
            </a:r>
            <a:r>
              <a:rPr lang="cs-CZ" dirty="0" smtClean="0"/>
              <a:t>teorii, </a:t>
            </a:r>
            <a:r>
              <a:rPr lang="cs-CZ" dirty="0"/>
              <a:t>kulturní kritické teorie, </a:t>
            </a:r>
            <a:r>
              <a:rPr lang="cs-CZ" dirty="0" smtClean="0"/>
              <a:t>psychoanalýzu</a:t>
            </a:r>
          </a:p>
          <a:p>
            <a:endParaRPr lang="cs-CZ" b="1" dirty="0"/>
          </a:p>
          <a:p>
            <a:r>
              <a:rPr lang="cs-CZ" dirty="0" smtClean="0"/>
              <a:t>přesahuje i do oblasti medicíny a vojenství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00099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175" y="3048000"/>
            <a:ext cx="5076825" cy="3810000"/>
          </a:xfrm>
          <a:prstGeom prst="rect">
            <a:avLst/>
          </a:prstGeom>
        </p:spPr>
      </p:pic>
      <p:pic>
        <p:nvPicPr>
          <p:cNvPr id="4" name="Zástupný symbol pro obsah 3" descr="rentgen-2118703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4444496" cy="4525963"/>
          </a:xfrm>
        </p:spPr>
      </p:pic>
      <p:sp>
        <p:nvSpPr>
          <p:cNvPr id="6" name="TextovéPole 5"/>
          <p:cNvSpPr txBox="1"/>
          <p:nvPr/>
        </p:nvSpPr>
        <p:spPr>
          <a:xfrm>
            <a:off x="971600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medicínský obraz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mage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052736"/>
            <a:ext cx="6145084" cy="4525963"/>
          </a:xfrm>
        </p:spPr>
      </p:pic>
      <p:sp>
        <p:nvSpPr>
          <p:cNvPr id="5" name="TextovéPole 4"/>
          <p:cNvSpPr txBox="1"/>
          <p:nvPr/>
        </p:nvSpPr>
        <p:spPr>
          <a:xfrm>
            <a:off x="5220072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vojenský pohled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>
              <a:latin typeface="Euphemi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>
              <a:latin typeface="Euphemia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043608" y="188640"/>
          <a:ext cx="734481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vizuální antropologie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vizuální gramotnost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obrat k obrazu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hybridní média</a:t>
            </a:r>
            <a:endParaRPr lang="cs-CZ" sz="2400" dirty="0"/>
          </a:p>
        </p:txBody>
      </p:sp>
      <p:pic>
        <p:nvPicPr>
          <p:cNvPr id="4" name="Obrázek 3" descr="curtis-3c01843u-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60648"/>
            <a:ext cx="4826000" cy="641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47853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err="1" smtClean="0"/>
              <a:t>mediologie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zóna interakcí mezi kulturou a technologií, zejména technologiemi paměti, přenosu a směny informací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efekty kulturní strukturace technických inovací</a:t>
            </a:r>
          </a:p>
          <a:p>
            <a:pPr>
              <a:buNone/>
            </a:pPr>
            <a:r>
              <a:rPr lang="cs-CZ" dirty="0"/>
              <a:t>+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technický základ společenského nebo kulturního vývoje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Vintage_Bicycle_Post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36504" cy="5976664"/>
          </a:xfrm>
          <a:prstGeom prst="rect">
            <a:avLst/>
          </a:prstGeom>
        </p:spPr>
      </p:pic>
      <p:pic>
        <p:nvPicPr>
          <p:cNvPr id="4" name="Zástupný symbol pro obsah 3" descr="sensible dres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39552" y="4160837"/>
            <a:ext cx="4804448" cy="2697163"/>
          </a:xfrm>
        </p:spPr>
      </p:pic>
      <p:pic>
        <p:nvPicPr>
          <p:cNvPr id="6" name="Obrázek 5" descr="Girls &amp; Their Vintage Bicycles (1).jpg"/>
          <p:cNvPicPr>
            <a:picLocks noChangeAspect="1"/>
          </p:cNvPicPr>
          <p:nvPr/>
        </p:nvPicPr>
        <p:blipFill>
          <a:blip r:embed="rId4" cstate="print"/>
          <a:srcRect l="4000" b="4773"/>
          <a:stretch>
            <a:fillRect/>
          </a:stretch>
        </p:blipFill>
        <p:spPr>
          <a:xfrm>
            <a:off x="4572000" y="404664"/>
            <a:ext cx="4572000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fot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0"/>
            <a:ext cx="3347864" cy="3356992"/>
          </a:xfrm>
          <a:prstGeom prst="rect">
            <a:avLst/>
          </a:prstGeom>
        </p:spPr>
      </p:pic>
      <p:pic>
        <p:nvPicPr>
          <p:cNvPr id="6" name="Obrázek 5" descr="photo_id_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07904" cy="4005064"/>
          </a:xfrm>
          <a:prstGeom prst="rect">
            <a:avLst/>
          </a:prstGeom>
        </p:spPr>
      </p:pic>
      <p:pic>
        <p:nvPicPr>
          <p:cNvPr id="4" name="Zástupný symbol pro obsah 3" descr="post-mortem photo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332037"/>
            <a:ext cx="4274521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000" b="1" smtClean="0"/>
              <a:t>Mediální archeologie :</a:t>
            </a:r>
          </a:p>
          <a:p>
            <a:pPr>
              <a:buFont typeface="Arial" charset="0"/>
              <a:buNone/>
            </a:pPr>
            <a:r>
              <a:rPr lang="cs-CZ" sz="2000" smtClean="0"/>
              <a:t>	přístup a soubor taktik v současné mediální teorii</a:t>
            </a:r>
          </a:p>
          <a:p>
            <a:pPr>
              <a:buFont typeface="Arial" charset="0"/>
              <a:buNone/>
            </a:pPr>
            <a:r>
              <a:rPr lang="cs-CZ" sz="2000" smtClean="0"/>
              <a:t>	charakteristický touhou odhalit potlačené a zapomenuté mediální postupy a technologie a přemýšlet, co z nich cirkuluje v současné kultuře</a:t>
            </a:r>
          </a:p>
          <a:p>
            <a:pPr>
              <a:buFont typeface="Arial" charset="0"/>
              <a:buNone/>
            </a:pPr>
            <a:endParaRPr lang="cs-CZ" sz="2000" smtClean="0"/>
          </a:p>
          <a:p>
            <a:pPr>
              <a:buFont typeface="Arial" charset="0"/>
              <a:buNone/>
            </a:pPr>
            <a:endParaRPr lang="cs-CZ" sz="2000" smtClean="0"/>
          </a:p>
          <a:p>
            <a:pPr>
              <a:buFont typeface="Arial" charset="0"/>
              <a:buNone/>
            </a:pPr>
            <a:r>
              <a:rPr lang="en-US" sz="2000" smtClean="0"/>
              <a:t> F.H. Collins</a:t>
            </a:r>
            <a:r>
              <a:rPr lang="cs-CZ" sz="2000" smtClean="0"/>
              <a:t>:</a:t>
            </a:r>
            <a:r>
              <a:rPr lang="en-US" sz="2000" smtClean="0"/>
              <a:t> 1898 </a:t>
            </a:r>
            <a:endParaRPr lang="cs-CZ" sz="2000" smtClean="0"/>
          </a:p>
          <a:p>
            <a:pPr>
              <a:buFont typeface="Arial" charset="0"/>
              <a:buNone/>
            </a:pPr>
            <a:r>
              <a:rPr lang="en-US" sz="2000" smtClean="0"/>
              <a:t> Magneto Ear Phone</a:t>
            </a:r>
            <a:endParaRPr lang="cs-CZ" sz="2000" smtClean="0"/>
          </a:p>
          <a:p>
            <a:pPr>
              <a:buFont typeface="Arial" charset="0"/>
              <a:buNone/>
            </a:pPr>
            <a:r>
              <a:rPr lang="cs-CZ" sz="2000" smtClean="0"/>
              <a:t>patentová přihláška</a:t>
            </a:r>
          </a:p>
        </p:txBody>
      </p:sp>
      <p:pic>
        <p:nvPicPr>
          <p:cNvPr id="4100" name="Obrázek 3" descr="1.-magneto-ear-phon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1916113"/>
            <a:ext cx="52197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cs-CZ" dirty="0"/>
              <a:t>Etnologická a sociologická studia: co dělá člověk s nástroji</a:t>
            </a:r>
          </a:p>
          <a:p>
            <a:pPr>
              <a:buNone/>
            </a:pPr>
            <a:r>
              <a:rPr lang="cs-CZ" dirty="0"/>
              <a:t>Technologové a epistemologové: co dělají nástroje s člověkem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flying_machine_vintage_human_powered_flight_mousepad-p144156898861836510z8xsj_400.jpg"/>
          <p:cNvPicPr>
            <a:picLocks noChangeAspect="1"/>
          </p:cNvPicPr>
          <p:nvPr/>
        </p:nvPicPr>
        <p:blipFill>
          <a:blip r:embed="rId2" cstate="print"/>
          <a:srcRect t="9450" r="4082" b="24401"/>
          <a:stretch>
            <a:fillRect/>
          </a:stretch>
        </p:blipFill>
        <p:spPr>
          <a:xfrm>
            <a:off x="4644008" y="3212976"/>
            <a:ext cx="3960440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 lvl="0" fontAlgn="ctr">
              <a:buNone/>
            </a:pPr>
            <a:endParaRPr lang="cs-CZ" dirty="0" smtClean="0"/>
          </a:p>
          <a:p>
            <a:pPr lvl="0" fontAlgn="ctr">
              <a:buNone/>
            </a:pPr>
            <a:r>
              <a:rPr lang="cs-CZ" b="1" dirty="0" smtClean="0"/>
              <a:t>klíčové předpoklady pro úvahy v </a:t>
            </a:r>
            <a:r>
              <a:rPr lang="cs-CZ" b="1" dirty="0" err="1" smtClean="0"/>
              <a:t>mediologickém</a:t>
            </a:r>
            <a:r>
              <a:rPr lang="cs-CZ" b="1" dirty="0" smtClean="0"/>
              <a:t> rámci</a:t>
            </a:r>
            <a:endParaRPr lang="cs-CZ" b="1" dirty="0"/>
          </a:p>
          <a:p>
            <a:pPr lvl="0" fontAlgn="ctr">
              <a:buNone/>
            </a:pPr>
            <a:endParaRPr lang="cs-CZ" dirty="0" smtClean="0"/>
          </a:p>
          <a:p>
            <a:pPr marL="514350" lvl="0" indent="-514350" fontAlgn="ctr">
              <a:buNone/>
            </a:pPr>
            <a:r>
              <a:rPr lang="cs-CZ" dirty="0" smtClean="0"/>
              <a:t>1. skrytou </a:t>
            </a:r>
            <a:r>
              <a:rPr lang="cs-CZ" dirty="0"/>
              <a:t>dynamiku toho, jak v historii pracují ideje, je třeba hledat v jejich materiální formě a v procesech jejich předávání</a:t>
            </a:r>
            <a:r>
              <a:rPr lang="cs-CZ" dirty="0" smtClean="0"/>
              <a:t>/ přenosu</a:t>
            </a:r>
          </a:p>
          <a:p>
            <a:pPr marL="514350" lvl="0" indent="-514350" fontAlgn="ctr">
              <a:buNone/>
            </a:pPr>
            <a:endParaRPr lang="cs-CZ" dirty="0"/>
          </a:p>
          <a:p>
            <a:pPr lvl="0" fontAlgn="ctr">
              <a:buNone/>
            </a:pPr>
            <a:r>
              <a:rPr lang="cs-CZ" dirty="0" smtClean="0"/>
              <a:t>2. </a:t>
            </a:r>
            <a:r>
              <a:rPr lang="cs-CZ" dirty="0"/>
              <a:t>p</a:t>
            </a:r>
            <a:r>
              <a:rPr lang="cs-CZ" dirty="0" smtClean="0"/>
              <a:t>řenos informací </a:t>
            </a:r>
            <a:r>
              <a:rPr lang="cs-CZ" dirty="0"/>
              <a:t>v čase je třeba odlišit od přenosu komunikace, nebo od přenosu informace v </a:t>
            </a:r>
            <a:r>
              <a:rPr lang="cs-CZ" dirty="0" smtClean="0"/>
              <a:t>prostoru</a:t>
            </a:r>
          </a:p>
          <a:p>
            <a:pPr lvl="0" fontAlgn="ctr">
              <a:buNone/>
            </a:pPr>
            <a:endParaRPr lang="cs-CZ" dirty="0"/>
          </a:p>
          <a:p>
            <a:pPr lvl="0" fontAlgn="ctr">
              <a:buNone/>
            </a:pPr>
            <a:r>
              <a:rPr lang="cs-CZ" dirty="0" smtClean="0"/>
              <a:t>3. lidská </a:t>
            </a:r>
            <a:r>
              <a:rPr lang="cs-CZ" dirty="0"/>
              <a:t>kultura= umělé předávání určitých </a:t>
            </a:r>
            <a:r>
              <a:rPr lang="cs-CZ" dirty="0" smtClean="0"/>
              <a:t>dovedností</a:t>
            </a:r>
          </a:p>
          <a:p>
            <a:pPr lvl="0" fontAlgn="ctr">
              <a:buNone/>
            </a:pPr>
            <a:endParaRPr lang="cs-CZ" dirty="0"/>
          </a:p>
          <a:p>
            <a:pPr lvl="0" fontAlgn="ctr">
              <a:buNone/>
            </a:pPr>
            <a:r>
              <a:rPr lang="cs-CZ" dirty="0" smtClean="0"/>
              <a:t>4. prostředky </a:t>
            </a:r>
            <a:r>
              <a:rPr lang="cs-CZ" dirty="0"/>
              <a:t>předávání, mediační prostředky symbolických systémů, jsou dvojí povahy - technické nástroje </a:t>
            </a:r>
            <a:r>
              <a:rPr lang="cs-CZ" dirty="0" smtClean="0"/>
              <a:t>+ organické nástroje </a:t>
            </a:r>
          </a:p>
          <a:p>
            <a:pPr lvl="0" fontAlgn="ctr">
              <a:buNone/>
            </a:pPr>
            <a:endParaRPr lang="cs-CZ" dirty="0"/>
          </a:p>
          <a:p>
            <a:pPr lvl="0" fontAlgn="ctr">
              <a:buNone/>
            </a:pPr>
            <a:r>
              <a:rPr lang="cs-CZ" dirty="0" smtClean="0"/>
              <a:t>5. objekt </a:t>
            </a:r>
            <a:r>
              <a:rPr lang="cs-CZ" dirty="0"/>
              <a:t>přenosu nepředchází mechanismus </a:t>
            </a:r>
            <a:r>
              <a:rPr lang="cs-CZ" dirty="0" smtClean="0"/>
              <a:t>předání / dolní </a:t>
            </a:r>
            <a:r>
              <a:rPr lang="cs-CZ" dirty="0"/>
              <a:t>proud utváří horní </a:t>
            </a:r>
            <a:r>
              <a:rPr lang="cs-CZ" dirty="0" smtClean="0"/>
              <a:t>proud</a:t>
            </a:r>
          </a:p>
          <a:p>
            <a:pPr lvl="0" fontAlgn="ctr">
              <a:buNone/>
            </a:pPr>
            <a:endParaRPr lang="cs-CZ" dirty="0"/>
          </a:p>
          <a:p>
            <a:pPr lvl="0" fontAlgn="ctr">
              <a:buNone/>
            </a:pPr>
            <a:r>
              <a:rPr lang="cs-CZ" dirty="0" smtClean="0"/>
              <a:t>6. způsoby </a:t>
            </a:r>
            <a:r>
              <a:rPr lang="cs-CZ" dirty="0"/>
              <a:t>předání symbolických systémů v moderním období nejde oddělit od způsobů fyzické </a:t>
            </a:r>
            <a:r>
              <a:rPr lang="cs-CZ" dirty="0" smtClean="0"/>
              <a:t>přepravy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Základní </a:t>
            </a:r>
            <a:r>
              <a:rPr lang="cs-CZ" dirty="0" smtClean="0"/>
              <a:t>otázky:</a:t>
            </a:r>
          </a:p>
          <a:p>
            <a:pPr>
              <a:buNone/>
            </a:pPr>
            <a:r>
              <a:rPr lang="cs-CZ" dirty="0"/>
              <a:t>	J</a:t>
            </a:r>
            <a:r>
              <a:rPr lang="cs-CZ" dirty="0" smtClean="0"/>
              <a:t>ak </a:t>
            </a:r>
            <a:r>
              <a:rPr lang="cs-CZ" dirty="0"/>
              <a:t>se materializují plány a </a:t>
            </a:r>
            <a:r>
              <a:rPr lang="cs-CZ" dirty="0" smtClean="0"/>
              <a:t>ideje?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/>
              <a:t> </a:t>
            </a:r>
            <a:r>
              <a:rPr lang="cs-CZ" dirty="0" smtClean="0"/>
              <a:t>  Co </a:t>
            </a:r>
            <a:r>
              <a:rPr lang="cs-CZ" dirty="0"/>
              <a:t>jsou společenské a institucionální </a:t>
            </a:r>
            <a:r>
              <a:rPr lang="cs-CZ" dirty="0" err="1"/>
              <a:t>mediátory</a:t>
            </a:r>
            <a:r>
              <a:rPr lang="cs-CZ" dirty="0"/>
              <a:t>, které dávají médiím a komunikačním technologiím jejich kulturní </a:t>
            </a:r>
            <a:r>
              <a:rPr lang="cs-CZ" dirty="0" smtClean="0"/>
              <a:t>moc?</a:t>
            </a: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1.symbolický proces 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psaní, obraz)</a:t>
            </a:r>
          </a:p>
          <a:p>
            <a:r>
              <a:rPr lang="cs-CZ" dirty="0"/>
              <a:t>2.společenský kód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(přirozený </a:t>
            </a:r>
            <a:r>
              <a:rPr lang="cs-CZ" dirty="0"/>
              <a:t>jazyk)</a:t>
            </a:r>
          </a:p>
          <a:p>
            <a:r>
              <a:rPr lang="cs-CZ" dirty="0"/>
              <a:t>3.nástroj materiálního přenosu </a:t>
            </a:r>
            <a:endParaRPr lang="cs-CZ" dirty="0" smtClean="0"/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(</a:t>
            </a:r>
            <a:r>
              <a:rPr lang="cs-CZ" dirty="0"/>
              <a:t>papír, magnetická média, obrazovka)</a:t>
            </a:r>
          </a:p>
          <a:p>
            <a:r>
              <a:rPr lang="cs-CZ" dirty="0"/>
              <a:t>4.nahrávací a distribuční systém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	(</a:t>
            </a:r>
            <a:r>
              <a:rPr lang="cs-CZ" dirty="0"/>
              <a:t>vydavatel, TV síť, informační systém)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400" dirty="0" smtClean="0"/>
              <a:t>Jsem </a:t>
            </a:r>
            <a:r>
              <a:rPr lang="cs-CZ" sz="2400" dirty="0"/>
              <a:t>papyrus, pergamen, papír, počítačová obrazovka. </a:t>
            </a:r>
            <a:endParaRPr lang="cs-CZ" sz="2400" dirty="0" smtClean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Jsem Dekameron</a:t>
            </a:r>
            <a:r>
              <a:rPr lang="cs-CZ" sz="2400" dirty="0"/>
              <a:t>, Francois Villon, Lenin a Macintosh, </a:t>
            </a:r>
            <a:endParaRPr lang="cs-CZ" sz="2400" dirty="0" smtClean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jsem </a:t>
            </a:r>
            <a:r>
              <a:rPr lang="cs-CZ" sz="2400" dirty="0"/>
              <a:t>piktogram a abeceda, text a hypertext, </a:t>
            </a:r>
            <a:endParaRPr lang="cs-CZ" sz="2400" dirty="0" smtClean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rukopis</a:t>
            </a:r>
            <a:r>
              <a:rPr lang="cs-CZ" sz="2400" dirty="0"/>
              <a:t>, vytištěná stránka </a:t>
            </a:r>
            <a:endParaRPr lang="cs-CZ" sz="2400" dirty="0" smtClean="0"/>
          </a:p>
          <a:p>
            <a:pPr>
              <a:buNone/>
            </a:pPr>
            <a:r>
              <a:rPr lang="cs-CZ" sz="2400" dirty="0"/>
              <a:t>	</a:t>
            </a:r>
            <a:r>
              <a:rPr lang="cs-CZ" sz="2400" dirty="0" smtClean="0"/>
              <a:t>a </a:t>
            </a:r>
            <a:r>
              <a:rPr lang="cs-CZ" sz="2400" dirty="0"/>
              <a:t>vyzařující obrazovka.</a:t>
            </a:r>
          </a:p>
          <a:p>
            <a:pPr>
              <a:buNone/>
            </a:pPr>
            <a:r>
              <a:rPr lang="cs-CZ" sz="2400" dirty="0"/>
              <a:t>	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err="1" smtClean="0"/>
              <a:t>Debray</a:t>
            </a:r>
            <a:r>
              <a:rPr lang="cs-CZ" sz="2400" dirty="0"/>
              <a:t>, </a:t>
            </a: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Media </a:t>
            </a:r>
            <a:r>
              <a:rPr lang="cs-CZ" sz="2400" dirty="0" err="1"/>
              <a:t>Manifestos</a:t>
            </a:r>
            <a:r>
              <a:rPr lang="cs-CZ" sz="2400" dirty="0"/>
              <a:t>, s. 16-17</a:t>
            </a:r>
            <a:r>
              <a:rPr lang="cs-CZ" sz="2400" dirty="0" smtClean="0"/>
              <a:t>.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r>
              <a:rPr lang="cs-CZ" sz="2400" dirty="0" smtClean="0"/>
              <a:t>koncept </a:t>
            </a:r>
            <a:r>
              <a:rPr lang="cs-CZ" sz="2400" dirty="0" err="1" smtClean="0"/>
              <a:t>mediasféry</a:t>
            </a:r>
            <a:endParaRPr lang="cs-CZ" sz="2400" dirty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ediologie-papier-cover-sm.jpg"/>
          <p:cNvPicPr>
            <a:picLocks noChangeAspect="1"/>
          </p:cNvPicPr>
          <p:nvPr/>
        </p:nvPicPr>
        <p:blipFill>
          <a:blip r:embed="rId2" cstate="print"/>
          <a:srcRect l="19824" t="35760" b="15049"/>
          <a:stretch>
            <a:fillRect/>
          </a:stretch>
        </p:blipFill>
        <p:spPr>
          <a:xfrm>
            <a:off x="4139952" y="2708920"/>
            <a:ext cx="4715222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FRIEDRICH KITTLER</a:t>
            </a:r>
          </a:p>
          <a:p>
            <a:pPr>
              <a:buNone/>
            </a:pPr>
            <a:r>
              <a:rPr lang="cs-CZ" dirty="0" err="1" smtClean="0"/>
              <a:t>discourse</a:t>
            </a:r>
            <a:r>
              <a:rPr lang="cs-CZ" dirty="0" smtClean="0"/>
              <a:t> </a:t>
            </a:r>
            <a:r>
              <a:rPr lang="cs-CZ" dirty="0" err="1" smtClean="0"/>
              <a:t>networks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média determinující subjekt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vzájemné předhánění mediálních technologií a války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 smtClean="0"/>
              <a:t>rekursivní</a:t>
            </a:r>
            <a:r>
              <a:rPr lang="cs-CZ" dirty="0" smtClean="0"/>
              <a:t> / </a:t>
            </a:r>
          </a:p>
          <a:p>
            <a:pPr>
              <a:buNone/>
            </a:pPr>
            <a:r>
              <a:rPr lang="cs-CZ" dirty="0" smtClean="0"/>
              <a:t>znovu-se-opakující historie </a:t>
            </a:r>
          </a:p>
          <a:p>
            <a:pPr>
              <a:buNone/>
            </a:pPr>
            <a:r>
              <a:rPr lang="cs-CZ" sz="1800" dirty="0" smtClean="0"/>
              <a:t>př. siréna</a:t>
            </a:r>
            <a:endParaRPr lang="cs-CZ" sz="1800" dirty="0"/>
          </a:p>
        </p:txBody>
      </p:sp>
      <p:pic>
        <p:nvPicPr>
          <p:cNvPr id="5" name="Obrázek 4" descr="img7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149080"/>
            <a:ext cx="3563888" cy="256490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JAY DAVID BOLTER – RICHARD GRUSIN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 smtClean="0"/>
              <a:t>remediace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působí dvěma způsoby :</a:t>
            </a:r>
          </a:p>
          <a:p>
            <a:pPr>
              <a:buNone/>
            </a:pPr>
            <a:r>
              <a:rPr lang="cs-CZ" dirty="0" err="1" smtClean="0"/>
              <a:t>imediace</a:t>
            </a:r>
            <a:r>
              <a:rPr lang="cs-CZ" dirty="0" smtClean="0"/>
              <a:t> + </a:t>
            </a:r>
            <a:r>
              <a:rPr lang="cs-CZ" dirty="0" err="1" smtClean="0"/>
              <a:t>hypermediace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příklady : </a:t>
            </a:r>
          </a:p>
          <a:p>
            <a:pPr>
              <a:buNone/>
            </a:pPr>
            <a:r>
              <a:rPr lang="cs-CZ" dirty="0" smtClean="0"/>
              <a:t>vztah internetu a tisku</a:t>
            </a:r>
          </a:p>
          <a:p>
            <a:pPr>
              <a:buNone/>
            </a:pPr>
            <a:r>
              <a:rPr lang="cs-CZ" dirty="0" smtClean="0"/>
              <a:t>stereoskopie</a:t>
            </a:r>
            <a:endParaRPr lang="cs-CZ" dirty="0"/>
          </a:p>
        </p:txBody>
      </p:sp>
      <p:pic>
        <p:nvPicPr>
          <p:cNvPr id="4" name="Obrázek 3" descr="il_430xn-82553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50" y="3068960"/>
            <a:ext cx="4095750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268760"/>
            <a:ext cx="50768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79512" y="162880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kontext modernity</a:t>
            </a:r>
          </a:p>
          <a:p>
            <a:r>
              <a:rPr lang="cs-CZ" dirty="0" smtClean="0"/>
              <a:t>přelom 19. a 20. století</a:t>
            </a:r>
          </a:p>
          <a:p>
            <a:endParaRPr lang="cs-CZ" dirty="0"/>
          </a:p>
          <a:p>
            <a:r>
              <a:rPr lang="cs-CZ" dirty="0" smtClean="0"/>
              <a:t>komunikační a dopravní prostředky</a:t>
            </a:r>
          </a:p>
          <a:p>
            <a:endParaRPr lang="cs-CZ" dirty="0"/>
          </a:p>
          <a:p>
            <a:r>
              <a:rPr lang="cs-CZ" dirty="0" smtClean="0"/>
              <a:t>technologická vzdělanost a formování expertních elit</a:t>
            </a: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28558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4211960" cy="543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historie </a:t>
            </a:r>
            <a:r>
              <a:rPr lang="cs-CZ" b="1" dirty="0"/>
              <a:t>komunikačních médií </a:t>
            </a:r>
            <a:endParaRPr lang="cs-CZ" b="1" dirty="0" smtClean="0"/>
          </a:p>
          <a:p>
            <a:pPr>
              <a:buNone/>
            </a:pPr>
            <a:r>
              <a:rPr lang="cs-CZ" b="1" dirty="0" smtClean="0"/>
              <a:t>2 základní bloky</a:t>
            </a:r>
            <a:endParaRPr lang="cs-CZ" dirty="0"/>
          </a:p>
          <a:p>
            <a:r>
              <a:rPr lang="cs-CZ" dirty="0"/>
              <a:t>1 - historie psaní (a</a:t>
            </a:r>
            <a:r>
              <a:rPr lang="cs-CZ" dirty="0" smtClean="0"/>
              <a:t>. zápis</a:t>
            </a:r>
            <a:r>
              <a:rPr lang="cs-CZ" dirty="0"/>
              <a:t>, </a:t>
            </a:r>
            <a:r>
              <a:rPr lang="cs-CZ" dirty="0" err="1"/>
              <a:t>b</a:t>
            </a:r>
            <a:r>
              <a:rPr lang="cs-CZ" dirty="0"/>
              <a:t>. tisk)</a:t>
            </a:r>
          </a:p>
          <a:p>
            <a:r>
              <a:rPr lang="cs-CZ" dirty="0"/>
              <a:t>2 - technická média - telegrafie, analogová média, digitální médium počítače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123" name="Zástupný symbol pro obsah 3" descr="tele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71850"/>
            <a:ext cx="5286375" cy="3486150"/>
          </a:xfrm>
        </p:spPr>
      </p:pic>
      <p:pic>
        <p:nvPicPr>
          <p:cNvPr id="5124" name="Obrázek 4" descr="telefon_zestran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789363"/>
            <a:ext cx="41402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Obrázek 5" descr="telefon-sennik-telefony-telefonowac-dzwonic-w-sennik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0"/>
            <a:ext cx="46434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Obrázek 6" descr="Candlestick-pay-telephon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0056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Rhind_papy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3390900"/>
            <a:ext cx="2971800" cy="34671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 descr="275px-Alexander_Graham_Telephone_in_Newyork.jpg"/>
          <p:cNvPicPr>
            <a:picLocks noChangeAspect="1"/>
          </p:cNvPicPr>
          <p:nvPr/>
        </p:nvPicPr>
        <p:blipFill>
          <a:blip r:embed="rId3" cstate="print"/>
          <a:srcRect t="21413"/>
          <a:stretch>
            <a:fillRect/>
          </a:stretch>
        </p:blipFill>
        <p:spPr>
          <a:xfrm>
            <a:off x="5651500" y="3284984"/>
            <a:ext cx="3492500" cy="3573016"/>
          </a:xfrm>
          <a:prstGeom prst="rect">
            <a:avLst/>
          </a:prstGeom>
        </p:spPr>
      </p:pic>
      <p:pic>
        <p:nvPicPr>
          <p:cNvPr id="4" name="Zástupný symbol pro obsah 3" descr="2885065_f52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0"/>
            <a:ext cx="4953000" cy="3743325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cs-CZ" sz="2400" b="1" dirty="0"/>
              <a:t>1936 </a:t>
            </a:r>
            <a:r>
              <a:rPr lang="cs-CZ" sz="2400" b="1" dirty="0" smtClean="0"/>
              <a:t> : princip </a:t>
            </a:r>
            <a:r>
              <a:rPr lang="cs-CZ" sz="2400" b="1" dirty="0"/>
              <a:t>všech </a:t>
            </a:r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digitálních </a:t>
            </a:r>
            <a:r>
              <a:rPr lang="cs-CZ" sz="2400" b="1" dirty="0"/>
              <a:t>technologií </a:t>
            </a:r>
            <a:r>
              <a:rPr lang="cs-CZ" sz="2400" b="1" dirty="0" smtClean="0"/>
              <a:t>: </a:t>
            </a:r>
          </a:p>
          <a:p>
            <a:pPr>
              <a:buNone/>
            </a:pPr>
            <a:r>
              <a:rPr lang="cs-CZ" sz="2400" b="1" dirty="0" smtClean="0"/>
              <a:t>idea </a:t>
            </a:r>
            <a:r>
              <a:rPr lang="cs-CZ" sz="2400" b="1" dirty="0"/>
              <a:t>stroje Alana </a:t>
            </a:r>
            <a:r>
              <a:rPr lang="cs-CZ" sz="2400" b="1" dirty="0" err="1" smtClean="0"/>
              <a:t>Turinga</a:t>
            </a:r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pPr>
              <a:buNone/>
            </a:pPr>
            <a:r>
              <a:rPr lang="cs-CZ" sz="1800" b="1" dirty="0" smtClean="0"/>
              <a:t>idealizovaný stroj, simulující </a:t>
            </a:r>
          </a:p>
          <a:p>
            <a:pPr>
              <a:buNone/>
            </a:pPr>
            <a:r>
              <a:rPr lang="cs-CZ" sz="1800" b="1" dirty="0" smtClean="0"/>
              <a:t>podstatu </a:t>
            </a:r>
            <a:r>
              <a:rPr lang="cs-CZ" sz="1800" b="1" dirty="0"/>
              <a:t>lidské mysli</a:t>
            </a:r>
          </a:p>
          <a:p>
            <a:pPr>
              <a:buNone/>
            </a:pPr>
            <a:r>
              <a:rPr lang="cs-CZ" sz="1800" b="1" dirty="0" smtClean="0"/>
              <a:t> teoretický projekt </a:t>
            </a:r>
            <a:r>
              <a:rPr lang="cs-CZ" sz="1800" b="1" dirty="0"/>
              <a:t>počítače, </a:t>
            </a:r>
            <a:endParaRPr lang="cs-CZ" sz="1800" b="1" dirty="0" smtClean="0"/>
          </a:p>
          <a:p>
            <a:pPr>
              <a:buNone/>
            </a:pPr>
            <a:r>
              <a:rPr lang="cs-CZ" sz="1800" b="1" dirty="0" smtClean="0"/>
              <a:t>založeného </a:t>
            </a:r>
            <a:r>
              <a:rPr lang="cs-CZ" sz="1800" b="1" dirty="0"/>
              <a:t>na programování</a:t>
            </a:r>
          </a:p>
          <a:p>
            <a:pPr>
              <a:buNone/>
            </a:pPr>
            <a:endParaRPr lang="cs-CZ" sz="2400" dirty="0"/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000" t="2578" r="3769" b="5772"/>
          <a:stretch>
            <a:fillRect/>
          </a:stretch>
        </p:blipFill>
        <p:spPr bwMode="auto">
          <a:xfrm>
            <a:off x="4751512" y="764704"/>
            <a:ext cx="439248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4716016" cy="306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147" name="Zástupný symbol pro obsah 3" descr="idia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836613"/>
            <a:ext cx="6264275" cy="53292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404813"/>
            <a:ext cx="3740150" cy="4525962"/>
          </a:xfrm>
          <a:noFill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492375"/>
            <a:ext cx="31146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32038"/>
            <a:ext cx="3459163" cy="4525962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0"/>
            <a:ext cx="72009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24225"/>
            <a:ext cx="4800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hlinkClick r:id="rId2"/>
              </a:rPr>
              <a:t>http://polanoid.net/ </a:t>
            </a:r>
            <a:endParaRPr lang="cs-CZ" smtClean="0"/>
          </a:p>
          <a:p>
            <a:pPr>
              <a:buFont typeface="Arial" charset="0"/>
              <a:buNone/>
            </a:pPr>
            <a:endParaRPr lang="cs-CZ" smtClean="0"/>
          </a:p>
          <a:p>
            <a:pPr>
              <a:buFont typeface="Arial" charset="0"/>
              <a:buNone/>
            </a:pPr>
            <a:r>
              <a:rPr lang="cs-CZ" smtClean="0">
                <a:hlinkClick r:id="rId3"/>
              </a:rPr>
              <a:t>http://www.the-impossible-project.com/projects/exhibitions/venezia </a:t>
            </a:r>
            <a:endParaRPr lang="cs-CZ" smtClean="0"/>
          </a:p>
          <a:p>
            <a:pPr>
              <a:buFont typeface="Arial" charset="0"/>
              <a:buNone/>
            </a:pPr>
            <a:endParaRPr lang="cs-CZ" smtClean="0"/>
          </a:p>
          <a:p>
            <a:pPr>
              <a:buFont typeface="Arial" charset="0"/>
              <a:buNone/>
            </a:pPr>
            <a:r>
              <a:rPr lang="cs-CZ" smtClean="0">
                <a:hlinkClick r:id="rId4"/>
              </a:rPr>
              <a:t>http://www.polaroidlove.cz/</a:t>
            </a:r>
            <a:r>
              <a:rPr lang="cs-CZ" smtClean="0"/>
              <a:t> </a:t>
            </a:r>
          </a:p>
          <a:p>
            <a:pPr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hlinkClick r:id="rId2"/>
              </a:rPr>
              <a:t>http://hipstamatic.com/the_app.html</a:t>
            </a:r>
            <a:endParaRPr lang="cs-CZ" smtClean="0"/>
          </a:p>
        </p:txBody>
      </p:sp>
      <p:pic>
        <p:nvPicPr>
          <p:cNvPr id="10244" name="Obrázek 4" descr="hipstamatic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1025"/>
            <a:ext cx="7142163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Obrázek 3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133600"/>
            <a:ext cx="329565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"/>
          <p:cNvSpPr>
            <a:spLocks noChangeArrowheads="1"/>
          </p:cNvSpPr>
          <p:nvPr/>
        </p:nvSpPr>
        <p:spPr bwMode="auto">
          <a:xfrm>
            <a:off x="0" y="1484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2600" b="1">
                <a:solidFill>
                  <a:srgbClr val="F23F82"/>
                </a:solidFill>
                <a:ea typeface="Times New Roman" pitchFamily="18" charset="0"/>
              </a:rPr>
              <a:t>DIGITAL PHOTOGRAPHY NEVER LOOKED SO ANALOG</a:t>
            </a:r>
            <a:endParaRPr lang="cs-CZ">
              <a:ea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639</Words>
  <Application>Microsoft Office PowerPoint</Application>
  <PresentationFormat>Předvádění na obrazovce (4:3)</PresentationFormat>
  <Paragraphs>217</Paragraphs>
  <Slides>41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sady Office</vt:lpstr>
      <vt:lpstr>POJMY Z TEORIE A DĚJIN MÉDIÍ DVA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Mediální archeologie a  Michel Foucault</vt:lpstr>
      <vt:lpstr>Snímek 15</vt:lpstr>
      <vt:lpstr>Snímek 16</vt:lpstr>
      <vt:lpstr>Mediálně-archeologické přístupy</vt:lpstr>
      <vt:lpstr>Blízké přístupy</vt:lpstr>
      <vt:lpstr>Užitečné metodologické koncepty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</dc:creator>
  <cp:lastModifiedBy>luc</cp:lastModifiedBy>
  <cp:revision>30</cp:revision>
  <dcterms:created xsi:type="dcterms:W3CDTF">2012-02-24T14:14:49Z</dcterms:created>
  <dcterms:modified xsi:type="dcterms:W3CDTF">2012-02-24T19:02:00Z</dcterms:modified>
</cp:coreProperties>
</file>