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57" r:id="rId11"/>
    <p:sldId id="260" r:id="rId12"/>
    <p:sldId id="275" r:id="rId13"/>
    <p:sldId id="262" r:id="rId14"/>
    <p:sldId id="261" r:id="rId15"/>
    <p:sldId id="263" r:id="rId16"/>
    <p:sldId id="276" r:id="rId17"/>
    <p:sldId id="264" r:id="rId18"/>
    <p:sldId id="265" r:id="rId19"/>
    <p:sldId id="269" r:id="rId20"/>
    <p:sldId id="270" r:id="rId21"/>
    <p:sldId id="271" r:id="rId22"/>
    <p:sldId id="258" r:id="rId23"/>
    <p:sldId id="259" r:id="rId24"/>
    <p:sldId id="274" r:id="rId25"/>
    <p:sldId id="273" r:id="rId26"/>
    <p:sldId id="266" r:id="rId27"/>
    <p:sldId id="267" r:id="rId28"/>
    <p:sldId id="268" r:id="rId29"/>
    <p:sldId id="272" r:id="rId30"/>
    <p:sldId id="285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60"/>
  </p:normalViewPr>
  <p:slideViewPr>
    <p:cSldViewPr>
      <p:cViewPr varScale="1">
        <p:scale>
          <a:sx n="67" d="100"/>
          <a:sy n="67" d="100"/>
        </p:scale>
        <p:origin x="-17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telarc.va.com.au/projects/earonarm/index.html" TargetMode="External"/><Relationship Id="rId4" Type="http://schemas.openxmlformats.org/officeDocument/2006/relationships/hyperlink" Target="http://www.youtube.com/watch?v=k1AhxTbMdF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biomediale.ncca-kaliningrad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arti.com/bains_numeriques/en/video/eduardo_kac_the_eight_day" TargetMode="External"/><Relationship Id="rId2" Type="http://schemas.openxmlformats.org/officeDocument/2006/relationships/hyperlink" Target="http://www.ekac.org/8thday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fact.co.uk/index.php/objectui/type,vra.vrawork/id,42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BIOART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Living</a:t>
            </a:r>
            <a:r>
              <a:rPr lang="sk-SK" dirty="0" smtClean="0"/>
              <a:t> </a:t>
            </a:r>
            <a:r>
              <a:rPr lang="sk-SK" dirty="0" err="1" smtClean="0"/>
              <a:t>tissue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a </a:t>
            </a:r>
            <a:r>
              <a:rPr lang="sk-SK" dirty="0" err="1" smtClean="0"/>
              <a:t>medium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The Tissue Culture &amp; Art </a:t>
            </a:r>
            <a:r>
              <a:rPr lang="en-US" sz="2400" dirty="0" err="1" smtClean="0"/>
              <a:t>Projec</a:t>
            </a:r>
            <a:r>
              <a:rPr lang="sk-SK" sz="2400" dirty="0" smtClean="0"/>
              <a:t>t/</a:t>
            </a:r>
            <a:r>
              <a:rPr lang="sk-SK" sz="2400" dirty="0" err="1" smtClean="0"/>
              <a:t>Oron</a:t>
            </a:r>
            <a:r>
              <a:rPr lang="sk-SK" sz="2400" dirty="0" smtClean="0"/>
              <a:t> </a:t>
            </a:r>
            <a:r>
              <a:rPr lang="sk-SK" sz="2400" dirty="0" err="1" smtClean="0"/>
              <a:t>Catts</a:t>
            </a:r>
            <a:r>
              <a:rPr lang="sk-SK" sz="2400" dirty="0" smtClean="0"/>
              <a:t>, </a:t>
            </a:r>
            <a:r>
              <a:rPr lang="sk-SK" sz="2400" dirty="0" err="1" smtClean="0"/>
              <a:t>Ionat</a:t>
            </a:r>
            <a:r>
              <a:rPr lang="sk-SK" sz="2400" dirty="0" smtClean="0"/>
              <a:t> </a:t>
            </a:r>
            <a:r>
              <a:rPr lang="sk-SK" sz="2400" dirty="0" err="1" smtClean="0"/>
              <a:t>Zurr</a:t>
            </a:r>
            <a:r>
              <a:rPr lang="sk-SK" sz="2400" dirty="0" smtClean="0"/>
              <a:t>: </a:t>
            </a:r>
            <a:br>
              <a:rPr lang="sk-SK" sz="2400" dirty="0" smtClean="0"/>
            </a:br>
            <a:r>
              <a:rPr lang="en-US" sz="2400" dirty="0" smtClean="0"/>
              <a:t>Victimless Leather</a:t>
            </a:r>
            <a:r>
              <a:rPr lang="sk-SK" sz="2400" dirty="0" smtClean="0"/>
              <a:t>:</a:t>
            </a:r>
            <a:r>
              <a:rPr lang="en-US" sz="2400" dirty="0" smtClean="0"/>
              <a:t>A prototype of a stitch-less jacket grown in a bioreactor</a:t>
            </a:r>
            <a:br>
              <a:rPr lang="en-US" sz="2400" dirty="0" smtClean="0"/>
            </a:br>
            <a:endParaRPr lang="sk-SK" sz="2400" dirty="0"/>
          </a:p>
        </p:txBody>
      </p:sp>
      <p:pic>
        <p:nvPicPr>
          <p:cNvPr id="6" name="Zástupný symbol obsahu 5" descr="jacket  growing in bioreact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9" y="2438400"/>
            <a:ext cx="4804473" cy="3200400"/>
          </a:xfrm>
        </p:spPr>
      </p:pic>
      <p:pic>
        <p:nvPicPr>
          <p:cNvPr id="7" name="Zástupný symbol obsahu 6" descr="Stitch_less Jacket grown in technoscientific bod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513681"/>
            <a:ext cx="3581400" cy="53721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Preparing for Victimless Leather project</a:t>
            </a:r>
            <a:br>
              <a:rPr lang="en-US" sz="1800" dirty="0" smtClean="0"/>
            </a:br>
            <a:r>
              <a:rPr lang="en-US" sz="1800" dirty="0" smtClean="0"/>
              <a:t> A layer of pig </a:t>
            </a:r>
            <a:r>
              <a:rPr lang="en-US" sz="1800" dirty="0" err="1" smtClean="0"/>
              <a:t>mesenchymal</a:t>
            </a:r>
            <a:r>
              <a:rPr lang="en-US" sz="1800" dirty="0" smtClean="0"/>
              <a:t> cells (bone marrow stem cells) grown for six weeks. Grown during </a:t>
            </a:r>
            <a:r>
              <a:rPr lang="en-US" sz="1800" dirty="0" err="1" smtClean="0"/>
              <a:t>Oron</a:t>
            </a:r>
            <a:r>
              <a:rPr lang="en-US" sz="1800" dirty="0" smtClean="0"/>
              <a:t> </a:t>
            </a:r>
            <a:r>
              <a:rPr lang="en-US" sz="1800" dirty="0" err="1" smtClean="0"/>
              <a:t>Catts</a:t>
            </a:r>
            <a:r>
              <a:rPr lang="en-US" sz="1800" dirty="0" smtClean="0"/>
              <a:t> and </a:t>
            </a:r>
            <a:r>
              <a:rPr lang="en-US" sz="1800" dirty="0" err="1" smtClean="0"/>
              <a:t>Ionat</a:t>
            </a:r>
            <a:r>
              <a:rPr lang="en-US" sz="1800" dirty="0" smtClean="0"/>
              <a:t> </a:t>
            </a:r>
            <a:r>
              <a:rPr lang="en-US" sz="1800" dirty="0" err="1" smtClean="0"/>
              <a:t>Zurr's</a:t>
            </a:r>
            <a:r>
              <a:rPr lang="en-US" sz="1800" dirty="0" smtClean="0"/>
              <a:t> residency as research fellows at Harvard Medical School (2000-2001</a:t>
            </a:r>
            <a:r>
              <a:rPr lang="sk-SK" sz="1800" dirty="0" smtClean="0"/>
              <a:t>)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sk-SK" sz="1600" dirty="0"/>
          </a:p>
        </p:txBody>
      </p:sp>
      <p:pic>
        <p:nvPicPr>
          <p:cNvPr id="4" name="Zástupný symbol obsahu 3" descr="leat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77543"/>
            <a:ext cx="8077200" cy="5380457"/>
          </a:xfrm>
        </p:spPr>
      </p:pic>
      <p:sp>
        <p:nvSpPr>
          <p:cNvPr id="5" name="Obdĺžnik 4"/>
          <p:cNvSpPr/>
          <p:nvPr/>
        </p:nvSpPr>
        <p:spPr>
          <a:xfrm>
            <a:off x="762000" y="6324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sk-SK" b="1" i="1" dirty="0" smtClean="0"/>
              <a:t>Vrstva kmeňových buniek kostnej drene z ošípaných</a:t>
            </a:r>
            <a:endParaRPr lang="sk-SK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Oron</a:t>
            </a:r>
            <a:r>
              <a:rPr lang="en-US" sz="2000" dirty="0" smtClean="0"/>
              <a:t> </a:t>
            </a:r>
            <a:r>
              <a:rPr lang="en-US" sz="2000" dirty="0" err="1" smtClean="0"/>
              <a:t>Catts</a:t>
            </a:r>
            <a:r>
              <a:rPr lang="en-US" sz="2000" dirty="0" smtClean="0"/>
              <a:t> with Victimless Leather: A Prototype of Stitch-less Jacket grown in a </a:t>
            </a:r>
            <a:r>
              <a:rPr lang="en-US" sz="2000" dirty="0" err="1" smtClean="0"/>
              <a:t>Technoscientific</a:t>
            </a:r>
            <a:r>
              <a:rPr lang="en-US" sz="2000" dirty="0" smtClean="0"/>
              <a:t> "Body".</a:t>
            </a:r>
            <a:br>
              <a:rPr lang="en-US" sz="2000" dirty="0" smtClean="0"/>
            </a:br>
            <a:endParaRPr lang="sk-SK" sz="2000" dirty="0"/>
          </a:p>
        </p:txBody>
      </p:sp>
      <p:pic>
        <p:nvPicPr>
          <p:cNvPr id="4" name="Zástupný symbol obsahu 3" descr="oron cat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799"/>
            <a:ext cx="7239000" cy="544285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Semi-Living Worry Doll by the Tissue Culture and Art Project (</a:t>
            </a:r>
            <a:r>
              <a:rPr lang="en-US" sz="2400" dirty="0" err="1" smtClean="0"/>
              <a:t>Oron</a:t>
            </a:r>
            <a:r>
              <a:rPr lang="en-US" sz="2400" dirty="0" smtClean="0"/>
              <a:t> </a:t>
            </a:r>
            <a:r>
              <a:rPr lang="en-US" sz="2400" dirty="0" err="1" smtClean="0"/>
              <a:t>Catts</a:t>
            </a:r>
            <a:r>
              <a:rPr lang="en-US" sz="2400" dirty="0" smtClean="0"/>
              <a:t> and </a:t>
            </a:r>
            <a:r>
              <a:rPr lang="en-US" sz="2400" dirty="0" err="1" smtClean="0"/>
              <a:t>Ionat</a:t>
            </a:r>
            <a:r>
              <a:rPr lang="en-US" sz="2400" dirty="0" smtClean="0"/>
              <a:t> </a:t>
            </a:r>
            <a:r>
              <a:rPr lang="en-US" sz="2400" dirty="0" err="1" smtClean="0"/>
              <a:t>Zurr</a:t>
            </a:r>
            <a:r>
              <a:rPr lang="en-US" sz="2400" dirty="0" smtClean="0"/>
              <a:t>)</a:t>
            </a:r>
            <a:endParaRPr lang="sk-SK" sz="2400" dirty="0"/>
          </a:p>
        </p:txBody>
      </p:sp>
      <p:pic>
        <p:nvPicPr>
          <p:cNvPr id="4" name="Zástupný symbol obsahu 3" descr="dol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3581400" cy="5372099"/>
          </a:xfrm>
        </p:spPr>
      </p:pic>
      <p:pic>
        <p:nvPicPr>
          <p:cNvPr id="7" name="Zástupný symbol obsahu 6" descr="semi liv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81400" y="1524000"/>
            <a:ext cx="5588000" cy="4191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Oron</a:t>
            </a:r>
            <a:r>
              <a:rPr lang="sk-SK" sz="2400" dirty="0" smtClean="0"/>
              <a:t> </a:t>
            </a:r>
            <a:r>
              <a:rPr lang="sk-SK" sz="2400" dirty="0" err="1" smtClean="0"/>
              <a:t>Catts</a:t>
            </a:r>
            <a:r>
              <a:rPr lang="sk-SK" sz="2400" dirty="0" smtClean="0"/>
              <a:t>/</a:t>
            </a:r>
            <a:r>
              <a:rPr lang="sk-SK" sz="2400" dirty="0" err="1" smtClean="0"/>
              <a:t>Ionatt</a:t>
            </a:r>
            <a:r>
              <a:rPr lang="sk-SK" sz="2400" dirty="0" smtClean="0"/>
              <a:t> </a:t>
            </a:r>
            <a:r>
              <a:rPr lang="sk-SK" sz="2400" dirty="0" err="1" smtClean="0"/>
              <a:t>Zurr</a:t>
            </a:r>
            <a:r>
              <a:rPr lang="sk-SK" sz="2400" dirty="0" smtClean="0"/>
              <a:t>: </a:t>
            </a:r>
            <a:r>
              <a:rPr lang="en-US" sz="2400" dirty="0" smtClean="0"/>
              <a:t>The Semi-Living</a:t>
            </a:r>
            <a:r>
              <a:rPr lang="sk-SK" sz="2400" dirty="0" smtClean="0"/>
              <a:t> </a:t>
            </a:r>
            <a:r>
              <a:rPr lang="sk-SK" sz="2400" dirty="0" err="1" smtClean="0"/>
              <a:t>Worry</a:t>
            </a:r>
            <a:r>
              <a:rPr lang="en-US" sz="2400" dirty="0" smtClean="0"/>
              <a:t> Dolls</a:t>
            </a:r>
            <a:r>
              <a:rPr lang="sk-SK" sz="2400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dolls contained in their mini bioreactors</a:t>
            </a:r>
            <a:br>
              <a:rPr lang="en-US" sz="2400" dirty="0" smtClean="0"/>
            </a:br>
            <a:endParaRPr lang="sk-SK" sz="2400" dirty="0"/>
          </a:p>
        </p:txBody>
      </p:sp>
      <p:pic>
        <p:nvPicPr>
          <p:cNvPr id="4" name="Zástupný symbol obsahu 3" descr="semi liv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750" y="1447800"/>
            <a:ext cx="8121850" cy="5410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Semi-Living Worry Doll by the Tissue Culture and Art Project (</a:t>
            </a:r>
            <a:r>
              <a:rPr lang="en-US" sz="2400" dirty="0" err="1" smtClean="0"/>
              <a:t>Oron</a:t>
            </a:r>
            <a:r>
              <a:rPr lang="en-US" sz="2400" dirty="0" smtClean="0"/>
              <a:t> </a:t>
            </a:r>
            <a:r>
              <a:rPr lang="en-US" sz="2400" dirty="0" err="1" smtClean="0"/>
              <a:t>Catts</a:t>
            </a:r>
            <a:r>
              <a:rPr lang="en-US" sz="2400" dirty="0" smtClean="0"/>
              <a:t> and </a:t>
            </a:r>
            <a:r>
              <a:rPr lang="en-US" sz="2400" dirty="0" err="1" smtClean="0"/>
              <a:t>Ionat</a:t>
            </a:r>
            <a:r>
              <a:rPr lang="en-US" sz="2400" dirty="0" smtClean="0"/>
              <a:t> </a:t>
            </a:r>
            <a:r>
              <a:rPr lang="en-US" sz="2400" dirty="0" err="1" smtClean="0"/>
              <a:t>Zurr</a:t>
            </a:r>
            <a:r>
              <a:rPr lang="en-US" sz="2400" dirty="0" smtClean="0"/>
              <a:t>)</a:t>
            </a:r>
            <a:r>
              <a:rPr lang="sk-SK" sz="2400" dirty="0" smtClean="0"/>
              <a:t>  - </a:t>
            </a:r>
            <a:r>
              <a:rPr lang="sk-SK" sz="2400" dirty="0" err="1" smtClean="0"/>
              <a:t>bioreactor</a:t>
            </a:r>
            <a:endParaRPr lang="sk-SK" sz="2400" dirty="0"/>
          </a:p>
        </p:txBody>
      </p:sp>
      <p:pic>
        <p:nvPicPr>
          <p:cNvPr id="7" name="Zástupný symbol obsahu 6" descr="IMG_1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7162800" cy="53721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/>
              <a:t>Semi</a:t>
            </a:r>
            <a:r>
              <a:rPr lang="sk-SK" sz="2400" dirty="0" smtClean="0"/>
              <a:t> </a:t>
            </a:r>
            <a:r>
              <a:rPr lang="sk-SK" sz="2400" dirty="0" err="1" smtClean="0"/>
              <a:t>living</a:t>
            </a:r>
            <a:r>
              <a:rPr lang="sk-SK" sz="2400" dirty="0" smtClean="0"/>
              <a:t> </a:t>
            </a:r>
            <a:r>
              <a:rPr lang="sk-SK" sz="2400" dirty="0" err="1" smtClean="0"/>
              <a:t>worry</a:t>
            </a:r>
            <a:r>
              <a:rPr lang="sk-SK" sz="2400" dirty="0" smtClean="0"/>
              <a:t> </a:t>
            </a:r>
            <a:r>
              <a:rPr lang="sk-SK" sz="2400" dirty="0" err="1" smtClean="0"/>
              <a:t>dolls</a:t>
            </a:r>
            <a:r>
              <a:rPr lang="sk-SK" sz="2400" dirty="0" smtClean="0"/>
              <a:t>: </a:t>
            </a:r>
            <a:r>
              <a:rPr lang="sk-SK" sz="2400" dirty="0" err="1" smtClean="0"/>
              <a:t>feeding</a:t>
            </a:r>
            <a:r>
              <a:rPr lang="sk-SK" sz="2400" dirty="0" smtClean="0"/>
              <a:t> </a:t>
            </a:r>
            <a:r>
              <a:rPr lang="sk-SK" sz="2400" dirty="0" err="1" smtClean="0"/>
              <a:t>protocol</a:t>
            </a:r>
            <a:endParaRPr lang="sk-SK" sz="2400" dirty="0"/>
          </a:p>
        </p:txBody>
      </p:sp>
      <p:pic>
        <p:nvPicPr>
          <p:cNvPr id="4" name="Zástupný symbol obsahu 3" descr="worrydolls_process_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4800" y="1472185"/>
            <a:ext cx="914400" cy="5385815"/>
          </a:xfrm>
        </p:spPr>
      </p:pic>
      <p:sp>
        <p:nvSpPr>
          <p:cNvPr id="5" name="Obdĺžnik 4"/>
          <p:cNvSpPr/>
          <p:nvPr/>
        </p:nvSpPr>
        <p:spPr>
          <a:xfrm>
            <a:off x="609600" y="56388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http://www.youtube.com/watch?v=lOTpT6asopY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685800" y="60198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http://sciencegallery.com/visceral/semi-living-worry-dolls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Human Tissue &amp; Art Project</a:t>
            </a:r>
            <a:r>
              <a:rPr lang="sk-SK" sz="2000" dirty="0" smtClean="0"/>
              <a:t>: </a:t>
            </a:r>
            <a:r>
              <a:rPr lang="en-US" sz="2000" dirty="0" smtClean="0"/>
              <a:t>Pig Wings</a:t>
            </a:r>
            <a:br>
              <a:rPr lang="en-US" sz="2000" dirty="0" smtClean="0"/>
            </a:br>
            <a:r>
              <a:rPr lang="en-US" sz="2000" dirty="0" smtClean="0"/>
              <a:t>The Pig Wings installation -where pig cells are grown into the shape of different types of wings</a:t>
            </a:r>
            <a:r>
              <a:rPr lang="sk-SK" sz="2000" dirty="0" smtClean="0"/>
              <a:t>. </a:t>
            </a:r>
            <a:endParaRPr lang="sk-SK" sz="2000" dirty="0"/>
          </a:p>
        </p:txBody>
      </p:sp>
      <p:pic>
        <p:nvPicPr>
          <p:cNvPr id="4" name="Zástupný symbol obsahu 3" descr="pig w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6942" y="1524000"/>
            <a:ext cx="8007458" cy="5334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Pig Wings</a:t>
            </a:r>
            <a:r>
              <a:rPr lang="sk-SK" sz="2000" dirty="0" smtClean="0"/>
              <a:t>: </a:t>
            </a:r>
            <a:r>
              <a:rPr lang="en-US" sz="2000" dirty="0" smtClean="0"/>
              <a:t> The wings created as part of the Pig Wings project - bat wings, bird wings and ancient reptile wings</a:t>
            </a:r>
            <a:br>
              <a:rPr lang="en-US" sz="2000" dirty="0" smtClean="0"/>
            </a:br>
            <a:endParaRPr lang="sk-SK" sz="2000" dirty="0"/>
          </a:p>
        </p:txBody>
      </p:sp>
      <p:pic>
        <p:nvPicPr>
          <p:cNvPr id="4" name="Zástupný symbol obsahu 3" descr="pig wing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3581400" cy="53721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Tissue Culture &amp; Art Project </a:t>
            </a:r>
            <a:r>
              <a:rPr lang="sk-SK" sz="2000" dirty="0" smtClean="0"/>
              <a:t>: </a:t>
            </a:r>
            <a:r>
              <a:rPr lang="en-US" sz="2000" dirty="0" err="1" smtClean="0"/>
              <a:t>NoArk</a:t>
            </a:r>
            <a:r>
              <a:rPr lang="en-US" sz="2000" dirty="0" smtClean="0"/>
              <a:t> II</a:t>
            </a:r>
            <a:br>
              <a:rPr lang="en-US" sz="2000" dirty="0" smtClean="0"/>
            </a:br>
            <a:r>
              <a:rPr lang="en-US" sz="2000" dirty="0" err="1" smtClean="0"/>
              <a:t>Hybridomas</a:t>
            </a:r>
            <a:r>
              <a:rPr lang="en-US" sz="2000" dirty="0" smtClean="0"/>
              <a:t> cells growing in the WAVE bioreactor, next to taxidermy and preserved specimens (2008)</a:t>
            </a:r>
            <a:endParaRPr lang="sk-SK" sz="2000" dirty="0"/>
          </a:p>
        </p:txBody>
      </p:sp>
      <p:pic>
        <p:nvPicPr>
          <p:cNvPr id="4" name="Zástupný symbol obsahu 3" descr="no 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121850" cy="5410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Bioart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“</a:t>
            </a:r>
            <a:r>
              <a:rPr lang="sk-SK" i="1" dirty="0" smtClean="0"/>
              <a:t>umenie manipulujúce živými procesmi, … vytvárajúce a transformujúce živé organizmy, … ktoré nie je reprezentatívne, ale odohráva sa in </a:t>
            </a:r>
            <a:r>
              <a:rPr lang="sk-SK" i="1" dirty="0" err="1" smtClean="0"/>
              <a:t>vivo</a:t>
            </a:r>
            <a:r>
              <a:rPr lang="sk-SK" i="1" dirty="0" smtClean="0"/>
              <a:t>, stávajúc sa tak súčasťou živej prírody a evolúcie</a:t>
            </a:r>
            <a:r>
              <a:rPr lang="sk-SK" dirty="0" smtClean="0"/>
              <a:t>„   </a:t>
            </a:r>
          </a:p>
          <a:p>
            <a:pPr>
              <a:buNone/>
            </a:pPr>
            <a:r>
              <a:rPr lang="sk-SK" dirty="0" smtClean="0"/>
              <a:t>            (E.</a:t>
            </a:r>
            <a:r>
              <a:rPr lang="en-US" dirty="0" smtClean="0"/>
              <a:t>KAC</a:t>
            </a:r>
            <a:r>
              <a:rPr lang="sk-SK" dirty="0" smtClean="0"/>
              <a:t>,</a:t>
            </a:r>
            <a:r>
              <a:rPr lang="en-US" dirty="0" smtClean="0"/>
              <a:t> Signs of Life, 2006, s. 18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Untitled</a:t>
            </a:r>
            <a:br>
              <a:rPr lang="en-US" sz="1800" dirty="0" smtClean="0"/>
            </a:br>
            <a:r>
              <a:rPr lang="en-US" sz="1800" dirty="0" smtClean="0"/>
              <a:t>Pre-natal sheep skeletal muscle and degradable PGA polymer scaffold.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en-US" sz="1800" dirty="0" smtClean="0"/>
              <a:t>This is the "Semi-Living Steak" after around 4 months of growth</a:t>
            </a:r>
            <a:br>
              <a:rPr lang="en-US" sz="1800" dirty="0" smtClean="0"/>
            </a:br>
            <a:endParaRPr lang="sk-SK" sz="1800" dirty="0"/>
          </a:p>
        </p:txBody>
      </p:sp>
      <p:pic>
        <p:nvPicPr>
          <p:cNvPr id="11" name="Zástupný symbol obsahu 10" descr="semi-living-stea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0134" y="2209800"/>
            <a:ext cx="4883865" cy="3749814"/>
          </a:xfrm>
        </p:spPr>
      </p:pic>
      <p:pic>
        <p:nvPicPr>
          <p:cNvPr id="10" name="Zástupný symbol obsahu 9" descr="CulturedMeat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4211221" cy="376904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Untitled</a:t>
            </a:r>
            <a:br>
              <a:rPr lang="en-US" sz="2000" dirty="0" smtClean="0"/>
            </a:br>
            <a:r>
              <a:rPr lang="en-US" sz="2000" dirty="0" smtClean="0"/>
              <a:t>Pre-natal sheep skeletal muscle and degradable PGA polymer scaffold.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en-US" sz="2000" dirty="0" smtClean="0"/>
              <a:t>This is the "Semi-Living Steak" after around 4 months of growth</a:t>
            </a:r>
            <a:endParaRPr lang="sk-SK" sz="2000" dirty="0"/>
          </a:p>
        </p:txBody>
      </p:sp>
      <p:pic>
        <p:nvPicPr>
          <p:cNvPr id="5" name="Zástupný symbol obsahu 4" descr="CulturedMeat2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4470400" cy="3352800"/>
          </a:xfrm>
        </p:spPr>
      </p:pic>
      <p:pic>
        <p:nvPicPr>
          <p:cNvPr id="6" name="Zástupný symbol obsahu 5" descr="CulturedMeat3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33600"/>
            <a:ext cx="4572000" cy="3429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48 Star Flag: Study for What They Want</a:t>
            </a:r>
            <a:br>
              <a:rPr lang="en-US" sz="2400" dirty="0" smtClean="0"/>
            </a:br>
            <a:r>
              <a:rPr lang="en-US" sz="2400" dirty="0" smtClean="0"/>
              <a:t>Made out of tanned human skin. By Andrew </a:t>
            </a:r>
            <a:r>
              <a:rPr lang="en-US" sz="2400" dirty="0" err="1" smtClean="0"/>
              <a:t>Krasnow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sk-SK" sz="2800" dirty="0"/>
          </a:p>
        </p:txBody>
      </p:sp>
      <p:pic>
        <p:nvPicPr>
          <p:cNvPr id="4" name="Zástupný symbol obsahu 3" descr="tanned human skin_ Andrew Krasnow_48 Star Flag_study what they w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99101"/>
            <a:ext cx="8001000" cy="53296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Hamburger</a:t>
            </a:r>
            <a:r>
              <a:rPr lang="sk-SK" sz="2400" dirty="0" smtClean="0"/>
              <a:t> 2000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hamburger made from tanned human skin, containing teeth. By Andrew </a:t>
            </a:r>
            <a:r>
              <a:rPr lang="en-US" sz="2400" dirty="0" err="1" smtClean="0"/>
              <a:t>Krasnow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sk-SK" sz="2400" dirty="0"/>
          </a:p>
        </p:txBody>
      </p:sp>
      <p:pic>
        <p:nvPicPr>
          <p:cNvPr id="4" name="Zástupný symbol obsahu 3" descr="hamburger made from tanned human skin_teeth_Andrew Kra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77543"/>
            <a:ext cx="8077200" cy="538045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err="1" smtClean="0"/>
              <a:t>Andrew</a:t>
            </a:r>
            <a:r>
              <a:rPr lang="sk-SK" sz="2000" dirty="0" smtClean="0"/>
              <a:t> </a:t>
            </a:r>
            <a:r>
              <a:rPr lang="sk-SK" sz="2000" dirty="0" err="1" smtClean="0"/>
              <a:t>Krasnow</a:t>
            </a:r>
            <a:r>
              <a:rPr lang="sk-SK" sz="2000" dirty="0" smtClean="0"/>
              <a:t>, </a:t>
            </a:r>
            <a:r>
              <a:rPr lang="sk-SK" sz="2000" dirty="0" err="1" smtClean="0"/>
              <a:t>Palette</a:t>
            </a:r>
            <a:r>
              <a:rPr lang="sk-SK" sz="2000" dirty="0" smtClean="0"/>
              <a:t> 1992/1999 </a:t>
            </a:r>
            <a:r>
              <a:rPr lang="sk-SK" sz="2000" dirty="0" err="1" smtClean="0"/>
              <a:t>human</a:t>
            </a:r>
            <a:r>
              <a:rPr lang="sk-SK" sz="2000" dirty="0" smtClean="0"/>
              <a:t> skin, </a:t>
            </a:r>
            <a:r>
              <a:rPr lang="sk-SK" sz="2000" dirty="0" err="1" smtClean="0"/>
              <a:t>thread</a:t>
            </a:r>
            <a:r>
              <a:rPr lang="sk-SK" sz="2000" dirty="0" smtClean="0"/>
              <a:t>, 25 x 21 </a:t>
            </a:r>
            <a:r>
              <a:rPr lang="sk-SK" sz="2000" dirty="0" err="1" smtClean="0"/>
              <a:t>inches</a:t>
            </a:r>
            <a:r>
              <a:rPr lang="sk-SK" sz="2000" dirty="0" smtClean="0"/>
              <a:t> </a:t>
            </a:r>
            <a:r>
              <a:rPr lang="sk-SK" sz="2000" dirty="0" err="1" smtClean="0"/>
              <a:t>photo</a:t>
            </a:r>
            <a:r>
              <a:rPr lang="sk-SK" sz="2000" dirty="0" smtClean="0"/>
              <a:t>: </a:t>
            </a:r>
            <a:r>
              <a:rPr lang="sk-SK" sz="2000" dirty="0" err="1" smtClean="0"/>
              <a:t>Dan</a:t>
            </a:r>
            <a:r>
              <a:rPr lang="sk-SK" sz="2000" dirty="0" smtClean="0"/>
              <a:t> </a:t>
            </a:r>
            <a:r>
              <a:rPr lang="sk-SK" sz="2000" dirty="0" err="1" smtClean="0"/>
              <a:t>Miller</a:t>
            </a:r>
            <a:r>
              <a:rPr lang="sk-SK" sz="2000" dirty="0" smtClean="0"/>
              <a:t>, </a:t>
            </a:r>
            <a:r>
              <a:rPr lang="sk-SK" sz="2000" dirty="0" err="1" smtClean="0"/>
              <a:t>Courtesy</a:t>
            </a:r>
            <a:r>
              <a:rPr lang="sk-SK" sz="2000" dirty="0" smtClean="0"/>
              <a:t> ADM Project</a:t>
            </a:r>
            <a:br>
              <a:rPr lang="sk-SK" sz="2000" dirty="0" smtClean="0"/>
            </a:br>
            <a:endParaRPr lang="sk-SK" sz="2000" dirty="0"/>
          </a:p>
        </p:txBody>
      </p:sp>
      <p:pic>
        <p:nvPicPr>
          <p:cNvPr id="4" name="Zástupný symbol obsahu 3" descr="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3237" y="1447800"/>
            <a:ext cx="7300163" cy="54102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Andrew </a:t>
            </a:r>
            <a:r>
              <a:rPr lang="en-US" sz="1800" dirty="0" err="1" smtClean="0"/>
              <a:t>Krasnow's</a:t>
            </a:r>
            <a:r>
              <a:rPr lang="en-US" sz="1800" dirty="0" smtClean="0"/>
              <a:t> </a:t>
            </a:r>
            <a:r>
              <a:rPr lang="en-US" sz="1800" i="1" dirty="0" smtClean="0"/>
              <a:t>Hollow Muscle</a:t>
            </a:r>
            <a:r>
              <a:rPr lang="en-US" sz="1800" dirty="0" smtClean="0"/>
              <a:t>, a heart made from human skin</a:t>
            </a:r>
            <a:r>
              <a:rPr lang="sk-SK" sz="1800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sk-SK" sz="1800" dirty="0"/>
          </a:p>
        </p:txBody>
      </p:sp>
      <p:pic>
        <p:nvPicPr>
          <p:cNvPr id="4" name="Zástupný symbol obsahu 3" descr="Hollow_Muscle_ krasn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36295" y="741950"/>
            <a:ext cx="5414210" cy="685799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Tissue Bank</a:t>
            </a:r>
            <a:br>
              <a:rPr lang="en-US" sz="2000" dirty="0" smtClean="0"/>
            </a:br>
            <a:r>
              <a:rPr lang="en-US" sz="2000" dirty="0" smtClean="0"/>
              <a:t>A brain cut into pieces at the Tissue Bank, Imperial College London</a:t>
            </a:r>
            <a:br>
              <a:rPr lang="en-US" sz="2000" dirty="0" smtClean="0"/>
            </a:br>
            <a:endParaRPr lang="sk-SK" sz="2000" dirty="0"/>
          </a:p>
        </p:txBody>
      </p:sp>
      <p:pic>
        <p:nvPicPr>
          <p:cNvPr id="4" name="Zástupný symbol obsahu 3" descr="tissue b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153400" cy="543121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Tissue Bank</a:t>
            </a:r>
            <a:r>
              <a:rPr lang="sk-SK" sz="2400" dirty="0" smtClean="0"/>
              <a:t>. </a:t>
            </a:r>
            <a:r>
              <a:rPr lang="en-US" sz="2400" dirty="0" smtClean="0"/>
              <a:t>Artists David </a:t>
            </a:r>
            <a:r>
              <a:rPr lang="en-US" sz="2400" dirty="0" err="1" smtClean="0"/>
              <a:t>Marron,and</a:t>
            </a:r>
            <a:r>
              <a:rPr lang="en-US" sz="2400" dirty="0" smtClean="0"/>
              <a:t> Katharine Dowson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n-US" sz="2400" dirty="0" smtClean="0"/>
              <a:t>in Imperial College's Tissue Bank with Dr Federico </a:t>
            </a:r>
            <a:r>
              <a:rPr lang="en-US" sz="2400" dirty="0" err="1" smtClean="0"/>
              <a:t>Roncaroli</a:t>
            </a:r>
            <a:r>
              <a:rPr lang="en-US" sz="2400" dirty="0" smtClean="0"/>
              <a:t> looking at brain tissue</a:t>
            </a:r>
            <a:r>
              <a:rPr lang="sk-SK" sz="2400" dirty="0" smtClean="0"/>
              <a:t>. </a:t>
            </a:r>
            <a:endParaRPr lang="sk-SK" sz="2400" dirty="0"/>
          </a:p>
        </p:txBody>
      </p:sp>
      <p:pic>
        <p:nvPicPr>
          <p:cNvPr id="4" name="Zástupný symbol obsahu 3" descr="GV_Gallery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8153400" cy="543121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stelar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28751"/>
            <a:ext cx="4343400" cy="5429249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Stelarc</a:t>
            </a:r>
            <a:r>
              <a:rPr lang="sk-SK" sz="2200" dirty="0" smtClean="0"/>
              <a:t>: </a:t>
            </a:r>
            <a:r>
              <a:rPr lang="en-US" sz="2200" dirty="0" smtClean="0"/>
              <a:t> An ear implanted in the forearm of </a:t>
            </a:r>
            <a:r>
              <a:rPr lang="en-US" sz="2200" dirty="0" err="1" smtClean="0"/>
              <a:t>Stelarc</a:t>
            </a:r>
            <a:r>
              <a:rPr lang="sk-SK" sz="2200" dirty="0" smtClean="0"/>
              <a:t>  (</a:t>
            </a:r>
            <a:r>
              <a:rPr lang="sk-SK" sz="2200" dirty="0" err="1" smtClean="0"/>
              <a:t>SymbioticA</a:t>
            </a:r>
            <a:r>
              <a:rPr lang="sk-SK" sz="2200" dirty="0" smtClean="0"/>
              <a:t>)</a:t>
            </a:r>
            <a:endParaRPr lang="sk-SK" dirty="0"/>
          </a:p>
        </p:txBody>
      </p:sp>
      <p:pic>
        <p:nvPicPr>
          <p:cNvPr id="4" name="Zástupný symbol obsahu 3" descr="stellar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454" y="2514600"/>
            <a:ext cx="4839346" cy="3223629"/>
          </a:xfrm>
        </p:spPr>
      </p:pic>
      <p:sp>
        <p:nvSpPr>
          <p:cNvPr id="7" name="Obdĺžnik 6"/>
          <p:cNvSpPr/>
          <p:nvPr/>
        </p:nvSpPr>
        <p:spPr>
          <a:xfrm>
            <a:off x="0" y="5657671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hlinkClick r:id="rId4"/>
              </a:rPr>
              <a:t>http://www.youtube.com/watch?v=k1AhxTbMdF4</a:t>
            </a:r>
            <a:endParaRPr lang="sk-SK" b="1" dirty="0" smtClean="0"/>
          </a:p>
          <a:p>
            <a:r>
              <a:rPr lang="sk-SK" dirty="0" smtClean="0">
                <a:hlinkClick r:id="rId5" tooltip="http://www.stelarc.va.com.au/projects/earonarm/index.html"/>
              </a:rPr>
              <a:t>http://www.stelarc.va.com.au/projects/earonarm/index.html</a:t>
            </a:r>
            <a:endParaRPr lang="sk-SK" dirty="0" smtClean="0"/>
          </a:p>
          <a:p>
            <a:endParaRPr lang="sk-SK" b="1" dirty="0" smtClean="0"/>
          </a:p>
          <a:p>
            <a:endParaRPr lang="sk-SK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1997: </a:t>
            </a:r>
            <a:r>
              <a:rPr lang="en-AU" sz="2000" dirty="0" smtClean="0"/>
              <a:t>Mouse with human ear</a:t>
            </a:r>
            <a:r>
              <a:rPr lang="sk-SK" sz="2000" dirty="0" smtClean="0"/>
              <a:t/>
            </a:r>
            <a:br>
              <a:rPr lang="sk-SK" sz="2000" dirty="0" smtClean="0"/>
            </a:br>
            <a:endParaRPr lang="sk-SK" sz="2000" dirty="0"/>
          </a:p>
        </p:txBody>
      </p:sp>
      <p:pic>
        <p:nvPicPr>
          <p:cNvPr id="5" name="Zástupný symbol obsahu 4" descr="ear_mou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0"/>
            <a:ext cx="4724400" cy="3135883"/>
          </a:xfrm>
        </p:spPr>
      </p:pic>
      <p:pic>
        <p:nvPicPr>
          <p:cNvPr id="6" name="Zástupný symbol obsahu 5" descr="ear-mous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286000"/>
            <a:ext cx="4267200" cy="314425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Bioart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manipuluje </a:t>
            </a:r>
            <a:r>
              <a:rPr lang="sk-SK" dirty="0" err="1" smtClean="0"/>
              <a:t>bio-materiálom</a:t>
            </a:r>
            <a:r>
              <a:rPr lang="sk-SK" dirty="0" smtClean="0"/>
              <a:t> za účelom navodenia špecifického správania </a:t>
            </a:r>
          </a:p>
          <a:p>
            <a:r>
              <a:rPr lang="sk-SK" dirty="0" smtClean="0"/>
              <a:t>používa biotechnológie nezvyčajným alebo </a:t>
            </a:r>
            <a:r>
              <a:rPr lang="sk-SK" dirty="0" err="1" smtClean="0"/>
              <a:t>subverzívnym</a:t>
            </a:r>
            <a:r>
              <a:rPr lang="sk-SK" dirty="0" smtClean="0"/>
              <a:t> spôsobom </a:t>
            </a:r>
          </a:p>
          <a:p>
            <a:r>
              <a:rPr lang="sk-SK" dirty="0" smtClean="0"/>
              <a:t>vytvára nové alebo transformuje existujúce živé organizmy </a:t>
            </a:r>
          </a:p>
          <a:p>
            <a:pPr>
              <a:buNone/>
            </a:pPr>
            <a:r>
              <a:rPr lang="sk-SK" dirty="0" smtClean="0"/>
              <a:t>                           (E.</a:t>
            </a:r>
            <a:r>
              <a:rPr lang="en-US" dirty="0" smtClean="0"/>
              <a:t>KAC</a:t>
            </a:r>
            <a:r>
              <a:rPr lang="sk-SK" dirty="0" smtClean="0"/>
              <a:t>,</a:t>
            </a:r>
            <a:r>
              <a:rPr lang="en-US" dirty="0" smtClean="0"/>
              <a:t> Signs of Life, 2006, s. 18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 smtClean="0"/>
              <a:t>Biomediale</a:t>
            </a:r>
            <a:r>
              <a:rPr lang="sk-SK" b="1" dirty="0" smtClean="0"/>
              <a:t>. </a:t>
            </a:r>
            <a:r>
              <a:rPr lang="sk-SK" dirty="0" err="1" smtClean="0"/>
              <a:t>Contemporary</a:t>
            </a:r>
            <a:r>
              <a:rPr lang="sk-SK" dirty="0" smtClean="0"/>
              <a:t> Society and </a:t>
            </a:r>
            <a:r>
              <a:rPr lang="sk-SK" dirty="0" err="1" smtClean="0"/>
              <a:t>Genomic</a:t>
            </a:r>
            <a:r>
              <a:rPr lang="sk-SK" dirty="0" smtClean="0"/>
              <a:t> </a:t>
            </a:r>
            <a:r>
              <a:rPr lang="sk-SK" dirty="0" err="1" smtClean="0"/>
              <a:t>Culture</a:t>
            </a:r>
            <a:r>
              <a:rPr lang="sk-SK" dirty="0" smtClean="0"/>
              <a:t>". </a:t>
            </a:r>
            <a:r>
              <a:rPr lang="sk-SK" dirty="0" err="1" smtClean="0"/>
              <a:t>Edited</a:t>
            </a:r>
            <a:r>
              <a:rPr lang="sk-SK" dirty="0" smtClean="0"/>
              <a:t> and </a:t>
            </a:r>
            <a:r>
              <a:rPr lang="sk-SK" dirty="0" err="1" smtClean="0"/>
              <a:t>curated</a:t>
            </a:r>
            <a:r>
              <a:rPr lang="sk-SK" dirty="0" smtClean="0"/>
              <a:t> by </a:t>
            </a:r>
            <a:r>
              <a:rPr lang="sk-SK" dirty="0" err="1" smtClean="0"/>
              <a:t>Dmitry</a:t>
            </a:r>
            <a:r>
              <a:rPr lang="sk-SK" dirty="0" smtClean="0"/>
              <a:t> </a:t>
            </a:r>
            <a:r>
              <a:rPr lang="sk-SK" dirty="0" err="1" smtClean="0"/>
              <a:t>Bulatov</a:t>
            </a:r>
            <a:r>
              <a:rPr lang="sk-SK" dirty="0" smtClean="0"/>
              <a:t>.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National</a:t>
            </a:r>
            <a:r>
              <a:rPr lang="sk-SK" dirty="0" smtClean="0"/>
              <a:t> Centre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Contemporary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r>
              <a:rPr lang="sk-SK" dirty="0" smtClean="0"/>
              <a:t> (</a:t>
            </a:r>
            <a:r>
              <a:rPr lang="sk-SK" dirty="0" err="1" smtClean="0"/>
              <a:t>Kaliningrad</a:t>
            </a:r>
            <a:r>
              <a:rPr lang="sk-SK" dirty="0" smtClean="0"/>
              <a:t> </a:t>
            </a:r>
            <a:r>
              <a:rPr lang="sk-SK" dirty="0" err="1" smtClean="0"/>
              <a:t>branch</a:t>
            </a:r>
            <a:r>
              <a:rPr lang="sk-SK" dirty="0" smtClean="0"/>
              <a:t>, </a:t>
            </a:r>
            <a:r>
              <a:rPr lang="sk-SK" dirty="0" err="1" smtClean="0"/>
              <a:t>Russia</a:t>
            </a:r>
            <a:r>
              <a:rPr lang="sk-SK" dirty="0" smtClean="0"/>
              <a:t>),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National</a:t>
            </a:r>
            <a:r>
              <a:rPr lang="sk-SK" dirty="0" smtClean="0"/>
              <a:t> </a:t>
            </a:r>
            <a:r>
              <a:rPr lang="sk-SK" dirty="0" err="1" smtClean="0"/>
              <a:t>Publishing</a:t>
            </a:r>
            <a:r>
              <a:rPr lang="sk-SK" dirty="0" smtClean="0"/>
              <a:t> </a:t>
            </a:r>
            <a:r>
              <a:rPr lang="sk-SK" dirty="0" err="1" smtClean="0"/>
              <a:t>House</a:t>
            </a:r>
            <a:r>
              <a:rPr lang="sk-SK" dirty="0" smtClean="0"/>
              <a:t> "</a:t>
            </a:r>
            <a:r>
              <a:rPr lang="sk-SK" dirty="0" err="1" smtClean="0"/>
              <a:t>Yantarny</a:t>
            </a:r>
            <a:r>
              <a:rPr lang="sk-SK" dirty="0" smtClean="0"/>
              <a:t> Skaz": </a:t>
            </a:r>
            <a:r>
              <a:rPr lang="sk-SK" dirty="0" err="1" smtClean="0"/>
              <a:t>Kaliningrad</a:t>
            </a:r>
            <a:r>
              <a:rPr lang="sk-SK" dirty="0" smtClean="0"/>
              <a:t>, 2004. ISBN 5-7406-0853-7 </a:t>
            </a:r>
          </a:p>
          <a:p>
            <a:r>
              <a:rPr lang="sk-SK" dirty="0" smtClean="0">
                <a:hlinkClick r:id="rId2"/>
              </a:rPr>
              <a:t>http://biomediale.ncca-kaliningrad.ru/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/>
          <a:lstStyle/>
          <a:p>
            <a:r>
              <a:rPr lang="sk-SK" i="1" dirty="0" err="1" smtClean="0"/>
              <a:t>bio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(tiež </a:t>
            </a:r>
            <a:r>
              <a:rPr lang="sk-SK" i="1" dirty="0" err="1" smtClean="0"/>
              <a:t>Bio-Art</a:t>
            </a:r>
            <a:r>
              <a:rPr lang="sk-SK" i="1" dirty="0" smtClean="0"/>
              <a:t>, </a:t>
            </a:r>
            <a:r>
              <a:rPr lang="sk-SK" i="1" dirty="0" err="1" smtClean="0"/>
              <a:t>Bio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)</a:t>
            </a:r>
          </a:p>
          <a:p>
            <a:r>
              <a:rPr lang="sk-SK" b="1" i="1" dirty="0" smtClean="0"/>
              <a:t>umelecké diela zahŕňajúce:</a:t>
            </a:r>
          </a:p>
          <a:p>
            <a:r>
              <a:rPr lang="sk-SK" dirty="0" smtClean="0"/>
              <a:t>živé organizmy s výnimkou človeka </a:t>
            </a:r>
          </a:p>
          <a:p>
            <a:r>
              <a:rPr lang="sk-SK" dirty="0" smtClean="0"/>
              <a:t>diela vytvorené v spolupráci s týmito organizmami</a:t>
            </a: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half" idx="4294967295"/>
          </p:nvPr>
        </p:nvSpPr>
        <p:spPr>
          <a:xfrm>
            <a:off x="0" y="5715000"/>
            <a:ext cx="8077200" cy="914400"/>
          </a:xfrm>
        </p:spPr>
        <p:txBody>
          <a:bodyPr>
            <a:normAutofit/>
          </a:bodyPr>
          <a:lstStyle/>
          <a:p>
            <a:r>
              <a:rPr lang="it-IT" sz="1600" dirty="0" smtClean="0"/>
              <a:t>Pier Luigi CAPUCCI, „A Diagram“, in: Jens HAUSER – Pier Luigi CAPUCCI – Franco TORRIANO (eds.), </a:t>
            </a:r>
            <a:r>
              <a:rPr lang="it-IT" sz="1600" i="1" dirty="0" smtClean="0"/>
              <a:t>Art</a:t>
            </a:r>
            <a:r>
              <a:rPr lang="sk-SK" sz="1600" i="1" dirty="0" smtClean="0"/>
              <a:t> </a:t>
            </a:r>
            <a:r>
              <a:rPr lang="en-US" sz="1600" i="1" dirty="0" smtClean="0"/>
              <a:t>Biotech, Bologna: CLUEB 2007, s. 11; cit. </a:t>
            </a:r>
            <a:r>
              <a:rPr lang="en-US" sz="1600" i="1" dirty="0" err="1" smtClean="0"/>
              <a:t>dle</a:t>
            </a:r>
            <a:r>
              <a:rPr lang="en-US" sz="1600" i="1" dirty="0" smtClean="0"/>
              <a:t>: George GESSERT, Green Light. Toward an Art of Evolution,</a:t>
            </a:r>
            <a:r>
              <a:rPr lang="sk-SK" sz="1600" i="1" dirty="0" smtClean="0"/>
              <a:t> </a:t>
            </a:r>
            <a:r>
              <a:rPr lang="it-IT" sz="1600" dirty="0" smtClean="0"/>
              <a:t>Cambridge, MA – Londýn: MIT Press 2010, s. 191</a:t>
            </a:r>
            <a:endParaRPr lang="sk-SK" sz="1600" dirty="0"/>
          </a:p>
        </p:txBody>
      </p:sp>
      <p:pic>
        <p:nvPicPr>
          <p:cNvPr id="2050" name="Picture 2" descr="C:\Users\Evilsister\Desktop\bioart hierarc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008"/>
            <a:ext cx="6781799" cy="569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E. </a:t>
            </a:r>
            <a:r>
              <a:rPr lang="sk-SK" dirty="0" err="1" smtClean="0"/>
              <a:t>Kac</a:t>
            </a:r>
            <a:r>
              <a:rPr lang="sk-SK" dirty="0" smtClean="0"/>
              <a:t>: (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Eighth</a:t>
            </a:r>
            <a:r>
              <a:rPr lang="sk-SK" i="1" dirty="0" smtClean="0"/>
              <a:t> </a:t>
            </a:r>
            <a:r>
              <a:rPr lang="sk-SK" i="1" dirty="0" err="1" smtClean="0"/>
              <a:t>Day</a:t>
            </a:r>
            <a:r>
              <a:rPr lang="sk-SK" dirty="0" smtClean="0"/>
              <a:t>, 2000)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0" y="5638800"/>
            <a:ext cx="8839200" cy="990600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„Svetielkujúci ekosystém“: </a:t>
            </a:r>
            <a:r>
              <a:rPr lang="sk-SK" dirty="0" smtClean="0">
                <a:hlinkClick r:id="rId2"/>
              </a:rPr>
              <a:t>http://www.ekac.org/8thday.html</a:t>
            </a:r>
            <a:r>
              <a:rPr lang="sk-SK" dirty="0" smtClean="0"/>
              <a:t> </a:t>
            </a:r>
          </a:p>
          <a:p>
            <a:r>
              <a:rPr lang="sk-SK" sz="1900" dirty="0" smtClean="0">
                <a:hlinkClick r:id="rId3"/>
              </a:rPr>
              <a:t>http://www.digitalarti.com/bains_numeriques/en/video/eduardo_kac_the_eight_day</a:t>
            </a:r>
            <a:endParaRPr lang="sk-SK" sz="1900" dirty="0" smtClean="0"/>
          </a:p>
          <a:p>
            <a:endParaRPr lang="sk-SK" dirty="0"/>
          </a:p>
        </p:txBody>
      </p:sp>
      <p:pic>
        <p:nvPicPr>
          <p:cNvPr id="1029" name="Picture 5" descr="H:\bioart pics\gfpm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5943600" cy="4011930"/>
          </a:xfrm>
          <a:prstGeom prst="rect">
            <a:avLst/>
          </a:prstGeom>
          <a:noFill/>
        </p:spPr>
      </p:pic>
      <p:pic>
        <p:nvPicPr>
          <p:cNvPr id="5" name="Zástupný symbol obsahu 4" descr="gfpfish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248400" y="3562350"/>
            <a:ext cx="2895600" cy="1946487"/>
          </a:xfrm>
        </p:spPr>
      </p:pic>
      <p:pic>
        <p:nvPicPr>
          <p:cNvPr id="1030" name="Picture 6" descr="H:\bioart pics\gfppla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8699" y="1447800"/>
            <a:ext cx="2975301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Jun</a:t>
            </a:r>
            <a:r>
              <a:rPr lang="sk-SK" dirty="0" smtClean="0"/>
              <a:t> </a:t>
            </a:r>
            <a:r>
              <a:rPr lang="sk-SK" dirty="0" err="1" smtClean="0"/>
              <a:t>Takita:</a:t>
            </a:r>
            <a:r>
              <a:rPr lang="sk-SK" i="1" dirty="0" err="1" smtClean="0"/>
              <a:t>Light</a:t>
            </a:r>
            <a:r>
              <a:rPr lang="sk-SK" i="1" dirty="0" smtClean="0"/>
              <a:t>, </a:t>
            </a:r>
            <a:r>
              <a:rPr lang="sk-SK" i="1" dirty="0" err="1" smtClean="0"/>
              <a:t>Only</a:t>
            </a:r>
            <a:r>
              <a:rPr lang="sk-SK" i="1" dirty="0" smtClean="0"/>
              <a:t> </a:t>
            </a:r>
            <a:r>
              <a:rPr lang="sk-SK" i="1" dirty="0" err="1" smtClean="0"/>
              <a:t>Light</a:t>
            </a:r>
            <a:r>
              <a:rPr lang="sk-SK" dirty="0" smtClean="0"/>
              <a:t>, 2004–).</a:t>
            </a:r>
            <a:endParaRPr lang="sk-SK" dirty="0"/>
          </a:p>
        </p:txBody>
      </p:sp>
      <p:pic>
        <p:nvPicPr>
          <p:cNvPr id="7" name="Zástupný symbol obsahu 6" descr="taki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447800"/>
            <a:ext cx="3087838" cy="4625975"/>
          </a:xfrm>
        </p:spPr>
      </p:pic>
      <p:sp>
        <p:nvSpPr>
          <p:cNvPr id="8" name="Obdĺžnik 7"/>
          <p:cNvSpPr/>
          <p:nvPr/>
        </p:nvSpPr>
        <p:spPr>
          <a:xfrm>
            <a:off x="1066800" y="621166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http://archive.fact.co.uk/index.php/objectui/type,vra.vrawork/id,429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7239000" cy="1274064"/>
          </a:xfrm>
        </p:spPr>
        <p:txBody>
          <a:bodyPr/>
          <a:lstStyle/>
          <a:p>
            <a:r>
              <a:rPr lang="en-US" dirty="0" smtClean="0"/>
              <a:t>Shiho </a:t>
            </a:r>
            <a:r>
              <a:rPr lang="en-US" dirty="0" err="1" smtClean="0"/>
              <a:t>Fukuhara</a:t>
            </a:r>
            <a:r>
              <a:rPr lang="en-US" dirty="0" smtClean="0"/>
              <a:t> and Georg </a:t>
            </a:r>
            <a:r>
              <a:rPr lang="en-US" dirty="0" err="1" smtClean="0"/>
              <a:t>Tremmel</a:t>
            </a:r>
            <a:r>
              <a:rPr lang="sk-SK" dirty="0" smtClean="0"/>
              <a:t>: </a:t>
            </a:r>
            <a:r>
              <a:rPr lang="en-US" b="1" i="1" dirty="0" err="1" smtClean="0"/>
              <a:t>Biopresence</a:t>
            </a:r>
            <a:endParaRPr lang="sk-SK" b="1" i="1" dirty="0"/>
          </a:p>
        </p:txBody>
      </p:sp>
      <p:pic>
        <p:nvPicPr>
          <p:cNvPr id="6" name="Zástupný symbol obsahu 5" descr="human-DNA-tre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4191000"/>
            <a:ext cx="7305675" cy="1981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George</a:t>
            </a:r>
            <a:r>
              <a:rPr lang="sk-SK" dirty="0" smtClean="0"/>
              <a:t> </a:t>
            </a:r>
            <a:r>
              <a:rPr lang="sk-SK" dirty="0" err="1" smtClean="0"/>
              <a:t>Gessert</a:t>
            </a:r>
            <a:r>
              <a:rPr lang="sk-SK" dirty="0" smtClean="0"/>
              <a:t>: </a:t>
            </a:r>
            <a:r>
              <a:rPr lang="sk-SK" dirty="0" err="1" smtClean="0"/>
              <a:t>Natural</a:t>
            </a:r>
            <a:r>
              <a:rPr lang="sk-SK" dirty="0" smtClean="0"/>
              <a:t> </a:t>
            </a:r>
            <a:r>
              <a:rPr lang="sk-SK" dirty="0" err="1" smtClean="0"/>
              <a:t>Selection</a:t>
            </a:r>
            <a:endParaRPr lang="sk-SK" dirty="0"/>
          </a:p>
        </p:txBody>
      </p:sp>
      <p:pic>
        <p:nvPicPr>
          <p:cNvPr id="5" name="Zástupný symbol obsahu 4" descr="hybrid_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88451"/>
            <a:ext cx="4038600" cy="4139567"/>
          </a:xfrm>
        </p:spPr>
      </p:pic>
      <p:sp>
        <p:nvSpPr>
          <p:cNvPr id="6" name="Obdĺžnik 5"/>
          <p:cNvSpPr/>
          <p:nvPr/>
        </p:nvSpPr>
        <p:spPr>
          <a:xfrm>
            <a:off x="533400" y="5562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Hybrid 488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Hybridized 1990, first bloom 1994</a:t>
            </a:r>
            <a:br>
              <a:rPr lang="en-US" dirty="0" smtClean="0"/>
            </a:br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260</TotalTime>
  <Words>465</Words>
  <Application>Microsoft Office PowerPoint</Application>
  <PresentationFormat>Prezentácia na obrazovke (4:3)</PresentationFormat>
  <Paragraphs>51</Paragraphs>
  <Slides>30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Modul</vt:lpstr>
      <vt:lpstr>BIOART</vt:lpstr>
      <vt:lpstr>Bioart</vt:lpstr>
      <vt:lpstr>Bioart</vt:lpstr>
      <vt:lpstr>Snímka 4</vt:lpstr>
      <vt:lpstr>Snímka 5</vt:lpstr>
      <vt:lpstr>E. Kac: (The Eighth Day, 2000)</vt:lpstr>
      <vt:lpstr>Jun Takita:Light, Only Light, 2004–).</vt:lpstr>
      <vt:lpstr>Snímka 8</vt:lpstr>
      <vt:lpstr>George Gessert: Natural Selection</vt:lpstr>
      <vt:lpstr>The Tissue Culture &amp; Art Project/Oron Catts, Ionat Zurr:  Victimless Leather:A prototype of a stitch-less jacket grown in a bioreactor </vt:lpstr>
      <vt:lpstr>Preparing for Victimless Leather project  A layer of pig mesenchymal cells (bone marrow stem cells) grown for six weeks. Grown during Oron Catts and Ionat Zurr's residency as research fellows at Harvard Medical School (2000-2001) </vt:lpstr>
      <vt:lpstr>Oron Catts with Victimless Leather: A Prototype of Stitch-less Jacket grown in a Technoscientific "Body". </vt:lpstr>
      <vt:lpstr>A Semi-Living Worry Doll by the Tissue Culture and Art Project (Oron Catts and Ionat Zurr)</vt:lpstr>
      <vt:lpstr>Oron Catts/Ionatt Zurr: The Semi-Living Worry Dolls: The dolls contained in their mini bioreactors </vt:lpstr>
      <vt:lpstr>A Semi-Living Worry Doll by the Tissue Culture and Art Project (Oron Catts and Ionat Zurr)  - bioreactor</vt:lpstr>
      <vt:lpstr>Semi living worry dolls: feeding protocol</vt:lpstr>
      <vt:lpstr>The Human Tissue &amp; Art Project: Pig Wings The Pig Wings installation -where pig cells are grown into the shape of different types of wings. </vt:lpstr>
      <vt:lpstr>Pig Wings:  The wings created as part of the Pig Wings project - bat wings, bird wings and ancient reptile wings </vt:lpstr>
      <vt:lpstr>The Tissue Culture &amp; Art Project : NoArk II Hybridomas cells growing in the WAVE bioreactor, next to taxidermy and preserved specimens (2008)</vt:lpstr>
      <vt:lpstr>Untitled Pre-natal sheep skeletal muscle and degradable PGA polymer scaffold.  This is the "Semi-Living Steak" after around 4 months of growth </vt:lpstr>
      <vt:lpstr>Untitled Pre-natal sheep skeletal muscle and degradable PGA polymer scaffold.  This is the "Semi-Living Steak" after around 4 months of growth</vt:lpstr>
      <vt:lpstr>48 Star Flag: Study for What They Want Made out of tanned human skin. By Andrew Krasnow </vt:lpstr>
      <vt:lpstr>Hamburger 2000 A hamburger made from tanned human skin, containing teeth. By Andrew Krasnow. </vt:lpstr>
      <vt:lpstr>Andrew Krasnow, Palette 1992/1999 human skin, thread, 25 x 21 inches photo: Dan Miller, Courtesy ADM Project </vt:lpstr>
      <vt:lpstr>Andrew Krasnow's Hollow Muscle, a heart made from human skin. </vt:lpstr>
      <vt:lpstr>Tissue Bank A brain cut into pieces at the Tissue Bank, Imperial College London </vt:lpstr>
      <vt:lpstr>Tissue Bank. Artists David Marron,and Katharine Dowson  in Imperial College's Tissue Bank with Dr Federico Roncaroli looking at brain tissue. </vt:lpstr>
      <vt:lpstr>Stelarc:  An ear implanted in the forearm of Stelarc  (SymbioticA)</vt:lpstr>
      <vt:lpstr>1997: Mouse with human ear </vt:lpstr>
      <vt:lpstr>Snímka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BIOART</dc:title>
  <dc:creator>Evilsister</dc:creator>
  <cp:lastModifiedBy>Evilsister</cp:lastModifiedBy>
  <cp:revision>30</cp:revision>
  <dcterms:created xsi:type="dcterms:W3CDTF">2012-05-08T15:57:07Z</dcterms:created>
  <dcterms:modified xsi:type="dcterms:W3CDTF">2012-05-14T15:30:23Z</dcterms:modified>
</cp:coreProperties>
</file>