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85-3E7F-498C-A487-596F4C3D78B0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A598-11DC-49E2-8CEC-EDCA37C635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85-3E7F-498C-A487-596F4C3D78B0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A598-11DC-49E2-8CEC-EDCA37C63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85-3E7F-498C-A487-596F4C3D78B0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A598-11DC-49E2-8CEC-EDCA37C63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85-3E7F-498C-A487-596F4C3D78B0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A598-11DC-49E2-8CEC-EDCA37C63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85-3E7F-498C-A487-596F4C3D78B0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A598-11DC-49E2-8CEC-EDCA37C635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85-3E7F-498C-A487-596F4C3D78B0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A598-11DC-49E2-8CEC-EDCA37C63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85-3E7F-498C-A487-596F4C3D78B0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A598-11DC-49E2-8CEC-EDCA37C63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85-3E7F-498C-A487-596F4C3D78B0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A598-11DC-49E2-8CEC-EDCA37C63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85-3E7F-498C-A487-596F4C3D78B0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A598-11DC-49E2-8CEC-EDCA37C63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85-3E7F-498C-A487-596F4C3D78B0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A598-11DC-49E2-8CEC-EDCA37C63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85-3E7F-498C-A487-596F4C3D78B0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AFA598-11DC-49E2-8CEC-EDCA37C635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D14B85-3E7F-498C-A487-596F4C3D78B0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AFA598-11DC-49E2-8CEC-EDCA37C635F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Мордовия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Республика Мордовия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мокш.</a:t>
            </a:r>
            <a:r>
              <a:rPr lang="ru-RU" b="1" dirty="0" smtClean="0"/>
              <a:t> </a:t>
            </a:r>
            <a:r>
              <a:rPr lang="ru-RU" b="1" i="1" dirty="0" smtClean="0"/>
              <a:t>Мордовия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r"/>
            <a:r>
              <a:rPr lang="ru-RU" b="1" dirty="0" smtClean="0"/>
              <a:t>Саранск</a:t>
            </a:r>
            <a:endParaRPr lang="ru-RU" b="1" dirty="0"/>
          </a:p>
        </p:txBody>
      </p:sp>
      <p:pic>
        <p:nvPicPr>
          <p:cNvPr id="4" name="Содержимое 3" descr="0_501e4_d5ef8372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2910_138383883448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268760"/>
            <a:ext cx="3190875" cy="481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33056"/>
            <a:ext cx="4680520" cy="272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00px-Map_of_Russia_-_Republic_of_Mordovia_(2008-03)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6260918" cy="361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mordoviy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852936"/>
            <a:ext cx="5184576" cy="3520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px-Coat_of_Arms_of_Mordov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9062" y="2636913"/>
            <a:ext cx="353493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60px-Flag_of_Mordov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5184576" cy="3467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3891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Образована </a:t>
            </a:r>
            <a:r>
              <a:rPr lang="ru-RU" sz="4000" dirty="0" smtClean="0"/>
              <a:t>10 </a:t>
            </a:r>
            <a:r>
              <a:rPr lang="ru-RU" sz="4000" dirty="0" smtClean="0"/>
              <a:t>января 1930 </a:t>
            </a:r>
            <a:r>
              <a:rPr lang="ru-RU" sz="4000" dirty="0" smtClean="0"/>
              <a:t>года</a:t>
            </a:r>
          </a:p>
          <a:p>
            <a:r>
              <a:rPr lang="ru-RU" sz="4800" dirty="0" smtClean="0"/>
              <a:t>включена </a:t>
            </a:r>
            <a:r>
              <a:rPr lang="ru-RU" sz="4800" dirty="0" smtClean="0"/>
              <a:t>в </a:t>
            </a:r>
            <a:r>
              <a:rPr lang="ru-RU" sz="4800" dirty="0" smtClean="0"/>
              <a:t>состав Приволжского </a:t>
            </a:r>
            <a:r>
              <a:rPr lang="ru-RU" sz="4800" dirty="0" smtClean="0"/>
              <a:t>федерального </a:t>
            </a:r>
            <a:r>
              <a:rPr lang="ru-RU" sz="4800" dirty="0" smtClean="0"/>
              <a:t>округа</a:t>
            </a:r>
          </a:p>
          <a:p>
            <a:r>
              <a:rPr lang="ru-RU" sz="4800" dirty="0" smtClean="0"/>
              <a:t>Столица — город </a:t>
            </a:r>
            <a:r>
              <a:rPr lang="ru-RU" sz="4800" dirty="0" smtClean="0"/>
              <a:t>Саранск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Площадь:</a:t>
            </a:r>
            <a:r>
              <a:rPr lang="ru-RU" dirty="0" smtClean="0"/>
              <a:t> 26 121 км²</a:t>
            </a:r>
            <a:br>
              <a:rPr lang="ru-RU" dirty="0" smtClean="0"/>
            </a:br>
            <a:r>
              <a:rPr lang="ru-RU" b="1" dirty="0" smtClean="0"/>
              <a:t>Население:</a:t>
            </a:r>
            <a:r>
              <a:rPr lang="ru-RU" dirty="0" smtClean="0"/>
              <a:t> 826,5 тыс. чел. (2010 г.), из них  русских – 60,8%, мордвы – 31,9%, татар – 5,2% (2002 г.)</a:t>
            </a:r>
            <a:br>
              <a:rPr lang="ru-RU" dirty="0" smtClean="0"/>
            </a:br>
            <a:r>
              <a:rPr lang="ru-RU" b="1" dirty="0" smtClean="0"/>
              <a:t>Плотность населения:</a:t>
            </a:r>
            <a:r>
              <a:rPr lang="ru-RU" dirty="0" smtClean="0"/>
              <a:t> 31,6 чел./км²</a:t>
            </a:r>
            <a:br>
              <a:rPr lang="ru-RU" dirty="0" smtClean="0"/>
            </a:br>
            <a:r>
              <a:rPr lang="ru-RU" b="1" dirty="0" smtClean="0"/>
              <a:t>Часовой пояс:</a:t>
            </a:r>
            <a:r>
              <a:rPr lang="ru-RU" dirty="0" smtClean="0"/>
              <a:t> </a:t>
            </a:r>
            <a:r>
              <a:rPr lang="ru-RU" dirty="0" err="1" smtClean="0"/>
              <a:t>msk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Климат: </a:t>
            </a:r>
            <a:r>
              <a:rPr lang="ru-RU" dirty="0" smtClean="0"/>
              <a:t>умеренно-континентальный</a:t>
            </a:r>
            <a:br>
              <a:rPr lang="ru-RU" dirty="0" smtClean="0"/>
            </a:br>
            <a:r>
              <a:rPr lang="ru-RU" b="1" dirty="0" smtClean="0"/>
              <a:t>Рельеф:</a:t>
            </a:r>
            <a:r>
              <a:rPr lang="ru-RU" dirty="0" smtClean="0"/>
              <a:t> преимущественно равнинный, на западе – плоско-волнистый, на востоке – волнисто-холмистый. Большую часть территории занимает Приволжская возвышенность.</a:t>
            </a:r>
            <a:br>
              <a:rPr lang="ru-RU" dirty="0" smtClean="0"/>
            </a:br>
            <a:r>
              <a:rPr lang="ru-RU" b="1" dirty="0" smtClean="0"/>
              <a:t>Природные зоны: </a:t>
            </a:r>
            <a:r>
              <a:rPr lang="ru-RU" dirty="0" smtClean="0"/>
              <a:t>смешанные, широколиственные леса и лесостепи.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rzianj_a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64704"/>
            <a:ext cx="48965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Республике Мордовии государственными являются два языка – </a:t>
            </a:r>
            <a:r>
              <a:rPr lang="ru-RU" b="1" dirty="0" smtClean="0"/>
              <a:t>мордовский</a:t>
            </a:r>
            <a:r>
              <a:rPr lang="ru-RU" dirty="0" smtClean="0"/>
              <a:t> (</a:t>
            </a:r>
            <a:r>
              <a:rPr lang="ru-RU" dirty="0" err="1" smtClean="0"/>
              <a:t>мокшанский</a:t>
            </a:r>
            <a:r>
              <a:rPr lang="ru-RU" dirty="0" smtClean="0"/>
              <a:t> и эрзянский) и </a:t>
            </a:r>
            <a:r>
              <a:rPr lang="ru-RU" b="1" dirty="0" smtClean="0"/>
              <a:t>русский</a:t>
            </a:r>
            <a:r>
              <a:rPr lang="ru-RU" dirty="0" smtClean="0"/>
              <a:t>. Мордовский язык принадлежит к финской группе урало-алтайской семьи, он является разговорным для 1/3 населения республики.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Село </a:t>
            </a:r>
            <a:r>
              <a:rPr lang="ru-RU" dirty="0" err="1" smtClean="0"/>
              <a:t>Подлесная</a:t>
            </a:r>
            <a:r>
              <a:rPr lang="ru-RU" dirty="0" smtClean="0"/>
              <a:t> </a:t>
            </a:r>
            <a:r>
              <a:rPr lang="ru-RU" dirty="0" err="1" smtClean="0"/>
              <a:t>Тавла</a:t>
            </a:r>
            <a:r>
              <a:rPr lang="ru-RU" dirty="0" smtClean="0"/>
              <a:t> славится своими мастерами – резчиками по дереву. </a:t>
            </a:r>
            <a:r>
              <a:rPr lang="ru-RU" dirty="0" err="1" smtClean="0"/>
              <a:t>Тавлинская</a:t>
            </a:r>
            <a:r>
              <a:rPr lang="ru-RU" dirty="0" smtClean="0"/>
              <a:t> деревянная игрушка стала своеобразной «визитной карточкой» Мордовии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78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908720"/>
            <a:ext cx="244716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В </a:t>
            </a:r>
            <a:r>
              <a:rPr lang="ru-RU" dirty="0" smtClean="0"/>
              <a:t>Мордовии расположена российская «столица валенок» – </a:t>
            </a:r>
            <a:r>
              <a:rPr lang="ru-RU" b="1" dirty="0" smtClean="0"/>
              <a:t>село </a:t>
            </a:r>
            <a:r>
              <a:rPr lang="ru-RU" b="1" dirty="0" err="1" smtClean="0"/>
              <a:t>Урусово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476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764704"/>
            <a:ext cx="467144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России широко известен Государственный театр кукол Республики Мордовия. Основной репертуар театра — народные сказки.</a:t>
            </a:r>
          </a:p>
          <a:p>
            <a:r>
              <a:rPr lang="ru-RU" dirty="0" smtClean="0"/>
              <a:t>В начале XX века мировую известность получил </a:t>
            </a:r>
            <a:r>
              <a:rPr lang="ru-RU" b="1" dirty="0" smtClean="0"/>
              <a:t>скульптор </a:t>
            </a:r>
            <a:r>
              <a:rPr lang="ru-RU" b="1" dirty="0" err="1" smtClean="0"/>
              <a:t>Эрьзя</a:t>
            </a:r>
            <a:r>
              <a:rPr lang="ru-RU" dirty="0" smtClean="0"/>
              <a:t>. Значение его творчества широко пропагандируется в республике, поскольку в своих работах он уделял значительное внимание в том числе и мордовской культуре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республике Мордовии 9 высших учебных заведений.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Этимология  »мордва»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Существуют </a:t>
            </a:r>
            <a:r>
              <a:rPr lang="ru-RU" dirty="0" smtClean="0"/>
              <a:t>различные версии происхождения этнонима мордва, ни одна из которых не принимается всецело научным сообществом.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1)Распространённая </a:t>
            </a:r>
            <a:r>
              <a:rPr lang="ru-RU" dirty="0" smtClean="0"/>
              <a:t>версия выведения его из </a:t>
            </a:r>
            <a:r>
              <a:rPr lang="ru-RU" dirty="0" smtClean="0"/>
              <a:t>древне-иранского*</a:t>
            </a:r>
            <a:r>
              <a:rPr lang="ru-RU" dirty="0" err="1" smtClean="0"/>
              <a:t>mardχvār- </a:t>
            </a:r>
            <a:r>
              <a:rPr lang="ru-RU" dirty="0" smtClean="0"/>
              <a:t>или *</a:t>
            </a:r>
            <a:r>
              <a:rPr lang="ru-RU" dirty="0" err="1" smtClean="0"/>
              <a:t>mǝrǝtāsa- </a:t>
            </a:r>
            <a:r>
              <a:rPr lang="ru-RU" dirty="0" smtClean="0"/>
              <a:t>«людоед»,  признавалась Максом </a:t>
            </a:r>
            <a:r>
              <a:rPr lang="ru-RU" dirty="0" smtClean="0"/>
              <a:t>Фасмером сомнительной</a:t>
            </a:r>
            <a:r>
              <a:rPr lang="ru-RU" dirty="0" smtClean="0"/>
              <a:t>, ещё более сомнительной учёному представлялась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2) версия </a:t>
            </a:r>
            <a:r>
              <a:rPr lang="ru-RU" dirty="0" smtClean="0"/>
              <a:t>о связи с коми </a:t>
            </a:r>
            <a:r>
              <a:rPr lang="ru-RU" dirty="0" err="1" smtClean="0"/>
              <a:t>mort</a:t>
            </a:r>
            <a:r>
              <a:rPr lang="ru-RU" dirty="0" smtClean="0"/>
              <a:t>, удмуртским </a:t>
            </a:r>
            <a:r>
              <a:rPr lang="ru-RU" dirty="0" err="1" smtClean="0"/>
              <a:t>murt</a:t>
            </a:r>
            <a:r>
              <a:rPr lang="ru-RU" dirty="0" smtClean="0"/>
              <a:t> «человек, удмурт» или с названием народа, живущего на юг от Каспийского </a:t>
            </a:r>
            <a:r>
              <a:rPr lang="ru-RU" dirty="0" smtClean="0"/>
              <a:t>моря— </a:t>
            </a:r>
            <a:r>
              <a:rPr lang="ru-RU" dirty="0" err="1" smtClean="0"/>
              <a:t>Μάρδοι</a:t>
            </a:r>
            <a:r>
              <a:rPr lang="ru-RU" dirty="0" smtClean="0"/>
              <a:t>, </a:t>
            </a:r>
            <a:r>
              <a:rPr lang="ru-RU" dirty="0" err="1" smtClean="0"/>
              <a:t>Μαρδυηνοί</a:t>
            </a:r>
            <a:r>
              <a:rPr lang="ru-RU" dirty="0" smtClean="0"/>
              <a:t>. </a:t>
            </a:r>
          </a:p>
          <a:p>
            <a:pPr marL="514350" indent="-514350">
              <a:buNone/>
            </a:pPr>
            <a:r>
              <a:rPr lang="ru-RU" dirty="0" smtClean="0"/>
              <a:t>3) Другая </a:t>
            </a:r>
            <a:r>
              <a:rPr lang="ru-RU" dirty="0" smtClean="0"/>
              <a:t>гипотеза о выведении этнонима мордва из ирано-скифских </a:t>
            </a:r>
            <a:r>
              <a:rPr lang="ru-RU" dirty="0" smtClean="0"/>
              <a:t>языков предполагает</a:t>
            </a:r>
            <a:r>
              <a:rPr lang="ru-RU" dirty="0" smtClean="0"/>
              <a:t>, что он восходит к иранскому *</a:t>
            </a:r>
            <a:r>
              <a:rPr lang="ru-RU" dirty="0" err="1" smtClean="0"/>
              <a:t>mard</a:t>
            </a:r>
            <a:r>
              <a:rPr lang="ru-RU" dirty="0" smtClean="0"/>
              <a:t>- "мужчина". Это слово сохраняется в мордовских языках для обозначения мужа («</a:t>
            </a:r>
            <a:r>
              <a:rPr lang="ru-RU" dirty="0" err="1" smtClean="0"/>
              <a:t>мирде</a:t>
            </a:r>
            <a:r>
              <a:rPr lang="ru-RU" dirty="0" smtClean="0"/>
              <a:t>»). 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Суффикс«-</a:t>
            </a:r>
            <a:r>
              <a:rPr lang="ru-RU" dirty="0" err="1" smtClean="0"/>
              <a:t>ва</a:t>
            </a:r>
            <a:r>
              <a:rPr lang="ru-RU" dirty="0" smtClean="0"/>
              <a:t>» присоединён уже русским языком, и носит оттенок собирательности (также как в этнонимах «</a:t>
            </a:r>
            <a:r>
              <a:rPr lang="ru-RU" dirty="0" err="1" smtClean="0"/>
              <a:t>литва</a:t>
            </a:r>
            <a:r>
              <a:rPr lang="ru-RU" dirty="0" smtClean="0"/>
              <a:t>», «татарва</a:t>
            </a:r>
            <a:r>
              <a:rPr lang="ru-RU" dirty="0" smtClean="0"/>
              <a:t>»), </a:t>
            </a:r>
            <a:r>
              <a:rPr lang="ru-RU" dirty="0" smtClean="0"/>
              <a:t>однако эта этимология </a:t>
            </a:r>
            <a:r>
              <a:rPr lang="ru-RU" dirty="0" smtClean="0"/>
              <a:t>недостоверна. </a:t>
            </a:r>
            <a:r>
              <a:rPr lang="ru-RU" dirty="0" smtClean="0"/>
              <a:t>Фасмер так же приводит </a:t>
            </a:r>
            <a:r>
              <a:rPr lang="ru-RU" dirty="0" smtClean="0"/>
              <a:t>ругательство </a:t>
            </a:r>
            <a:r>
              <a:rPr lang="ru-RU" i="1" dirty="0" smtClean="0"/>
              <a:t>мордва́</a:t>
            </a:r>
            <a:r>
              <a:rPr lang="ru-RU" dirty="0" smtClean="0"/>
              <a:t>, относимое к евреям и детям и слово </a:t>
            </a:r>
            <a:r>
              <a:rPr lang="ru-RU" i="1" dirty="0" err="1" smtClean="0"/>
              <a:t>мордва́н</a:t>
            </a:r>
            <a:r>
              <a:rPr lang="ru-RU" dirty="0" smtClean="0"/>
              <a:t>, употребляемое в значении «проказник», указывая на созвучие с </a:t>
            </a:r>
            <a:r>
              <a:rPr lang="ru-RU" dirty="0" err="1" smtClean="0"/>
              <a:t>мордова́ть</a:t>
            </a:r>
            <a:r>
              <a:rPr lang="ru-RU" dirty="0" smtClean="0"/>
              <a:t>. </a:t>
            </a:r>
          </a:p>
          <a:p>
            <a:pPr marL="514350" indent="-514350">
              <a:buNone/>
            </a:pPr>
            <a:r>
              <a:rPr lang="ru-RU" dirty="0" smtClean="0"/>
              <a:t>В </a:t>
            </a:r>
            <a:r>
              <a:rPr lang="ru-RU" dirty="0" smtClean="0"/>
              <a:t>«Словаре белорусского наречия» И. И. Носовича так же присутствует ругательство </a:t>
            </a:r>
            <a:r>
              <a:rPr lang="ru-RU" i="1" dirty="0" smtClean="0"/>
              <a:t>мордва́</a:t>
            </a:r>
            <a:r>
              <a:rPr lang="ru-RU" dirty="0" smtClean="0"/>
              <a:t>, относимое к </a:t>
            </a:r>
            <a:r>
              <a:rPr lang="ru-RU" i="1" dirty="0" smtClean="0"/>
              <a:t>шумному сборищу, особенно евреев</a:t>
            </a:r>
            <a:r>
              <a:rPr lang="ru-RU" dirty="0" smtClean="0"/>
              <a:t>, являющееся производным от глагола </a:t>
            </a:r>
            <a:r>
              <a:rPr lang="ru-RU" i="1" dirty="0" smtClean="0"/>
              <a:t>мордовать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111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Мордовия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Этимология  »мордва»</vt:lpstr>
      <vt:lpstr>Саранск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Мордовия</dc:title>
  <dc:creator>Your User Name</dc:creator>
  <cp:lastModifiedBy>Your User Name</cp:lastModifiedBy>
  <cp:revision>12</cp:revision>
  <dcterms:created xsi:type="dcterms:W3CDTF">2012-05-10T10:54:26Z</dcterms:created>
  <dcterms:modified xsi:type="dcterms:W3CDTF">2012-05-10T13:08:20Z</dcterms:modified>
</cp:coreProperties>
</file>