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90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2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34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5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98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56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8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55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5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3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98DA-1E76-4CE9-BF39-C86F8D2111D1}" type="datetimeFigureOut">
              <a:rPr lang="cs-CZ" smtClean="0"/>
              <a:t>16.4.2012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D755D-9136-4AAE-96A7-E1C264079D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42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Euskera</a:t>
            </a:r>
            <a:r>
              <a:rPr lang="cs-CZ" dirty="0" smtClean="0"/>
              <a:t>, </a:t>
            </a:r>
            <a:r>
              <a:rPr lang="cs-CZ" dirty="0" err="1" smtClean="0"/>
              <a:t>euskara</a:t>
            </a:r>
            <a:r>
              <a:rPr lang="cs-CZ" dirty="0" smtClean="0"/>
              <a:t>, </a:t>
            </a:r>
            <a:r>
              <a:rPr lang="es-ES_tradnl" dirty="0" smtClean="0"/>
              <a:t>üskara, euskeria, langue basque, lengua vasca, basque language, baskische Sprache, baskický jazyk</a:t>
            </a:r>
            <a:r>
              <a:rPr lang="es-ES_tradnl" dirty="0" smtClean="0"/>
              <a:t>...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838944"/>
          </a:xfrm>
        </p:spPr>
        <p:txBody>
          <a:bodyPr>
            <a:normAutofit/>
          </a:bodyPr>
          <a:lstStyle/>
          <a:p>
            <a:r>
              <a:rPr lang="es-ES_tradnl" sz="1600" dirty="0" smtClean="0"/>
              <a:t>Hizkuntza bat ez da galtzen ez dakitenek ez dutelako hitz egiten, baizik eta dakitenek ez dutelako </a:t>
            </a:r>
            <a:r>
              <a:rPr lang="es-ES_tradnl" sz="1600" dirty="0" smtClean="0"/>
              <a:t>erabiltzen</a:t>
            </a:r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1691680" y="3068960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Los origenes de la lengua vasca. Un enigma europeo.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http://www.eitb.tv/es/#/video/1494840769001</a:t>
            </a:r>
          </a:p>
        </p:txBody>
      </p:sp>
    </p:spTree>
    <p:extLst>
      <p:ext uri="{BB962C8B-B14F-4D97-AF65-F5344CB8AC3E}">
        <p14:creationId xmlns:p14="http://schemas.microsoft.com/office/powerpoint/2010/main" val="1863661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 produccion cultural y la promocion del euskara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Produccion editorial, musica, bertsolarismo, teatro y cine.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1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La literatura en euskara despues de La Guerra Civil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Años 50-60: obras literarias originales y de reedicion de obras clasicas</a:t>
            </a:r>
          </a:p>
          <a:p>
            <a:r>
              <a:rPr lang="es-ES_tradnl" dirty="0" smtClean="0"/>
              <a:t>A partir de 1975 literatura vasca es extendida como una manera de expresion artistica.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Kirmen Uribe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Manzanas-Sagarrak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12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euskara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dirty="0" smtClean="0"/>
              <a:t>No es una lengua indoeuropea</a:t>
            </a:r>
          </a:p>
          <a:p>
            <a:r>
              <a:rPr lang="es-ES_tradnl" dirty="0" smtClean="0"/>
              <a:t>Lengua isla</a:t>
            </a:r>
          </a:p>
          <a:p>
            <a:r>
              <a:rPr lang="es-ES_tradnl" dirty="0" smtClean="0"/>
              <a:t>Documento latino de 1167: el rey navarro Sancho VI el Sabio llama a la lengua “lingua navarrorum”.</a:t>
            </a:r>
          </a:p>
          <a:p>
            <a:r>
              <a:rPr lang="es-ES_tradnl" dirty="0" smtClean="0"/>
              <a:t>En 1545: Bernard Etxepare, “Linguae Vasconum Primitiae”, Bordeaux</a:t>
            </a:r>
          </a:p>
          <a:p>
            <a:r>
              <a:rPr lang="es-ES_tradnl" dirty="0" smtClean="0"/>
              <a:t>1571: Joanes Leizarraga, primera traduccion del TN</a:t>
            </a:r>
          </a:p>
          <a:p>
            <a:r>
              <a:rPr lang="es-ES_tradnl" dirty="0" smtClean="0"/>
              <a:t>1643: Axular, “Gero”</a:t>
            </a:r>
          </a:p>
          <a:p>
            <a:r>
              <a:rPr lang="es-ES_tradnl" dirty="0" smtClean="0"/>
              <a:t>Neologismos del s.XIX: Sabino Arana</a:t>
            </a:r>
          </a:p>
          <a:p>
            <a:r>
              <a:rPr lang="es-ES_tradnl" dirty="0" smtClean="0"/>
              <a:t>En el siglo XIX: se intensifica la llegada de vascos a America procedentes de las areas mas rurales del Pais Vasco y vascofonas.</a:t>
            </a:r>
          </a:p>
          <a:p>
            <a:r>
              <a:rPr lang="es-ES_tradnl" dirty="0" smtClean="0"/>
              <a:t>1907: Julio de Urquijo funda la Revista Internacional de Estudios Vascos (Riev).</a:t>
            </a:r>
          </a:p>
          <a:p>
            <a:r>
              <a:rPr lang="es-ES_tradnl" dirty="0" smtClean="0"/>
              <a:t>1914: se crea la primera IKASTOLA</a:t>
            </a:r>
          </a:p>
          <a:p>
            <a:r>
              <a:rPr lang="es-ES_tradnl" dirty="0" smtClean="0"/>
              <a:t>1918: Real Academia de la Lengua Vasca o Euskaltzaindia; y tambien la sociedad de Estudios Vascos-Eusko Ikaskuntza.</a:t>
            </a:r>
          </a:p>
          <a:p>
            <a:r>
              <a:rPr lang="es-ES_tradnl" dirty="0" smtClean="0"/>
              <a:t>1936: el primer Estatuto Vasco de autonomia.</a:t>
            </a:r>
          </a:p>
          <a:p>
            <a:r>
              <a:rPr lang="es-ES_tradnl" dirty="0" smtClean="0"/>
              <a:t>1939: se abole la II. Republica y con ello el Estatuto Vasco con su oficialidad de la lengua.</a:t>
            </a:r>
          </a:p>
          <a:p>
            <a:r>
              <a:rPr lang="es-ES_tradnl" dirty="0" smtClean="0"/>
              <a:t>1978: se aprueba la constitucion Española, “El DERECHO a usar la lengua vasca”.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14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224136"/>
          </a:xfrm>
        </p:spPr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euskera</a:t>
            </a:r>
            <a:r>
              <a:rPr lang="cs-CZ" dirty="0" smtClean="0"/>
              <a:t> o </a:t>
            </a:r>
            <a:r>
              <a:rPr lang="cs-CZ" dirty="0" err="1" smtClean="0"/>
              <a:t>lengua</a:t>
            </a:r>
            <a:r>
              <a:rPr lang="cs-CZ" dirty="0" smtClean="0"/>
              <a:t> </a:t>
            </a:r>
            <a:r>
              <a:rPr lang="cs-CZ" dirty="0" err="1" smtClean="0"/>
              <a:t>vasca</a:t>
            </a:r>
            <a:r>
              <a:rPr lang="cs-CZ" dirty="0" smtClean="0"/>
              <a:t>: </a:t>
            </a:r>
            <a:r>
              <a:rPr lang="cs-CZ" dirty="0" err="1" smtClean="0"/>
              <a:t>retos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200800" cy="4248472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 err="1" smtClean="0"/>
              <a:t>Evolucion</a:t>
            </a:r>
            <a:r>
              <a:rPr lang="cs-CZ" dirty="0" smtClean="0"/>
              <a:t> </a:t>
            </a:r>
            <a:r>
              <a:rPr lang="cs-CZ" dirty="0" err="1" smtClean="0"/>
              <a:t>historica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err="1" smtClean="0"/>
              <a:t>Dialectos</a:t>
            </a:r>
            <a:r>
              <a:rPr lang="cs-CZ" dirty="0" smtClean="0"/>
              <a:t> e </a:t>
            </a:r>
            <a:r>
              <a:rPr lang="cs-CZ" dirty="0" err="1" smtClean="0"/>
              <a:t>idiomas</a:t>
            </a:r>
            <a:r>
              <a:rPr lang="cs-CZ" dirty="0" smtClean="0"/>
              <a:t> </a:t>
            </a:r>
            <a:r>
              <a:rPr lang="cs-CZ" dirty="0" err="1" smtClean="0"/>
              <a:t>unificados</a:t>
            </a:r>
            <a:endParaRPr lang="es-ES_tradnl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es-ES_tradnl" dirty="0" smtClean="0"/>
          </a:p>
          <a:p>
            <a:pPr marL="457200" indent="-457200">
              <a:buFontTx/>
              <a:buChar char="-"/>
            </a:pPr>
            <a:endParaRPr lang="es-ES_tradnl" dirty="0"/>
          </a:p>
          <a:p>
            <a:pPr marL="457200" indent="-457200">
              <a:buFontTx/>
              <a:buChar char="-"/>
            </a:pPr>
            <a:endParaRPr lang="es-ES_tradnl" dirty="0" smtClean="0"/>
          </a:p>
          <a:p>
            <a:pPr marL="457200" indent="-457200">
              <a:buFontTx/>
              <a:buChar char="-"/>
            </a:pPr>
            <a:r>
              <a:rPr lang="cs-CZ" dirty="0" err="1" smtClean="0"/>
              <a:t>Situacion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endParaRPr lang="es-ES_tradnl" dirty="0" smtClean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pic>
        <p:nvPicPr>
          <p:cNvPr id="1027" name="Picture 3" descr="D:\Documents and Settings\108505\Plocha\AINARA\EUSKAL KULTURA ETA HISTORIA\EUSKARAREN HISTORIA_archivos\euskaltx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96952"/>
            <a:ext cx="3016746" cy="228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34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Pais</a:t>
            </a:r>
            <a:r>
              <a:rPr lang="cs-CZ" dirty="0" smtClean="0"/>
              <a:t> y la </a:t>
            </a:r>
            <a:r>
              <a:rPr lang="cs-CZ" dirty="0" err="1" smtClean="0"/>
              <a:t>lengua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Araba, Bizkaia y Gipuzkoa integran la CAV del Pais Vasco, por el Estatuto de Autonomia de 1979 y su capital es Vitoria-Gasteiz.</a:t>
            </a:r>
          </a:p>
          <a:p>
            <a:r>
              <a:rPr lang="es-ES_tradnl" dirty="0" smtClean="0"/>
              <a:t>Navarra es la CFN por el Estatuto de 1982, con su capital Pamplona-Iruñea</a:t>
            </a:r>
          </a:p>
          <a:p>
            <a:r>
              <a:rPr lang="es-ES_tradnl" dirty="0" smtClean="0"/>
              <a:t>Las tres provincias vascas de Francia estan incluidas desde 1790 en el Departamento de los Pirineos Atlanticos en la region de Aquitania.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71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Origen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euskera es posiblemente la lengua mas antigua del Continente Europeo.</a:t>
            </a:r>
          </a:p>
          <a:p>
            <a:r>
              <a:rPr lang="es-ES_tradnl" dirty="0" smtClean="0"/>
              <a:t>El euskara data del II. Milenio aC.</a:t>
            </a:r>
          </a:p>
          <a:p>
            <a:r>
              <a:rPr lang="es-ES_tradnl" dirty="0" smtClean="0"/>
              <a:t>Va en pleno periodo Neolitico (4000 aC hasta 2500 aC) se hablaba euskara, si bien la fecha exacta de su origen se desconoce y podria ser anterior.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67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Declive territorial XIX y XX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Causas propias: dejadez familiar, desprestigio social del euskera en sectores modernizantes, escaso interes por la alfabetizacion...</a:t>
            </a:r>
          </a:p>
          <a:p>
            <a:r>
              <a:rPr lang="es-ES_tradnl" dirty="0" smtClean="0"/>
              <a:t>Causas ajenas: influencia del español y frances en la vida cotidiana, prohibicion durante la dictadura, ausencia en los medios de comunicacion y enseñanza obligatoria en español y frances, inmigracion...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88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Poblacion y poblamiento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poblacion actual total es de alrededorde 2.900.000 habitantes.</a:t>
            </a:r>
          </a:p>
          <a:p>
            <a:r>
              <a:rPr lang="es-ES_tradnl" dirty="0" smtClean="0"/>
              <a:t>El territorio mas poblado es Bizkaia (1.160.000), seguido de Gipuzkoa (684.000) y Goi-Nafarroa (528.000). En Araba 279.000 y en Lapurdi 204.000. Los menos poblados son Behe-Nafarroa (29.000) y Zuberoa (16.000).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69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Vascoparlantes o euskaldunes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Euskal Herria o Pais Vasco: %22</a:t>
            </a:r>
          </a:p>
          <a:p>
            <a:r>
              <a:rPr lang="es-ES_tradnl" dirty="0" smtClean="0"/>
              <a:t>Bizkaia: %17; Gipuzkoa: %44; Nafarroa: %10; Araba: %7; Lapurdi: %27; Behe-Nafarroa: %62; Zuberoa: %64.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98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Situacion actual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1979: AEK o coordinadora de Alfabetizacion y euskaldunizacion. KORRIKA.</a:t>
            </a:r>
          </a:p>
          <a:p>
            <a:r>
              <a:rPr lang="es-ES_tradnl" dirty="0" smtClean="0"/>
              <a:t>1982: HABE o Instituto de Euskaldunizacion y alfabetizacion de Adultos.</a:t>
            </a:r>
          </a:p>
          <a:p>
            <a:r>
              <a:rPr lang="es-ES_tradnl" dirty="0" smtClean="0"/>
              <a:t>1982: ley de Normalizacion y Uso del Euskara y se crea EITB.</a:t>
            </a:r>
          </a:p>
          <a:p>
            <a:r>
              <a:rPr lang="es-ES_tradnl" dirty="0" smtClean="0"/>
              <a:t>1990: Euskaldunon Egunkaria.</a:t>
            </a:r>
          </a:p>
          <a:p>
            <a:r>
              <a:rPr lang="es-ES_tradnl" dirty="0" smtClean="0"/>
              <a:t>Desde 1949 se celebra el dia internacional del Euskara el 3 de diciembre.</a:t>
            </a:r>
          </a:p>
          <a:p>
            <a:r>
              <a:rPr lang="es-ES_tradnl" dirty="0" smtClean="0"/>
              <a:t>Desde 1932 se celebra el dia de la patria vasca el domingo de pascua.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31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660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Euskera, euskara, üskara, euskeria, langue basque, lengua vasca, basque language, baskische Sprache, baskický jazyk... </vt:lpstr>
      <vt:lpstr>El euskara</vt:lpstr>
      <vt:lpstr>El euskera o lengua vasca: retos </vt:lpstr>
      <vt:lpstr>El Pais y la lengua</vt:lpstr>
      <vt:lpstr>Origen </vt:lpstr>
      <vt:lpstr>Declive territorial XIX y XX</vt:lpstr>
      <vt:lpstr>Poblacion y poblamiento</vt:lpstr>
      <vt:lpstr>Vascoparlantes o euskaldunes</vt:lpstr>
      <vt:lpstr>Situacion actual</vt:lpstr>
      <vt:lpstr>La produccion cultural y la promocion del euskara</vt:lpstr>
      <vt:lpstr>La literatura en euskara despues de La Guerra Civil</vt:lpstr>
      <vt:lpstr>Kirmen Uribe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Euskera, euskara, üskara, euskeria, langue basque, lengua vasca, basque language, baskische Sprache, baskický jazyk...</dc:title>
  <dc:creator>Ainara Maya Urroz</dc:creator>
  <cp:lastModifiedBy>Ainara Maya Urroz</cp:lastModifiedBy>
  <cp:revision>8</cp:revision>
  <dcterms:created xsi:type="dcterms:W3CDTF">2012-04-13T12:51:47Z</dcterms:created>
  <dcterms:modified xsi:type="dcterms:W3CDTF">2012-04-16T13:43:32Z</dcterms:modified>
</cp:coreProperties>
</file>