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84" r:id="rId2"/>
    <p:sldId id="285" r:id="rId3"/>
    <p:sldId id="368" r:id="rId4"/>
    <p:sldId id="369" r:id="rId5"/>
    <p:sldId id="310" r:id="rId6"/>
    <p:sldId id="354" r:id="rId7"/>
    <p:sldId id="337" r:id="rId8"/>
    <p:sldId id="346" r:id="rId9"/>
    <p:sldId id="361" r:id="rId10"/>
    <p:sldId id="290" r:id="rId11"/>
    <p:sldId id="362" r:id="rId12"/>
    <p:sldId id="340" r:id="rId13"/>
    <p:sldId id="291" r:id="rId14"/>
    <p:sldId id="363" r:id="rId15"/>
    <p:sldId id="344" r:id="rId16"/>
    <p:sldId id="349" r:id="rId17"/>
    <p:sldId id="343" r:id="rId18"/>
    <p:sldId id="348" r:id="rId19"/>
    <p:sldId id="341" r:id="rId20"/>
    <p:sldId id="370" r:id="rId21"/>
    <p:sldId id="345" r:id="rId22"/>
    <p:sldId id="338" r:id="rId23"/>
    <p:sldId id="289" r:id="rId24"/>
    <p:sldId id="339" r:id="rId25"/>
    <p:sldId id="347" r:id="rId26"/>
    <p:sldId id="352" r:id="rId27"/>
    <p:sldId id="350" r:id="rId28"/>
    <p:sldId id="353" r:id="rId29"/>
    <p:sldId id="351" r:id="rId30"/>
    <p:sldId id="367" r:id="rId31"/>
    <p:sldId id="366" r:id="rId32"/>
  </p:sldIdLst>
  <p:sldSz cx="9144000" cy="6858000" type="screen4x3"/>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F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808"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s-ES"/>
          </a:p>
        </p:txBody>
      </p:sp>
      <p:sp>
        <p:nvSpPr>
          <p:cNvPr id="3" name="2 Marcador de fecha"/>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7171DC57-5C33-4A57-950F-C3A76A5CD7B1}" type="datetimeFigureOut">
              <a:rPr lang="es-ES" smtClean="0"/>
              <a:pPr/>
              <a:t>10/05/12</a:t>
            </a:fld>
            <a:endParaRPr lang="es-ES"/>
          </a:p>
        </p:txBody>
      </p:sp>
      <p:sp>
        <p:nvSpPr>
          <p:cNvPr id="4" name="3 Marcador de pie de página"/>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s-ES"/>
          </a:p>
        </p:txBody>
      </p:sp>
      <p:sp>
        <p:nvSpPr>
          <p:cNvPr id="5" name="4 Marcador de número de diapositiva"/>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DA6963EA-BDD3-4907-A3C1-0011E5F645F7}" type="slidenum">
              <a:rPr lang="es-ES" smtClean="0"/>
              <a:pPr/>
              <a:t>‹Nr.›</a:t>
            </a:fld>
            <a:endParaRPr lang="es-ES"/>
          </a:p>
        </p:txBody>
      </p:sp>
    </p:spTree>
    <p:extLst>
      <p:ext uri="{BB962C8B-B14F-4D97-AF65-F5344CB8AC3E}">
        <p14:creationId xmlns:p14="http://schemas.microsoft.com/office/powerpoint/2010/main" val="1883856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786BE975-EDEC-E64A-9092-8D62C00E0DB4}" type="datetimeFigureOut">
              <a:rPr lang="es-ES" smtClean="0"/>
              <a:t>10/05/12</a:t>
            </a:fld>
            <a:endParaRPr lang="es-ES"/>
          </a:p>
        </p:txBody>
      </p:sp>
      <p:sp>
        <p:nvSpPr>
          <p:cNvPr id="4" name="Marcador de imagen d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B702D187-8E03-CB4A-8238-FDE252D0DF09}" type="slidenum">
              <a:rPr lang="es-ES" smtClean="0"/>
              <a:t>‹Nr.›</a:t>
            </a:fld>
            <a:endParaRPr lang="es-ES"/>
          </a:p>
        </p:txBody>
      </p:sp>
    </p:spTree>
    <p:extLst>
      <p:ext uri="{BB962C8B-B14F-4D97-AF65-F5344CB8AC3E}">
        <p14:creationId xmlns:p14="http://schemas.microsoft.com/office/powerpoint/2010/main" val="1199032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A4D3400-4CF7-F941-8C24-3D14A93B3881}" type="slidenum">
              <a:rPr lang="es-ES" smtClean="0"/>
              <a:t>30</a:t>
            </a:fld>
            <a:endParaRPr lang="es-ES"/>
          </a:p>
        </p:txBody>
      </p:sp>
    </p:spTree>
    <p:extLst>
      <p:ext uri="{BB962C8B-B14F-4D97-AF65-F5344CB8AC3E}">
        <p14:creationId xmlns:p14="http://schemas.microsoft.com/office/powerpoint/2010/main" val="293076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0C41C5-7FE2-4BE7-BFB5-609E727CA367}" type="datetimeFigureOut">
              <a:rPr lang="es-ES" smtClean="0"/>
              <a:pPr/>
              <a:t>10/05/12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7AC012F-9149-4F5D-A168-78448DBF3F44}" type="slidenum">
              <a:rPr lang="es-ES" smtClean="0"/>
              <a:pPr/>
              <a:t>‹Nr.›</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C41C5-7FE2-4BE7-BFB5-609E727CA367}" type="datetimeFigureOut">
              <a:rPr lang="es-ES" smtClean="0"/>
              <a:pPr/>
              <a:t>10/05/12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C012F-9149-4F5D-A168-78448DBF3F44}" type="slidenum">
              <a:rPr lang="es-ES" smtClean="0"/>
              <a:pPr/>
              <a:t>‹Nr.›</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hyperlink" Target="http://www.lenguayprensa.uma.es/archivo/?tag=ignacio-bosqu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hyperlink" Target="http://www.lenguayprensa.uma.es/archivo/?tag=neologismo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hyperlink" Target="http://www.lenguayprensa.uma.es/archivo/?tag=precisiones-semantica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lenguayprensa.uma.es/archivo/?tag=lenguaje-y-realidad" TargetMode="External"/><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hyperlink" Target="http://www.lenguayprensa.uma.es/archivo/INDEX.PHP?tag=lenguaje-y-realida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lenguayprensa.uma.es/archivo/?tag=ortografia" TargetMode="Externa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hyperlink" Target="http://www.lenguayprensa.uma.es/archivo/?tag=nuevas-tecnologias" TargetMode="External"/><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hyperlink" Target="http://www.lenguayprensa.uma.es/archivo/?tag=enciclopedia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hyperlink" Target="http://www.lenguayprensa.uma.es/archivo/?tag=diccionario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lenguayprensa.uma.es/archivo/?s=j%C3%B3venes&amp;cat=0" TargetMode="Externa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lenguayprensa.uma.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hyperlink" Target="http://www.lenguayprensa.uma.es/archivo/?tag=toponimi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hyperlink" Target="http://www.lenguayprensa.uma.es/archivo/?tag=lenguaje-e-ideologi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hyperlink" Target="http://www.lenguayprensa.uma.es/archivo/?s=matrimonio&amp;cat=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hyperlink" Target="http://www.lenguayprensa.uma.es/archivo/?s=pederastia&amp;cat=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hyperlink" Target="http://www.lenguayprensa.uma.es/archivo/?tag=eufemismo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lenguayprensa.uma.es/archivo/INDEX.PHP?tag=normas-academicas" TargetMode="External"/><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lenguayprensa.uma.es/archivo/?s=rural&amp;cat=0" TargetMode="External"/><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hyperlink" Target="http://www.lenguayprensa.uma.es/archivo/?tag=ra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hyperlink" Target="http://www.lenguayprensa.uma.es/documentos.html"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11" Type="http://schemas.openxmlformats.org/officeDocument/2006/relationships/hyperlink" Target="http://www.lenguayprensa.uma.es/archivo/?tag=uso-del-espanol" TargetMode="External"/><Relationship Id="rId12" Type="http://schemas.openxmlformats.org/officeDocument/2006/relationships/hyperlink" Target="http://www.lenguayprensa.uma.es/archivo/?tag=divulgacion-linguistica" TargetMode="External"/><Relationship Id="rId1" Type="http://schemas.openxmlformats.org/officeDocument/2006/relationships/slideLayout" Target="../slideLayouts/slideLayout7.xml"/><Relationship Id="rId2" Type="http://schemas.openxmlformats.org/officeDocument/2006/relationships/hyperlink" Target="http://www.lenguayprensa.uma.es/archivo/?tag=politica-linguistica" TargetMode="External"/><Relationship Id="rId3" Type="http://schemas.openxmlformats.org/officeDocument/2006/relationships/hyperlink" Target="http://www.lenguayprensa.uma.es/archivo/?tag=lexico" TargetMode="External"/><Relationship Id="rId4" Type="http://schemas.openxmlformats.org/officeDocument/2006/relationships/hyperlink" Target="http://www.lenguayprensa.uma.es/archivo/?tag=ortografia" TargetMode="External"/><Relationship Id="rId5" Type="http://schemas.openxmlformats.org/officeDocument/2006/relationships/hyperlink" Target="http://www.lenguayprensa.uma.es/archivo/?tag=diccionarios" TargetMode="External"/><Relationship Id="rId6" Type="http://schemas.openxmlformats.org/officeDocument/2006/relationships/hyperlink" Target="http://www.lenguayprensa.uma.es/archivo/?tag=variedades-del-espanol" TargetMode="External"/><Relationship Id="rId7" Type="http://schemas.openxmlformats.org/officeDocument/2006/relationships/hyperlink" Target="http://www.lenguayprensa.uma.es/archivo/?tag=lengua-y-cultura" TargetMode="External"/><Relationship Id="rId8" Type="http://schemas.openxmlformats.org/officeDocument/2006/relationships/hyperlink" Target="http://www.lenguayprensa.uma.es/archivo/?tag=sexismo-en-el-lenguaje" TargetMode="External"/><Relationship Id="rId9" Type="http://schemas.openxmlformats.org/officeDocument/2006/relationships/hyperlink" Target="http://www.lenguayprensa.uma.es/archivo/?tag=conflictos-entre-lenguas-cooficiales" TargetMode="External"/><Relationship Id="rId10" Type="http://schemas.openxmlformats.org/officeDocument/2006/relationships/hyperlink" Target="http://www.lenguayprensa.uma.es/archivo/?tag=espanol-en-el-mund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lenguayprensa.uma.es/archivo/?tag=modelo-trilingue" TargetMode="Externa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34 Imagen" descr="fotolia_23136345.jpg"/>
          <p:cNvPicPr>
            <a:picLocks noChangeAspect="1"/>
          </p:cNvPicPr>
          <p:nvPr/>
        </p:nvPicPr>
        <p:blipFill>
          <a:blip r:embed="rId2" cstate="print"/>
          <a:stretch>
            <a:fillRect/>
          </a:stretch>
        </p:blipFill>
        <p:spPr>
          <a:xfrm>
            <a:off x="5868144" y="3645024"/>
            <a:ext cx="3046015" cy="2897283"/>
          </a:xfrm>
          <a:prstGeom prst="rect">
            <a:avLst/>
          </a:prstGeom>
        </p:spPr>
      </p:pic>
      <p:sp>
        <p:nvSpPr>
          <p:cNvPr id="1027" name="AutoShape 3"/>
          <p:cNvSpPr>
            <a:spLocks noChangeAspect="1" noChangeArrowheads="1" noTextEdit="1"/>
          </p:cNvSpPr>
          <p:nvPr/>
        </p:nvSpPr>
        <p:spPr bwMode="auto">
          <a:xfrm>
            <a:off x="0" y="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1" name="30 CuadroTexto"/>
          <p:cNvSpPr txBox="1"/>
          <p:nvPr/>
        </p:nvSpPr>
        <p:spPr>
          <a:xfrm>
            <a:off x="539552" y="1988840"/>
            <a:ext cx="7992888" cy="830997"/>
          </a:xfrm>
          <a:prstGeom prst="rect">
            <a:avLst/>
          </a:prstGeom>
          <a:noFill/>
        </p:spPr>
        <p:txBody>
          <a:bodyPr wrap="square" rtlCol="0">
            <a:spAutoFit/>
          </a:bodyPr>
          <a:lstStyle/>
          <a:p>
            <a:pPr algn="ctr"/>
            <a:r>
              <a:rPr lang="es-ES" sz="4800" b="1" dirty="0" smtClean="0"/>
              <a:t>Reflexiones sobre el lenguaje</a:t>
            </a:r>
            <a:endParaRPr lang="es-ES" sz="4800" b="1" dirty="0" smtClean="0">
              <a:solidFill>
                <a:srgbClr val="FF0000"/>
              </a:solidFill>
            </a:endParaRPr>
          </a:p>
        </p:txBody>
      </p:sp>
      <p:sp>
        <p:nvSpPr>
          <p:cNvPr id="7" name="6 CuadroTexto"/>
          <p:cNvSpPr txBox="1"/>
          <p:nvPr/>
        </p:nvSpPr>
        <p:spPr>
          <a:xfrm>
            <a:off x="611560" y="2924944"/>
            <a:ext cx="7992888" cy="769441"/>
          </a:xfrm>
          <a:prstGeom prst="rect">
            <a:avLst/>
          </a:prstGeom>
          <a:noFill/>
        </p:spPr>
        <p:txBody>
          <a:bodyPr wrap="square" rtlCol="0">
            <a:spAutoFit/>
          </a:bodyPr>
          <a:lstStyle/>
          <a:p>
            <a:pPr algn="ctr"/>
            <a:r>
              <a:rPr lang="es-ES" sz="3200" b="1" dirty="0"/>
              <a:t>a</a:t>
            </a:r>
            <a:r>
              <a:rPr lang="es-ES" sz="3200" b="1" dirty="0" smtClean="0"/>
              <a:t> través de </a:t>
            </a:r>
            <a:r>
              <a:rPr lang="es-ES" sz="4400" b="1" dirty="0" smtClean="0">
                <a:solidFill>
                  <a:srgbClr val="FF0000"/>
                </a:solidFill>
              </a:rPr>
              <a:t>Lengua y Prensa</a:t>
            </a:r>
          </a:p>
        </p:txBody>
      </p:sp>
      <p:sp>
        <p:nvSpPr>
          <p:cNvPr id="9" name="8 CuadroTexto"/>
          <p:cNvSpPr txBox="1"/>
          <p:nvPr/>
        </p:nvSpPr>
        <p:spPr>
          <a:xfrm>
            <a:off x="1259632" y="5149060"/>
            <a:ext cx="7308304" cy="400110"/>
          </a:xfrm>
          <a:prstGeom prst="rect">
            <a:avLst/>
          </a:prstGeom>
          <a:noFill/>
        </p:spPr>
        <p:txBody>
          <a:bodyPr wrap="square" rtlCol="0">
            <a:spAutoFit/>
          </a:bodyPr>
          <a:lstStyle/>
          <a:p>
            <a:r>
              <a:rPr lang="es-ES" sz="2000" dirty="0" smtClean="0"/>
              <a:t>Francisco M. Carriscondo Esquivel</a:t>
            </a:r>
          </a:p>
        </p:txBody>
      </p:sp>
      <p:sp>
        <p:nvSpPr>
          <p:cNvPr id="10" name="9 CuadroTexto"/>
          <p:cNvSpPr txBox="1"/>
          <p:nvPr/>
        </p:nvSpPr>
        <p:spPr>
          <a:xfrm>
            <a:off x="1259632" y="5549170"/>
            <a:ext cx="4824536" cy="400110"/>
          </a:xfrm>
          <a:prstGeom prst="rect">
            <a:avLst/>
          </a:prstGeom>
          <a:noFill/>
        </p:spPr>
        <p:txBody>
          <a:bodyPr wrap="square" rtlCol="0">
            <a:spAutoFit/>
          </a:bodyPr>
          <a:lstStyle/>
          <a:p>
            <a:r>
              <a:rPr lang="es-ES" sz="2000" dirty="0" err="1" smtClean="0"/>
              <a:t>Brno</a:t>
            </a:r>
            <a:r>
              <a:rPr lang="es-ES" sz="2000" dirty="0" smtClean="0"/>
              <a:t>, 15 de mayo de 2012</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par>
                          <p:cTn id="8" fill="hold">
                            <p:stCondLst>
                              <p:cond delay="2000"/>
                            </p:stCondLst>
                            <p:childTnLst>
                              <p:par>
                                <p:cTn id="9" presetID="49" presetClass="entr" presetSubtype="0" decel="10000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3000" fill="hold"/>
                                        <p:tgtEl>
                                          <p:spTgt spid="7"/>
                                        </p:tgtEl>
                                        <p:attrNameLst>
                                          <p:attrName>ppt_w</p:attrName>
                                        </p:attrNameLst>
                                      </p:cBhvr>
                                      <p:tavLst>
                                        <p:tav tm="0">
                                          <p:val>
                                            <p:fltVal val="0"/>
                                          </p:val>
                                        </p:tav>
                                        <p:tav tm="100000">
                                          <p:val>
                                            <p:strVal val="#ppt_w"/>
                                          </p:val>
                                        </p:tav>
                                      </p:tavLst>
                                    </p:anim>
                                    <p:anim calcmode="lin" valueType="num">
                                      <p:cBhvr>
                                        <p:cTn id="12" dur="3000" fill="hold"/>
                                        <p:tgtEl>
                                          <p:spTgt spid="7"/>
                                        </p:tgtEl>
                                        <p:attrNameLst>
                                          <p:attrName>ppt_h</p:attrName>
                                        </p:attrNameLst>
                                      </p:cBhvr>
                                      <p:tavLst>
                                        <p:tav tm="0">
                                          <p:val>
                                            <p:fltVal val="0"/>
                                          </p:val>
                                        </p:tav>
                                        <p:tav tm="100000">
                                          <p:val>
                                            <p:strVal val="#ppt_h"/>
                                          </p:val>
                                        </p:tav>
                                      </p:tavLst>
                                    </p:anim>
                                    <p:anim calcmode="lin" valueType="num">
                                      <p:cBhvr>
                                        <p:cTn id="13" dur="3000" fill="hold"/>
                                        <p:tgtEl>
                                          <p:spTgt spid="7"/>
                                        </p:tgtEl>
                                        <p:attrNameLst>
                                          <p:attrName>style.rotation</p:attrName>
                                        </p:attrNameLst>
                                      </p:cBhvr>
                                      <p:tavLst>
                                        <p:tav tm="0">
                                          <p:val>
                                            <p:fltVal val="360"/>
                                          </p:val>
                                        </p:tav>
                                        <p:tav tm="100000">
                                          <p:val>
                                            <p:fltVal val="0"/>
                                          </p:val>
                                        </p:tav>
                                      </p:tavLst>
                                    </p:anim>
                                    <p:animEffect transition="in" filter="fade">
                                      <p:cBhvr>
                                        <p:cTn id="1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CuadroTexto"/>
          <p:cNvSpPr txBox="1"/>
          <p:nvPr/>
        </p:nvSpPr>
        <p:spPr>
          <a:xfrm rot="10800000">
            <a:off x="-2" y="6597352"/>
            <a:ext cx="9324529" cy="261610"/>
          </a:xfrm>
          <a:prstGeom prst="rect">
            <a:avLst/>
          </a:prstGeom>
          <a:noFill/>
        </p:spPr>
        <p:txBody>
          <a:bodyPr wrap="square" rtlCol="0">
            <a:spAutoFit/>
          </a:bodyPr>
          <a:lstStyle/>
          <a:p>
            <a:pPr algn="r"/>
            <a:r>
              <a:rPr lang="es-ES_tradnl" sz="1100" dirty="0" smtClean="0">
                <a:solidFill>
                  <a:schemeClr val="bg1"/>
                </a:solidFill>
              </a:rPr>
              <a:t>1991 | 1992 | 1993 | 1994 | 1995 | 1996 | 1997 | 1998 | 1999 | 2000 | 2001 | 2002 | 2003 | 2004 | 2005 | 2006 </a:t>
            </a:r>
            <a:r>
              <a:rPr lang="es-ES" sz="1100" dirty="0" smtClean="0">
                <a:solidFill>
                  <a:schemeClr val="bg1"/>
                </a:solidFill>
              </a:rPr>
              <a:t>| 2007 | 2008 | 2009 | 2010 | 2011 | 2012</a:t>
            </a:r>
            <a:endParaRPr lang="es-ES_tradnl" sz="1100" dirty="0" smtClean="0">
              <a:solidFill>
                <a:schemeClr val="bg1"/>
              </a:solidFill>
            </a:endParaRPr>
          </a:p>
        </p:txBody>
      </p:sp>
      <p:sp>
        <p:nvSpPr>
          <p:cNvPr id="53" name="AutoShape 3"/>
          <p:cNvSpPr>
            <a:spLocks noChangeAspect="1" noChangeArrowheads="1" noTextEdit="1"/>
          </p:cNvSpPr>
          <p:nvPr/>
        </p:nvSpPr>
        <p:spPr bwMode="auto">
          <a:xfrm>
            <a:off x="0" y="1588"/>
            <a:ext cx="9144000" cy="685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s-ES"/>
          </a:p>
        </p:txBody>
      </p:sp>
      <p:grpSp>
        <p:nvGrpSpPr>
          <p:cNvPr id="57" name="56 Grupo"/>
          <p:cNvGrpSpPr/>
          <p:nvPr/>
        </p:nvGrpSpPr>
        <p:grpSpPr>
          <a:xfrm>
            <a:off x="-330934" y="0"/>
            <a:ext cx="9474934" cy="6858000"/>
            <a:chOff x="-330934" y="0"/>
            <a:chExt cx="9474934" cy="6858000"/>
          </a:xfrm>
        </p:grpSpPr>
        <p:sp>
          <p:nvSpPr>
            <p:cNvPr id="62" name="61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63" name="62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64 CuadroTexto"/>
            <p:cNvSpPr txBox="1"/>
            <p:nvPr/>
          </p:nvSpPr>
          <p:spPr>
            <a:xfrm>
              <a:off x="3779912" y="332656"/>
              <a:ext cx="4464496" cy="323165"/>
            </a:xfrm>
            <a:prstGeom prst="rect">
              <a:avLst/>
            </a:prstGeom>
            <a:noFill/>
          </p:spPr>
          <p:txBody>
            <a:bodyPr wrap="square" rtlCol="0">
              <a:spAutoFit/>
            </a:bodyPr>
            <a:lstStyle/>
            <a:p>
              <a:r>
                <a:rPr lang="es-ES" sz="1500" dirty="0" smtClean="0">
                  <a:solidFill>
                    <a:schemeClr val="bg1"/>
                  </a:solidFill>
                  <a:latin typeface="Verdana" pitchFamily="34" charset="0"/>
                </a:rPr>
                <a:t>Lenguaje, género y sexo: </a:t>
              </a:r>
              <a:r>
                <a:rPr lang="es-ES" sz="1500" i="1" dirty="0" smtClean="0">
                  <a:solidFill>
                    <a:schemeClr val="bg1"/>
                  </a:solidFill>
                  <a:latin typeface="Verdana" pitchFamily="34" charset="0"/>
                  <a:hlinkClick r:id="rId2"/>
                </a:rPr>
                <a:t>Ignacio Bosque</a:t>
              </a:r>
              <a:endParaRPr lang="es-ES" sz="1500" i="1" dirty="0">
                <a:solidFill>
                  <a:schemeClr val="bg1"/>
                </a:solidFill>
                <a:latin typeface="Verdana" pitchFamily="34" charset="0"/>
              </a:endParaRPr>
            </a:p>
          </p:txBody>
        </p:sp>
        <p:sp>
          <p:nvSpPr>
            <p:cNvPr id="66" name="65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67" name="66 CuadroTexto"/>
          <p:cNvSpPr txBox="1"/>
          <p:nvPr/>
        </p:nvSpPr>
        <p:spPr>
          <a:xfrm>
            <a:off x="1907704" y="116632"/>
            <a:ext cx="1016624" cy="584776"/>
          </a:xfrm>
          <a:prstGeom prst="rect">
            <a:avLst/>
          </a:prstGeom>
          <a:noFill/>
        </p:spPr>
        <p:txBody>
          <a:bodyPr wrap="none" rtlCol="0">
            <a:spAutoFit/>
          </a:bodyPr>
          <a:lstStyle/>
          <a:p>
            <a:r>
              <a:rPr lang="es-ES" sz="3200" dirty="0" smtClean="0">
                <a:solidFill>
                  <a:schemeClr val="bg1"/>
                </a:solidFill>
              </a:rPr>
              <a:t>2012</a:t>
            </a:r>
            <a:endParaRPr lang="es-ES" sz="3200" dirty="0">
              <a:solidFill>
                <a:schemeClr val="bg1"/>
              </a:solidFill>
            </a:endParaRPr>
          </a:p>
        </p:txBody>
      </p:sp>
      <p:pic>
        <p:nvPicPr>
          <p:cNvPr id="68" name="67 Imagen" descr="sexismo.jpg"/>
          <p:cNvPicPr>
            <a:picLocks noChangeAspect="1"/>
          </p:cNvPicPr>
          <p:nvPr/>
        </p:nvPicPr>
        <p:blipFill>
          <a:blip r:embed="rId3" cstate="print"/>
          <a:stretch>
            <a:fillRect/>
          </a:stretch>
        </p:blipFill>
        <p:spPr>
          <a:xfrm>
            <a:off x="1043608" y="1052736"/>
            <a:ext cx="4402288" cy="5184576"/>
          </a:xfrm>
          <a:prstGeom prst="rect">
            <a:avLst/>
          </a:prstGeom>
          <a:ln>
            <a:noFill/>
          </a:ln>
          <a:effectLst>
            <a:outerShdw blurRad="292100" dist="139700" dir="2700000" algn="tl" rotWithShape="0">
              <a:srgbClr val="333333">
                <a:alpha val="65000"/>
              </a:srgbClr>
            </a:outerShdw>
          </a:effectLst>
        </p:spPr>
      </p:pic>
      <p:pic>
        <p:nvPicPr>
          <p:cNvPr id="70" name="69 Imagen" descr="sexismo 2.jpg"/>
          <p:cNvPicPr>
            <a:picLocks noChangeAspect="1"/>
          </p:cNvPicPr>
          <p:nvPr/>
        </p:nvPicPr>
        <p:blipFill>
          <a:blip r:embed="rId4" cstate="print"/>
          <a:stretch>
            <a:fillRect/>
          </a:stretch>
        </p:blipFill>
        <p:spPr>
          <a:xfrm>
            <a:off x="4932040" y="3212976"/>
            <a:ext cx="3672408" cy="2970788"/>
          </a:xfrm>
          <a:prstGeom prst="rect">
            <a:avLst/>
          </a:prstGeom>
          <a:ln>
            <a:noFill/>
          </a:ln>
          <a:effectLst>
            <a:outerShdw blurRad="292100" dist="139700" dir="2700000" algn="tl" rotWithShape="0">
              <a:srgbClr val="333333">
                <a:alpha val="65000"/>
              </a:srgbClr>
            </a:outerShdw>
          </a:effectLst>
        </p:spPr>
      </p:pic>
      <p:pic>
        <p:nvPicPr>
          <p:cNvPr id="71" name="70 Imagen" descr="sexismo 3.jpg"/>
          <p:cNvPicPr>
            <a:picLocks noChangeAspect="1"/>
          </p:cNvPicPr>
          <p:nvPr/>
        </p:nvPicPr>
        <p:blipFill>
          <a:blip r:embed="rId5" cstate="print"/>
          <a:stretch>
            <a:fillRect/>
          </a:stretch>
        </p:blipFill>
        <p:spPr>
          <a:xfrm>
            <a:off x="6156176" y="980728"/>
            <a:ext cx="2448272" cy="28803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0" y="0"/>
            <a:ext cx="9144000" cy="6858000"/>
            <a:chOff x="0" y="0"/>
            <a:chExt cx="9144000"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3779912" y="332656"/>
              <a:ext cx="4464496" cy="369332"/>
            </a:xfrm>
            <a:prstGeom prst="rect">
              <a:avLst/>
            </a:prstGeom>
            <a:noFill/>
          </p:spPr>
          <p:txBody>
            <a:bodyPr wrap="square" rtlCol="0">
              <a:spAutoFit/>
            </a:bodyPr>
            <a:lstStyle/>
            <a:p>
              <a:r>
                <a:rPr lang="es-ES" dirty="0" smtClean="0">
                  <a:solidFill>
                    <a:schemeClr val="bg1"/>
                  </a:solidFill>
                  <a:latin typeface="Verdana" pitchFamily="34" charset="0"/>
                </a:rPr>
                <a:t>Lenguaje y globalización</a:t>
              </a:r>
              <a:endParaRPr lang="es-ES" dirty="0">
                <a:solidFill>
                  <a:schemeClr val="bg1"/>
                </a:solidFill>
                <a:latin typeface="Verdana" pitchFamily="34" charset="0"/>
              </a:endParaRPr>
            </a:p>
          </p:txBody>
        </p:sp>
        <p:sp>
          <p:nvSpPr>
            <p:cNvPr id="7" name="6 CuadroTexto"/>
            <p:cNvSpPr txBox="1"/>
            <p:nvPr/>
          </p:nvSpPr>
          <p:spPr>
            <a:xfrm rot="16200000">
              <a:off x="-2120388" y="3784684"/>
              <a:ext cx="5040560" cy="584776"/>
            </a:xfrm>
            <a:prstGeom prst="rect">
              <a:avLst/>
            </a:prstGeom>
            <a:noFill/>
          </p:spPr>
          <p:txBody>
            <a:bodyPr wrap="square" rtlCol="0">
              <a:spAutoFit/>
            </a:bodyPr>
            <a:lstStyle/>
            <a:p>
              <a:r>
                <a:rPr lang="es-ES" sz="3200" dirty="0" smtClean="0">
                  <a:solidFill>
                    <a:schemeClr val="bg1"/>
                  </a:solidFill>
                </a:rPr>
                <a:t>Reflexiones sobre el lenguaje</a:t>
              </a:r>
              <a:endParaRPr lang="es-ES" sz="3200" dirty="0">
                <a:solidFill>
                  <a:schemeClr val="bg1"/>
                </a:solidFill>
              </a:endParaRPr>
            </a:p>
          </p:txBody>
        </p:sp>
      </p:grpSp>
      <p:sp>
        <p:nvSpPr>
          <p:cNvPr id="8" name="Freeform 359"/>
          <p:cNvSpPr>
            <a:spLocks noEditPoints="1"/>
          </p:cNvSpPr>
          <p:nvPr/>
        </p:nvSpPr>
        <p:spPr bwMode="auto">
          <a:xfrm>
            <a:off x="2771800" y="2132856"/>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9" name="Freeform 359"/>
          <p:cNvSpPr>
            <a:spLocks noEditPoints="1"/>
          </p:cNvSpPr>
          <p:nvPr/>
        </p:nvSpPr>
        <p:spPr bwMode="auto">
          <a:xfrm flipH="1" flipV="1">
            <a:off x="5436096" y="2276872"/>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3779912" y="332656"/>
              <a:ext cx="4464496" cy="338554"/>
            </a:xfrm>
            <a:prstGeom prst="rect">
              <a:avLst/>
            </a:prstGeom>
            <a:noFill/>
          </p:spPr>
          <p:txBody>
            <a:bodyPr wrap="square" rtlCol="0">
              <a:spAutoFit/>
            </a:bodyPr>
            <a:lstStyle/>
            <a:p>
              <a:r>
                <a:rPr lang="es-ES" sz="1600" dirty="0" smtClean="0">
                  <a:solidFill>
                    <a:schemeClr val="bg1"/>
                  </a:solidFill>
                  <a:latin typeface="Verdana" pitchFamily="34" charset="0"/>
                </a:rPr>
                <a:t>Diccionarios y </a:t>
              </a:r>
              <a:r>
                <a:rPr lang="es-ES" sz="1600" dirty="0" smtClean="0">
                  <a:solidFill>
                    <a:schemeClr val="bg1"/>
                  </a:solidFill>
                  <a:latin typeface="Verdana" pitchFamily="34" charset="0"/>
                </a:rPr>
                <a:t>neolog</a:t>
              </a:r>
              <a:r>
                <a:rPr lang="es-ES" sz="1600" dirty="0" smtClean="0">
                  <a:solidFill>
                    <a:schemeClr val="bg1"/>
                  </a:solidFill>
                  <a:latin typeface="Verdana" pitchFamily="34" charset="0"/>
                </a:rPr>
                <a:t>ía</a:t>
              </a:r>
              <a:r>
                <a:rPr lang="es-ES" sz="1600" dirty="0" smtClean="0">
                  <a:solidFill>
                    <a:schemeClr val="bg1"/>
                  </a:solidFill>
                  <a:latin typeface="Verdana" pitchFamily="34" charset="0"/>
                </a:rPr>
                <a:t>: </a:t>
              </a:r>
              <a:r>
                <a:rPr lang="es-ES" sz="1600" dirty="0" smtClean="0">
                  <a:solidFill>
                    <a:schemeClr val="bg1"/>
                  </a:solidFill>
                  <a:latin typeface="Verdana" pitchFamily="34" charset="0"/>
                  <a:hlinkClick r:id="rId2"/>
                </a:rPr>
                <a:t>neologismos</a:t>
              </a:r>
              <a:endParaRPr lang="es-ES" sz="1600" i="1"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404664"/>
            <a:ext cx="496650" cy="276999"/>
          </a:xfrm>
          <a:prstGeom prst="rect">
            <a:avLst/>
          </a:prstGeom>
          <a:noFill/>
        </p:spPr>
        <p:txBody>
          <a:bodyPr wrap="none" rtlCol="0">
            <a:spAutoFit/>
          </a:bodyPr>
          <a:lstStyle/>
          <a:p>
            <a:r>
              <a:rPr lang="es-ES" sz="1200" dirty="0" smtClean="0">
                <a:solidFill>
                  <a:schemeClr val="bg1"/>
                </a:solidFill>
              </a:rPr>
              <a:t>2010</a:t>
            </a:r>
            <a:endParaRPr lang="es-ES" sz="1200" dirty="0">
              <a:solidFill>
                <a:schemeClr val="bg1"/>
              </a:solidFill>
            </a:endParaRPr>
          </a:p>
        </p:txBody>
      </p:sp>
      <p:pic>
        <p:nvPicPr>
          <p:cNvPr id="9" name="8 Imagen" descr="sostenibilidad.jpg"/>
          <p:cNvPicPr>
            <a:picLocks noChangeAspect="1"/>
          </p:cNvPicPr>
          <p:nvPr/>
        </p:nvPicPr>
        <p:blipFill>
          <a:blip r:embed="rId3" cstate="print"/>
          <a:stretch>
            <a:fillRect/>
          </a:stretch>
        </p:blipFill>
        <p:spPr>
          <a:xfrm>
            <a:off x="1439791" y="906404"/>
            <a:ext cx="4935275" cy="5402916"/>
          </a:xfrm>
          <a:prstGeom prst="rect">
            <a:avLst/>
          </a:prstGeom>
          <a:ln>
            <a:noFill/>
          </a:ln>
          <a:effectLst>
            <a:outerShdw blurRad="292100" dist="139700" dir="2700000" algn="tl" rotWithShape="0">
              <a:srgbClr val="333333">
                <a:alpha val="65000"/>
              </a:srgbClr>
            </a:outerShdw>
          </a:effectLst>
        </p:spPr>
      </p:pic>
      <p:sp>
        <p:nvSpPr>
          <p:cNvPr id="10" name="9 CuadroTexto"/>
          <p:cNvSpPr txBox="1"/>
          <p:nvPr/>
        </p:nvSpPr>
        <p:spPr>
          <a:xfrm>
            <a:off x="6948264" y="1556792"/>
            <a:ext cx="1656184" cy="1754326"/>
          </a:xfrm>
          <a:prstGeom prst="rect">
            <a:avLst/>
          </a:prstGeom>
          <a:noFill/>
        </p:spPr>
        <p:txBody>
          <a:bodyPr wrap="square" rtlCol="0">
            <a:spAutoFit/>
          </a:bodyPr>
          <a:lstStyle/>
          <a:p>
            <a:r>
              <a:rPr lang="es-ES" sz="1200" i="1" dirty="0" smtClean="0"/>
              <a:t>“...la mejor forma de saber la sociedad que tendremos sería inventándola. Al parecer ya hemos comenzado, la hemos incluidos en el diccionario” </a:t>
            </a:r>
          </a:p>
          <a:p>
            <a:pPr algn="r"/>
            <a:r>
              <a:rPr lang="es-ES" sz="1200" dirty="0" smtClean="0"/>
              <a:t>Alan </a:t>
            </a:r>
            <a:r>
              <a:rPr lang="es-ES" sz="1200" dirty="0" err="1" smtClean="0"/>
              <a:t>Kay</a:t>
            </a:r>
            <a:endParaRPr lang="es-ES" sz="1200" dirty="0"/>
          </a:p>
        </p:txBody>
      </p:sp>
      <p:pic>
        <p:nvPicPr>
          <p:cNvPr id="11" name="10 Imagen" descr="sostenibilidad 2.jpg"/>
          <p:cNvPicPr>
            <a:picLocks noChangeAspect="1"/>
          </p:cNvPicPr>
          <p:nvPr/>
        </p:nvPicPr>
        <p:blipFill>
          <a:blip r:embed="rId4" cstate="print"/>
          <a:stretch>
            <a:fillRect/>
          </a:stretch>
        </p:blipFill>
        <p:spPr>
          <a:xfrm>
            <a:off x="6300192" y="3645024"/>
            <a:ext cx="2232248" cy="2469110"/>
          </a:xfrm>
          <a:prstGeom prst="rect">
            <a:avLst/>
          </a:prstGeom>
          <a:ln>
            <a:noFill/>
          </a:ln>
          <a:effectLst>
            <a:outerShdw blurRad="292100" dist="139700" dir="2700000" algn="tl" rotWithShape="0">
              <a:srgbClr val="333333">
                <a:alpha val="65000"/>
              </a:srgbClr>
            </a:outerShdw>
          </a:effectLst>
        </p:spPr>
      </p:pic>
      <p:sp>
        <p:nvSpPr>
          <p:cNvPr id="12" name="11 Flecha derecha"/>
          <p:cNvSpPr/>
          <p:nvPr/>
        </p:nvSpPr>
        <p:spPr>
          <a:xfrm>
            <a:off x="6588224" y="980728"/>
            <a:ext cx="648072" cy="50405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CuadroTexto"/>
          <p:cNvSpPr txBox="1"/>
          <p:nvPr/>
        </p:nvSpPr>
        <p:spPr>
          <a:xfrm rot="10800000">
            <a:off x="-2" y="6597352"/>
            <a:ext cx="9324529" cy="261610"/>
          </a:xfrm>
          <a:prstGeom prst="rect">
            <a:avLst/>
          </a:prstGeom>
          <a:noFill/>
        </p:spPr>
        <p:txBody>
          <a:bodyPr wrap="square" rtlCol="0">
            <a:spAutoFit/>
          </a:bodyPr>
          <a:lstStyle/>
          <a:p>
            <a:pPr algn="r"/>
            <a:r>
              <a:rPr lang="es-ES_tradnl" sz="1100" dirty="0" smtClean="0">
                <a:solidFill>
                  <a:schemeClr val="bg1"/>
                </a:solidFill>
              </a:rPr>
              <a:t>1991 | 1992 | 1993 | 1994 | 1995 | 1996 | 1997 | 1998 | 1999 | 2000 | 2001 | 2002 | 2003 | 2004 | 2005 | 2006 </a:t>
            </a:r>
            <a:r>
              <a:rPr lang="es-ES" sz="1100" dirty="0" smtClean="0">
                <a:solidFill>
                  <a:schemeClr val="bg1"/>
                </a:solidFill>
              </a:rPr>
              <a:t>| 2007 | 2008 | 2009 | 2010 | 2011 | 2012</a:t>
            </a:r>
            <a:endParaRPr lang="es-ES_tradnl" sz="1100" dirty="0" smtClean="0">
              <a:solidFill>
                <a:schemeClr val="bg1"/>
              </a:solidFill>
            </a:endParaRPr>
          </a:p>
        </p:txBody>
      </p:sp>
      <p:grpSp>
        <p:nvGrpSpPr>
          <p:cNvPr id="57" name="56 Grupo"/>
          <p:cNvGrpSpPr/>
          <p:nvPr/>
        </p:nvGrpSpPr>
        <p:grpSpPr>
          <a:xfrm>
            <a:off x="-330934" y="0"/>
            <a:ext cx="9474934" cy="6858000"/>
            <a:chOff x="-330934" y="0"/>
            <a:chExt cx="9474934" cy="6858000"/>
          </a:xfrm>
        </p:grpSpPr>
        <p:sp>
          <p:nvSpPr>
            <p:cNvPr id="58" name="57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59" name="58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66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CuadroTexto"/>
            <p:cNvSpPr txBox="1"/>
            <p:nvPr/>
          </p:nvSpPr>
          <p:spPr>
            <a:xfrm>
              <a:off x="3779912" y="332656"/>
              <a:ext cx="4464496" cy="307777"/>
            </a:xfrm>
            <a:prstGeom prst="rect">
              <a:avLst/>
            </a:prstGeom>
            <a:noFill/>
          </p:spPr>
          <p:txBody>
            <a:bodyPr wrap="square" rtlCol="0">
              <a:spAutoFit/>
            </a:bodyPr>
            <a:lstStyle/>
            <a:p>
              <a:r>
                <a:rPr lang="es-ES" sz="1400" dirty="0" smtClean="0">
                  <a:solidFill>
                    <a:schemeClr val="bg1"/>
                  </a:solidFill>
                  <a:latin typeface="Verdana" pitchFamily="34" charset="0"/>
                </a:rPr>
                <a:t>Diccionarios y </a:t>
              </a:r>
              <a:r>
                <a:rPr lang="es-ES" sz="1400" dirty="0" smtClean="0">
                  <a:solidFill>
                    <a:schemeClr val="bg1"/>
                  </a:solidFill>
                  <a:latin typeface="Verdana" pitchFamily="34" charset="0"/>
                </a:rPr>
                <a:t>nutrición:</a:t>
              </a:r>
              <a:r>
                <a:rPr lang="es-ES" sz="1400" dirty="0" smtClean="0">
                  <a:solidFill>
                    <a:schemeClr val="bg1"/>
                  </a:solidFill>
                  <a:latin typeface="Verdana" pitchFamily="34" charset="0"/>
                </a:rPr>
                <a:t> </a:t>
              </a:r>
              <a:r>
                <a:rPr lang="es-ES" sz="1400" dirty="0" smtClean="0">
                  <a:solidFill>
                    <a:schemeClr val="bg1"/>
                  </a:solidFill>
                  <a:latin typeface="Verdana" pitchFamily="34" charset="0"/>
                  <a:hlinkClick r:id="rId2"/>
                </a:rPr>
                <a:t>precisiones sem</a:t>
              </a:r>
              <a:r>
                <a:rPr lang="es-ES" sz="1400" dirty="0" smtClean="0">
                  <a:solidFill>
                    <a:schemeClr val="bg1"/>
                  </a:solidFill>
                  <a:latin typeface="Verdana" pitchFamily="34" charset="0"/>
                  <a:hlinkClick r:id="rId2"/>
                </a:rPr>
                <a:t>ánticas</a:t>
              </a:r>
              <a:endParaRPr lang="es-ES" sz="1400" dirty="0">
                <a:solidFill>
                  <a:schemeClr val="bg1"/>
                </a:solidFill>
                <a:latin typeface="Verdana" pitchFamily="34" charset="0"/>
              </a:endParaRPr>
            </a:p>
          </p:txBody>
        </p:sp>
        <p:sp>
          <p:nvSpPr>
            <p:cNvPr id="69" name="68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70" name="69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2010</a:t>
            </a:r>
            <a:endParaRPr lang="es-ES" sz="3200" dirty="0">
              <a:solidFill>
                <a:schemeClr val="bg1"/>
              </a:solidFill>
            </a:endParaRPr>
          </a:p>
        </p:txBody>
      </p:sp>
      <p:pic>
        <p:nvPicPr>
          <p:cNvPr id="71" name="70 Imagen" descr="comida.jpg"/>
          <p:cNvPicPr>
            <a:picLocks noChangeAspect="1"/>
          </p:cNvPicPr>
          <p:nvPr/>
        </p:nvPicPr>
        <p:blipFill>
          <a:blip r:embed="rId3" cstate="print"/>
          <a:stretch>
            <a:fillRect/>
          </a:stretch>
        </p:blipFill>
        <p:spPr>
          <a:xfrm>
            <a:off x="1403648" y="980728"/>
            <a:ext cx="3833061" cy="5256584"/>
          </a:xfrm>
          <a:prstGeom prst="rect">
            <a:avLst/>
          </a:prstGeom>
          <a:ln>
            <a:noFill/>
          </a:ln>
          <a:effectLst>
            <a:outerShdw blurRad="292100" dist="139700" dir="2700000" algn="tl" rotWithShape="0">
              <a:srgbClr val="333333">
                <a:alpha val="65000"/>
              </a:srgbClr>
            </a:outerShdw>
          </a:effectLst>
        </p:spPr>
      </p:pic>
      <p:pic>
        <p:nvPicPr>
          <p:cNvPr id="72" name="71 Imagen" descr="hambre.jpg"/>
          <p:cNvPicPr>
            <a:picLocks noChangeAspect="1"/>
          </p:cNvPicPr>
          <p:nvPr/>
        </p:nvPicPr>
        <p:blipFill>
          <a:blip r:embed="rId4" cstate="print"/>
          <a:stretch>
            <a:fillRect/>
          </a:stretch>
        </p:blipFill>
        <p:spPr>
          <a:xfrm>
            <a:off x="5148064" y="2420888"/>
            <a:ext cx="3309442" cy="328600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0" y="0"/>
            <a:ext cx="9144000" cy="6858000"/>
            <a:chOff x="0" y="0"/>
            <a:chExt cx="9144000"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275856" y="260648"/>
              <a:ext cx="5256584"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3635896" y="332656"/>
              <a:ext cx="4752528" cy="369332"/>
            </a:xfrm>
            <a:prstGeom prst="rect">
              <a:avLst/>
            </a:prstGeom>
            <a:noFill/>
          </p:spPr>
          <p:txBody>
            <a:bodyPr wrap="square" rtlCol="0">
              <a:spAutoFit/>
            </a:bodyPr>
            <a:lstStyle/>
            <a:p>
              <a:r>
                <a:rPr lang="es-ES" dirty="0" smtClean="0">
                  <a:solidFill>
                    <a:schemeClr val="bg1"/>
                  </a:solidFill>
                  <a:latin typeface="Verdana" pitchFamily="34" charset="0"/>
                </a:rPr>
                <a:t>Lenguaje y </a:t>
              </a:r>
              <a:r>
                <a:rPr lang="es-ES" dirty="0" smtClean="0">
                  <a:solidFill>
                    <a:schemeClr val="bg1"/>
                  </a:solidFill>
                  <a:latin typeface="Verdana" pitchFamily="34" charset="0"/>
                </a:rPr>
                <a:t>signo </a:t>
              </a:r>
              <a:r>
                <a:rPr lang="es-ES" dirty="0" smtClean="0">
                  <a:solidFill>
                    <a:schemeClr val="bg1"/>
                  </a:solidFill>
                  <a:latin typeface="Verdana" pitchFamily="34" charset="0"/>
                </a:rPr>
                <a:t>de los tiempos</a:t>
              </a:r>
              <a:endParaRPr lang="es-ES" dirty="0">
                <a:solidFill>
                  <a:schemeClr val="bg1"/>
                </a:solidFill>
                <a:latin typeface="Verdana" pitchFamily="34" charset="0"/>
              </a:endParaRPr>
            </a:p>
          </p:txBody>
        </p:sp>
        <p:sp>
          <p:nvSpPr>
            <p:cNvPr id="7" name="6 CuadroTexto"/>
            <p:cNvSpPr txBox="1"/>
            <p:nvPr/>
          </p:nvSpPr>
          <p:spPr>
            <a:xfrm rot="16200000">
              <a:off x="-2163944" y="3676673"/>
              <a:ext cx="5112569" cy="584776"/>
            </a:xfrm>
            <a:prstGeom prst="rect">
              <a:avLst/>
            </a:prstGeom>
            <a:noFill/>
          </p:spPr>
          <p:txBody>
            <a:bodyPr wrap="square" rtlCol="0">
              <a:spAutoFit/>
            </a:bodyPr>
            <a:lstStyle/>
            <a:p>
              <a:r>
                <a:rPr lang="es-ES" sz="3200" dirty="0" smtClean="0">
                  <a:solidFill>
                    <a:schemeClr val="bg1"/>
                  </a:solidFill>
                </a:rPr>
                <a:t>Reflexiones sobre el lenguaje</a:t>
              </a:r>
              <a:endParaRPr lang="es-ES" sz="3200" dirty="0">
                <a:solidFill>
                  <a:schemeClr val="bg1"/>
                </a:solidFill>
              </a:endParaRPr>
            </a:p>
          </p:txBody>
        </p:sp>
      </p:grpSp>
      <p:sp>
        <p:nvSpPr>
          <p:cNvPr id="8" name="Freeform 359"/>
          <p:cNvSpPr>
            <a:spLocks noEditPoints="1"/>
          </p:cNvSpPr>
          <p:nvPr/>
        </p:nvSpPr>
        <p:spPr bwMode="auto">
          <a:xfrm>
            <a:off x="2771800" y="2132856"/>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9" name="Freeform 359"/>
          <p:cNvSpPr>
            <a:spLocks noEditPoints="1"/>
          </p:cNvSpPr>
          <p:nvPr/>
        </p:nvSpPr>
        <p:spPr bwMode="auto">
          <a:xfrm flipH="1" flipV="1">
            <a:off x="5436096" y="2276872"/>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a:hlinkClick r:id="rId2"/>
            </p:cNvPr>
            <p:cNvSpPr txBox="1"/>
            <p:nvPr/>
          </p:nvSpPr>
          <p:spPr>
            <a:xfrm>
              <a:off x="3779912" y="332656"/>
              <a:ext cx="4464496" cy="323165"/>
            </a:xfrm>
            <a:prstGeom prst="rect">
              <a:avLst/>
            </a:prstGeom>
            <a:noFill/>
          </p:spPr>
          <p:txBody>
            <a:bodyPr wrap="square" rtlCol="0">
              <a:spAutoFit/>
            </a:bodyPr>
            <a:lstStyle/>
            <a:p>
              <a:r>
                <a:rPr lang="es-ES" sz="1500" dirty="0" smtClean="0">
                  <a:solidFill>
                    <a:schemeClr val="bg1"/>
                  </a:solidFill>
                  <a:latin typeface="Verdana" pitchFamily="34" charset="0"/>
                </a:rPr>
                <a:t>Lenguaje y </a:t>
              </a:r>
              <a:r>
                <a:rPr lang="es-ES" sz="1500" dirty="0" smtClean="0">
                  <a:solidFill>
                    <a:schemeClr val="bg1"/>
                  </a:solidFill>
                  <a:latin typeface="Verdana" pitchFamily="34" charset="0"/>
                </a:rPr>
                <a:t>realidad: </a:t>
              </a:r>
              <a:r>
                <a:rPr lang="es-ES" sz="1500" i="1" dirty="0" smtClean="0">
                  <a:solidFill>
                    <a:schemeClr val="bg1"/>
                  </a:solidFill>
                  <a:latin typeface="Verdana" pitchFamily="34" charset="0"/>
                  <a:hlinkClick r:id="rId3"/>
                </a:rPr>
                <a:t>percepción </a:t>
              </a:r>
              <a:r>
                <a:rPr lang="es-ES" sz="1500" i="1" dirty="0" smtClean="0">
                  <a:solidFill>
                    <a:schemeClr val="bg1"/>
                  </a:solidFill>
                  <a:latin typeface="Verdana" pitchFamily="34" charset="0"/>
                  <a:hlinkClick r:id="rId3"/>
                </a:rPr>
                <a:t>del mund</a:t>
              </a:r>
              <a:r>
                <a:rPr lang="es-ES" sz="1500" i="1" dirty="0" smtClean="0">
                  <a:solidFill>
                    <a:schemeClr val="bg1"/>
                  </a:solidFill>
                  <a:latin typeface="Verdana" pitchFamily="34" charset="0"/>
                  <a:hlinkClick r:id="rId3"/>
                </a:rPr>
                <a:t>o</a:t>
              </a:r>
              <a:endParaRPr lang="es-ES" sz="1500" i="1"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2010</a:t>
            </a:r>
            <a:endParaRPr lang="es-ES" sz="3200" dirty="0">
              <a:solidFill>
                <a:schemeClr val="bg1"/>
              </a:solidFill>
            </a:endParaRPr>
          </a:p>
        </p:txBody>
      </p:sp>
      <p:pic>
        <p:nvPicPr>
          <p:cNvPr id="9" name="8 Imagen" descr="lengua materna.jpg"/>
          <p:cNvPicPr>
            <a:picLocks noChangeAspect="1"/>
          </p:cNvPicPr>
          <p:nvPr/>
        </p:nvPicPr>
        <p:blipFill>
          <a:blip r:embed="rId4" cstate="print"/>
          <a:stretch>
            <a:fillRect/>
          </a:stretch>
        </p:blipFill>
        <p:spPr>
          <a:xfrm>
            <a:off x="1259632" y="1412776"/>
            <a:ext cx="5349926" cy="4248472"/>
          </a:xfrm>
          <a:prstGeom prst="rect">
            <a:avLst/>
          </a:prstGeom>
          <a:ln>
            <a:noFill/>
          </a:ln>
          <a:effectLst>
            <a:outerShdw blurRad="292100" dist="139700" dir="2700000" algn="tl" rotWithShape="0">
              <a:srgbClr val="333333">
                <a:alpha val="65000"/>
              </a:srgbClr>
            </a:outerShdw>
          </a:effectLst>
        </p:spPr>
      </p:pic>
      <p:sp>
        <p:nvSpPr>
          <p:cNvPr id="11" name="10 CuadroTexto"/>
          <p:cNvSpPr txBox="1"/>
          <p:nvPr/>
        </p:nvSpPr>
        <p:spPr>
          <a:xfrm>
            <a:off x="6948264" y="1556792"/>
            <a:ext cx="1656184" cy="1754326"/>
          </a:xfrm>
          <a:prstGeom prst="rect">
            <a:avLst/>
          </a:prstGeom>
          <a:noFill/>
        </p:spPr>
        <p:txBody>
          <a:bodyPr wrap="square" rtlCol="0">
            <a:spAutoFit/>
          </a:bodyPr>
          <a:lstStyle/>
          <a:p>
            <a:r>
              <a:rPr lang="es-ES" sz="1200" i="1" dirty="0" smtClean="0"/>
              <a:t>“Nuestra lengua madre influye efectivamente en nuestra manera de pensar y, sustantivamente, </a:t>
            </a:r>
          </a:p>
          <a:p>
            <a:r>
              <a:rPr lang="es-ES" sz="1200" i="1" dirty="0" smtClean="0"/>
              <a:t>en nuestra percepción del mundo” </a:t>
            </a:r>
          </a:p>
          <a:p>
            <a:endParaRPr lang="es-ES" sz="1200" i="1" dirty="0" smtClean="0"/>
          </a:p>
          <a:p>
            <a:pPr algn="r"/>
            <a:r>
              <a:rPr lang="es-ES" sz="1200" dirty="0" err="1" smtClean="0"/>
              <a:t>Guy</a:t>
            </a:r>
            <a:r>
              <a:rPr lang="es-ES" sz="1200" dirty="0" smtClean="0"/>
              <a:t> </a:t>
            </a:r>
            <a:r>
              <a:rPr lang="es-ES" sz="1200" dirty="0" err="1" smtClean="0"/>
              <a:t>Deutscher</a:t>
            </a:r>
            <a:endParaRPr lang="es-ES" sz="1200" dirty="0"/>
          </a:p>
        </p:txBody>
      </p:sp>
      <p:sp>
        <p:nvSpPr>
          <p:cNvPr id="12" name="11 Flecha derecha"/>
          <p:cNvSpPr/>
          <p:nvPr/>
        </p:nvSpPr>
        <p:spPr>
          <a:xfrm>
            <a:off x="6372200" y="3356992"/>
            <a:ext cx="648072" cy="50405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a:hlinkClick r:id="rId2"/>
            </p:cNvPr>
            <p:cNvSpPr txBox="1"/>
            <p:nvPr/>
          </p:nvSpPr>
          <p:spPr>
            <a:xfrm>
              <a:off x="3779912" y="332656"/>
              <a:ext cx="4464496" cy="323165"/>
            </a:xfrm>
            <a:prstGeom prst="rect">
              <a:avLst/>
            </a:prstGeom>
            <a:noFill/>
          </p:spPr>
          <p:txBody>
            <a:bodyPr wrap="square" rtlCol="0">
              <a:spAutoFit/>
            </a:bodyPr>
            <a:lstStyle/>
            <a:p>
              <a:r>
                <a:rPr lang="es-ES" sz="1500" dirty="0" smtClean="0">
                  <a:solidFill>
                    <a:schemeClr val="bg1"/>
                  </a:solidFill>
                  <a:latin typeface="Verdana" pitchFamily="34" charset="0"/>
                </a:rPr>
                <a:t>Lenguaje y sentir hacia la lengua: </a:t>
              </a:r>
              <a:r>
                <a:rPr lang="es-ES" sz="1500" i="1" dirty="0" smtClean="0">
                  <a:solidFill>
                    <a:schemeClr val="bg1"/>
                  </a:solidFill>
                  <a:latin typeface="Verdana" pitchFamily="34" charset="0"/>
                  <a:hlinkClick r:id="rId2"/>
                </a:rPr>
                <a:t>ortografía</a:t>
              </a:r>
              <a:endParaRPr lang="es-ES" sz="1500" i="1"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2012</a:t>
            </a:r>
            <a:endParaRPr lang="es-ES" sz="3200" dirty="0">
              <a:solidFill>
                <a:schemeClr val="bg1"/>
              </a:solidFill>
            </a:endParaRPr>
          </a:p>
        </p:txBody>
      </p:sp>
      <p:sp>
        <p:nvSpPr>
          <p:cNvPr id="10" name="9 CuadroTexto"/>
          <p:cNvSpPr txBox="1"/>
          <p:nvPr/>
        </p:nvSpPr>
        <p:spPr>
          <a:xfrm>
            <a:off x="5940152" y="2204864"/>
            <a:ext cx="2592288" cy="1600438"/>
          </a:xfrm>
          <a:prstGeom prst="rect">
            <a:avLst/>
          </a:prstGeom>
          <a:noFill/>
        </p:spPr>
        <p:txBody>
          <a:bodyPr wrap="square" rtlCol="0">
            <a:spAutoFit/>
          </a:bodyPr>
          <a:lstStyle/>
          <a:p>
            <a:r>
              <a:rPr lang="es-ES" sz="1400" dirty="0" smtClean="0"/>
              <a:t>“Es un libro de bolsillo, muy fácil de manejar y muy fácil de leer porque se han eliminado los razonamientos teóricos y las explicaciones enciclopédicas". Es una ortografía "muy cercana al usuario”</a:t>
            </a:r>
            <a:endParaRPr lang="es-ES" sz="1400" dirty="0"/>
          </a:p>
        </p:txBody>
      </p:sp>
      <p:pic>
        <p:nvPicPr>
          <p:cNvPr id="13" name="12 Imagen" descr="dumm.jpg"/>
          <p:cNvPicPr>
            <a:picLocks noChangeAspect="1"/>
          </p:cNvPicPr>
          <p:nvPr/>
        </p:nvPicPr>
        <p:blipFill>
          <a:blip r:embed="rId3" cstate="print"/>
          <a:stretch>
            <a:fillRect/>
          </a:stretch>
        </p:blipFill>
        <p:spPr>
          <a:xfrm>
            <a:off x="1115616" y="1124744"/>
            <a:ext cx="4309838" cy="5184576"/>
          </a:xfrm>
          <a:prstGeom prst="rect">
            <a:avLst/>
          </a:prstGeom>
          <a:ln>
            <a:noFill/>
          </a:ln>
          <a:effectLst>
            <a:outerShdw blurRad="292100" dist="139700" dir="2700000" algn="tl" rotWithShape="0">
              <a:srgbClr val="333333">
                <a:alpha val="65000"/>
              </a:srgbClr>
            </a:outerShdw>
          </a:effectLst>
        </p:spPr>
      </p:pic>
      <p:sp>
        <p:nvSpPr>
          <p:cNvPr id="15" name="14 Flecha derecha"/>
          <p:cNvSpPr/>
          <p:nvPr/>
        </p:nvSpPr>
        <p:spPr>
          <a:xfrm>
            <a:off x="5724128" y="1412776"/>
            <a:ext cx="648072" cy="50405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a:hlinkClick r:id="rId2"/>
            </p:cNvPr>
            <p:cNvSpPr txBox="1"/>
            <p:nvPr/>
          </p:nvSpPr>
          <p:spPr>
            <a:xfrm>
              <a:off x="3779912" y="332656"/>
              <a:ext cx="4464496" cy="292388"/>
            </a:xfrm>
            <a:prstGeom prst="rect">
              <a:avLst/>
            </a:prstGeom>
            <a:noFill/>
          </p:spPr>
          <p:txBody>
            <a:bodyPr wrap="square" rtlCol="0">
              <a:spAutoFit/>
            </a:bodyPr>
            <a:lstStyle/>
            <a:p>
              <a:r>
                <a:rPr lang="es-ES" sz="1300" dirty="0" smtClean="0">
                  <a:solidFill>
                    <a:schemeClr val="bg1"/>
                  </a:solidFill>
                  <a:latin typeface="Verdana" pitchFamily="34" charset="0"/>
                </a:rPr>
                <a:t>Diccionarios y nuevas tecnologías: </a:t>
              </a:r>
              <a:r>
                <a:rPr lang="es-ES" sz="1300" dirty="0" smtClean="0">
                  <a:solidFill>
                    <a:schemeClr val="bg1"/>
                  </a:solidFill>
                  <a:latin typeface="Verdana" pitchFamily="34" charset="0"/>
                  <a:hlinkClick r:id="rId3"/>
                </a:rPr>
                <a:t>soportes</a:t>
              </a:r>
              <a:endParaRPr lang="es-ES" sz="1300"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2012</a:t>
            </a:r>
            <a:endParaRPr lang="es-ES" sz="3200" dirty="0">
              <a:solidFill>
                <a:schemeClr val="bg1"/>
              </a:solidFill>
            </a:endParaRPr>
          </a:p>
        </p:txBody>
      </p:sp>
      <p:pic>
        <p:nvPicPr>
          <p:cNvPr id="9" name="8 Imagen" descr="enci.jpg"/>
          <p:cNvPicPr>
            <a:picLocks noChangeAspect="1"/>
          </p:cNvPicPr>
          <p:nvPr/>
        </p:nvPicPr>
        <p:blipFill>
          <a:blip r:embed="rId4" cstate="print"/>
          <a:stretch>
            <a:fillRect/>
          </a:stretch>
        </p:blipFill>
        <p:spPr>
          <a:xfrm>
            <a:off x="1187624" y="1340768"/>
            <a:ext cx="6228184" cy="3861721"/>
          </a:xfrm>
          <a:prstGeom prst="rect">
            <a:avLst/>
          </a:prstGeom>
          <a:ln>
            <a:noFill/>
          </a:ln>
          <a:effectLst>
            <a:outerShdw blurRad="292100" dist="139700" dir="2700000" algn="tl" rotWithShape="0">
              <a:srgbClr val="333333">
                <a:alpha val="65000"/>
              </a:srgbClr>
            </a:outerShdw>
          </a:effectLst>
        </p:spPr>
      </p:pic>
      <p:pic>
        <p:nvPicPr>
          <p:cNvPr id="10" name="9 Imagen" descr="enciclopedia britanica.jpg"/>
          <p:cNvPicPr>
            <a:picLocks noChangeAspect="1"/>
          </p:cNvPicPr>
          <p:nvPr/>
        </p:nvPicPr>
        <p:blipFill>
          <a:blip r:embed="rId5" cstate="print"/>
          <a:stretch>
            <a:fillRect/>
          </a:stretch>
        </p:blipFill>
        <p:spPr>
          <a:xfrm>
            <a:off x="4427984" y="2132856"/>
            <a:ext cx="3840471" cy="41490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3779912" y="332656"/>
              <a:ext cx="4464496" cy="323165"/>
            </a:xfrm>
            <a:prstGeom prst="rect">
              <a:avLst/>
            </a:prstGeom>
            <a:noFill/>
          </p:spPr>
          <p:txBody>
            <a:bodyPr wrap="square" rtlCol="0">
              <a:spAutoFit/>
            </a:bodyPr>
            <a:lstStyle/>
            <a:p>
              <a:r>
                <a:rPr lang="es-ES" sz="1500" dirty="0" smtClean="0">
                  <a:solidFill>
                    <a:schemeClr val="bg1"/>
                  </a:solidFill>
                  <a:latin typeface="Verdana" pitchFamily="34" charset="0"/>
                </a:rPr>
                <a:t>Lenguaje y nuevas tecnologías: </a:t>
              </a:r>
              <a:r>
                <a:rPr lang="es-ES" sz="1500" i="1" dirty="0" smtClean="0">
                  <a:solidFill>
                    <a:schemeClr val="bg1"/>
                  </a:solidFill>
                  <a:latin typeface="Verdana" pitchFamily="34" charset="0"/>
                  <a:hlinkClick r:id="rId2"/>
                </a:rPr>
                <a:t>diccionarios</a:t>
              </a:r>
              <a:endParaRPr lang="es-ES" sz="1500" i="1"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2012</a:t>
            </a:r>
            <a:endParaRPr lang="es-ES" sz="3200" dirty="0">
              <a:solidFill>
                <a:schemeClr val="bg1"/>
              </a:solidFill>
            </a:endParaRPr>
          </a:p>
        </p:txBody>
      </p:sp>
      <p:pic>
        <p:nvPicPr>
          <p:cNvPr id="9" name="8 Imagen" descr="google.jpg"/>
          <p:cNvPicPr>
            <a:picLocks noChangeAspect="1"/>
          </p:cNvPicPr>
          <p:nvPr/>
        </p:nvPicPr>
        <p:blipFill>
          <a:blip r:embed="rId3" cstate="print"/>
          <a:stretch>
            <a:fillRect/>
          </a:stretch>
        </p:blipFill>
        <p:spPr>
          <a:xfrm>
            <a:off x="1187624" y="1052736"/>
            <a:ext cx="4321567" cy="5112568"/>
          </a:xfrm>
          <a:prstGeom prst="rect">
            <a:avLst/>
          </a:prstGeom>
          <a:ln>
            <a:noFill/>
          </a:ln>
          <a:effectLst>
            <a:outerShdw blurRad="292100" dist="139700" dir="2700000" algn="tl" rotWithShape="0">
              <a:srgbClr val="333333">
                <a:alpha val="65000"/>
              </a:srgbClr>
            </a:outerShdw>
          </a:effectLst>
        </p:spPr>
      </p:pic>
      <p:pic>
        <p:nvPicPr>
          <p:cNvPr id="10" name="9 Imagen" descr="google 2.jpg"/>
          <p:cNvPicPr>
            <a:picLocks noChangeAspect="1"/>
          </p:cNvPicPr>
          <p:nvPr/>
        </p:nvPicPr>
        <p:blipFill>
          <a:blip r:embed="rId4" cstate="print"/>
          <a:stretch>
            <a:fillRect/>
          </a:stretch>
        </p:blipFill>
        <p:spPr>
          <a:xfrm>
            <a:off x="4860032" y="3068960"/>
            <a:ext cx="3790553" cy="2976630"/>
          </a:xfrm>
          <a:prstGeom prst="rect">
            <a:avLst/>
          </a:prstGeom>
          <a:ln>
            <a:noFill/>
          </a:ln>
          <a:effectLst>
            <a:outerShdw blurRad="292100" dist="139700" dir="2700000" algn="tl" rotWithShape="0">
              <a:srgbClr val="333333">
                <a:alpha val="65000"/>
              </a:srgbClr>
            </a:outerShdw>
          </a:effectLst>
        </p:spPr>
      </p:pic>
      <p:sp>
        <p:nvSpPr>
          <p:cNvPr id="11" name="10 CuadroTexto"/>
          <p:cNvSpPr txBox="1"/>
          <p:nvPr/>
        </p:nvSpPr>
        <p:spPr>
          <a:xfrm>
            <a:off x="5868144" y="1700808"/>
            <a:ext cx="2592288" cy="1169551"/>
          </a:xfrm>
          <a:prstGeom prst="rect">
            <a:avLst/>
          </a:prstGeom>
          <a:noFill/>
        </p:spPr>
        <p:txBody>
          <a:bodyPr wrap="square" rtlCol="0">
            <a:spAutoFit/>
          </a:bodyPr>
          <a:lstStyle/>
          <a:p>
            <a:r>
              <a:rPr lang="es-ES" sz="1400" dirty="0" smtClean="0"/>
              <a:t>“el 54% de los chicos de 6 a 15 años acude al buscador como primera opción a la hora de buscar respuestas. Diccionarios y profesores, entre los olvidados” </a:t>
            </a:r>
            <a:endParaRPr lang="es-ES" sz="1400" dirty="0"/>
          </a:p>
        </p:txBody>
      </p:sp>
      <p:sp>
        <p:nvSpPr>
          <p:cNvPr id="12" name="11 Flecha derecha"/>
          <p:cNvSpPr/>
          <p:nvPr/>
        </p:nvSpPr>
        <p:spPr>
          <a:xfrm>
            <a:off x="5652120" y="1052736"/>
            <a:ext cx="648072" cy="50405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3779912" y="332656"/>
              <a:ext cx="4464496" cy="369332"/>
            </a:xfrm>
            <a:prstGeom prst="rect">
              <a:avLst/>
            </a:prstGeom>
            <a:noFill/>
          </p:spPr>
          <p:txBody>
            <a:bodyPr wrap="square" rtlCol="0">
              <a:spAutoFit/>
            </a:bodyPr>
            <a:lstStyle/>
            <a:p>
              <a:r>
                <a:rPr lang="es-ES" dirty="0" smtClean="0">
                  <a:solidFill>
                    <a:schemeClr val="bg1"/>
                  </a:solidFill>
                  <a:latin typeface="Verdana" pitchFamily="34" charset="0"/>
                </a:rPr>
                <a:t>Sociolingüística: </a:t>
              </a:r>
              <a:r>
                <a:rPr lang="es-ES" dirty="0" smtClean="0">
                  <a:solidFill>
                    <a:schemeClr val="bg1"/>
                  </a:solidFill>
                  <a:latin typeface="Verdana" pitchFamily="34" charset="0"/>
                  <a:hlinkClick r:id="rId2"/>
                </a:rPr>
                <a:t>los jóvenes</a:t>
              </a:r>
              <a:endParaRPr lang="es-ES"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2011</a:t>
            </a:r>
            <a:endParaRPr lang="es-ES" sz="3200" dirty="0">
              <a:solidFill>
                <a:schemeClr val="bg1"/>
              </a:solidFill>
            </a:endParaRPr>
          </a:p>
        </p:txBody>
      </p:sp>
      <p:pic>
        <p:nvPicPr>
          <p:cNvPr id="9" name="8 Imagen" descr="240 palabras.jpg"/>
          <p:cNvPicPr>
            <a:picLocks noChangeAspect="1"/>
          </p:cNvPicPr>
          <p:nvPr/>
        </p:nvPicPr>
        <p:blipFill>
          <a:blip r:embed="rId3" cstate="print"/>
          <a:stretch>
            <a:fillRect/>
          </a:stretch>
        </p:blipFill>
        <p:spPr>
          <a:xfrm>
            <a:off x="2051720" y="1052736"/>
            <a:ext cx="3278383" cy="51845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3"/>
          <p:cNvSpPr>
            <a:spLocks noChangeAspect="1" noChangeArrowheads="1" noTextEdit="1"/>
          </p:cNvSpPr>
          <p:nvPr/>
        </p:nvSpPr>
        <p:spPr bwMode="auto">
          <a:xfrm>
            <a:off x="0" y="812800"/>
            <a:ext cx="9144000" cy="604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061" name="Rectangle 37"/>
          <p:cNvSpPr>
            <a:spLocks noChangeArrowheads="1"/>
          </p:cNvSpPr>
          <p:nvPr/>
        </p:nvSpPr>
        <p:spPr bwMode="auto">
          <a:xfrm>
            <a:off x="0" y="3284985"/>
            <a:ext cx="9144000" cy="3573016"/>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s-ES" dirty="0"/>
          </a:p>
        </p:txBody>
      </p:sp>
      <p:sp>
        <p:nvSpPr>
          <p:cNvPr id="1382" name="Freeform 358"/>
          <p:cNvSpPr>
            <a:spLocks noEditPoints="1"/>
          </p:cNvSpPr>
          <p:nvPr/>
        </p:nvSpPr>
        <p:spPr bwMode="auto">
          <a:xfrm>
            <a:off x="4988470" y="440059"/>
            <a:ext cx="1455738" cy="2616200"/>
          </a:xfrm>
          <a:custGeom>
            <a:avLst/>
            <a:gdLst/>
            <a:ahLst/>
            <a:cxnLst>
              <a:cxn ang="0">
                <a:pos x="2746" y="1354"/>
              </a:cxn>
              <a:cxn ang="0">
                <a:pos x="2729" y="1502"/>
              </a:cxn>
              <a:cxn ang="0">
                <a:pos x="2696" y="1642"/>
              </a:cxn>
              <a:cxn ang="0">
                <a:pos x="2650" y="1772"/>
              </a:cxn>
              <a:cxn ang="0">
                <a:pos x="2591" y="1896"/>
              </a:cxn>
              <a:cxn ang="0">
                <a:pos x="2522" y="2011"/>
              </a:cxn>
              <a:cxn ang="0">
                <a:pos x="2446" y="2120"/>
              </a:cxn>
              <a:cxn ang="0">
                <a:pos x="2359" y="2221"/>
              </a:cxn>
              <a:cxn ang="0">
                <a:pos x="2192" y="2382"/>
              </a:cxn>
              <a:cxn ang="0">
                <a:pos x="1975" y="2553"/>
              </a:cxn>
              <a:cxn ang="0">
                <a:pos x="1734" y="2715"/>
              </a:cxn>
              <a:cxn ang="0">
                <a:pos x="1478" y="2871"/>
              </a:cxn>
              <a:cxn ang="0">
                <a:pos x="829" y="2649"/>
              </a:cxn>
              <a:cxn ang="0">
                <a:pos x="1049" y="2523"/>
              </a:cxn>
              <a:cxn ang="0">
                <a:pos x="1287" y="2385"/>
              </a:cxn>
              <a:cxn ang="0">
                <a:pos x="1511" y="2241"/>
              </a:cxn>
              <a:cxn ang="0">
                <a:pos x="1690" y="2096"/>
              </a:cxn>
              <a:cxn ang="0">
                <a:pos x="1818" y="1968"/>
              </a:cxn>
              <a:cxn ang="0">
                <a:pos x="1892" y="1880"/>
              </a:cxn>
              <a:cxn ang="0">
                <a:pos x="1954" y="1792"/>
              </a:cxn>
              <a:cxn ang="0">
                <a:pos x="2006" y="1700"/>
              </a:cxn>
              <a:cxn ang="0">
                <a:pos x="2045" y="1596"/>
              </a:cxn>
              <a:cxn ang="0">
                <a:pos x="2071" y="1482"/>
              </a:cxn>
              <a:cxn ang="0">
                <a:pos x="2084" y="1353"/>
              </a:cxn>
              <a:cxn ang="0">
                <a:pos x="2082" y="1197"/>
              </a:cxn>
              <a:cxn ang="0">
                <a:pos x="2061" y="1075"/>
              </a:cxn>
              <a:cxn ang="0">
                <a:pos x="2039" y="1000"/>
              </a:cxn>
              <a:cxn ang="0">
                <a:pos x="2007" y="931"/>
              </a:cxn>
              <a:cxn ang="0">
                <a:pos x="1968" y="868"/>
              </a:cxn>
              <a:cxn ang="0">
                <a:pos x="1922" y="812"/>
              </a:cxn>
              <a:cxn ang="0">
                <a:pos x="1867" y="761"/>
              </a:cxn>
              <a:cxn ang="0">
                <a:pos x="1772" y="696"/>
              </a:cxn>
              <a:cxn ang="0">
                <a:pos x="1629" y="628"/>
              </a:cxn>
              <a:cxn ang="0">
                <a:pos x="1469" y="582"/>
              </a:cxn>
              <a:cxn ang="0">
                <a:pos x="1290" y="559"/>
              </a:cxn>
              <a:cxn ang="0">
                <a:pos x="1107" y="558"/>
              </a:cxn>
              <a:cxn ang="0">
                <a:pos x="936" y="572"/>
              </a:cxn>
              <a:cxn ang="0">
                <a:pos x="770" y="599"/>
              </a:cxn>
              <a:cxn ang="0">
                <a:pos x="608" y="642"/>
              </a:cxn>
              <a:cxn ang="0">
                <a:pos x="380" y="723"/>
              </a:cxn>
              <a:cxn ang="0">
                <a:pos x="131" y="836"/>
              </a:cxn>
              <a:cxn ang="0">
                <a:pos x="0" y="228"/>
              </a:cxn>
              <a:cxn ang="0">
                <a:pos x="258" y="145"/>
              </a:cxn>
              <a:cxn ang="0">
                <a:pos x="577" y="70"/>
              </a:cxn>
              <a:cxn ang="0">
                <a:pos x="918" y="17"/>
              </a:cxn>
              <a:cxn ang="0">
                <a:pos x="1239" y="0"/>
              </a:cxn>
              <a:cxn ang="0">
                <a:pos x="1410" y="5"/>
              </a:cxn>
              <a:cxn ang="0">
                <a:pos x="1571" y="22"/>
              </a:cxn>
              <a:cxn ang="0">
                <a:pos x="1723" y="48"/>
              </a:cxn>
              <a:cxn ang="0">
                <a:pos x="1866" y="85"/>
              </a:cxn>
              <a:cxn ang="0">
                <a:pos x="2000" y="133"/>
              </a:cxn>
              <a:cxn ang="0">
                <a:pos x="2124" y="191"/>
              </a:cxn>
              <a:cxn ang="0">
                <a:pos x="2238" y="260"/>
              </a:cxn>
              <a:cxn ang="0">
                <a:pos x="2344" y="340"/>
              </a:cxn>
              <a:cxn ang="0">
                <a:pos x="2439" y="429"/>
              </a:cxn>
              <a:cxn ang="0">
                <a:pos x="2522" y="524"/>
              </a:cxn>
              <a:cxn ang="0">
                <a:pos x="2592" y="625"/>
              </a:cxn>
              <a:cxn ang="0">
                <a:pos x="2649" y="734"/>
              </a:cxn>
              <a:cxn ang="0">
                <a:pos x="2693" y="850"/>
              </a:cxn>
              <a:cxn ang="0">
                <a:pos x="2724" y="972"/>
              </a:cxn>
              <a:cxn ang="0">
                <a:pos x="2744" y="1101"/>
              </a:cxn>
              <a:cxn ang="0">
                <a:pos x="2750" y="1237"/>
              </a:cxn>
              <a:cxn ang="0">
                <a:pos x="1465" y="4258"/>
              </a:cxn>
            </a:cxnLst>
            <a:rect l="0" t="0" r="r" b="b"/>
            <a:pathLst>
              <a:path w="2750" h="4944">
                <a:moveTo>
                  <a:pt x="2750" y="1237"/>
                </a:moveTo>
                <a:lnTo>
                  <a:pt x="2749" y="1277"/>
                </a:lnTo>
                <a:lnTo>
                  <a:pt x="2748" y="1316"/>
                </a:lnTo>
                <a:lnTo>
                  <a:pt x="2746" y="1354"/>
                </a:lnTo>
                <a:lnTo>
                  <a:pt x="2743" y="1392"/>
                </a:lnTo>
                <a:lnTo>
                  <a:pt x="2740" y="1429"/>
                </a:lnTo>
                <a:lnTo>
                  <a:pt x="2734" y="1467"/>
                </a:lnTo>
                <a:lnTo>
                  <a:pt x="2729" y="1502"/>
                </a:lnTo>
                <a:lnTo>
                  <a:pt x="2722" y="1538"/>
                </a:lnTo>
                <a:lnTo>
                  <a:pt x="2714" y="1574"/>
                </a:lnTo>
                <a:lnTo>
                  <a:pt x="2706" y="1608"/>
                </a:lnTo>
                <a:lnTo>
                  <a:pt x="2696" y="1642"/>
                </a:lnTo>
                <a:lnTo>
                  <a:pt x="2686" y="1675"/>
                </a:lnTo>
                <a:lnTo>
                  <a:pt x="2675" y="1709"/>
                </a:lnTo>
                <a:lnTo>
                  <a:pt x="2663" y="1741"/>
                </a:lnTo>
                <a:lnTo>
                  <a:pt x="2650" y="1772"/>
                </a:lnTo>
                <a:lnTo>
                  <a:pt x="2636" y="1804"/>
                </a:lnTo>
                <a:lnTo>
                  <a:pt x="2622" y="1835"/>
                </a:lnTo>
                <a:lnTo>
                  <a:pt x="2607" y="1865"/>
                </a:lnTo>
                <a:lnTo>
                  <a:pt x="2591" y="1896"/>
                </a:lnTo>
                <a:lnTo>
                  <a:pt x="2574" y="1926"/>
                </a:lnTo>
                <a:lnTo>
                  <a:pt x="2558" y="1955"/>
                </a:lnTo>
                <a:lnTo>
                  <a:pt x="2541" y="1983"/>
                </a:lnTo>
                <a:lnTo>
                  <a:pt x="2522" y="2011"/>
                </a:lnTo>
                <a:lnTo>
                  <a:pt x="2504" y="2039"/>
                </a:lnTo>
                <a:lnTo>
                  <a:pt x="2486" y="2066"/>
                </a:lnTo>
                <a:lnTo>
                  <a:pt x="2466" y="2093"/>
                </a:lnTo>
                <a:lnTo>
                  <a:pt x="2446" y="2120"/>
                </a:lnTo>
                <a:lnTo>
                  <a:pt x="2425" y="2146"/>
                </a:lnTo>
                <a:lnTo>
                  <a:pt x="2404" y="2171"/>
                </a:lnTo>
                <a:lnTo>
                  <a:pt x="2382" y="2197"/>
                </a:lnTo>
                <a:lnTo>
                  <a:pt x="2359" y="2221"/>
                </a:lnTo>
                <a:lnTo>
                  <a:pt x="2337" y="2245"/>
                </a:lnTo>
                <a:lnTo>
                  <a:pt x="2290" y="2292"/>
                </a:lnTo>
                <a:lnTo>
                  <a:pt x="2242" y="2337"/>
                </a:lnTo>
                <a:lnTo>
                  <a:pt x="2192" y="2382"/>
                </a:lnTo>
                <a:lnTo>
                  <a:pt x="2140" y="2426"/>
                </a:lnTo>
                <a:lnTo>
                  <a:pt x="2087" y="2469"/>
                </a:lnTo>
                <a:lnTo>
                  <a:pt x="2031" y="2511"/>
                </a:lnTo>
                <a:lnTo>
                  <a:pt x="1975" y="2553"/>
                </a:lnTo>
                <a:lnTo>
                  <a:pt x="1916" y="2594"/>
                </a:lnTo>
                <a:lnTo>
                  <a:pt x="1856" y="2634"/>
                </a:lnTo>
                <a:lnTo>
                  <a:pt x="1796" y="2675"/>
                </a:lnTo>
                <a:lnTo>
                  <a:pt x="1734" y="2715"/>
                </a:lnTo>
                <a:lnTo>
                  <a:pt x="1671" y="2754"/>
                </a:lnTo>
                <a:lnTo>
                  <a:pt x="1608" y="2794"/>
                </a:lnTo>
                <a:lnTo>
                  <a:pt x="1543" y="2833"/>
                </a:lnTo>
                <a:lnTo>
                  <a:pt x="1478" y="2871"/>
                </a:lnTo>
                <a:lnTo>
                  <a:pt x="1411" y="2910"/>
                </a:lnTo>
                <a:lnTo>
                  <a:pt x="1411" y="3642"/>
                </a:lnTo>
                <a:lnTo>
                  <a:pt x="829" y="3642"/>
                </a:lnTo>
                <a:lnTo>
                  <a:pt x="829" y="2649"/>
                </a:lnTo>
                <a:lnTo>
                  <a:pt x="883" y="2619"/>
                </a:lnTo>
                <a:lnTo>
                  <a:pt x="937" y="2588"/>
                </a:lnTo>
                <a:lnTo>
                  <a:pt x="993" y="2555"/>
                </a:lnTo>
                <a:lnTo>
                  <a:pt x="1049" y="2523"/>
                </a:lnTo>
                <a:lnTo>
                  <a:pt x="1108" y="2490"/>
                </a:lnTo>
                <a:lnTo>
                  <a:pt x="1166" y="2455"/>
                </a:lnTo>
                <a:lnTo>
                  <a:pt x="1226" y="2420"/>
                </a:lnTo>
                <a:lnTo>
                  <a:pt x="1287" y="2385"/>
                </a:lnTo>
                <a:lnTo>
                  <a:pt x="1347" y="2349"/>
                </a:lnTo>
                <a:lnTo>
                  <a:pt x="1405" y="2314"/>
                </a:lnTo>
                <a:lnTo>
                  <a:pt x="1459" y="2278"/>
                </a:lnTo>
                <a:lnTo>
                  <a:pt x="1511" y="2241"/>
                </a:lnTo>
                <a:lnTo>
                  <a:pt x="1559" y="2206"/>
                </a:lnTo>
                <a:lnTo>
                  <a:pt x="1606" y="2170"/>
                </a:lnTo>
                <a:lnTo>
                  <a:pt x="1649" y="2133"/>
                </a:lnTo>
                <a:lnTo>
                  <a:pt x="1690" y="2096"/>
                </a:lnTo>
                <a:lnTo>
                  <a:pt x="1735" y="2054"/>
                </a:lnTo>
                <a:lnTo>
                  <a:pt x="1778" y="2011"/>
                </a:lnTo>
                <a:lnTo>
                  <a:pt x="1799" y="1990"/>
                </a:lnTo>
                <a:lnTo>
                  <a:pt x="1818" y="1968"/>
                </a:lnTo>
                <a:lnTo>
                  <a:pt x="1838" y="1946"/>
                </a:lnTo>
                <a:lnTo>
                  <a:pt x="1856" y="1924"/>
                </a:lnTo>
                <a:lnTo>
                  <a:pt x="1874" y="1902"/>
                </a:lnTo>
                <a:lnTo>
                  <a:pt x="1892" y="1880"/>
                </a:lnTo>
                <a:lnTo>
                  <a:pt x="1908" y="1858"/>
                </a:lnTo>
                <a:lnTo>
                  <a:pt x="1924" y="1836"/>
                </a:lnTo>
                <a:lnTo>
                  <a:pt x="1939" y="1813"/>
                </a:lnTo>
                <a:lnTo>
                  <a:pt x="1954" y="1792"/>
                </a:lnTo>
                <a:lnTo>
                  <a:pt x="1968" y="1769"/>
                </a:lnTo>
                <a:lnTo>
                  <a:pt x="1981" y="1746"/>
                </a:lnTo>
                <a:lnTo>
                  <a:pt x="1994" y="1724"/>
                </a:lnTo>
                <a:lnTo>
                  <a:pt x="2006" y="1700"/>
                </a:lnTo>
                <a:lnTo>
                  <a:pt x="2017" y="1675"/>
                </a:lnTo>
                <a:lnTo>
                  <a:pt x="2028" y="1649"/>
                </a:lnTo>
                <a:lnTo>
                  <a:pt x="2036" y="1623"/>
                </a:lnTo>
                <a:lnTo>
                  <a:pt x="2045" y="1596"/>
                </a:lnTo>
                <a:lnTo>
                  <a:pt x="2053" y="1569"/>
                </a:lnTo>
                <a:lnTo>
                  <a:pt x="2060" y="1540"/>
                </a:lnTo>
                <a:lnTo>
                  <a:pt x="2066" y="1511"/>
                </a:lnTo>
                <a:lnTo>
                  <a:pt x="2071" y="1482"/>
                </a:lnTo>
                <a:lnTo>
                  <a:pt x="2075" y="1451"/>
                </a:lnTo>
                <a:lnTo>
                  <a:pt x="2080" y="1419"/>
                </a:lnTo>
                <a:lnTo>
                  <a:pt x="2082" y="1387"/>
                </a:lnTo>
                <a:lnTo>
                  <a:pt x="2084" y="1353"/>
                </a:lnTo>
                <a:lnTo>
                  <a:pt x="2085" y="1320"/>
                </a:lnTo>
                <a:lnTo>
                  <a:pt x="2086" y="1285"/>
                </a:lnTo>
                <a:lnTo>
                  <a:pt x="2085" y="1240"/>
                </a:lnTo>
                <a:lnTo>
                  <a:pt x="2082" y="1197"/>
                </a:lnTo>
                <a:lnTo>
                  <a:pt x="2078" y="1155"/>
                </a:lnTo>
                <a:lnTo>
                  <a:pt x="2070" y="1114"/>
                </a:lnTo>
                <a:lnTo>
                  <a:pt x="2066" y="1094"/>
                </a:lnTo>
                <a:lnTo>
                  <a:pt x="2061" y="1075"/>
                </a:lnTo>
                <a:lnTo>
                  <a:pt x="2056" y="1055"/>
                </a:lnTo>
                <a:lnTo>
                  <a:pt x="2051" y="1037"/>
                </a:lnTo>
                <a:lnTo>
                  <a:pt x="2045" y="1017"/>
                </a:lnTo>
                <a:lnTo>
                  <a:pt x="2039" y="1000"/>
                </a:lnTo>
                <a:lnTo>
                  <a:pt x="2031" y="982"/>
                </a:lnTo>
                <a:lnTo>
                  <a:pt x="2024" y="965"/>
                </a:lnTo>
                <a:lnTo>
                  <a:pt x="2016" y="948"/>
                </a:lnTo>
                <a:lnTo>
                  <a:pt x="2007" y="931"/>
                </a:lnTo>
                <a:lnTo>
                  <a:pt x="1998" y="915"/>
                </a:lnTo>
                <a:lnTo>
                  <a:pt x="1989" y="900"/>
                </a:lnTo>
                <a:lnTo>
                  <a:pt x="1978" y="884"/>
                </a:lnTo>
                <a:lnTo>
                  <a:pt x="1968" y="868"/>
                </a:lnTo>
                <a:lnTo>
                  <a:pt x="1958" y="854"/>
                </a:lnTo>
                <a:lnTo>
                  <a:pt x="1946" y="839"/>
                </a:lnTo>
                <a:lnTo>
                  <a:pt x="1934" y="825"/>
                </a:lnTo>
                <a:lnTo>
                  <a:pt x="1922" y="812"/>
                </a:lnTo>
                <a:lnTo>
                  <a:pt x="1909" y="798"/>
                </a:lnTo>
                <a:lnTo>
                  <a:pt x="1895" y="785"/>
                </a:lnTo>
                <a:lnTo>
                  <a:pt x="1881" y="773"/>
                </a:lnTo>
                <a:lnTo>
                  <a:pt x="1867" y="761"/>
                </a:lnTo>
                <a:lnTo>
                  <a:pt x="1852" y="750"/>
                </a:lnTo>
                <a:lnTo>
                  <a:pt x="1837" y="738"/>
                </a:lnTo>
                <a:lnTo>
                  <a:pt x="1805" y="716"/>
                </a:lnTo>
                <a:lnTo>
                  <a:pt x="1772" y="696"/>
                </a:lnTo>
                <a:lnTo>
                  <a:pt x="1738" y="676"/>
                </a:lnTo>
                <a:lnTo>
                  <a:pt x="1703" y="659"/>
                </a:lnTo>
                <a:lnTo>
                  <a:pt x="1667" y="642"/>
                </a:lnTo>
                <a:lnTo>
                  <a:pt x="1629" y="628"/>
                </a:lnTo>
                <a:lnTo>
                  <a:pt x="1592" y="613"/>
                </a:lnTo>
                <a:lnTo>
                  <a:pt x="1552" y="602"/>
                </a:lnTo>
                <a:lnTo>
                  <a:pt x="1511" y="591"/>
                </a:lnTo>
                <a:lnTo>
                  <a:pt x="1469" y="582"/>
                </a:lnTo>
                <a:lnTo>
                  <a:pt x="1426" y="575"/>
                </a:lnTo>
                <a:lnTo>
                  <a:pt x="1382" y="568"/>
                </a:lnTo>
                <a:lnTo>
                  <a:pt x="1337" y="563"/>
                </a:lnTo>
                <a:lnTo>
                  <a:pt x="1290" y="559"/>
                </a:lnTo>
                <a:lnTo>
                  <a:pt x="1243" y="557"/>
                </a:lnTo>
                <a:lnTo>
                  <a:pt x="1194" y="556"/>
                </a:lnTo>
                <a:lnTo>
                  <a:pt x="1150" y="557"/>
                </a:lnTo>
                <a:lnTo>
                  <a:pt x="1107" y="558"/>
                </a:lnTo>
                <a:lnTo>
                  <a:pt x="1063" y="561"/>
                </a:lnTo>
                <a:lnTo>
                  <a:pt x="1020" y="564"/>
                </a:lnTo>
                <a:lnTo>
                  <a:pt x="978" y="567"/>
                </a:lnTo>
                <a:lnTo>
                  <a:pt x="936" y="572"/>
                </a:lnTo>
                <a:lnTo>
                  <a:pt x="894" y="578"/>
                </a:lnTo>
                <a:lnTo>
                  <a:pt x="852" y="584"/>
                </a:lnTo>
                <a:lnTo>
                  <a:pt x="811" y="592"/>
                </a:lnTo>
                <a:lnTo>
                  <a:pt x="770" y="599"/>
                </a:lnTo>
                <a:lnTo>
                  <a:pt x="729" y="609"/>
                </a:lnTo>
                <a:lnTo>
                  <a:pt x="688" y="619"/>
                </a:lnTo>
                <a:lnTo>
                  <a:pt x="648" y="630"/>
                </a:lnTo>
                <a:lnTo>
                  <a:pt x="608" y="642"/>
                </a:lnTo>
                <a:lnTo>
                  <a:pt x="568" y="655"/>
                </a:lnTo>
                <a:lnTo>
                  <a:pt x="529" y="667"/>
                </a:lnTo>
                <a:lnTo>
                  <a:pt x="452" y="696"/>
                </a:lnTo>
                <a:lnTo>
                  <a:pt x="380" y="723"/>
                </a:lnTo>
                <a:lnTo>
                  <a:pt x="312" y="751"/>
                </a:lnTo>
                <a:lnTo>
                  <a:pt x="248" y="779"/>
                </a:lnTo>
                <a:lnTo>
                  <a:pt x="188" y="807"/>
                </a:lnTo>
                <a:lnTo>
                  <a:pt x="131" y="836"/>
                </a:lnTo>
                <a:lnTo>
                  <a:pt x="80" y="864"/>
                </a:lnTo>
                <a:lnTo>
                  <a:pt x="32" y="892"/>
                </a:lnTo>
                <a:lnTo>
                  <a:pt x="0" y="892"/>
                </a:lnTo>
                <a:lnTo>
                  <a:pt x="0" y="228"/>
                </a:lnTo>
                <a:lnTo>
                  <a:pt x="59" y="206"/>
                </a:lnTo>
                <a:lnTo>
                  <a:pt x="122" y="185"/>
                </a:lnTo>
                <a:lnTo>
                  <a:pt x="188" y="164"/>
                </a:lnTo>
                <a:lnTo>
                  <a:pt x="258" y="145"/>
                </a:lnTo>
                <a:lnTo>
                  <a:pt x="332" y="125"/>
                </a:lnTo>
                <a:lnTo>
                  <a:pt x="410" y="106"/>
                </a:lnTo>
                <a:lnTo>
                  <a:pt x="492" y="87"/>
                </a:lnTo>
                <a:lnTo>
                  <a:pt x="577" y="70"/>
                </a:lnTo>
                <a:lnTo>
                  <a:pt x="664" y="54"/>
                </a:lnTo>
                <a:lnTo>
                  <a:pt x="750" y="39"/>
                </a:lnTo>
                <a:lnTo>
                  <a:pt x="834" y="27"/>
                </a:lnTo>
                <a:lnTo>
                  <a:pt x="918" y="17"/>
                </a:lnTo>
                <a:lnTo>
                  <a:pt x="1000" y="10"/>
                </a:lnTo>
                <a:lnTo>
                  <a:pt x="1081" y="4"/>
                </a:lnTo>
                <a:lnTo>
                  <a:pt x="1161" y="1"/>
                </a:lnTo>
                <a:lnTo>
                  <a:pt x="1239" y="0"/>
                </a:lnTo>
                <a:lnTo>
                  <a:pt x="1283" y="0"/>
                </a:lnTo>
                <a:lnTo>
                  <a:pt x="1326" y="1"/>
                </a:lnTo>
                <a:lnTo>
                  <a:pt x="1368" y="3"/>
                </a:lnTo>
                <a:lnTo>
                  <a:pt x="1410" y="5"/>
                </a:lnTo>
                <a:lnTo>
                  <a:pt x="1451" y="9"/>
                </a:lnTo>
                <a:lnTo>
                  <a:pt x="1491" y="12"/>
                </a:lnTo>
                <a:lnTo>
                  <a:pt x="1531" y="16"/>
                </a:lnTo>
                <a:lnTo>
                  <a:pt x="1571" y="22"/>
                </a:lnTo>
                <a:lnTo>
                  <a:pt x="1610" y="27"/>
                </a:lnTo>
                <a:lnTo>
                  <a:pt x="1648" y="33"/>
                </a:lnTo>
                <a:lnTo>
                  <a:pt x="1685" y="40"/>
                </a:lnTo>
                <a:lnTo>
                  <a:pt x="1723" y="48"/>
                </a:lnTo>
                <a:lnTo>
                  <a:pt x="1760" y="56"/>
                </a:lnTo>
                <a:lnTo>
                  <a:pt x="1796" y="65"/>
                </a:lnTo>
                <a:lnTo>
                  <a:pt x="1831" y="75"/>
                </a:lnTo>
                <a:lnTo>
                  <a:pt x="1866" y="85"/>
                </a:lnTo>
                <a:lnTo>
                  <a:pt x="1900" y="96"/>
                </a:lnTo>
                <a:lnTo>
                  <a:pt x="1934" y="108"/>
                </a:lnTo>
                <a:lnTo>
                  <a:pt x="1967" y="120"/>
                </a:lnTo>
                <a:lnTo>
                  <a:pt x="2000" y="133"/>
                </a:lnTo>
                <a:lnTo>
                  <a:pt x="2031" y="147"/>
                </a:lnTo>
                <a:lnTo>
                  <a:pt x="2062" y="161"/>
                </a:lnTo>
                <a:lnTo>
                  <a:pt x="2094" y="176"/>
                </a:lnTo>
                <a:lnTo>
                  <a:pt x="2124" y="191"/>
                </a:lnTo>
                <a:lnTo>
                  <a:pt x="2153" y="207"/>
                </a:lnTo>
                <a:lnTo>
                  <a:pt x="2182" y="225"/>
                </a:lnTo>
                <a:lnTo>
                  <a:pt x="2211" y="242"/>
                </a:lnTo>
                <a:lnTo>
                  <a:pt x="2238" y="260"/>
                </a:lnTo>
                <a:lnTo>
                  <a:pt x="2267" y="280"/>
                </a:lnTo>
                <a:lnTo>
                  <a:pt x="2292" y="299"/>
                </a:lnTo>
                <a:lnTo>
                  <a:pt x="2319" y="319"/>
                </a:lnTo>
                <a:lnTo>
                  <a:pt x="2344" y="340"/>
                </a:lnTo>
                <a:lnTo>
                  <a:pt x="2369" y="362"/>
                </a:lnTo>
                <a:lnTo>
                  <a:pt x="2394" y="383"/>
                </a:lnTo>
                <a:lnTo>
                  <a:pt x="2417" y="406"/>
                </a:lnTo>
                <a:lnTo>
                  <a:pt x="2439" y="429"/>
                </a:lnTo>
                <a:lnTo>
                  <a:pt x="2461" y="451"/>
                </a:lnTo>
                <a:lnTo>
                  <a:pt x="2483" y="475"/>
                </a:lnTo>
                <a:lnTo>
                  <a:pt x="2503" y="499"/>
                </a:lnTo>
                <a:lnTo>
                  <a:pt x="2522" y="524"/>
                </a:lnTo>
                <a:lnTo>
                  <a:pt x="2541" y="549"/>
                </a:lnTo>
                <a:lnTo>
                  <a:pt x="2558" y="574"/>
                </a:lnTo>
                <a:lnTo>
                  <a:pt x="2575" y="599"/>
                </a:lnTo>
                <a:lnTo>
                  <a:pt x="2592" y="625"/>
                </a:lnTo>
                <a:lnTo>
                  <a:pt x="2607" y="652"/>
                </a:lnTo>
                <a:lnTo>
                  <a:pt x="2622" y="679"/>
                </a:lnTo>
                <a:lnTo>
                  <a:pt x="2636" y="706"/>
                </a:lnTo>
                <a:lnTo>
                  <a:pt x="2649" y="734"/>
                </a:lnTo>
                <a:lnTo>
                  <a:pt x="2661" y="763"/>
                </a:lnTo>
                <a:lnTo>
                  <a:pt x="2673" y="791"/>
                </a:lnTo>
                <a:lnTo>
                  <a:pt x="2683" y="820"/>
                </a:lnTo>
                <a:lnTo>
                  <a:pt x="2693" y="850"/>
                </a:lnTo>
                <a:lnTo>
                  <a:pt x="2702" y="879"/>
                </a:lnTo>
                <a:lnTo>
                  <a:pt x="2710" y="909"/>
                </a:lnTo>
                <a:lnTo>
                  <a:pt x="2718" y="941"/>
                </a:lnTo>
                <a:lnTo>
                  <a:pt x="2724" y="972"/>
                </a:lnTo>
                <a:lnTo>
                  <a:pt x="2731" y="1003"/>
                </a:lnTo>
                <a:lnTo>
                  <a:pt x="2736" y="1036"/>
                </a:lnTo>
                <a:lnTo>
                  <a:pt x="2741" y="1068"/>
                </a:lnTo>
                <a:lnTo>
                  <a:pt x="2744" y="1101"/>
                </a:lnTo>
                <a:lnTo>
                  <a:pt x="2747" y="1134"/>
                </a:lnTo>
                <a:lnTo>
                  <a:pt x="2748" y="1168"/>
                </a:lnTo>
                <a:lnTo>
                  <a:pt x="2750" y="1202"/>
                </a:lnTo>
                <a:lnTo>
                  <a:pt x="2750" y="1237"/>
                </a:lnTo>
                <a:close/>
                <a:moveTo>
                  <a:pt x="1465" y="4944"/>
                </a:moveTo>
                <a:lnTo>
                  <a:pt x="801" y="4944"/>
                </a:lnTo>
                <a:lnTo>
                  <a:pt x="801" y="4258"/>
                </a:lnTo>
                <a:lnTo>
                  <a:pt x="1465" y="4258"/>
                </a:lnTo>
                <a:lnTo>
                  <a:pt x="1465" y="4944"/>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1383" name="Freeform 359"/>
          <p:cNvSpPr>
            <a:spLocks noEditPoints="1"/>
          </p:cNvSpPr>
          <p:nvPr/>
        </p:nvSpPr>
        <p:spPr bwMode="auto">
          <a:xfrm>
            <a:off x="498475" y="3759200"/>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3" name="CuadroTexto 2"/>
          <p:cNvSpPr txBox="1"/>
          <p:nvPr/>
        </p:nvSpPr>
        <p:spPr>
          <a:xfrm>
            <a:off x="1907704" y="1844824"/>
            <a:ext cx="3096344" cy="1323439"/>
          </a:xfrm>
          <a:prstGeom prst="rect">
            <a:avLst/>
          </a:prstGeom>
          <a:noFill/>
        </p:spPr>
        <p:txBody>
          <a:bodyPr wrap="square" rtlCol="0">
            <a:spAutoFit/>
          </a:bodyPr>
          <a:lstStyle/>
          <a:p>
            <a:r>
              <a:rPr lang="es-ES" sz="8000" dirty="0" smtClean="0">
                <a:solidFill>
                  <a:srgbClr val="FF0000"/>
                </a:solidFill>
              </a:rPr>
              <a:t>Qué es</a:t>
            </a:r>
            <a:endParaRPr lang="es-ES" sz="8000" dirty="0">
              <a:solidFill>
                <a:srgbClr val="FF0000"/>
              </a:solidFill>
            </a:endParaRPr>
          </a:p>
        </p:txBody>
      </p:sp>
      <p:sp>
        <p:nvSpPr>
          <p:cNvPr id="5" name="CuadroTexto 4"/>
          <p:cNvSpPr txBox="1"/>
          <p:nvPr/>
        </p:nvSpPr>
        <p:spPr>
          <a:xfrm>
            <a:off x="2123728" y="4797152"/>
            <a:ext cx="6408712" cy="584776"/>
          </a:xfrm>
          <a:prstGeom prst="rect">
            <a:avLst/>
          </a:prstGeom>
          <a:noFill/>
        </p:spPr>
        <p:txBody>
          <a:bodyPr wrap="square" rtlCol="0">
            <a:spAutoFit/>
          </a:bodyPr>
          <a:lstStyle/>
          <a:p>
            <a:r>
              <a:rPr lang="es-ES" sz="3200" dirty="0" smtClean="0">
                <a:solidFill>
                  <a:schemeClr val="bg1"/>
                </a:solidFill>
                <a:hlinkClick r:id="rId2"/>
              </a:rPr>
              <a:t>http://</a:t>
            </a:r>
            <a:r>
              <a:rPr lang="es-ES" sz="3200" dirty="0" err="1" smtClean="0">
                <a:solidFill>
                  <a:schemeClr val="bg1"/>
                </a:solidFill>
                <a:hlinkClick r:id="rId2"/>
              </a:rPr>
              <a:t>www.lenguayprensa.uma.es</a:t>
            </a:r>
            <a:endParaRPr lang="es-ES" sz="3200" dirty="0">
              <a:solidFill>
                <a:schemeClr val="bg1"/>
              </a:solidFil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0" y="0"/>
            <a:ext cx="9144000" cy="6858000"/>
            <a:chOff x="0" y="0"/>
            <a:chExt cx="9144000"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275856" y="260648"/>
              <a:ext cx="5256584"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3635896" y="332656"/>
              <a:ext cx="4752528" cy="369332"/>
            </a:xfrm>
            <a:prstGeom prst="rect">
              <a:avLst/>
            </a:prstGeom>
            <a:noFill/>
          </p:spPr>
          <p:txBody>
            <a:bodyPr wrap="square" rtlCol="0">
              <a:spAutoFit/>
            </a:bodyPr>
            <a:lstStyle/>
            <a:p>
              <a:r>
                <a:rPr lang="es-ES" dirty="0" smtClean="0">
                  <a:solidFill>
                    <a:schemeClr val="bg1"/>
                  </a:solidFill>
                  <a:latin typeface="Verdana" pitchFamily="34" charset="0"/>
                </a:rPr>
                <a:t>Lenguaje y grupos de presión</a:t>
              </a:r>
              <a:endParaRPr lang="es-ES" dirty="0">
                <a:solidFill>
                  <a:schemeClr val="bg1"/>
                </a:solidFill>
                <a:latin typeface="Verdana" pitchFamily="34" charset="0"/>
              </a:endParaRPr>
            </a:p>
          </p:txBody>
        </p:sp>
        <p:sp>
          <p:nvSpPr>
            <p:cNvPr id="7" name="6 CuadroTexto"/>
            <p:cNvSpPr txBox="1"/>
            <p:nvPr/>
          </p:nvSpPr>
          <p:spPr>
            <a:xfrm rot="16200000">
              <a:off x="-2271956" y="3568661"/>
              <a:ext cx="5328594" cy="584776"/>
            </a:xfrm>
            <a:prstGeom prst="rect">
              <a:avLst/>
            </a:prstGeom>
            <a:noFill/>
          </p:spPr>
          <p:txBody>
            <a:bodyPr wrap="square" rtlCol="0">
              <a:spAutoFit/>
            </a:bodyPr>
            <a:lstStyle/>
            <a:p>
              <a:r>
                <a:rPr lang="es-ES" sz="3200" dirty="0" smtClean="0">
                  <a:solidFill>
                    <a:schemeClr val="bg1"/>
                  </a:solidFill>
                </a:rPr>
                <a:t>Reflexiones sobre el lenguaje</a:t>
              </a:r>
              <a:endParaRPr lang="es-ES" sz="3200" dirty="0">
                <a:solidFill>
                  <a:schemeClr val="bg1"/>
                </a:solidFill>
              </a:endParaRPr>
            </a:p>
          </p:txBody>
        </p:sp>
      </p:grpSp>
      <p:sp>
        <p:nvSpPr>
          <p:cNvPr id="8" name="Freeform 359"/>
          <p:cNvSpPr>
            <a:spLocks noEditPoints="1"/>
          </p:cNvSpPr>
          <p:nvPr/>
        </p:nvSpPr>
        <p:spPr bwMode="auto">
          <a:xfrm>
            <a:off x="2771800" y="2132856"/>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9" name="Freeform 359"/>
          <p:cNvSpPr>
            <a:spLocks noEditPoints="1"/>
          </p:cNvSpPr>
          <p:nvPr/>
        </p:nvSpPr>
        <p:spPr bwMode="auto">
          <a:xfrm flipH="1" flipV="1">
            <a:off x="5436096" y="2276872"/>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109938756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3779912" y="332656"/>
              <a:ext cx="4464496" cy="338554"/>
            </a:xfrm>
            <a:prstGeom prst="rect">
              <a:avLst/>
            </a:prstGeom>
            <a:noFill/>
          </p:spPr>
          <p:txBody>
            <a:bodyPr wrap="square" rtlCol="0">
              <a:spAutoFit/>
            </a:bodyPr>
            <a:lstStyle/>
            <a:p>
              <a:r>
                <a:rPr lang="es-ES" sz="1600" dirty="0" smtClean="0">
                  <a:solidFill>
                    <a:schemeClr val="bg1"/>
                  </a:solidFill>
                  <a:latin typeface="Verdana" pitchFamily="34" charset="0"/>
                </a:rPr>
                <a:t>Lenguaje y grupos de presión: </a:t>
              </a:r>
              <a:r>
                <a:rPr lang="es-ES" sz="1600" dirty="0" smtClean="0">
                  <a:solidFill>
                    <a:schemeClr val="bg1"/>
                  </a:solidFill>
                  <a:latin typeface="Verdana" pitchFamily="34" charset="0"/>
                  <a:hlinkClick r:id="rId2"/>
                </a:rPr>
                <a:t>toponimia</a:t>
              </a:r>
              <a:endParaRPr lang="es-ES" sz="1600"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404664"/>
            <a:ext cx="496650" cy="276999"/>
          </a:xfrm>
          <a:prstGeom prst="rect">
            <a:avLst/>
          </a:prstGeom>
          <a:noFill/>
        </p:spPr>
        <p:txBody>
          <a:bodyPr wrap="none" rtlCol="0">
            <a:spAutoFit/>
          </a:bodyPr>
          <a:lstStyle/>
          <a:p>
            <a:r>
              <a:rPr lang="es-ES" sz="1200" dirty="0" smtClean="0">
                <a:solidFill>
                  <a:schemeClr val="bg1"/>
                </a:solidFill>
              </a:rPr>
              <a:t>2011</a:t>
            </a:r>
            <a:endParaRPr lang="es-ES" sz="1200" dirty="0">
              <a:solidFill>
                <a:schemeClr val="bg1"/>
              </a:solidFill>
            </a:endParaRPr>
          </a:p>
        </p:txBody>
      </p:sp>
      <p:pic>
        <p:nvPicPr>
          <p:cNvPr id="9" name="8 Imagen" descr="palma.jpg"/>
          <p:cNvPicPr>
            <a:picLocks noChangeAspect="1"/>
          </p:cNvPicPr>
          <p:nvPr/>
        </p:nvPicPr>
        <p:blipFill>
          <a:blip r:embed="rId3" cstate="print"/>
          <a:stretch>
            <a:fillRect/>
          </a:stretch>
        </p:blipFill>
        <p:spPr>
          <a:xfrm>
            <a:off x="1403648" y="980728"/>
            <a:ext cx="4795601" cy="5256584"/>
          </a:xfrm>
          <a:prstGeom prst="rect">
            <a:avLst/>
          </a:prstGeom>
          <a:ln>
            <a:noFill/>
          </a:ln>
          <a:effectLst>
            <a:outerShdw blurRad="292100" dist="139700" dir="2700000" algn="tl" rotWithShape="0">
              <a:srgbClr val="333333">
                <a:alpha val="65000"/>
              </a:srgbClr>
            </a:outerShdw>
          </a:effectLst>
        </p:spPr>
      </p:pic>
      <p:pic>
        <p:nvPicPr>
          <p:cNvPr id="10" name="9 Imagen" descr="palma2.jpg"/>
          <p:cNvPicPr>
            <a:picLocks noChangeAspect="1"/>
          </p:cNvPicPr>
          <p:nvPr/>
        </p:nvPicPr>
        <p:blipFill>
          <a:blip r:embed="rId4" cstate="print"/>
          <a:stretch>
            <a:fillRect/>
          </a:stretch>
        </p:blipFill>
        <p:spPr>
          <a:xfrm>
            <a:off x="5364088" y="2852936"/>
            <a:ext cx="3240360" cy="30615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330934" y="0"/>
            <a:ext cx="9474934" cy="6858000"/>
            <a:chOff x="-330934" y="0"/>
            <a:chExt cx="9474934" cy="6858000"/>
          </a:xfrm>
        </p:grpSpPr>
        <p:sp>
          <p:nvSpPr>
            <p:cNvPr id="14" name="13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15" name="14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3779912" y="332656"/>
              <a:ext cx="4464496" cy="276999"/>
            </a:xfrm>
            <a:prstGeom prst="rect">
              <a:avLst/>
            </a:prstGeom>
            <a:noFill/>
          </p:spPr>
          <p:txBody>
            <a:bodyPr wrap="square" rtlCol="0">
              <a:spAutoFit/>
            </a:bodyPr>
            <a:lstStyle/>
            <a:p>
              <a:r>
                <a:rPr lang="es-ES" sz="1200" dirty="0" smtClean="0">
                  <a:solidFill>
                    <a:schemeClr val="bg1"/>
                  </a:solidFill>
                  <a:latin typeface="Verdana" pitchFamily="34" charset="0"/>
                </a:rPr>
                <a:t>Diccionarios y grupos de presión: </a:t>
              </a:r>
              <a:r>
                <a:rPr lang="es-ES" sz="1200" dirty="0" smtClean="0">
                  <a:solidFill>
                    <a:schemeClr val="bg1"/>
                  </a:solidFill>
                  <a:latin typeface="Verdana" pitchFamily="34" charset="0"/>
                  <a:hlinkClick r:id="rId2"/>
                </a:rPr>
                <a:t>lenguaje e ideolo</a:t>
              </a:r>
              <a:r>
                <a:rPr lang="es-ES" sz="1200" dirty="0" smtClean="0">
                  <a:solidFill>
                    <a:schemeClr val="bg1"/>
                  </a:solidFill>
                  <a:latin typeface="Verdana" pitchFamily="34" charset="0"/>
                  <a:hlinkClick r:id="rId2"/>
                </a:rPr>
                <a:t>gía</a:t>
              </a:r>
              <a:endParaRPr lang="es-ES" sz="1200" dirty="0">
                <a:solidFill>
                  <a:schemeClr val="bg1"/>
                </a:solidFill>
                <a:latin typeface="Verdana" pitchFamily="34" charset="0"/>
              </a:endParaRPr>
            </a:p>
          </p:txBody>
        </p:sp>
        <p:sp>
          <p:nvSpPr>
            <p:cNvPr id="18" name="17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pic>
        <p:nvPicPr>
          <p:cNvPr id="9" name="8 Imagen" descr="rae 1.jpg"/>
          <p:cNvPicPr>
            <a:picLocks noChangeAspect="1"/>
          </p:cNvPicPr>
          <p:nvPr/>
        </p:nvPicPr>
        <p:blipFill>
          <a:blip r:embed="rId3" cstate="print"/>
          <a:stretch>
            <a:fillRect/>
          </a:stretch>
        </p:blipFill>
        <p:spPr>
          <a:xfrm>
            <a:off x="1281922" y="1046637"/>
            <a:ext cx="3915613" cy="4741543"/>
          </a:xfrm>
          <a:prstGeom prst="rect">
            <a:avLst/>
          </a:prstGeom>
          <a:ln>
            <a:noFill/>
          </a:ln>
          <a:effectLst>
            <a:outerShdw blurRad="292100" dist="139700" dir="2700000" algn="tl" rotWithShape="0">
              <a:srgbClr val="333333">
                <a:alpha val="65000"/>
              </a:srgbClr>
            </a:outerShdw>
          </a:effectLst>
        </p:spPr>
      </p:pic>
      <p:pic>
        <p:nvPicPr>
          <p:cNvPr id="10" name="9 Imagen" descr="rae2.jpg"/>
          <p:cNvPicPr>
            <a:picLocks noChangeAspect="1"/>
          </p:cNvPicPr>
          <p:nvPr/>
        </p:nvPicPr>
        <p:blipFill>
          <a:blip r:embed="rId4" cstate="print"/>
          <a:stretch>
            <a:fillRect/>
          </a:stretch>
        </p:blipFill>
        <p:spPr>
          <a:xfrm>
            <a:off x="2522360" y="2299296"/>
            <a:ext cx="3994925" cy="3708714"/>
          </a:xfrm>
          <a:prstGeom prst="rect">
            <a:avLst/>
          </a:prstGeom>
          <a:ln>
            <a:noFill/>
          </a:ln>
          <a:effectLst>
            <a:outerShdw blurRad="292100" dist="139700" dir="2700000" algn="tl" rotWithShape="0">
              <a:srgbClr val="333333">
                <a:alpha val="65000"/>
              </a:srgbClr>
            </a:outerShdw>
          </a:effectLst>
        </p:spPr>
      </p:pic>
      <p:pic>
        <p:nvPicPr>
          <p:cNvPr id="11" name="10 Imagen" descr="rae 3.jpg"/>
          <p:cNvPicPr>
            <a:picLocks noChangeAspect="1"/>
          </p:cNvPicPr>
          <p:nvPr/>
        </p:nvPicPr>
        <p:blipFill>
          <a:blip r:embed="rId5" cstate="print"/>
          <a:stretch>
            <a:fillRect/>
          </a:stretch>
        </p:blipFill>
        <p:spPr>
          <a:xfrm>
            <a:off x="5004048" y="3573016"/>
            <a:ext cx="3406666" cy="2658197"/>
          </a:xfrm>
          <a:prstGeom prst="rect">
            <a:avLst/>
          </a:prstGeom>
          <a:ln>
            <a:noFill/>
          </a:ln>
          <a:effectLst>
            <a:outerShdw blurRad="292100" dist="139700" dir="2700000" algn="tl" rotWithShape="0">
              <a:srgbClr val="333333">
                <a:alpha val="65000"/>
              </a:srgbClr>
            </a:outerShdw>
          </a:effectLst>
        </p:spPr>
      </p:pic>
      <p:sp>
        <p:nvSpPr>
          <p:cNvPr id="19" name="18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2011</a:t>
            </a:r>
            <a:endParaRPr lang="es-ES" sz="3200" dirty="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3"/>
          <p:cNvSpPr>
            <a:spLocks noChangeAspect="1" noChangeArrowheads="1" noTextEdit="1"/>
          </p:cNvSpPr>
          <p:nvPr/>
        </p:nvSpPr>
        <p:spPr bwMode="auto">
          <a:xfrm>
            <a:off x="0" y="1588"/>
            <a:ext cx="9144000" cy="685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s-ES"/>
          </a:p>
        </p:txBody>
      </p:sp>
      <p:grpSp>
        <p:nvGrpSpPr>
          <p:cNvPr id="27" name="26 Grupo"/>
          <p:cNvGrpSpPr/>
          <p:nvPr/>
        </p:nvGrpSpPr>
        <p:grpSpPr>
          <a:xfrm>
            <a:off x="-330934" y="0"/>
            <a:ext cx="9474934" cy="6858000"/>
            <a:chOff x="-330934" y="0"/>
            <a:chExt cx="9474934" cy="6858000"/>
          </a:xfrm>
        </p:grpSpPr>
        <p:sp>
          <p:nvSpPr>
            <p:cNvPr id="28" name="27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29" name="28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CuadroTexto">
              <a:hlinkClick r:id="rId2"/>
            </p:cNvPr>
            <p:cNvSpPr txBox="1"/>
            <p:nvPr/>
          </p:nvSpPr>
          <p:spPr>
            <a:xfrm>
              <a:off x="3779912" y="332656"/>
              <a:ext cx="4464496" cy="307777"/>
            </a:xfrm>
            <a:prstGeom prst="rect">
              <a:avLst/>
            </a:prstGeom>
            <a:noFill/>
          </p:spPr>
          <p:txBody>
            <a:bodyPr wrap="square" rtlCol="0">
              <a:spAutoFit/>
            </a:bodyPr>
            <a:lstStyle/>
            <a:p>
              <a:r>
                <a:rPr lang="es-ES" sz="1400" dirty="0" smtClean="0">
                  <a:solidFill>
                    <a:schemeClr val="bg1"/>
                  </a:solidFill>
                  <a:latin typeface="Verdana" pitchFamily="34" charset="0"/>
                </a:rPr>
                <a:t>Diccionarios y grupos de presión: </a:t>
              </a:r>
              <a:r>
                <a:rPr lang="es-ES" sz="1400" i="1" dirty="0" smtClean="0">
                  <a:solidFill>
                    <a:schemeClr val="bg1"/>
                  </a:solidFill>
                  <a:latin typeface="Verdana" pitchFamily="34" charset="0"/>
                  <a:hlinkClick r:id="rId2"/>
                </a:rPr>
                <a:t>matrimonio</a:t>
              </a:r>
              <a:endParaRPr lang="es-ES" sz="1400" i="1" dirty="0">
                <a:solidFill>
                  <a:schemeClr val="bg1"/>
                </a:solidFill>
                <a:latin typeface="Verdana" pitchFamily="34" charset="0"/>
              </a:endParaRPr>
            </a:p>
          </p:txBody>
        </p:sp>
        <p:sp>
          <p:nvSpPr>
            <p:cNvPr id="32" name="31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pic>
        <p:nvPicPr>
          <p:cNvPr id="34" name="33 Imagen" descr="rae gay 2.jpg"/>
          <p:cNvPicPr>
            <a:picLocks noChangeAspect="1"/>
          </p:cNvPicPr>
          <p:nvPr/>
        </p:nvPicPr>
        <p:blipFill>
          <a:blip r:embed="rId3" cstate="print"/>
          <a:stretch>
            <a:fillRect/>
          </a:stretch>
        </p:blipFill>
        <p:spPr>
          <a:xfrm>
            <a:off x="5004048" y="2204864"/>
            <a:ext cx="3506243" cy="4032448"/>
          </a:xfrm>
          <a:prstGeom prst="rect">
            <a:avLst/>
          </a:prstGeom>
          <a:ln>
            <a:noFill/>
          </a:ln>
          <a:effectLst>
            <a:outerShdw blurRad="292100" dist="139700" dir="2700000" algn="tl" rotWithShape="0">
              <a:srgbClr val="333333">
                <a:alpha val="65000"/>
              </a:srgbClr>
            </a:outerShdw>
          </a:effectLst>
        </p:spPr>
      </p:pic>
      <p:sp>
        <p:nvSpPr>
          <p:cNvPr id="37" name="36 CuadroTexto"/>
          <p:cNvSpPr txBox="1"/>
          <p:nvPr/>
        </p:nvSpPr>
        <p:spPr>
          <a:xfrm>
            <a:off x="5868144" y="1196752"/>
            <a:ext cx="2808312" cy="1107996"/>
          </a:xfrm>
          <a:prstGeom prst="rect">
            <a:avLst/>
          </a:prstGeom>
          <a:noFill/>
        </p:spPr>
        <p:txBody>
          <a:bodyPr wrap="square" rtlCol="0">
            <a:spAutoFit/>
          </a:bodyPr>
          <a:lstStyle/>
          <a:p>
            <a:r>
              <a:rPr lang="es-ES" sz="1100" dirty="0" smtClean="0"/>
              <a:t>Según el DRAE: </a:t>
            </a:r>
            <a:r>
              <a:rPr lang="es-ES" sz="1100" b="1" dirty="0" smtClean="0"/>
              <a:t>matrimonio</a:t>
            </a:r>
            <a:r>
              <a:rPr lang="es-ES" sz="1100" dirty="0" smtClean="0"/>
              <a:t>.</a:t>
            </a:r>
            <a:br>
              <a:rPr lang="es-ES" sz="1100" dirty="0" smtClean="0"/>
            </a:br>
            <a:r>
              <a:rPr lang="es-ES" sz="1100" i="1" dirty="0" smtClean="0"/>
              <a:t>(Del lat. </a:t>
            </a:r>
            <a:r>
              <a:rPr lang="es-ES" sz="1100" i="1" dirty="0" err="1" smtClean="0"/>
              <a:t>matrimonĭum</a:t>
            </a:r>
            <a:r>
              <a:rPr lang="es-ES" sz="1100" i="1" dirty="0" smtClean="0"/>
              <a:t>).</a:t>
            </a:r>
            <a:r>
              <a:rPr lang="es-ES" sz="1100" dirty="0" smtClean="0"/>
              <a:t/>
            </a:r>
            <a:br>
              <a:rPr lang="es-ES" sz="1100" dirty="0" smtClean="0"/>
            </a:br>
            <a:r>
              <a:rPr lang="es-ES" sz="1100" dirty="0" smtClean="0"/>
              <a:t>1. m. Unión de hombre y mujer concertada mediante determinados ritos o formalidades legales.</a:t>
            </a:r>
          </a:p>
          <a:p>
            <a:endParaRPr lang="es-ES" sz="1100" dirty="0"/>
          </a:p>
        </p:txBody>
      </p:sp>
      <p:sp>
        <p:nvSpPr>
          <p:cNvPr id="40" name="39 CuadroTexto"/>
          <p:cNvSpPr txBox="1"/>
          <p:nvPr/>
        </p:nvSpPr>
        <p:spPr>
          <a:xfrm>
            <a:off x="1907704" y="188640"/>
            <a:ext cx="1051415" cy="584776"/>
          </a:xfrm>
          <a:prstGeom prst="rect">
            <a:avLst/>
          </a:prstGeom>
          <a:noFill/>
        </p:spPr>
        <p:txBody>
          <a:bodyPr wrap="none" rtlCol="0">
            <a:spAutoFit/>
          </a:bodyPr>
          <a:lstStyle/>
          <a:p>
            <a:r>
              <a:rPr lang="es-ES" sz="1200" dirty="0" smtClean="0">
                <a:solidFill>
                  <a:schemeClr val="bg1"/>
                </a:solidFill>
              </a:rPr>
              <a:t> </a:t>
            </a:r>
            <a:r>
              <a:rPr lang="es-ES" sz="3200" dirty="0" smtClean="0">
                <a:solidFill>
                  <a:schemeClr val="bg1"/>
                </a:solidFill>
              </a:rPr>
              <a:t>2011</a:t>
            </a:r>
            <a:endParaRPr lang="es-ES" sz="3200" dirty="0">
              <a:solidFill>
                <a:schemeClr val="bg1"/>
              </a:solidFill>
            </a:endParaRPr>
          </a:p>
        </p:txBody>
      </p:sp>
      <p:sp>
        <p:nvSpPr>
          <p:cNvPr id="41" name="40 Flecha derecha"/>
          <p:cNvSpPr/>
          <p:nvPr/>
        </p:nvSpPr>
        <p:spPr>
          <a:xfrm>
            <a:off x="5220072" y="980728"/>
            <a:ext cx="648072" cy="50405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pic>
        <p:nvPicPr>
          <p:cNvPr id="15" name="14 Imagen" descr="rae gay 2.tif"/>
          <p:cNvPicPr>
            <a:picLocks noChangeAspect="1"/>
          </p:cNvPicPr>
          <p:nvPr/>
        </p:nvPicPr>
        <p:blipFill>
          <a:blip r:embed="rId4" cstate="print"/>
          <a:stretch>
            <a:fillRect/>
          </a:stretch>
        </p:blipFill>
        <p:spPr>
          <a:xfrm>
            <a:off x="1043608" y="1081186"/>
            <a:ext cx="3779450" cy="527275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3779912" y="332656"/>
              <a:ext cx="4464496" cy="323165"/>
            </a:xfrm>
            <a:prstGeom prst="rect">
              <a:avLst/>
            </a:prstGeom>
            <a:noFill/>
          </p:spPr>
          <p:txBody>
            <a:bodyPr wrap="square" rtlCol="0">
              <a:spAutoFit/>
            </a:bodyPr>
            <a:lstStyle/>
            <a:p>
              <a:r>
                <a:rPr lang="es-ES" sz="1500" dirty="0" smtClean="0">
                  <a:solidFill>
                    <a:schemeClr val="bg1"/>
                  </a:solidFill>
                  <a:latin typeface="Verdana" pitchFamily="34" charset="0"/>
                </a:rPr>
                <a:t>Diccionarios</a:t>
              </a:r>
              <a:r>
                <a:rPr lang="es-ES" sz="1500" dirty="0">
                  <a:solidFill>
                    <a:schemeClr val="bg1"/>
                  </a:solidFill>
                  <a:latin typeface="Verdana" pitchFamily="34" charset="0"/>
                </a:rPr>
                <a:t> </a:t>
              </a:r>
              <a:r>
                <a:rPr lang="es-ES" sz="1500" dirty="0" smtClean="0">
                  <a:solidFill>
                    <a:schemeClr val="bg1"/>
                  </a:solidFill>
                  <a:latin typeface="Verdana" pitchFamily="34" charset="0"/>
                </a:rPr>
                <a:t>y grupos de presión: </a:t>
              </a:r>
              <a:r>
                <a:rPr lang="es-ES" sz="1500" i="1" dirty="0">
                  <a:solidFill>
                    <a:schemeClr val="bg1"/>
                  </a:solidFill>
                  <a:latin typeface="Verdana" pitchFamily="34" charset="0"/>
                  <a:hlinkClick r:id="rId2"/>
                </a:rPr>
                <a:t>p</a:t>
              </a:r>
              <a:r>
                <a:rPr lang="es-ES" sz="1500" i="1" dirty="0" smtClean="0">
                  <a:solidFill>
                    <a:schemeClr val="bg1"/>
                  </a:solidFill>
                  <a:latin typeface="Verdana" pitchFamily="34" charset="0"/>
                  <a:hlinkClick r:id="rId2"/>
                </a:rPr>
                <a:t>ederastia</a:t>
              </a:r>
              <a:endParaRPr lang="es-ES" sz="1500" i="1"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2010</a:t>
            </a:r>
            <a:endParaRPr lang="es-ES" sz="3200" dirty="0">
              <a:solidFill>
                <a:schemeClr val="bg1"/>
              </a:solidFill>
            </a:endParaRPr>
          </a:p>
        </p:txBody>
      </p:sp>
      <p:pic>
        <p:nvPicPr>
          <p:cNvPr id="10" name="9 Imagen" descr="oederastia 2.jpg"/>
          <p:cNvPicPr>
            <a:picLocks noChangeAspect="1"/>
          </p:cNvPicPr>
          <p:nvPr/>
        </p:nvPicPr>
        <p:blipFill>
          <a:blip r:embed="rId3" cstate="print"/>
          <a:stretch>
            <a:fillRect/>
          </a:stretch>
        </p:blipFill>
        <p:spPr>
          <a:xfrm>
            <a:off x="6012160" y="1916832"/>
            <a:ext cx="2699138" cy="3168351"/>
          </a:xfrm>
          <a:prstGeom prst="rect">
            <a:avLst/>
          </a:prstGeom>
          <a:ln>
            <a:noFill/>
          </a:ln>
          <a:effectLst>
            <a:outerShdw blurRad="292100" dist="139700" dir="2700000" algn="tl" rotWithShape="0">
              <a:srgbClr val="333333">
                <a:alpha val="65000"/>
              </a:srgbClr>
            </a:outerShdw>
          </a:effectLst>
        </p:spPr>
      </p:pic>
      <p:pic>
        <p:nvPicPr>
          <p:cNvPr id="12" name="11 Imagen" descr="pederastia.jpg"/>
          <p:cNvPicPr>
            <a:picLocks noChangeAspect="1"/>
          </p:cNvPicPr>
          <p:nvPr/>
        </p:nvPicPr>
        <p:blipFill>
          <a:blip r:embed="rId4" cstate="print"/>
          <a:stretch>
            <a:fillRect/>
          </a:stretch>
        </p:blipFill>
        <p:spPr>
          <a:xfrm>
            <a:off x="1259632" y="980728"/>
            <a:ext cx="4378127" cy="53285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3779912" y="332656"/>
              <a:ext cx="4464496" cy="323165"/>
            </a:xfrm>
            <a:prstGeom prst="rect">
              <a:avLst/>
            </a:prstGeom>
            <a:noFill/>
          </p:spPr>
          <p:txBody>
            <a:bodyPr wrap="square" rtlCol="0">
              <a:spAutoFit/>
            </a:bodyPr>
            <a:lstStyle/>
            <a:p>
              <a:r>
                <a:rPr lang="es-ES" sz="1500" dirty="0" smtClean="0">
                  <a:solidFill>
                    <a:schemeClr val="bg1"/>
                  </a:solidFill>
                  <a:latin typeface="Verdana" pitchFamily="34" charset="0"/>
                </a:rPr>
                <a:t>Lenguaje y grupos de presión: </a:t>
              </a:r>
              <a:r>
                <a:rPr lang="es-ES" sz="1500" dirty="0" smtClean="0">
                  <a:solidFill>
                    <a:schemeClr val="bg1"/>
                  </a:solidFill>
                  <a:latin typeface="Verdana" pitchFamily="34" charset="0"/>
                  <a:hlinkClick r:id="rId2"/>
                </a:rPr>
                <a:t>eufemismos</a:t>
              </a:r>
              <a:endParaRPr lang="es-ES" sz="1500"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pic>
        <p:nvPicPr>
          <p:cNvPr id="8" name="7 Imagen" descr="cancer.jpg"/>
          <p:cNvPicPr>
            <a:picLocks noChangeAspect="1"/>
          </p:cNvPicPr>
          <p:nvPr/>
        </p:nvPicPr>
        <p:blipFill>
          <a:blip r:embed="rId3" cstate="print"/>
          <a:stretch>
            <a:fillRect/>
          </a:stretch>
        </p:blipFill>
        <p:spPr>
          <a:xfrm>
            <a:off x="1259632" y="1196752"/>
            <a:ext cx="4118506" cy="5040560"/>
          </a:xfrm>
          <a:prstGeom prst="rect">
            <a:avLst/>
          </a:prstGeom>
          <a:ln>
            <a:noFill/>
          </a:ln>
          <a:effectLst>
            <a:outerShdw blurRad="292100" dist="139700" dir="2700000" algn="tl" rotWithShape="0">
              <a:srgbClr val="333333">
                <a:alpha val="65000"/>
              </a:srgbClr>
            </a:outerShdw>
          </a:effectLst>
        </p:spPr>
      </p:pic>
      <p:pic>
        <p:nvPicPr>
          <p:cNvPr id="9" name="8 Imagen" descr="cancer 2.jpg"/>
          <p:cNvPicPr>
            <a:picLocks noChangeAspect="1"/>
          </p:cNvPicPr>
          <p:nvPr/>
        </p:nvPicPr>
        <p:blipFill>
          <a:blip r:embed="rId4" cstate="print"/>
          <a:stretch>
            <a:fillRect/>
          </a:stretch>
        </p:blipFill>
        <p:spPr>
          <a:xfrm>
            <a:off x="5292080" y="1628800"/>
            <a:ext cx="3224202" cy="4174928"/>
          </a:xfrm>
          <a:prstGeom prst="rect">
            <a:avLst/>
          </a:prstGeom>
          <a:ln>
            <a:noFill/>
          </a:ln>
          <a:effectLst>
            <a:outerShdw blurRad="292100" dist="139700" dir="2700000" algn="tl" rotWithShape="0">
              <a:srgbClr val="333333">
                <a:alpha val="65000"/>
              </a:srgbClr>
            </a:outerShdw>
          </a:effectLst>
        </p:spPr>
      </p:pic>
      <p:sp>
        <p:nvSpPr>
          <p:cNvPr id="10" name="9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2011</a:t>
            </a:r>
            <a:endParaRPr lang="es-ES" sz="3200" dirty="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a:hlinkClick r:id="rId2"/>
            </p:cNvPr>
            <p:cNvSpPr/>
            <p:nvPr/>
          </p:nvSpPr>
          <p:spPr>
            <a:xfrm>
              <a:off x="3563888" y="260648"/>
              <a:ext cx="4968552" cy="50405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a:hlinkClick r:id="rId2"/>
            </p:cNvPr>
            <p:cNvSpPr txBox="1"/>
            <p:nvPr/>
          </p:nvSpPr>
          <p:spPr>
            <a:xfrm>
              <a:off x="3779912" y="332656"/>
              <a:ext cx="4464496" cy="292388"/>
            </a:xfrm>
            <a:prstGeom prst="rect">
              <a:avLst/>
            </a:prstGeom>
            <a:noFill/>
          </p:spPr>
          <p:txBody>
            <a:bodyPr wrap="square" rtlCol="0">
              <a:spAutoFit/>
            </a:bodyPr>
            <a:lstStyle/>
            <a:p>
              <a:r>
                <a:rPr lang="es-ES" sz="1300" dirty="0" smtClean="0">
                  <a:solidFill>
                    <a:schemeClr val="bg1"/>
                  </a:solidFill>
                  <a:latin typeface="Verdana" pitchFamily="34" charset="0"/>
                </a:rPr>
                <a:t>Diccionarios y grupos de presión: </a:t>
              </a:r>
              <a:r>
                <a:rPr lang="es-ES" sz="1300" dirty="0" smtClean="0">
                  <a:solidFill>
                    <a:schemeClr val="bg1"/>
                  </a:solidFill>
                  <a:latin typeface="Verdana" pitchFamily="34" charset="0"/>
                  <a:hlinkClick r:id="rId2"/>
                </a:rPr>
                <a:t>norma</a:t>
              </a:r>
              <a:r>
                <a:rPr lang="es-ES" sz="1300" dirty="0" smtClean="0">
                  <a:solidFill>
                    <a:schemeClr val="bg1"/>
                  </a:solidFill>
                  <a:latin typeface="Verdana" pitchFamily="34" charset="0"/>
                  <a:hlinkClick r:id="rId2"/>
                </a:rPr>
                <a:t>tivismo</a:t>
              </a:r>
              <a:endParaRPr lang="es-ES" sz="1300"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2011</a:t>
            </a:r>
            <a:endParaRPr lang="es-ES" sz="3200" dirty="0">
              <a:solidFill>
                <a:schemeClr val="bg1"/>
              </a:solidFill>
            </a:endParaRPr>
          </a:p>
        </p:txBody>
      </p:sp>
      <p:pic>
        <p:nvPicPr>
          <p:cNvPr id="9" name="8 Imagen" descr="parado.jpg"/>
          <p:cNvPicPr>
            <a:picLocks noChangeAspect="1"/>
          </p:cNvPicPr>
          <p:nvPr/>
        </p:nvPicPr>
        <p:blipFill>
          <a:blip r:embed="rId3" cstate="print"/>
          <a:stretch>
            <a:fillRect/>
          </a:stretch>
        </p:blipFill>
        <p:spPr>
          <a:xfrm>
            <a:off x="1547664" y="1052736"/>
            <a:ext cx="3878019" cy="5256584"/>
          </a:xfrm>
          <a:prstGeom prst="rect">
            <a:avLst/>
          </a:prstGeom>
          <a:ln>
            <a:noFill/>
          </a:ln>
          <a:effectLst>
            <a:outerShdw blurRad="292100" dist="139700" dir="2700000" algn="tl" rotWithShape="0">
              <a:srgbClr val="333333">
                <a:alpha val="65000"/>
              </a:srgbClr>
            </a:outerShdw>
          </a:effectLst>
        </p:spPr>
      </p:pic>
      <p:sp>
        <p:nvSpPr>
          <p:cNvPr id="10" name="9 CuadroTexto"/>
          <p:cNvSpPr txBox="1"/>
          <p:nvPr/>
        </p:nvSpPr>
        <p:spPr>
          <a:xfrm>
            <a:off x="6084168" y="5373216"/>
            <a:ext cx="2592288" cy="584775"/>
          </a:xfrm>
          <a:prstGeom prst="rect">
            <a:avLst/>
          </a:prstGeom>
          <a:noFill/>
        </p:spPr>
        <p:txBody>
          <a:bodyPr wrap="square" rtlCol="0">
            <a:spAutoFit/>
          </a:bodyPr>
          <a:lstStyle/>
          <a:p>
            <a:r>
              <a:rPr lang="es-ES" sz="1600" dirty="0" smtClean="0"/>
              <a:t>La RAE lo tiene claro </a:t>
            </a:r>
          </a:p>
          <a:p>
            <a:r>
              <a:rPr lang="es-ES" sz="1600" dirty="0" smtClean="0"/>
              <a:t>se dice </a:t>
            </a:r>
            <a:r>
              <a:rPr lang="es-ES" sz="1600" b="1" dirty="0" smtClean="0"/>
              <a:t>emprendimiento</a:t>
            </a:r>
            <a:endParaRPr lang="es-ES" sz="1600" b="1" dirty="0"/>
          </a:p>
        </p:txBody>
      </p:sp>
      <p:cxnSp>
        <p:nvCxnSpPr>
          <p:cNvPr id="12" name="11 Conector recto"/>
          <p:cNvCxnSpPr/>
          <p:nvPr/>
        </p:nvCxnSpPr>
        <p:spPr>
          <a:xfrm>
            <a:off x="2411760" y="5661248"/>
            <a:ext cx="25202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14 Flecha derecha"/>
          <p:cNvSpPr/>
          <p:nvPr/>
        </p:nvSpPr>
        <p:spPr>
          <a:xfrm>
            <a:off x="5292080" y="5445224"/>
            <a:ext cx="648072" cy="50405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3779912" y="332656"/>
              <a:ext cx="4464496" cy="353943"/>
            </a:xfrm>
            <a:prstGeom prst="rect">
              <a:avLst/>
            </a:prstGeom>
            <a:noFill/>
          </p:spPr>
          <p:txBody>
            <a:bodyPr wrap="square" rtlCol="0">
              <a:spAutoFit/>
            </a:bodyPr>
            <a:lstStyle/>
            <a:p>
              <a:r>
                <a:rPr lang="es-ES" sz="1700" dirty="0" smtClean="0">
                  <a:solidFill>
                    <a:schemeClr val="bg1"/>
                  </a:solidFill>
                  <a:latin typeface="Verdana" pitchFamily="34" charset="0"/>
                </a:rPr>
                <a:t>Diccionarios y grupos de presión: </a:t>
              </a:r>
              <a:r>
                <a:rPr lang="es-ES" sz="1700" i="1" dirty="0" smtClean="0">
                  <a:solidFill>
                    <a:schemeClr val="bg1"/>
                  </a:solidFill>
                  <a:latin typeface="Verdana" pitchFamily="34" charset="0"/>
                  <a:hlinkClick r:id="rId2"/>
                </a:rPr>
                <a:t>rural</a:t>
              </a:r>
              <a:endParaRPr lang="es-ES" sz="1700" i="1"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pic>
        <p:nvPicPr>
          <p:cNvPr id="8" name="7 Imagen" descr="rae presion.jpg"/>
          <p:cNvPicPr>
            <a:picLocks noChangeAspect="1"/>
          </p:cNvPicPr>
          <p:nvPr/>
        </p:nvPicPr>
        <p:blipFill>
          <a:blip r:embed="rId3" cstate="print"/>
          <a:stretch>
            <a:fillRect/>
          </a:stretch>
        </p:blipFill>
        <p:spPr>
          <a:xfrm>
            <a:off x="1403648" y="980728"/>
            <a:ext cx="6423877" cy="5328592"/>
          </a:xfrm>
          <a:prstGeom prst="rect">
            <a:avLst/>
          </a:prstGeom>
        </p:spPr>
      </p:pic>
      <p:sp>
        <p:nvSpPr>
          <p:cNvPr id="9" name="8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2012</a:t>
            </a:r>
            <a:endParaRPr lang="es-ES" sz="3200" dirty="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3779912" y="332656"/>
              <a:ext cx="4464496" cy="307777"/>
            </a:xfrm>
            <a:prstGeom prst="rect">
              <a:avLst/>
            </a:prstGeom>
            <a:noFill/>
          </p:spPr>
          <p:txBody>
            <a:bodyPr wrap="square" rtlCol="0">
              <a:spAutoFit/>
            </a:bodyPr>
            <a:lstStyle/>
            <a:p>
              <a:r>
                <a:rPr lang="es-ES" sz="1400" dirty="0" smtClean="0">
                  <a:solidFill>
                    <a:schemeClr val="bg1"/>
                  </a:solidFill>
                  <a:latin typeface="Verdana" pitchFamily="34" charset="0"/>
                </a:rPr>
                <a:t>Diccionarios y grupos de presión: otras voces</a:t>
              </a:r>
              <a:endParaRPr lang="es-ES" sz="1400"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grpSp>
        <p:nvGrpSpPr>
          <p:cNvPr id="34" name="33 Grupo"/>
          <p:cNvGrpSpPr/>
          <p:nvPr/>
        </p:nvGrpSpPr>
        <p:grpSpPr>
          <a:xfrm>
            <a:off x="4860032" y="1484784"/>
            <a:ext cx="1440160" cy="1440160"/>
            <a:chOff x="5292080" y="1268760"/>
            <a:chExt cx="1440160" cy="1440160"/>
          </a:xfrm>
        </p:grpSpPr>
        <p:sp>
          <p:nvSpPr>
            <p:cNvPr id="18" name="17 CuadroTexto"/>
            <p:cNvSpPr txBox="1"/>
            <p:nvPr/>
          </p:nvSpPr>
          <p:spPr>
            <a:xfrm>
              <a:off x="5292080" y="1700808"/>
              <a:ext cx="1440160" cy="523220"/>
            </a:xfrm>
            <a:prstGeom prst="rect">
              <a:avLst/>
            </a:prstGeom>
            <a:noFill/>
          </p:spPr>
          <p:txBody>
            <a:bodyPr wrap="square" rtlCol="0">
              <a:spAutoFit/>
            </a:bodyPr>
            <a:lstStyle/>
            <a:p>
              <a:pPr algn="ctr"/>
              <a:r>
                <a:rPr lang="es-ES" sz="2800" i="1" dirty="0" smtClean="0"/>
                <a:t>rural</a:t>
              </a:r>
              <a:endParaRPr lang="es-ES" sz="2800" i="1" dirty="0"/>
            </a:p>
          </p:txBody>
        </p:sp>
        <p:sp>
          <p:nvSpPr>
            <p:cNvPr id="19" name="18 Elipse"/>
            <p:cNvSpPr/>
            <p:nvPr/>
          </p:nvSpPr>
          <p:spPr>
            <a:xfrm>
              <a:off x="5292080" y="1268760"/>
              <a:ext cx="1440160"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0" name="29 Grupo"/>
          <p:cNvGrpSpPr/>
          <p:nvPr/>
        </p:nvGrpSpPr>
        <p:grpSpPr>
          <a:xfrm>
            <a:off x="2843808" y="4581128"/>
            <a:ext cx="1440160" cy="1440160"/>
            <a:chOff x="1907704" y="3573016"/>
            <a:chExt cx="1440160" cy="1440160"/>
          </a:xfrm>
        </p:grpSpPr>
        <p:sp>
          <p:nvSpPr>
            <p:cNvPr id="21" name="20 Elipse"/>
            <p:cNvSpPr/>
            <p:nvPr/>
          </p:nvSpPr>
          <p:spPr>
            <a:xfrm>
              <a:off x="1907704" y="3573016"/>
              <a:ext cx="1440160"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CuadroTexto"/>
            <p:cNvSpPr txBox="1"/>
            <p:nvPr/>
          </p:nvSpPr>
          <p:spPr>
            <a:xfrm>
              <a:off x="1907704" y="4077072"/>
              <a:ext cx="1440160" cy="523220"/>
            </a:xfrm>
            <a:prstGeom prst="rect">
              <a:avLst/>
            </a:prstGeom>
            <a:noFill/>
          </p:spPr>
          <p:txBody>
            <a:bodyPr wrap="square" rtlCol="0">
              <a:spAutoFit/>
            </a:bodyPr>
            <a:lstStyle/>
            <a:p>
              <a:pPr algn="ctr"/>
              <a:r>
                <a:rPr lang="es-ES" sz="2800" i="1" dirty="0" smtClean="0"/>
                <a:t>N-</a:t>
              </a:r>
              <a:r>
                <a:rPr lang="es-ES" sz="2800" i="1" smtClean="0"/>
                <a:t>word</a:t>
              </a:r>
            </a:p>
          </p:txBody>
        </p:sp>
      </p:grpSp>
      <p:grpSp>
        <p:nvGrpSpPr>
          <p:cNvPr id="33" name="32 Grupo"/>
          <p:cNvGrpSpPr/>
          <p:nvPr/>
        </p:nvGrpSpPr>
        <p:grpSpPr>
          <a:xfrm>
            <a:off x="6084168" y="3140968"/>
            <a:ext cx="1512168" cy="1440160"/>
            <a:chOff x="7236296" y="1124744"/>
            <a:chExt cx="1512168" cy="1440160"/>
          </a:xfrm>
        </p:grpSpPr>
        <p:sp>
          <p:nvSpPr>
            <p:cNvPr id="20" name="19 CuadroTexto"/>
            <p:cNvSpPr txBox="1"/>
            <p:nvPr/>
          </p:nvSpPr>
          <p:spPr>
            <a:xfrm>
              <a:off x="7308304" y="1556792"/>
              <a:ext cx="1440160" cy="523220"/>
            </a:xfrm>
            <a:prstGeom prst="rect">
              <a:avLst/>
            </a:prstGeom>
            <a:noFill/>
          </p:spPr>
          <p:txBody>
            <a:bodyPr wrap="square" rtlCol="0">
              <a:spAutoFit/>
            </a:bodyPr>
            <a:lstStyle/>
            <a:p>
              <a:pPr algn="ctr"/>
              <a:r>
                <a:rPr lang="es-ES" sz="2800" i="1" dirty="0" smtClean="0"/>
                <a:t>gitano</a:t>
              </a:r>
              <a:endParaRPr lang="es-ES" sz="2800" i="1" dirty="0"/>
            </a:p>
          </p:txBody>
        </p:sp>
        <p:sp>
          <p:nvSpPr>
            <p:cNvPr id="23" name="22 Elipse"/>
            <p:cNvSpPr/>
            <p:nvPr/>
          </p:nvSpPr>
          <p:spPr>
            <a:xfrm>
              <a:off x="7236296" y="1124744"/>
              <a:ext cx="1440160"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7" name="36 Grupo"/>
          <p:cNvGrpSpPr/>
          <p:nvPr/>
        </p:nvGrpSpPr>
        <p:grpSpPr>
          <a:xfrm>
            <a:off x="4139952" y="3068960"/>
            <a:ext cx="1656184" cy="1584176"/>
            <a:chOff x="4139952" y="3068960"/>
            <a:chExt cx="1656184" cy="1584176"/>
          </a:xfrm>
        </p:grpSpPr>
        <p:sp>
          <p:nvSpPr>
            <p:cNvPr id="24" name="23 Elipse"/>
            <p:cNvSpPr/>
            <p:nvPr/>
          </p:nvSpPr>
          <p:spPr>
            <a:xfrm>
              <a:off x="4139952" y="3068960"/>
              <a:ext cx="1584176"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CuadroTexto"/>
            <p:cNvSpPr txBox="1"/>
            <p:nvPr/>
          </p:nvSpPr>
          <p:spPr>
            <a:xfrm>
              <a:off x="4211960" y="3573016"/>
              <a:ext cx="1584176" cy="523220"/>
            </a:xfrm>
            <a:prstGeom prst="rect">
              <a:avLst/>
            </a:prstGeom>
            <a:noFill/>
          </p:spPr>
          <p:txBody>
            <a:bodyPr wrap="square" rtlCol="0">
              <a:spAutoFit/>
            </a:bodyPr>
            <a:lstStyle/>
            <a:p>
              <a:pPr algn="ctr"/>
              <a:r>
                <a:rPr lang="es-ES" sz="2800" i="1" dirty="0" smtClean="0"/>
                <a:t>charnego</a:t>
              </a:r>
              <a:endParaRPr lang="es-ES" sz="2800" i="1" dirty="0"/>
            </a:p>
          </p:txBody>
        </p:sp>
      </p:grpSp>
      <p:grpSp>
        <p:nvGrpSpPr>
          <p:cNvPr id="35" name="34 Grupo"/>
          <p:cNvGrpSpPr/>
          <p:nvPr/>
        </p:nvGrpSpPr>
        <p:grpSpPr>
          <a:xfrm>
            <a:off x="5148064" y="4725144"/>
            <a:ext cx="1440160" cy="1440160"/>
            <a:chOff x="7020272" y="2636912"/>
            <a:chExt cx="1440160" cy="1440160"/>
          </a:xfrm>
        </p:grpSpPr>
        <p:sp>
          <p:nvSpPr>
            <p:cNvPr id="17" name="16 Elipse"/>
            <p:cNvSpPr/>
            <p:nvPr/>
          </p:nvSpPr>
          <p:spPr>
            <a:xfrm>
              <a:off x="7020272" y="2636912"/>
              <a:ext cx="1440160"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CuadroTexto"/>
            <p:cNvSpPr txBox="1"/>
            <p:nvPr/>
          </p:nvSpPr>
          <p:spPr>
            <a:xfrm>
              <a:off x="7020272" y="3068960"/>
              <a:ext cx="1440160" cy="523220"/>
            </a:xfrm>
            <a:prstGeom prst="rect">
              <a:avLst/>
            </a:prstGeom>
            <a:noFill/>
          </p:spPr>
          <p:txBody>
            <a:bodyPr wrap="square" rtlCol="0">
              <a:spAutoFit/>
            </a:bodyPr>
            <a:lstStyle/>
            <a:p>
              <a:pPr algn="ctr"/>
              <a:r>
                <a:rPr lang="es-ES" sz="2800" i="1" dirty="0" smtClean="0"/>
                <a:t>judiada</a:t>
              </a:r>
              <a:endParaRPr lang="es-ES" sz="2800" i="1" dirty="0"/>
            </a:p>
          </p:txBody>
        </p:sp>
      </p:grpSp>
      <p:grpSp>
        <p:nvGrpSpPr>
          <p:cNvPr id="32" name="31 Grupo"/>
          <p:cNvGrpSpPr/>
          <p:nvPr/>
        </p:nvGrpSpPr>
        <p:grpSpPr>
          <a:xfrm>
            <a:off x="2483768" y="2780928"/>
            <a:ext cx="1448544" cy="1440160"/>
            <a:chOff x="4131568" y="3077344"/>
            <a:chExt cx="1448544" cy="1440160"/>
          </a:xfrm>
        </p:grpSpPr>
        <p:sp>
          <p:nvSpPr>
            <p:cNvPr id="16" name="15 CuadroTexto"/>
            <p:cNvSpPr txBox="1"/>
            <p:nvPr/>
          </p:nvSpPr>
          <p:spPr>
            <a:xfrm>
              <a:off x="4131568" y="3501008"/>
              <a:ext cx="1440160" cy="523220"/>
            </a:xfrm>
            <a:prstGeom prst="rect">
              <a:avLst/>
            </a:prstGeom>
            <a:noFill/>
          </p:spPr>
          <p:txBody>
            <a:bodyPr wrap="square" rtlCol="0">
              <a:spAutoFit/>
            </a:bodyPr>
            <a:lstStyle/>
            <a:p>
              <a:pPr algn="ctr"/>
              <a:r>
                <a:rPr lang="es-ES" sz="2800" i="1" dirty="0" err="1" smtClean="0"/>
                <a:t>Polack</a:t>
              </a:r>
              <a:endParaRPr lang="es-ES" sz="2800" i="1" dirty="0"/>
            </a:p>
          </p:txBody>
        </p:sp>
        <p:sp>
          <p:nvSpPr>
            <p:cNvPr id="27" name="26 Elipse"/>
            <p:cNvSpPr/>
            <p:nvPr/>
          </p:nvSpPr>
          <p:spPr>
            <a:xfrm>
              <a:off x="4139952" y="3077344"/>
              <a:ext cx="1440160"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1" name="30 Grupo"/>
          <p:cNvGrpSpPr/>
          <p:nvPr/>
        </p:nvGrpSpPr>
        <p:grpSpPr>
          <a:xfrm>
            <a:off x="3131840" y="1196752"/>
            <a:ext cx="1440160" cy="1440160"/>
            <a:chOff x="3203848" y="4725144"/>
            <a:chExt cx="1440160" cy="1440160"/>
          </a:xfrm>
        </p:grpSpPr>
        <p:sp>
          <p:nvSpPr>
            <p:cNvPr id="28" name="27 Elipse"/>
            <p:cNvSpPr/>
            <p:nvPr/>
          </p:nvSpPr>
          <p:spPr>
            <a:xfrm>
              <a:off x="3203848" y="4725144"/>
              <a:ext cx="1440160"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CuadroTexto"/>
            <p:cNvSpPr txBox="1"/>
            <p:nvPr/>
          </p:nvSpPr>
          <p:spPr>
            <a:xfrm>
              <a:off x="3203848" y="5157192"/>
              <a:ext cx="1440160" cy="523220"/>
            </a:xfrm>
            <a:prstGeom prst="rect">
              <a:avLst/>
            </a:prstGeom>
            <a:noFill/>
          </p:spPr>
          <p:txBody>
            <a:bodyPr wrap="square" rtlCol="0">
              <a:spAutoFit/>
            </a:bodyPr>
            <a:lstStyle/>
            <a:p>
              <a:pPr algn="ctr"/>
              <a:r>
                <a:rPr lang="es-ES" sz="2800" i="1" dirty="0" smtClean="0"/>
                <a:t>borrico</a:t>
              </a:r>
              <a:endParaRPr lang="es-ES" sz="2800" i="1" dirty="0"/>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8" presetClass="emph" presetSubtype="0" fill="hold" nodeType="withEffect">
                                  <p:stCondLst>
                                    <p:cond delay="0"/>
                                  </p:stCondLst>
                                  <p:childTnLst>
                                    <p:animRot by="43200000">
                                      <p:cBhvr>
                                        <p:cTn id="22" dur="5000" fill="hold"/>
                                        <p:tgtEl>
                                          <p:spTgt spid="31"/>
                                        </p:tgtEl>
                                        <p:attrNameLst>
                                          <p:attrName>r</p:attrName>
                                        </p:attrNameLst>
                                      </p:cBhvr>
                                    </p:animRot>
                                  </p:childTnLst>
                                </p:cTn>
                              </p:par>
                              <p:par>
                                <p:cTn id="23" presetID="26"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80">
                                          <p:stCondLst>
                                            <p:cond delay="0"/>
                                          </p:stCondLst>
                                        </p:cTn>
                                        <p:tgtEl>
                                          <p:spTgt spid="32"/>
                                        </p:tgtEl>
                                      </p:cBhvr>
                                    </p:animEffect>
                                    <p:anim calcmode="lin" valueType="num">
                                      <p:cBhvr>
                                        <p:cTn id="2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1" dur="26">
                                          <p:stCondLst>
                                            <p:cond delay="650"/>
                                          </p:stCondLst>
                                        </p:cTn>
                                        <p:tgtEl>
                                          <p:spTgt spid="32"/>
                                        </p:tgtEl>
                                      </p:cBhvr>
                                      <p:to x="100000" y="60000"/>
                                    </p:animScale>
                                    <p:animScale>
                                      <p:cBhvr>
                                        <p:cTn id="32" dur="166" decel="50000">
                                          <p:stCondLst>
                                            <p:cond delay="676"/>
                                          </p:stCondLst>
                                        </p:cTn>
                                        <p:tgtEl>
                                          <p:spTgt spid="32"/>
                                        </p:tgtEl>
                                      </p:cBhvr>
                                      <p:to x="100000" y="100000"/>
                                    </p:animScale>
                                    <p:animScale>
                                      <p:cBhvr>
                                        <p:cTn id="33" dur="26">
                                          <p:stCondLst>
                                            <p:cond delay="1312"/>
                                          </p:stCondLst>
                                        </p:cTn>
                                        <p:tgtEl>
                                          <p:spTgt spid="32"/>
                                        </p:tgtEl>
                                      </p:cBhvr>
                                      <p:to x="100000" y="80000"/>
                                    </p:animScale>
                                    <p:animScale>
                                      <p:cBhvr>
                                        <p:cTn id="34" dur="166" decel="50000">
                                          <p:stCondLst>
                                            <p:cond delay="1338"/>
                                          </p:stCondLst>
                                        </p:cTn>
                                        <p:tgtEl>
                                          <p:spTgt spid="32"/>
                                        </p:tgtEl>
                                      </p:cBhvr>
                                      <p:to x="100000" y="100000"/>
                                    </p:animScale>
                                    <p:animScale>
                                      <p:cBhvr>
                                        <p:cTn id="35" dur="26">
                                          <p:stCondLst>
                                            <p:cond delay="1642"/>
                                          </p:stCondLst>
                                        </p:cTn>
                                        <p:tgtEl>
                                          <p:spTgt spid="32"/>
                                        </p:tgtEl>
                                      </p:cBhvr>
                                      <p:to x="100000" y="90000"/>
                                    </p:animScale>
                                    <p:animScale>
                                      <p:cBhvr>
                                        <p:cTn id="36" dur="166" decel="50000">
                                          <p:stCondLst>
                                            <p:cond delay="1668"/>
                                          </p:stCondLst>
                                        </p:cTn>
                                        <p:tgtEl>
                                          <p:spTgt spid="32"/>
                                        </p:tgtEl>
                                      </p:cBhvr>
                                      <p:to x="100000" y="100000"/>
                                    </p:animScale>
                                    <p:animScale>
                                      <p:cBhvr>
                                        <p:cTn id="37" dur="26">
                                          <p:stCondLst>
                                            <p:cond delay="1808"/>
                                          </p:stCondLst>
                                        </p:cTn>
                                        <p:tgtEl>
                                          <p:spTgt spid="32"/>
                                        </p:tgtEl>
                                      </p:cBhvr>
                                      <p:to x="100000" y="95000"/>
                                    </p:animScale>
                                    <p:animScale>
                                      <p:cBhvr>
                                        <p:cTn id="38" dur="166" decel="50000">
                                          <p:stCondLst>
                                            <p:cond delay="1834"/>
                                          </p:stCondLst>
                                        </p:cTn>
                                        <p:tgtEl>
                                          <p:spTgt spid="32"/>
                                        </p:tgtEl>
                                      </p:cBhvr>
                                      <p:to x="100000" y="100000"/>
                                    </p:animScale>
                                  </p:childTnLst>
                                </p:cTn>
                              </p:par>
                              <p:par>
                                <p:cTn id="39" presetID="8" presetClass="emph" presetSubtype="0" fill="hold" nodeType="withEffect">
                                  <p:stCondLst>
                                    <p:cond delay="0"/>
                                  </p:stCondLst>
                                  <p:childTnLst>
                                    <p:animRot by="-43200000">
                                      <p:cBhvr>
                                        <p:cTn id="40" dur="5000" fill="hold"/>
                                        <p:tgtEl>
                                          <p:spTgt spid="32"/>
                                        </p:tgtEl>
                                        <p:attrNameLst>
                                          <p:attrName>r</p:attrName>
                                        </p:attrNameLst>
                                      </p:cBhvr>
                                    </p:animRot>
                                  </p:childTnLst>
                                </p:cTn>
                              </p:par>
                              <p:par>
                                <p:cTn id="41" presetID="26"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80">
                                          <p:stCondLst>
                                            <p:cond delay="0"/>
                                          </p:stCondLst>
                                        </p:cTn>
                                        <p:tgtEl>
                                          <p:spTgt spid="34"/>
                                        </p:tgtEl>
                                      </p:cBhvr>
                                    </p:animEffect>
                                    <p:anim calcmode="lin" valueType="num">
                                      <p:cBhvr>
                                        <p:cTn id="4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9" dur="26">
                                          <p:stCondLst>
                                            <p:cond delay="650"/>
                                          </p:stCondLst>
                                        </p:cTn>
                                        <p:tgtEl>
                                          <p:spTgt spid="34"/>
                                        </p:tgtEl>
                                      </p:cBhvr>
                                      <p:to x="100000" y="60000"/>
                                    </p:animScale>
                                    <p:animScale>
                                      <p:cBhvr>
                                        <p:cTn id="50" dur="166" decel="50000">
                                          <p:stCondLst>
                                            <p:cond delay="676"/>
                                          </p:stCondLst>
                                        </p:cTn>
                                        <p:tgtEl>
                                          <p:spTgt spid="34"/>
                                        </p:tgtEl>
                                      </p:cBhvr>
                                      <p:to x="100000" y="100000"/>
                                    </p:animScale>
                                    <p:animScale>
                                      <p:cBhvr>
                                        <p:cTn id="51" dur="26">
                                          <p:stCondLst>
                                            <p:cond delay="1312"/>
                                          </p:stCondLst>
                                        </p:cTn>
                                        <p:tgtEl>
                                          <p:spTgt spid="34"/>
                                        </p:tgtEl>
                                      </p:cBhvr>
                                      <p:to x="100000" y="80000"/>
                                    </p:animScale>
                                    <p:animScale>
                                      <p:cBhvr>
                                        <p:cTn id="52" dur="166" decel="50000">
                                          <p:stCondLst>
                                            <p:cond delay="1338"/>
                                          </p:stCondLst>
                                        </p:cTn>
                                        <p:tgtEl>
                                          <p:spTgt spid="34"/>
                                        </p:tgtEl>
                                      </p:cBhvr>
                                      <p:to x="100000" y="100000"/>
                                    </p:animScale>
                                    <p:animScale>
                                      <p:cBhvr>
                                        <p:cTn id="53" dur="26">
                                          <p:stCondLst>
                                            <p:cond delay="1642"/>
                                          </p:stCondLst>
                                        </p:cTn>
                                        <p:tgtEl>
                                          <p:spTgt spid="34"/>
                                        </p:tgtEl>
                                      </p:cBhvr>
                                      <p:to x="100000" y="90000"/>
                                    </p:animScale>
                                    <p:animScale>
                                      <p:cBhvr>
                                        <p:cTn id="54" dur="166" decel="50000">
                                          <p:stCondLst>
                                            <p:cond delay="1668"/>
                                          </p:stCondLst>
                                        </p:cTn>
                                        <p:tgtEl>
                                          <p:spTgt spid="34"/>
                                        </p:tgtEl>
                                      </p:cBhvr>
                                      <p:to x="100000" y="100000"/>
                                    </p:animScale>
                                    <p:animScale>
                                      <p:cBhvr>
                                        <p:cTn id="55" dur="26">
                                          <p:stCondLst>
                                            <p:cond delay="1808"/>
                                          </p:stCondLst>
                                        </p:cTn>
                                        <p:tgtEl>
                                          <p:spTgt spid="34"/>
                                        </p:tgtEl>
                                      </p:cBhvr>
                                      <p:to x="100000" y="95000"/>
                                    </p:animScale>
                                    <p:animScale>
                                      <p:cBhvr>
                                        <p:cTn id="56" dur="166" decel="50000">
                                          <p:stCondLst>
                                            <p:cond delay="1834"/>
                                          </p:stCondLst>
                                        </p:cTn>
                                        <p:tgtEl>
                                          <p:spTgt spid="34"/>
                                        </p:tgtEl>
                                      </p:cBhvr>
                                      <p:to x="100000" y="100000"/>
                                    </p:animScale>
                                  </p:childTnLst>
                                </p:cTn>
                              </p:par>
                              <p:par>
                                <p:cTn id="57" presetID="8" presetClass="emph" presetSubtype="0" fill="hold" nodeType="withEffect">
                                  <p:stCondLst>
                                    <p:cond delay="0"/>
                                  </p:stCondLst>
                                  <p:childTnLst>
                                    <p:animRot by="43200000">
                                      <p:cBhvr>
                                        <p:cTn id="58" dur="5000" fill="hold"/>
                                        <p:tgtEl>
                                          <p:spTgt spid="37"/>
                                        </p:tgtEl>
                                        <p:attrNameLst>
                                          <p:attrName>r</p:attrName>
                                        </p:attrNameLst>
                                      </p:cBhvr>
                                    </p:animRot>
                                  </p:childTnLst>
                                </p:cTn>
                              </p:par>
                              <p:par>
                                <p:cTn id="59" presetID="26"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80">
                                          <p:stCondLst>
                                            <p:cond delay="0"/>
                                          </p:stCondLst>
                                        </p:cTn>
                                        <p:tgtEl>
                                          <p:spTgt spid="37"/>
                                        </p:tgtEl>
                                      </p:cBhvr>
                                    </p:animEffect>
                                    <p:anim calcmode="lin" valueType="num">
                                      <p:cBhvr>
                                        <p:cTn id="6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67" dur="26">
                                          <p:stCondLst>
                                            <p:cond delay="650"/>
                                          </p:stCondLst>
                                        </p:cTn>
                                        <p:tgtEl>
                                          <p:spTgt spid="37"/>
                                        </p:tgtEl>
                                      </p:cBhvr>
                                      <p:to x="100000" y="60000"/>
                                    </p:animScale>
                                    <p:animScale>
                                      <p:cBhvr>
                                        <p:cTn id="68" dur="166" decel="50000">
                                          <p:stCondLst>
                                            <p:cond delay="676"/>
                                          </p:stCondLst>
                                        </p:cTn>
                                        <p:tgtEl>
                                          <p:spTgt spid="37"/>
                                        </p:tgtEl>
                                      </p:cBhvr>
                                      <p:to x="100000" y="100000"/>
                                    </p:animScale>
                                    <p:animScale>
                                      <p:cBhvr>
                                        <p:cTn id="69" dur="26">
                                          <p:stCondLst>
                                            <p:cond delay="1312"/>
                                          </p:stCondLst>
                                        </p:cTn>
                                        <p:tgtEl>
                                          <p:spTgt spid="37"/>
                                        </p:tgtEl>
                                      </p:cBhvr>
                                      <p:to x="100000" y="80000"/>
                                    </p:animScale>
                                    <p:animScale>
                                      <p:cBhvr>
                                        <p:cTn id="70" dur="166" decel="50000">
                                          <p:stCondLst>
                                            <p:cond delay="1338"/>
                                          </p:stCondLst>
                                        </p:cTn>
                                        <p:tgtEl>
                                          <p:spTgt spid="37"/>
                                        </p:tgtEl>
                                      </p:cBhvr>
                                      <p:to x="100000" y="100000"/>
                                    </p:animScale>
                                    <p:animScale>
                                      <p:cBhvr>
                                        <p:cTn id="71" dur="26">
                                          <p:stCondLst>
                                            <p:cond delay="1642"/>
                                          </p:stCondLst>
                                        </p:cTn>
                                        <p:tgtEl>
                                          <p:spTgt spid="37"/>
                                        </p:tgtEl>
                                      </p:cBhvr>
                                      <p:to x="100000" y="90000"/>
                                    </p:animScale>
                                    <p:animScale>
                                      <p:cBhvr>
                                        <p:cTn id="72" dur="166" decel="50000">
                                          <p:stCondLst>
                                            <p:cond delay="1668"/>
                                          </p:stCondLst>
                                        </p:cTn>
                                        <p:tgtEl>
                                          <p:spTgt spid="37"/>
                                        </p:tgtEl>
                                      </p:cBhvr>
                                      <p:to x="100000" y="100000"/>
                                    </p:animScale>
                                    <p:animScale>
                                      <p:cBhvr>
                                        <p:cTn id="73" dur="26">
                                          <p:stCondLst>
                                            <p:cond delay="1808"/>
                                          </p:stCondLst>
                                        </p:cTn>
                                        <p:tgtEl>
                                          <p:spTgt spid="37"/>
                                        </p:tgtEl>
                                      </p:cBhvr>
                                      <p:to x="100000" y="95000"/>
                                    </p:animScale>
                                    <p:animScale>
                                      <p:cBhvr>
                                        <p:cTn id="74" dur="166" decel="50000">
                                          <p:stCondLst>
                                            <p:cond delay="1834"/>
                                          </p:stCondLst>
                                        </p:cTn>
                                        <p:tgtEl>
                                          <p:spTgt spid="37"/>
                                        </p:tgtEl>
                                      </p:cBhvr>
                                      <p:to x="100000" y="100000"/>
                                    </p:animScale>
                                  </p:childTnLst>
                                </p:cTn>
                              </p:par>
                              <p:par>
                                <p:cTn id="75" presetID="8" presetClass="emph" presetSubtype="0" fill="hold" nodeType="withEffect">
                                  <p:stCondLst>
                                    <p:cond delay="0"/>
                                  </p:stCondLst>
                                  <p:childTnLst>
                                    <p:animRot by="-43200000">
                                      <p:cBhvr>
                                        <p:cTn id="76" dur="5000" fill="hold"/>
                                        <p:tgtEl>
                                          <p:spTgt spid="34"/>
                                        </p:tgtEl>
                                        <p:attrNameLst>
                                          <p:attrName>r</p:attrName>
                                        </p:attrNameLst>
                                      </p:cBhvr>
                                    </p:animRot>
                                  </p:childTnLst>
                                </p:cTn>
                              </p:par>
                              <p:par>
                                <p:cTn id="77" presetID="26"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down)">
                                      <p:cBhvr>
                                        <p:cTn id="79" dur="580">
                                          <p:stCondLst>
                                            <p:cond delay="0"/>
                                          </p:stCondLst>
                                        </p:cTn>
                                        <p:tgtEl>
                                          <p:spTgt spid="33"/>
                                        </p:tgtEl>
                                      </p:cBhvr>
                                    </p:animEffect>
                                    <p:anim calcmode="lin" valueType="num">
                                      <p:cBhvr>
                                        <p:cTn id="8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85" dur="26">
                                          <p:stCondLst>
                                            <p:cond delay="650"/>
                                          </p:stCondLst>
                                        </p:cTn>
                                        <p:tgtEl>
                                          <p:spTgt spid="33"/>
                                        </p:tgtEl>
                                      </p:cBhvr>
                                      <p:to x="100000" y="60000"/>
                                    </p:animScale>
                                    <p:animScale>
                                      <p:cBhvr>
                                        <p:cTn id="86" dur="166" decel="50000">
                                          <p:stCondLst>
                                            <p:cond delay="676"/>
                                          </p:stCondLst>
                                        </p:cTn>
                                        <p:tgtEl>
                                          <p:spTgt spid="33"/>
                                        </p:tgtEl>
                                      </p:cBhvr>
                                      <p:to x="100000" y="100000"/>
                                    </p:animScale>
                                    <p:animScale>
                                      <p:cBhvr>
                                        <p:cTn id="87" dur="26">
                                          <p:stCondLst>
                                            <p:cond delay="1312"/>
                                          </p:stCondLst>
                                        </p:cTn>
                                        <p:tgtEl>
                                          <p:spTgt spid="33"/>
                                        </p:tgtEl>
                                      </p:cBhvr>
                                      <p:to x="100000" y="80000"/>
                                    </p:animScale>
                                    <p:animScale>
                                      <p:cBhvr>
                                        <p:cTn id="88" dur="166" decel="50000">
                                          <p:stCondLst>
                                            <p:cond delay="1338"/>
                                          </p:stCondLst>
                                        </p:cTn>
                                        <p:tgtEl>
                                          <p:spTgt spid="33"/>
                                        </p:tgtEl>
                                      </p:cBhvr>
                                      <p:to x="100000" y="100000"/>
                                    </p:animScale>
                                    <p:animScale>
                                      <p:cBhvr>
                                        <p:cTn id="89" dur="26">
                                          <p:stCondLst>
                                            <p:cond delay="1642"/>
                                          </p:stCondLst>
                                        </p:cTn>
                                        <p:tgtEl>
                                          <p:spTgt spid="33"/>
                                        </p:tgtEl>
                                      </p:cBhvr>
                                      <p:to x="100000" y="90000"/>
                                    </p:animScale>
                                    <p:animScale>
                                      <p:cBhvr>
                                        <p:cTn id="90" dur="166" decel="50000">
                                          <p:stCondLst>
                                            <p:cond delay="1668"/>
                                          </p:stCondLst>
                                        </p:cTn>
                                        <p:tgtEl>
                                          <p:spTgt spid="33"/>
                                        </p:tgtEl>
                                      </p:cBhvr>
                                      <p:to x="100000" y="100000"/>
                                    </p:animScale>
                                    <p:animScale>
                                      <p:cBhvr>
                                        <p:cTn id="91" dur="26">
                                          <p:stCondLst>
                                            <p:cond delay="1808"/>
                                          </p:stCondLst>
                                        </p:cTn>
                                        <p:tgtEl>
                                          <p:spTgt spid="33"/>
                                        </p:tgtEl>
                                      </p:cBhvr>
                                      <p:to x="100000" y="95000"/>
                                    </p:animScale>
                                    <p:animScale>
                                      <p:cBhvr>
                                        <p:cTn id="92" dur="166" decel="50000">
                                          <p:stCondLst>
                                            <p:cond delay="1834"/>
                                          </p:stCondLst>
                                        </p:cTn>
                                        <p:tgtEl>
                                          <p:spTgt spid="33"/>
                                        </p:tgtEl>
                                      </p:cBhvr>
                                      <p:to x="100000" y="100000"/>
                                    </p:animScale>
                                  </p:childTnLst>
                                </p:cTn>
                              </p:par>
                              <p:par>
                                <p:cTn id="93" presetID="8" presetClass="emph" presetSubtype="0" fill="hold" nodeType="withEffect">
                                  <p:stCondLst>
                                    <p:cond delay="0"/>
                                  </p:stCondLst>
                                  <p:childTnLst>
                                    <p:animRot by="43200000">
                                      <p:cBhvr>
                                        <p:cTn id="94" dur="5000" fill="hold"/>
                                        <p:tgtEl>
                                          <p:spTgt spid="33"/>
                                        </p:tgtEl>
                                        <p:attrNameLst>
                                          <p:attrName>r</p:attrName>
                                        </p:attrNameLst>
                                      </p:cBhvr>
                                    </p:animRot>
                                  </p:childTnLst>
                                </p:cTn>
                              </p:par>
                              <p:par>
                                <p:cTn id="95" presetID="26"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wipe(down)">
                                      <p:cBhvr>
                                        <p:cTn id="97" dur="580">
                                          <p:stCondLst>
                                            <p:cond delay="0"/>
                                          </p:stCondLst>
                                        </p:cTn>
                                        <p:tgtEl>
                                          <p:spTgt spid="30"/>
                                        </p:tgtEl>
                                      </p:cBhvr>
                                    </p:animEffect>
                                    <p:anim calcmode="lin" valueType="num">
                                      <p:cBhvr>
                                        <p:cTn id="9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03" dur="26">
                                          <p:stCondLst>
                                            <p:cond delay="650"/>
                                          </p:stCondLst>
                                        </p:cTn>
                                        <p:tgtEl>
                                          <p:spTgt spid="30"/>
                                        </p:tgtEl>
                                      </p:cBhvr>
                                      <p:to x="100000" y="60000"/>
                                    </p:animScale>
                                    <p:animScale>
                                      <p:cBhvr>
                                        <p:cTn id="104" dur="166" decel="50000">
                                          <p:stCondLst>
                                            <p:cond delay="676"/>
                                          </p:stCondLst>
                                        </p:cTn>
                                        <p:tgtEl>
                                          <p:spTgt spid="30"/>
                                        </p:tgtEl>
                                      </p:cBhvr>
                                      <p:to x="100000" y="100000"/>
                                    </p:animScale>
                                    <p:animScale>
                                      <p:cBhvr>
                                        <p:cTn id="105" dur="26">
                                          <p:stCondLst>
                                            <p:cond delay="1312"/>
                                          </p:stCondLst>
                                        </p:cTn>
                                        <p:tgtEl>
                                          <p:spTgt spid="30"/>
                                        </p:tgtEl>
                                      </p:cBhvr>
                                      <p:to x="100000" y="80000"/>
                                    </p:animScale>
                                    <p:animScale>
                                      <p:cBhvr>
                                        <p:cTn id="106" dur="166" decel="50000">
                                          <p:stCondLst>
                                            <p:cond delay="1338"/>
                                          </p:stCondLst>
                                        </p:cTn>
                                        <p:tgtEl>
                                          <p:spTgt spid="30"/>
                                        </p:tgtEl>
                                      </p:cBhvr>
                                      <p:to x="100000" y="100000"/>
                                    </p:animScale>
                                    <p:animScale>
                                      <p:cBhvr>
                                        <p:cTn id="107" dur="26">
                                          <p:stCondLst>
                                            <p:cond delay="1642"/>
                                          </p:stCondLst>
                                        </p:cTn>
                                        <p:tgtEl>
                                          <p:spTgt spid="30"/>
                                        </p:tgtEl>
                                      </p:cBhvr>
                                      <p:to x="100000" y="90000"/>
                                    </p:animScale>
                                    <p:animScale>
                                      <p:cBhvr>
                                        <p:cTn id="108" dur="166" decel="50000">
                                          <p:stCondLst>
                                            <p:cond delay="1668"/>
                                          </p:stCondLst>
                                        </p:cTn>
                                        <p:tgtEl>
                                          <p:spTgt spid="30"/>
                                        </p:tgtEl>
                                      </p:cBhvr>
                                      <p:to x="100000" y="100000"/>
                                    </p:animScale>
                                    <p:animScale>
                                      <p:cBhvr>
                                        <p:cTn id="109" dur="26">
                                          <p:stCondLst>
                                            <p:cond delay="1808"/>
                                          </p:stCondLst>
                                        </p:cTn>
                                        <p:tgtEl>
                                          <p:spTgt spid="30"/>
                                        </p:tgtEl>
                                      </p:cBhvr>
                                      <p:to x="100000" y="95000"/>
                                    </p:animScale>
                                    <p:animScale>
                                      <p:cBhvr>
                                        <p:cTn id="110" dur="166" decel="50000">
                                          <p:stCondLst>
                                            <p:cond delay="1834"/>
                                          </p:stCondLst>
                                        </p:cTn>
                                        <p:tgtEl>
                                          <p:spTgt spid="30"/>
                                        </p:tgtEl>
                                      </p:cBhvr>
                                      <p:to x="100000" y="100000"/>
                                    </p:animScale>
                                  </p:childTnLst>
                                </p:cTn>
                              </p:par>
                              <p:par>
                                <p:cTn id="111" presetID="8" presetClass="emph" presetSubtype="0" fill="hold" nodeType="withEffect">
                                  <p:stCondLst>
                                    <p:cond delay="0"/>
                                  </p:stCondLst>
                                  <p:childTnLst>
                                    <p:animRot by="-43200000">
                                      <p:cBhvr>
                                        <p:cTn id="112" dur="5000" fill="hold"/>
                                        <p:tgtEl>
                                          <p:spTgt spid="35"/>
                                        </p:tgtEl>
                                        <p:attrNameLst>
                                          <p:attrName>r</p:attrName>
                                        </p:attrNameLst>
                                      </p:cBhvr>
                                    </p:animRot>
                                  </p:childTnLst>
                                </p:cTn>
                              </p:par>
                              <p:par>
                                <p:cTn id="113" presetID="26" presetClass="entr" presetSubtype="0" fill="hold"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wipe(down)">
                                      <p:cBhvr>
                                        <p:cTn id="115" dur="580">
                                          <p:stCondLst>
                                            <p:cond delay="0"/>
                                          </p:stCondLst>
                                        </p:cTn>
                                        <p:tgtEl>
                                          <p:spTgt spid="35"/>
                                        </p:tgtEl>
                                      </p:cBhvr>
                                    </p:animEffect>
                                    <p:anim calcmode="lin" valueType="num">
                                      <p:cBhvr>
                                        <p:cTn id="11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21" dur="26">
                                          <p:stCondLst>
                                            <p:cond delay="650"/>
                                          </p:stCondLst>
                                        </p:cTn>
                                        <p:tgtEl>
                                          <p:spTgt spid="35"/>
                                        </p:tgtEl>
                                      </p:cBhvr>
                                      <p:to x="100000" y="60000"/>
                                    </p:animScale>
                                    <p:animScale>
                                      <p:cBhvr>
                                        <p:cTn id="122" dur="166" decel="50000">
                                          <p:stCondLst>
                                            <p:cond delay="676"/>
                                          </p:stCondLst>
                                        </p:cTn>
                                        <p:tgtEl>
                                          <p:spTgt spid="35"/>
                                        </p:tgtEl>
                                      </p:cBhvr>
                                      <p:to x="100000" y="100000"/>
                                    </p:animScale>
                                    <p:animScale>
                                      <p:cBhvr>
                                        <p:cTn id="123" dur="26">
                                          <p:stCondLst>
                                            <p:cond delay="1312"/>
                                          </p:stCondLst>
                                        </p:cTn>
                                        <p:tgtEl>
                                          <p:spTgt spid="35"/>
                                        </p:tgtEl>
                                      </p:cBhvr>
                                      <p:to x="100000" y="80000"/>
                                    </p:animScale>
                                    <p:animScale>
                                      <p:cBhvr>
                                        <p:cTn id="124" dur="166" decel="50000">
                                          <p:stCondLst>
                                            <p:cond delay="1338"/>
                                          </p:stCondLst>
                                        </p:cTn>
                                        <p:tgtEl>
                                          <p:spTgt spid="35"/>
                                        </p:tgtEl>
                                      </p:cBhvr>
                                      <p:to x="100000" y="100000"/>
                                    </p:animScale>
                                    <p:animScale>
                                      <p:cBhvr>
                                        <p:cTn id="125" dur="26">
                                          <p:stCondLst>
                                            <p:cond delay="1642"/>
                                          </p:stCondLst>
                                        </p:cTn>
                                        <p:tgtEl>
                                          <p:spTgt spid="35"/>
                                        </p:tgtEl>
                                      </p:cBhvr>
                                      <p:to x="100000" y="90000"/>
                                    </p:animScale>
                                    <p:animScale>
                                      <p:cBhvr>
                                        <p:cTn id="126" dur="166" decel="50000">
                                          <p:stCondLst>
                                            <p:cond delay="1668"/>
                                          </p:stCondLst>
                                        </p:cTn>
                                        <p:tgtEl>
                                          <p:spTgt spid="35"/>
                                        </p:tgtEl>
                                      </p:cBhvr>
                                      <p:to x="100000" y="100000"/>
                                    </p:animScale>
                                    <p:animScale>
                                      <p:cBhvr>
                                        <p:cTn id="127" dur="26">
                                          <p:stCondLst>
                                            <p:cond delay="1808"/>
                                          </p:stCondLst>
                                        </p:cTn>
                                        <p:tgtEl>
                                          <p:spTgt spid="35"/>
                                        </p:tgtEl>
                                      </p:cBhvr>
                                      <p:to x="100000" y="95000"/>
                                    </p:animScale>
                                    <p:animScale>
                                      <p:cBhvr>
                                        <p:cTn id="128" dur="166" decel="50000">
                                          <p:stCondLst>
                                            <p:cond delay="1834"/>
                                          </p:stCondLst>
                                        </p:cTn>
                                        <p:tgtEl>
                                          <p:spTgt spid="35"/>
                                        </p:tgtEl>
                                      </p:cBhvr>
                                      <p:to x="100000" y="100000"/>
                                    </p:animScale>
                                  </p:childTnLst>
                                </p:cTn>
                              </p:par>
                              <p:par>
                                <p:cTn id="129" presetID="8" presetClass="emph" presetSubtype="0" fill="hold" nodeType="withEffect">
                                  <p:stCondLst>
                                    <p:cond delay="0"/>
                                  </p:stCondLst>
                                  <p:childTnLst>
                                    <p:animRot by="43200000">
                                      <p:cBhvr>
                                        <p:cTn id="130" dur="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3779912" y="332656"/>
              <a:ext cx="4464496" cy="276999"/>
            </a:xfrm>
            <a:prstGeom prst="rect">
              <a:avLst/>
            </a:prstGeom>
            <a:noFill/>
          </p:spPr>
          <p:txBody>
            <a:bodyPr wrap="square" rtlCol="0">
              <a:spAutoFit/>
            </a:bodyPr>
            <a:lstStyle/>
            <a:p>
              <a:r>
                <a:rPr lang="es-ES" sz="1200" dirty="0" smtClean="0">
                  <a:solidFill>
                    <a:schemeClr val="bg1"/>
                  </a:solidFill>
                  <a:latin typeface="Verdana" pitchFamily="34" charset="0"/>
                </a:rPr>
                <a:t>Diccionarios y grupos de presión: </a:t>
              </a:r>
              <a:r>
                <a:rPr lang="es-ES" sz="1200" dirty="0" smtClean="0">
                  <a:solidFill>
                    <a:schemeClr val="bg1"/>
                  </a:solidFill>
                  <a:latin typeface="Verdana" pitchFamily="34" charset="0"/>
                  <a:hlinkClick r:id="rId2"/>
                </a:rPr>
                <a:t>reacción de la RAE</a:t>
              </a:r>
              <a:endParaRPr lang="es-ES" sz="1200"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2011</a:t>
            </a:r>
            <a:endParaRPr lang="es-ES" sz="3200" dirty="0">
              <a:solidFill>
                <a:schemeClr val="bg1"/>
              </a:solidFill>
            </a:endParaRPr>
          </a:p>
        </p:txBody>
      </p:sp>
      <p:pic>
        <p:nvPicPr>
          <p:cNvPr id="9" name="8 Imagen" descr="rae.jpg"/>
          <p:cNvPicPr>
            <a:picLocks noChangeAspect="1"/>
          </p:cNvPicPr>
          <p:nvPr/>
        </p:nvPicPr>
        <p:blipFill>
          <a:blip r:embed="rId3" cstate="print"/>
          <a:stretch>
            <a:fillRect/>
          </a:stretch>
        </p:blipFill>
        <p:spPr>
          <a:xfrm>
            <a:off x="1187624" y="1268760"/>
            <a:ext cx="4223269" cy="4968552"/>
          </a:xfrm>
          <a:prstGeom prst="rect">
            <a:avLst/>
          </a:prstGeom>
          <a:ln>
            <a:noFill/>
          </a:ln>
          <a:effectLst>
            <a:outerShdw blurRad="292100" dist="139700" dir="2700000" algn="tl" rotWithShape="0">
              <a:srgbClr val="333333">
                <a:alpha val="65000"/>
              </a:srgbClr>
            </a:outerShdw>
          </a:effectLst>
        </p:spPr>
      </p:pic>
      <p:pic>
        <p:nvPicPr>
          <p:cNvPr id="11" name="10 Imagen" descr="rae mil.jpg"/>
          <p:cNvPicPr>
            <a:picLocks noChangeAspect="1"/>
          </p:cNvPicPr>
          <p:nvPr/>
        </p:nvPicPr>
        <p:blipFill>
          <a:blip r:embed="rId4" cstate="print"/>
          <a:stretch>
            <a:fillRect/>
          </a:stretch>
        </p:blipFill>
        <p:spPr>
          <a:xfrm>
            <a:off x="5004048" y="2996952"/>
            <a:ext cx="3672408" cy="313306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3"/>
          <p:cNvSpPr>
            <a:spLocks noChangeAspect="1" noChangeArrowheads="1" noTextEdit="1"/>
          </p:cNvSpPr>
          <p:nvPr/>
        </p:nvSpPr>
        <p:spPr bwMode="auto">
          <a:xfrm>
            <a:off x="0" y="812800"/>
            <a:ext cx="9144000" cy="604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061" name="Rectangle 37"/>
          <p:cNvSpPr>
            <a:spLocks noChangeArrowheads="1"/>
          </p:cNvSpPr>
          <p:nvPr/>
        </p:nvSpPr>
        <p:spPr bwMode="auto">
          <a:xfrm>
            <a:off x="0" y="3284985"/>
            <a:ext cx="9144000" cy="3573016"/>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s-ES" dirty="0"/>
          </a:p>
        </p:txBody>
      </p:sp>
      <p:sp>
        <p:nvSpPr>
          <p:cNvPr id="1382" name="Freeform 358"/>
          <p:cNvSpPr>
            <a:spLocks noEditPoints="1"/>
          </p:cNvSpPr>
          <p:nvPr/>
        </p:nvSpPr>
        <p:spPr bwMode="auto">
          <a:xfrm>
            <a:off x="4988470" y="440059"/>
            <a:ext cx="1455738" cy="2616200"/>
          </a:xfrm>
          <a:custGeom>
            <a:avLst/>
            <a:gdLst/>
            <a:ahLst/>
            <a:cxnLst>
              <a:cxn ang="0">
                <a:pos x="2746" y="1354"/>
              </a:cxn>
              <a:cxn ang="0">
                <a:pos x="2729" y="1502"/>
              </a:cxn>
              <a:cxn ang="0">
                <a:pos x="2696" y="1642"/>
              </a:cxn>
              <a:cxn ang="0">
                <a:pos x="2650" y="1772"/>
              </a:cxn>
              <a:cxn ang="0">
                <a:pos x="2591" y="1896"/>
              </a:cxn>
              <a:cxn ang="0">
                <a:pos x="2522" y="2011"/>
              </a:cxn>
              <a:cxn ang="0">
                <a:pos x="2446" y="2120"/>
              </a:cxn>
              <a:cxn ang="0">
                <a:pos x="2359" y="2221"/>
              </a:cxn>
              <a:cxn ang="0">
                <a:pos x="2192" y="2382"/>
              </a:cxn>
              <a:cxn ang="0">
                <a:pos x="1975" y="2553"/>
              </a:cxn>
              <a:cxn ang="0">
                <a:pos x="1734" y="2715"/>
              </a:cxn>
              <a:cxn ang="0">
                <a:pos x="1478" y="2871"/>
              </a:cxn>
              <a:cxn ang="0">
                <a:pos x="829" y="2649"/>
              </a:cxn>
              <a:cxn ang="0">
                <a:pos x="1049" y="2523"/>
              </a:cxn>
              <a:cxn ang="0">
                <a:pos x="1287" y="2385"/>
              </a:cxn>
              <a:cxn ang="0">
                <a:pos x="1511" y="2241"/>
              </a:cxn>
              <a:cxn ang="0">
                <a:pos x="1690" y="2096"/>
              </a:cxn>
              <a:cxn ang="0">
                <a:pos x="1818" y="1968"/>
              </a:cxn>
              <a:cxn ang="0">
                <a:pos x="1892" y="1880"/>
              </a:cxn>
              <a:cxn ang="0">
                <a:pos x="1954" y="1792"/>
              </a:cxn>
              <a:cxn ang="0">
                <a:pos x="2006" y="1700"/>
              </a:cxn>
              <a:cxn ang="0">
                <a:pos x="2045" y="1596"/>
              </a:cxn>
              <a:cxn ang="0">
                <a:pos x="2071" y="1482"/>
              </a:cxn>
              <a:cxn ang="0">
                <a:pos x="2084" y="1353"/>
              </a:cxn>
              <a:cxn ang="0">
                <a:pos x="2082" y="1197"/>
              </a:cxn>
              <a:cxn ang="0">
                <a:pos x="2061" y="1075"/>
              </a:cxn>
              <a:cxn ang="0">
                <a:pos x="2039" y="1000"/>
              </a:cxn>
              <a:cxn ang="0">
                <a:pos x="2007" y="931"/>
              </a:cxn>
              <a:cxn ang="0">
                <a:pos x="1968" y="868"/>
              </a:cxn>
              <a:cxn ang="0">
                <a:pos x="1922" y="812"/>
              </a:cxn>
              <a:cxn ang="0">
                <a:pos x="1867" y="761"/>
              </a:cxn>
              <a:cxn ang="0">
                <a:pos x="1772" y="696"/>
              </a:cxn>
              <a:cxn ang="0">
                <a:pos x="1629" y="628"/>
              </a:cxn>
              <a:cxn ang="0">
                <a:pos x="1469" y="582"/>
              </a:cxn>
              <a:cxn ang="0">
                <a:pos x="1290" y="559"/>
              </a:cxn>
              <a:cxn ang="0">
                <a:pos x="1107" y="558"/>
              </a:cxn>
              <a:cxn ang="0">
                <a:pos x="936" y="572"/>
              </a:cxn>
              <a:cxn ang="0">
                <a:pos x="770" y="599"/>
              </a:cxn>
              <a:cxn ang="0">
                <a:pos x="608" y="642"/>
              </a:cxn>
              <a:cxn ang="0">
                <a:pos x="380" y="723"/>
              </a:cxn>
              <a:cxn ang="0">
                <a:pos x="131" y="836"/>
              </a:cxn>
              <a:cxn ang="0">
                <a:pos x="0" y="228"/>
              </a:cxn>
              <a:cxn ang="0">
                <a:pos x="258" y="145"/>
              </a:cxn>
              <a:cxn ang="0">
                <a:pos x="577" y="70"/>
              </a:cxn>
              <a:cxn ang="0">
                <a:pos x="918" y="17"/>
              </a:cxn>
              <a:cxn ang="0">
                <a:pos x="1239" y="0"/>
              </a:cxn>
              <a:cxn ang="0">
                <a:pos x="1410" y="5"/>
              </a:cxn>
              <a:cxn ang="0">
                <a:pos x="1571" y="22"/>
              </a:cxn>
              <a:cxn ang="0">
                <a:pos x="1723" y="48"/>
              </a:cxn>
              <a:cxn ang="0">
                <a:pos x="1866" y="85"/>
              </a:cxn>
              <a:cxn ang="0">
                <a:pos x="2000" y="133"/>
              </a:cxn>
              <a:cxn ang="0">
                <a:pos x="2124" y="191"/>
              </a:cxn>
              <a:cxn ang="0">
                <a:pos x="2238" y="260"/>
              </a:cxn>
              <a:cxn ang="0">
                <a:pos x="2344" y="340"/>
              </a:cxn>
              <a:cxn ang="0">
                <a:pos x="2439" y="429"/>
              </a:cxn>
              <a:cxn ang="0">
                <a:pos x="2522" y="524"/>
              </a:cxn>
              <a:cxn ang="0">
                <a:pos x="2592" y="625"/>
              </a:cxn>
              <a:cxn ang="0">
                <a:pos x="2649" y="734"/>
              </a:cxn>
              <a:cxn ang="0">
                <a:pos x="2693" y="850"/>
              </a:cxn>
              <a:cxn ang="0">
                <a:pos x="2724" y="972"/>
              </a:cxn>
              <a:cxn ang="0">
                <a:pos x="2744" y="1101"/>
              </a:cxn>
              <a:cxn ang="0">
                <a:pos x="2750" y="1237"/>
              </a:cxn>
              <a:cxn ang="0">
                <a:pos x="1465" y="4258"/>
              </a:cxn>
            </a:cxnLst>
            <a:rect l="0" t="0" r="r" b="b"/>
            <a:pathLst>
              <a:path w="2750" h="4944">
                <a:moveTo>
                  <a:pt x="2750" y="1237"/>
                </a:moveTo>
                <a:lnTo>
                  <a:pt x="2749" y="1277"/>
                </a:lnTo>
                <a:lnTo>
                  <a:pt x="2748" y="1316"/>
                </a:lnTo>
                <a:lnTo>
                  <a:pt x="2746" y="1354"/>
                </a:lnTo>
                <a:lnTo>
                  <a:pt x="2743" y="1392"/>
                </a:lnTo>
                <a:lnTo>
                  <a:pt x="2740" y="1429"/>
                </a:lnTo>
                <a:lnTo>
                  <a:pt x="2734" y="1467"/>
                </a:lnTo>
                <a:lnTo>
                  <a:pt x="2729" y="1502"/>
                </a:lnTo>
                <a:lnTo>
                  <a:pt x="2722" y="1538"/>
                </a:lnTo>
                <a:lnTo>
                  <a:pt x="2714" y="1574"/>
                </a:lnTo>
                <a:lnTo>
                  <a:pt x="2706" y="1608"/>
                </a:lnTo>
                <a:lnTo>
                  <a:pt x="2696" y="1642"/>
                </a:lnTo>
                <a:lnTo>
                  <a:pt x="2686" y="1675"/>
                </a:lnTo>
                <a:lnTo>
                  <a:pt x="2675" y="1709"/>
                </a:lnTo>
                <a:lnTo>
                  <a:pt x="2663" y="1741"/>
                </a:lnTo>
                <a:lnTo>
                  <a:pt x="2650" y="1772"/>
                </a:lnTo>
                <a:lnTo>
                  <a:pt x="2636" y="1804"/>
                </a:lnTo>
                <a:lnTo>
                  <a:pt x="2622" y="1835"/>
                </a:lnTo>
                <a:lnTo>
                  <a:pt x="2607" y="1865"/>
                </a:lnTo>
                <a:lnTo>
                  <a:pt x="2591" y="1896"/>
                </a:lnTo>
                <a:lnTo>
                  <a:pt x="2574" y="1926"/>
                </a:lnTo>
                <a:lnTo>
                  <a:pt x="2558" y="1955"/>
                </a:lnTo>
                <a:lnTo>
                  <a:pt x="2541" y="1983"/>
                </a:lnTo>
                <a:lnTo>
                  <a:pt x="2522" y="2011"/>
                </a:lnTo>
                <a:lnTo>
                  <a:pt x="2504" y="2039"/>
                </a:lnTo>
                <a:lnTo>
                  <a:pt x="2486" y="2066"/>
                </a:lnTo>
                <a:lnTo>
                  <a:pt x="2466" y="2093"/>
                </a:lnTo>
                <a:lnTo>
                  <a:pt x="2446" y="2120"/>
                </a:lnTo>
                <a:lnTo>
                  <a:pt x="2425" y="2146"/>
                </a:lnTo>
                <a:lnTo>
                  <a:pt x="2404" y="2171"/>
                </a:lnTo>
                <a:lnTo>
                  <a:pt x="2382" y="2197"/>
                </a:lnTo>
                <a:lnTo>
                  <a:pt x="2359" y="2221"/>
                </a:lnTo>
                <a:lnTo>
                  <a:pt x="2337" y="2245"/>
                </a:lnTo>
                <a:lnTo>
                  <a:pt x="2290" y="2292"/>
                </a:lnTo>
                <a:lnTo>
                  <a:pt x="2242" y="2337"/>
                </a:lnTo>
                <a:lnTo>
                  <a:pt x="2192" y="2382"/>
                </a:lnTo>
                <a:lnTo>
                  <a:pt x="2140" y="2426"/>
                </a:lnTo>
                <a:lnTo>
                  <a:pt x="2087" y="2469"/>
                </a:lnTo>
                <a:lnTo>
                  <a:pt x="2031" y="2511"/>
                </a:lnTo>
                <a:lnTo>
                  <a:pt x="1975" y="2553"/>
                </a:lnTo>
                <a:lnTo>
                  <a:pt x="1916" y="2594"/>
                </a:lnTo>
                <a:lnTo>
                  <a:pt x="1856" y="2634"/>
                </a:lnTo>
                <a:lnTo>
                  <a:pt x="1796" y="2675"/>
                </a:lnTo>
                <a:lnTo>
                  <a:pt x="1734" y="2715"/>
                </a:lnTo>
                <a:lnTo>
                  <a:pt x="1671" y="2754"/>
                </a:lnTo>
                <a:lnTo>
                  <a:pt x="1608" y="2794"/>
                </a:lnTo>
                <a:lnTo>
                  <a:pt x="1543" y="2833"/>
                </a:lnTo>
                <a:lnTo>
                  <a:pt x="1478" y="2871"/>
                </a:lnTo>
                <a:lnTo>
                  <a:pt x="1411" y="2910"/>
                </a:lnTo>
                <a:lnTo>
                  <a:pt x="1411" y="3642"/>
                </a:lnTo>
                <a:lnTo>
                  <a:pt x="829" y="3642"/>
                </a:lnTo>
                <a:lnTo>
                  <a:pt x="829" y="2649"/>
                </a:lnTo>
                <a:lnTo>
                  <a:pt x="883" y="2619"/>
                </a:lnTo>
                <a:lnTo>
                  <a:pt x="937" y="2588"/>
                </a:lnTo>
                <a:lnTo>
                  <a:pt x="993" y="2555"/>
                </a:lnTo>
                <a:lnTo>
                  <a:pt x="1049" y="2523"/>
                </a:lnTo>
                <a:lnTo>
                  <a:pt x="1108" y="2490"/>
                </a:lnTo>
                <a:lnTo>
                  <a:pt x="1166" y="2455"/>
                </a:lnTo>
                <a:lnTo>
                  <a:pt x="1226" y="2420"/>
                </a:lnTo>
                <a:lnTo>
                  <a:pt x="1287" y="2385"/>
                </a:lnTo>
                <a:lnTo>
                  <a:pt x="1347" y="2349"/>
                </a:lnTo>
                <a:lnTo>
                  <a:pt x="1405" y="2314"/>
                </a:lnTo>
                <a:lnTo>
                  <a:pt x="1459" y="2278"/>
                </a:lnTo>
                <a:lnTo>
                  <a:pt x="1511" y="2241"/>
                </a:lnTo>
                <a:lnTo>
                  <a:pt x="1559" y="2206"/>
                </a:lnTo>
                <a:lnTo>
                  <a:pt x="1606" y="2170"/>
                </a:lnTo>
                <a:lnTo>
                  <a:pt x="1649" y="2133"/>
                </a:lnTo>
                <a:lnTo>
                  <a:pt x="1690" y="2096"/>
                </a:lnTo>
                <a:lnTo>
                  <a:pt x="1735" y="2054"/>
                </a:lnTo>
                <a:lnTo>
                  <a:pt x="1778" y="2011"/>
                </a:lnTo>
                <a:lnTo>
                  <a:pt x="1799" y="1990"/>
                </a:lnTo>
                <a:lnTo>
                  <a:pt x="1818" y="1968"/>
                </a:lnTo>
                <a:lnTo>
                  <a:pt x="1838" y="1946"/>
                </a:lnTo>
                <a:lnTo>
                  <a:pt x="1856" y="1924"/>
                </a:lnTo>
                <a:lnTo>
                  <a:pt x="1874" y="1902"/>
                </a:lnTo>
                <a:lnTo>
                  <a:pt x="1892" y="1880"/>
                </a:lnTo>
                <a:lnTo>
                  <a:pt x="1908" y="1858"/>
                </a:lnTo>
                <a:lnTo>
                  <a:pt x="1924" y="1836"/>
                </a:lnTo>
                <a:lnTo>
                  <a:pt x="1939" y="1813"/>
                </a:lnTo>
                <a:lnTo>
                  <a:pt x="1954" y="1792"/>
                </a:lnTo>
                <a:lnTo>
                  <a:pt x="1968" y="1769"/>
                </a:lnTo>
                <a:lnTo>
                  <a:pt x="1981" y="1746"/>
                </a:lnTo>
                <a:lnTo>
                  <a:pt x="1994" y="1724"/>
                </a:lnTo>
                <a:lnTo>
                  <a:pt x="2006" y="1700"/>
                </a:lnTo>
                <a:lnTo>
                  <a:pt x="2017" y="1675"/>
                </a:lnTo>
                <a:lnTo>
                  <a:pt x="2028" y="1649"/>
                </a:lnTo>
                <a:lnTo>
                  <a:pt x="2036" y="1623"/>
                </a:lnTo>
                <a:lnTo>
                  <a:pt x="2045" y="1596"/>
                </a:lnTo>
                <a:lnTo>
                  <a:pt x="2053" y="1569"/>
                </a:lnTo>
                <a:lnTo>
                  <a:pt x="2060" y="1540"/>
                </a:lnTo>
                <a:lnTo>
                  <a:pt x="2066" y="1511"/>
                </a:lnTo>
                <a:lnTo>
                  <a:pt x="2071" y="1482"/>
                </a:lnTo>
                <a:lnTo>
                  <a:pt x="2075" y="1451"/>
                </a:lnTo>
                <a:lnTo>
                  <a:pt x="2080" y="1419"/>
                </a:lnTo>
                <a:lnTo>
                  <a:pt x="2082" y="1387"/>
                </a:lnTo>
                <a:lnTo>
                  <a:pt x="2084" y="1353"/>
                </a:lnTo>
                <a:lnTo>
                  <a:pt x="2085" y="1320"/>
                </a:lnTo>
                <a:lnTo>
                  <a:pt x="2086" y="1285"/>
                </a:lnTo>
                <a:lnTo>
                  <a:pt x="2085" y="1240"/>
                </a:lnTo>
                <a:lnTo>
                  <a:pt x="2082" y="1197"/>
                </a:lnTo>
                <a:lnTo>
                  <a:pt x="2078" y="1155"/>
                </a:lnTo>
                <a:lnTo>
                  <a:pt x="2070" y="1114"/>
                </a:lnTo>
                <a:lnTo>
                  <a:pt x="2066" y="1094"/>
                </a:lnTo>
                <a:lnTo>
                  <a:pt x="2061" y="1075"/>
                </a:lnTo>
                <a:lnTo>
                  <a:pt x="2056" y="1055"/>
                </a:lnTo>
                <a:lnTo>
                  <a:pt x="2051" y="1037"/>
                </a:lnTo>
                <a:lnTo>
                  <a:pt x="2045" y="1017"/>
                </a:lnTo>
                <a:lnTo>
                  <a:pt x="2039" y="1000"/>
                </a:lnTo>
                <a:lnTo>
                  <a:pt x="2031" y="982"/>
                </a:lnTo>
                <a:lnTo>
                  <a:pt x="2024" y="965"/>
                </a:lnTo>
                <a:lnTo>
                  <a:pt x="2016" y="948"/>
                </a:lnTo>
                <a:lnTo>
                  <a:pt x="2007" y="931"/>
                </a:lnTo>
                <a:lnTo>
                  <a:pt x="1998" y="915"/>
                </a:lnTo>
                <a:lnTo>
                  <a:pt x="1989" y="900"/>
                </a:lnTo>
                <a:lnTo>
                  <a:pt x="1978" y="884"/>
                </a:lnTo>
                <a:lnTo>
                  <a:pt x="1968" y="868"/>
                </a:lnTo>
                <a:lnTo>
                  <a:pt x="1958" y="854"/>
                </a:lnTo>
                <a:lnTo>
                  <a:pt x="1946" y="839"/>
                </a:lnTo>
                <a:lnTo>
                  <a:pt x="1934" y="825"/>
                </a:lnTo>
                <a:lnTo>
                  <a:pt x="1922" y="812"/>
                </a:lnTo>
                <a:lnTo>
                  <a:pt x="1909" y="798"/>
                </a:lnTo>
                <a:lnTo>
                  <a:pt x="1895" y="785"/>
                </a:lnTo>
                <a:lnTo>
                  <a:pt x="1881" y="773"/>
                </a:lnTo>
                <a:lnTo>
                  <a:pt x="1867" y="761"/>
                </a:lnTo>
                <a:lnTo>
                  <a:pt x="1852" y="750"/>
                </a:lnTo>
                <a:lnTo>
                  <a:pt x="1837" y="738"/>
                </a:lnTo>
                <a:lnTo>
                  <a:pt x="1805" y="716"/>
                </a:lnTo>
                <a:lnTo>
                  <a:pt x="1772" y="696"/>
                </a:lnTo>
                <a:lnTo>
                  <a:pt x="1738" y="676"/>
                </a:lnTo>
                <a:lnTo>
                  <a:pt x="1703" y="659"/>
                </a:lnTo>
                <a:lnTo>
                  <a:pt x="1667" y="642"/>
                </a:lnTo>
                <a:lnTo>
                  <a:pt x="1629" y="628"/>
                </a:lnTo>
                <a:lnTo>
                  <a:pt x="1592" y="613"/>
                </a:lnTo>
                <a:lnTo>
                  <a:pt x="1552" y="602"/>
                </a:lnTo>
                <a:lnTo>
                  <a:pt x="1511" y="591"/>
                </a:lnTo>
                <a:lnTo>
                  <a:pt x="1469" y="582"/>
                </a:lnTo>
                <a:lnTo>
                  <a:pt x="1426" y="575"/>
                </a:lnTo>
                <a:lnTo>
                  <a:pt x="1382" y="568"/>
                </a:lnTo>
                <a:lnTo>
                  <a:pt x="1337" y="563"/>
                </a:lnTo>
                <a:lnTo>
                  <a:pt x="1290" y="559"/>
                </a:lnTo>
                <a:lnTo>
                  <a:pt x="1243" y="557"/>
                </a:lnTo>
                <a:lnTo>
                  <a:pt x="1194" y="556"/>
                </a:lnTo>
                <a:lnTo>
                  <a:pt x="1150" y="557"/>
                </a:lnTo>
                <a:lnTo>
                  <a:pt x="1107" y="558"/>
                </a:lnTo>
                <a:lnTo>
                  <a:pt x="1063" y="561"/>
                </a:lnTo>
                <a:lnTo>
                  <a:pt x="1020" y="564"/>
                </a:lnTo>
                <a:lnTo>
                  <a:pt x="978" y="567"/>
                </a:lnTo>
                <a:lnTo>
                  <a:pt x="936" y="572"/>
                </a:lnTo>
                <a:lnTo>
                  <a:pt x="894" y="578"/>
                </a:lnTo>
                <a:lnTo>
                  <a:pt x="852" y="584"/>
                </a:lnTo>
                <a:lnTo>
                  <a:pt x="811" y="592"/>
                </a:lnTo>
                <a:lnTo>
                  <a:pt x="770" y="599"/>
                </a:lnTo>
                <a:lnTo>
                  <a:pt x="729" y="609"/>
                </a:lnTo>
                <a:lnTo>
                  <a:pt x="688" y="619"/>
                </a:lnTo>
                <a:lnTo>
                  <a:pt x="648" y="630"/>
                </a:lnTo>
                <a:lnTo>
                  <a:pt x="608" y="642"/>
                </a:lnTo>
                <a:lnTo>
                  <a:pt x="568" y="655"/>
                </a:lnTo>
                <a:lnTo>
                  <a:pt x="529" y="667"/>
                </a:lnTo>
                <a:lnTo>
                  <a:pt x="452" y="696"/>
                </a:lnTo>
                <a:lnTo>
                  <a:pt x="380" y="723"/>
                </a:lnTo>
                <a:lnTo>
                  <a:pt x="312" y="751"/>
                </a:lnTo>
                <a:lnTo>
                  <a:pt x="248" y="779"/>
                </a:lnTo>
                <a:lnTo>
                  <a:pt x="188" y="807"/>
                </a:lnTo>
                <a:lnTo>
                  <a:pt x="131" y="836"/>
                </a:lnTo>
                <a:lnTo>
                  <a:pt x="80" y="864"/>
                </a:lnTo>
                <a:lnTo>
                  <a:pt x="32" y="892"/>
                </a:lnTo>
                <a:lnTo>
                  <a:pt x="0" y="892"/>
                </a:lnTo>
                <a:lnTo>
                  <a:pt x="0" y="228"/>
                </a:lnTo>
                <a:lnTo>
                  <a:pt x="59" y="206"/>
                </a:lnTo>
                <a:lnTo>
                  <a:pt x="122" y="185"/>
                </a:lnTo>
                <a:lnTo>
                  <a:pt x="188" y="164"/>
                </a:lnTo>
                <a:lnTo>
                  <a:pt x="258" y="145"/>
                </a:lnTo>
                <a:lnTo>
                  <a:pt x="332" y="125"/>
                </a:lnTo>
                <a:lnTo>
                  <a:pt x="410" y="106"/>
                </a:lnTo>
                <a:lnTo>
                  <a:pt x="492" y="87"/>
                </a:lnTo>
                <a:lnTo>
                  <a:pt x="577" y="70"/>
                </a:lnTo>
                <a:lnTo>
                  <a:pt x="664" y="54"/>
                </a:lnTo>
                <a:lnTo>
                  <a:pt x="750" y="39"/>
                </a:lnTo>
                <a:lnTo>
                  <a:pt x="834" y="27"/>
                </a:lnTo>
                <a:lnTo>
                  <a:pt x="918" y="17"/>
                </a:lnTo>
                <a:lnTo>
                  <a:pt x="1000" y="10"/>
                </a:lnTo>
                <a:lnTo>
                  <a:pt x="1081" y="4"/>
                </a:lnTo>
                <a:lnTo>
                  <a:pt x="1161" y="1"/>
                </a:lnTo>
                <a:lnTo>
                  <a:pt x="1239" y="0"/>
                </a:lnTo>
                <a:lnTo>
                  <a:pt x="1283" y="0"/>
                </a:lnTo>
                <a:lnTo>
                  <a:pt x="1326" y="1"/>
                </a:lnTo>
                <a:lnTo>
                  <a:pt x="1368" y="3"/>
                </a:lnTo>
                <a:lnTo>
                  <a:pt x="1410" y="5"/>
                </a:lnTo>
                <a:lnTo>
                  <a:pt x="1451" y="9"/>
                </a:lnTo>
                <a:lnTo>
                  <a:pt x="1491" y="12"/>
                </a:lnTo>
                <a:lnTo>
                  <a:pt x="1531" y="16"/>
                </a:lnTo>
                <a:lnTo>
                  <a:pt x="1571" y="22"/>
                </a:lnTo>
                <a:lnTo>
                  <a:pt x="1610" y="27"/>
                </a:lnTo>
                <a:lnTo>
                  <a:pt x="1648" y="33"/>
                </a:lnTo>
                <a:lnTo>
                  <a:pt x="1685" y="40"/>
                </a:lnTo>
                <a:lnTo>
                  <a:pt x="1723" y="48"/>
                </a:lnTo>
                <a:lnTo>
                  <a:pt x="1760" y="56"/>
                </a:lnTo>
                <a:lnTo>
                  <a:pt x="1796" y="65"/>
                </a:lnTo>
                <a:lnTo>
                  <a:pt x="1831" y="75"/>
                </a:lnTo>
                <a:lnTo>
                  <a:pt x="1866" y="85"/>
                </a:lnTo>
                <a:lnTo>
                  <a:pt x="1900" y="96"/>
                </a:lnTo>
                <a:lnTo>
                  <a:pt x="1934" y="108"/>
                </a:lnTo>
                <a:lnTo>
                  <a:pt x="1967" y="120"/>
                </a:lnTo>
                <a:lnTo>
                  <a:pt x="2000" y="133"/>
                </a:lnTo>
                <a:lnTo>
                  <a:pt x="2031" y="147"/>
                </a:lnTo>
                <a:lnTo>
                  <a:pt x="2062" y="161"/>
                </a:lnTo>
                <a:lnTo>
                  <a:pt x="2094" y="176"/>
                </a:lnTo>
                <a:lnTo>
                  <a:pt x="2124" y="191"/>
                </a:lnTo>
                <a:lnTo>
                  <a:pt x="2153" y="207"/>
                </a:lnTo>
                <a:lnTo>
                  <a:pt x="2182" y="225"/>
                </a:lnTo>
                <a:lnTo>
                  <a:pt x="2211" y="242"/>
                </a:lnTo>
                <a:lnTo>
                  <a:pt x="2238" y="260"/>
                </a:lnTo>
                <a:lnTo>
                  <a:pt x="2267" y="280"/>
                </a:lnTo>
                <a:lnTo>
                  <a:pt x="2292" y="299"/>
                </a:lnTo>
                <a:lnTo>
                  <a:pt x="2319" y="319"/>
                </a:lnTo>
                <a:lnTo>
                  <a:pt x="2344" y="340"/>
                </a:lnTo>
                <a:lnTo>
                  <a:pt x="2369" y="362"/>
                </a:lnTo>
                <a:lnTo>
                  <a:pt x="2394" y="383"/>
                </a:lnTo>
                <a:lnTo>
                  <a:pt x="2417" y="406"/>
                </a:lnTo>
                <a:lnTo>
                  <a:pt x="2439" y="429"/>
                </a:lnTo>
                <a:lnTo>
                  <a:pt x="2461" y="451"/>
                </a:lnTo>
                <a:lnTo>
                  <a:pt x="2483" y="475"/>
                </a:lnTo>
                <a:lnTo>
                  <a:pt x="2503" y="499"/>
                </a:lnTo>
                <a:lnTo>
                  <a:pt x="2522" y="524"/>
                </a:lnTo>
                <a:lnTo>
                  <a:pt x="2541" y="549"/>
                </a:lnTo>
                <a:lnTo>
                  <a:pt x="2558" y="574"/>
                </a:lnTo>
                <a:lnTo>
                  <a:pt x="2575" y="599"/>
                </a:lnTo>
                <a:lnTo>
                  <a:pt x="2592" y="625"/>
                </a:lnTo>
                <a:lnTo>
                  <a:pt x="2607" y="652"/>
                </a:lnTo>
                <a:lnTo>
                  <a:pt x="2622" y="679"/>
                </a:lnTo>
                <a:lnTo>
                  <a:pt x="2636" y="706"/>
                </a:lnTo>
                <a:lnTo>
                  <a:pt x="2649" y="734"/>
                </a:lnTo>
                <a:lnTo>
                  <a:pt x="2661" y="763"/>
                </a:lnTo>
                <a:lnTo>
                  <a:pt x="2673" y="791"/>
                </a:lnTo>
                <a:lnTo>
                  <a:pt x="2683" y="820"/>
                </a:lnTo>
                <a:lnTo>
                  <a:pt x="2693" y="850"/>
                </a:lnTo>
                <a:lnTo>
                  <a:pt x="2702" y="879"/>
                </a:lnTo>
                <a:lnTo>
                  <a:pt x="2710" y="909"/>
                </a:lnTo>
                <a:lnTo>
                  <a:pt x="2718" y="941"/>
                </a:lnTo>
                <a:lnTo>
                  <a:pt x="2724" y="972"/>
                </a:lnTo>
                <a:lnTo>
                  <a:pt x="2731" y="1003"/>
                </a:lnTo>
                <a:lnTo>
                  <a:pt x="2736" y="1036"/>
                </a:lnTo>
                <a:lnTo>
                  <a:pt x="2741" y="1068"/>
                </a:lnTo>
                <a:lnTo>
                  <a:pt x="2744" y="1101"/>
                </a:lnTo>
                <a:lnTo>
                  <a:pt x="2747" y="1134"/>
                </a:lnTo>
                <a:lnTo>
                  <a:pt x="2748" y="1168"/>
                </a:lnTo>
                <a:lnTo>
                  <a:pt x="2750" y="1202"/>
                </a:lnTo>
                <a:lnTo>
                  <a:pt x="2750" y="1237"/>
                </a:lnTo>
                <a:close/>
                <a:moveTo>
                  <a:pt x="1465" y="4944"/>
                </a:moveTo>
                <a:lnTo>
                  <a:pt x="801" y="4944"/>
                </a:lnTo>
                <a:lnTo>
                  <a:pt x="801" y="4258"/>
                </a:lnTo>
                <a:lnTo>
                  <a:pt x="1465" y="4258"/>
                </a:lnTo>
                <a:lnTo>
                  <a:pt x="1465" y="4944"/>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1383" name="Freeform 359"/>
          <p:cNvSpPr>
            <a:spLocks noEditPoints="1"/>
          </p:cNvSpPr>
          <p:nvPr/>
        </p:nvSpPr>
        <p:spPr bwMode="auto">
          <a:xfrm>
            <a:off x="498475" y="3759200"/>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3" name="CuadroTexto 2"/>
          <p:cNvSpPr txBox="1"/>
          <p:nvPr/>
        </p:nvSpPr>
        <p:spPr>
          <a:xfrm>
            <a:off x="1835696" y="692696"/>
            <a:ext cx="3096344" cy="2585323"/>
          </a:xfrm>
          <a:prstGeom prst="rect">
            <a:avLst/>
          </a:prstGeom>
          <a:noFill/>
        </p:spPr>
        <p:txBody>
          <a:bodyPr wrap="square" rtlCol="0">
            <a:spAutoFit/>
          </a:bodyPr>
          <a:lstStyle/>
          <a:p>
            <a:r>
              <a:rPr lang="es-ES" sz="5400" dirty="0" smtClean="0">
                <a:solidFill>
                  <a:srgbClr val="FF0000"/>
                </a:solidFill>
              </a:rPr>
              <a:t>Quiénes nos consultan</a:t>
            </a:r>
            <a:endParaRPr lang="es-ES" sz="5400" dirty="0">
              <a:solidFill>
                <a:srgbClr val="FF0000"/>
              </a:solidFill>
            </a:endParaRPr>
          </a:p>
        </p:txBody>
      </p:sp>
      <p:sp>
        <p:nvSpPr>
          <p:cNvPr id="5" name="CuadroTexto 4"/>
          <p:cNvSpPr txBox="1"/>
          <p:nvPr/>
        </p:nvSpPr>
        <p:spPr>
          <a:xfrm>
            <a:off x="2123728" y="4221088"/>
            <a:ext cx="6768752" cy="1384995"/>
          </a:xfrm>
          <a:prstGeom prst="rect">
            <a:avLst/>
          </a:prstGeom>
          <a:noFill/>
        </p:spPr>
        <p:txBody>
          <a:bodyPr wrap="square" rtlCol="0">
            <a:spAutoFit/>
          </a:bodyPr>
          <a:lstStyle/>
          <a:p>
            <a:pPr marL="457200" indent="-457200">
              <a:buFont typeface="Arial"/>
              <a:buChar char="•"/>
            </a:pPr>
            <a:r>
              <a:rPr lang="es-ES" sz="2100" dirty="0">
                <a:solidFill>
                  <a:schemeClr val="bg1"/>
                </a:solidFill>
              </a:rPr>
              <a:t>Discurso. Noticias sobre los estudios del lenguaje en uso</a:t>
            </a:r>
          </a:p>
          <a:p>
            <a:pPr marL="457200" indent="-457200">
              <a:buFont typeface="Arial"/>
              <a:buChar char="•"/>
            </a:pPr>
            <a:r>
              <a:rPr lang="es-ES" sz="2100" dirty="0" smtClean="0">
                <a:solidFill>
                  <a:schemeClr val="bg1"/>
                </a:solidFill>
              </a:rPr>
              <a:t>Fundación del Español Urgente (</a:t>
            </a:r>
            <a:r>
              <a:rPr lang="es-ES" sz="2100" dirty="0" err="1">
                <a:solidFill>
                  <a:schemeClr val="bg1"/>
                </a:solidFill>
              </a:rPr>
              <a:t>F</a:t>
            </a:r>
            <a:r>
              <a:rPr lang="es-ES" sz="2100" dirty="0" err="1" smtClean="0">
                <a:solidFill>
                  <a:schemeClr val="bg1"/>
                </a:solidFill>
              </a:rPr>
              <a:t>undéu</a:t>
            </a:r>
            <a:r>
              <a:rPr lang="es-ES" sz="2100" dirty="0" smtClean="0">
                <a:solidFill>
                  <a:schemeClr val="bg1"/>
                </a:solidFill>
              </a:rPr>
              <a:t>)</a:t>
            </a:r>
          </a:p>
          <a:p>
            <a:pPr marL="457200" indent="-457200">
              <a:buFont typeface="Arial"/>
              <a:buChar char="•"/>
            </a:pPr>
            <a:r>
              <a:rPr lang="es-ES" sz="2100" dirty="0" smtClean="0">
                <a:solidFill>
                  <a:schemeClr val="bg1"/>
                </a:solidFill>
              </a:rPr>
              <a:t>Portal del Hispanismo (Instituto Cervantes)</a:t>
            </a:r>
          </a:p>
          <a:p>
            <a:pPr marL="457200" indent="-457200">
              <a:buFont typeface="Arial"/>
              <a:buChar char="•"/>
            </a:pPr>
            <a:r>
              <a:rPr lang="es-ES" sz="2100" dirty="0" smtClean="0">
                <a:solidFill>
                  <a:schemeClr val="bg1"/>
                </a:solidFill>
              </a:rPr>
              <a:t>Tonos Digital</a:t>
            </a:r>
          </a:p>
        </p:txBody>
      </p:sp>
    </p:spTree>
    <p:extLst>
      <p:ext uri="{BB962C8B-B14F-4D97-AF65-F5344CB8AC3E}">
        <p14:creationId xmlns:p14="http://schemas.microsoft.com/office/powerpoint/2010/main" val="406880169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54 Imagen" descr="fotolia_13323674.jpg"/>
          <p:cNvPicPr>
            <a:picLocks noChangeAspect="1"/>
          </p:cNvPicPr>
          <p:nvPr/>
        </p:nvPicPr>
        <p:blipFill>
          <a:blip r:embed="rId3" cstate="print"/>
          <a:stretch>
            <a:fillRect/>
          </a:stretch>
        </p:blipFill>
        <p:spPr>
          <a:xfrm>
            <a:off x="5004048" y="1588"/>
            <a:ext cx="4139952" cy="3145393"/>
          </a:xfrm>
          <a:prstGeom prst="rect">
            <a:avLst/>
          </a:prstGeom>
        </p:spPr>
      </p:pic>
      <p:sp>
        <p:nvSpPr>
          <p:cNvPr id="41" name="AutoShape 3"/>
          <p:cNvSpPr>
            <a:spLocks noChangeAspect="1" noChangeArrowheads="1" noTextEdit="1"/>
          </p:cNvSpPr>
          <p:nvPr/>
        </p:nvSpPr>
        <p:spPr bwMode="auto">
          <a:xfrm>
            <a:off x="0" y="812800"/>
            <a:ext cx="9144000" cy="604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48" name="Rectangle 37"/>
          <p:cNvSpPr>
            <a:spLocks noChangeArrowheads="1"/>
          </p:cNvSpPr>
          <p:nvPr/>
        </p:nvSpPr>
        <p:spPr bwMode="auto">
          <a:xfrm>
            <a:off x="0" y="2924944"/>
            <a:ext cx="9144000" cy="3933057"/>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lgn="just">
              <a:lnSpc>
                <a:spcPct val="150000"/>
              </a:lnSpc>
              <a:buFont typeface="Arial"/>
              <a:buChar char="•"/>
            </a:pP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85750" indent="-285750" algn="just">
              <a:lnSpc>
                <a:spcPct val="150000"/>
              </a:lnSpc>
              <a:buFont typeface="Arial"/>
              <a:buChar char="•"/>
            </a:pP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85750" indent="-285750" algn="just">
              <a:lnSpc>
                <a:spcPct val="150000"/>
              </a:lnSpc>
              <a:buFont typeface="Arial"/>
              <a:buChar char="•"/>
            </a:pPr>
            <a:r>
              <a:rPr lang="es-E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Infinidad de </a:t>
            </a:r>
            <a:r>
              <a:rPr lang="es-E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temas, muy relacionadas con la actualidad del lenguaje.</a:t>
            </a:r>
            <a:endParaRPr lang="es-E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85750" indent="-285750" algn="just">
              <a:lnSpc>
                <a:spcPct val="150000"/>
              </a:lnSpc>
              <a:buFont typeface="Arial"/>
              <a:buChar char="•"/>
            </a:pPr>
            <a:r>
              <a:rPr lang="es-E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Trabajos elaborados o en curso: </a:t>
            </a:r>
            <a:r>
              <a:rPr lang="es-E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hlinkClick r:id="rId4"/>
              </a:rPr>
              <a:t>tesis de maestría, de fin de máster y de doctorado</a:t>
            </a:r>
            <a:r>
              <a:rPr lang="es-E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marL="285750" indent="-285750" algn="just">
              <a:lnSpc>
                <a:spcPct val="150000"/>
              </a:lnSpc>
              <a:buFont typeface="Arial"/>
              <a:buChar char="•"/>
            </a:pPr>
            <a:r>
              <a:rPr lang="es-E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Herramienta de acceso universal.</a:t>
            </a:r>
          </a:p>
          <a:p>
            <a:pPr marL="285750" indent="-285750" algn="just">
              <a:lnSpc>
                <a:spcPct val="150000"/>
              </a:lnSpc>
              <a:buFont typeface="Arial"/>
              <a:buChar char="•"/>
            </a:pPr>
            <a:r>
              <a:rPr lang="es-E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Abiertos a cualquier sugerencia o colaboración.</a:t>
            </a:r>
          </a:p>
        </p:txBody>
      </p:sp>
      <p:sp>
        <p:nvSpPr>
          <p:cNvPr id="53" name="52 CuadroTexto"/>
          <p:cNvSpPr txBox="1"/>
          <p:nvPr/>
        </p:nvSpPr>
        <p:spPr>
          <a:xfrm>
            <a:off x="827584" y="1484784"/>
            <a:ext cx="5040560" cy="584776"/>
          </a:xfrm>
          <a:prstGeom prst="rect">
            <a:avLst/>
          </a:prstGeom>
          <a:noFill/>
        </p:spPr>
        <p:txBody>
          <a:bodyPr wrap="square" rtlCol="0">
            <a:spAutoFit/>
          </a:bodyPr>
          <a:lstStyle/>
          <a:p>
            <a:r>
              <a:rPr lang="es-ES" sz="3200" dirty="0" smtClean="0">
                <a:solidFill>
                  <a:srgbClr val="FF0000"/>
                </a:solidFill>
                <a:latin typeface="Verdana" pitchFamily="34" charset="0"/>
              </a:rPr>
              <a:t>Conclusiones</a:t>
            </a:r>
            <a:endParaRPr lang="es-ES" sz="3200" dirty="0">
              <a:solidFill>
                <a:srgbClr val="FF0000"/>
              </a:solidFill>
              <a:latin typeface="Verdana" pitchFamily="34" charset="0"/>
            </a:endParaRPr>
          </a:p>
        </p:txBody>
      </p:sp>
    </p:spTree>
    <p:extLst>
      <p:ext uri="{BB962C8B-B14F-4D97-AF65-F5344CB8AC3E}">
        <p14:creationId xmlns:p14="http://schemas.microsoft.com/office/powerpoint/2010/main" val="3268868289"/>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9552" y="2465020"/>
            <a:ext cx="7992888" cy="1107996"/>
          </a:xfrm>
          <a:prstGeom prst="rect">
            <a:avLst/>
          </a:prstGeom>
          <a:noFill/>
        </p:spPr>
        <p:txBody>
          <a:bodyPr wrap="square" rtlCol="0">
            <a:spAutoFit/>
          </a:bodyPr>
          <a:lstStyle/>
          <a:p>
            <a:pPr algn="ctr"/>
            <a:r>
              <a:rPr lang="es-ES" sz="6600" b="1" dirty="0" smtClean="0">
                <a:solidFill>
                  <a:schemeClr val="bg1">
                    <a:lumMod val="85000"/>
                  </a:schemeClr>
                </a:solidFill>
              </a:rPr>
              <a:t>Muchas gracias</a:t>
            </a:r>
          </a:p>
        </p:txBody>
      </p:sp>
      <p:sp>
        <p:nvSpPr>
          <p:cNvPr id="4" name="3 CuadroTexto"/>
          <p:cNvSpPr txBox="1"/>
          <p:nvPr/>
        </p:nvSpPr>
        <p:spPr>
          <a:xfrm>
            <a:off x="539552" y="1556792"/>
            <a:ext cx="7992888" cy="1077218"/>
          </a:xfrm>
          <a:prstGeom prst="rect">
            <a:avLst/>
          </a:prstGeom>
          <a:noFill/>
        </p:spPr>
        <p:txBody>
          <a:bodyPr wrap="square" rtlCol="0">
            <a:spAutoFit/>
          </a:bodyPr>
          <a:lstStyle/>
          <a:p>
            <a:pPr algn="ctr"/>
            <a:r>
              <a:rPr lang="es-ES" sz="3200" b="1" dirty="0">
                <a:solidFill>
                  <a:srgbClr val="FF0000"/>
                </a:solidFill>
              </a:rPr>
              <a:t>Reflexiones sobre el </a:t>
            </a:r>
            <a:r>
              <a:rPr lang="es-ES" sz="3200" b="1" dirty="0" smtClean="0">
                <a:solidFill>
                  <a:srgbClr val="FF0000"/>
                </a:solidFill>
              </a:rPr>
              <a:t>lenguaje a través de Lengua y Prensa</a:t>
            </a:r>
            <a:endParaRPr lang="es-ES" sz="3200" b="1" dirty="0">
              <a:solidFill>
                <a:srgbClr val="FF0000"/>
              </a:solidFill>
            </a:endParaRPr>
          </a:p>
        </p:txBody>
      </p:sp>
      <p:sp>
        <p:nvSpPr>
          <p:cNvPr id="5" name="4 CuadroTexto"/>
          <p:cNvSpPr txBox="1"/>
          <p:nvPr/>
        </p:nvSpPr>
        <p:spPr>
          <a:xfrm>
            <a:off x="0" y="5661248"/>
            <a:ext cx="7812360" cy="461665"/>
          </a:xfrm>
          <a:prstGeom prst="rect">
            <a:avLst/>
          </a:prstGeom>
          <a:noFill/>
        </p:spPr>
        <p:txBody>
          <a:bodyPr wrap="square" rtlCol="0">
            <a:spAutoFit/>
          </a:bodyPr>
          <a:lstStyle/>
          <a:p>
            <a:pPr algn="ctr"/>
            <a:r>
              <a:rPr lang="es-ES" sz="2400" dirty="0" err="1" smtClean="0">
                <a:latin typeface="+mj-lt"/>
              </a:rPr>
              <a:t>esquivel@uma.es</a:t>
            </a:r>
            <a:endParaRPr lang="es-ES" sz="2400" dirty="0">
              <a:latin typeface="+mj-lt"/>
            </a:endParaRPr>
          </a:p>
        </p:txBody>
      </p:sp>
      <p:pic>
        <p:nvPicPr>
          <p:cNvPr id="7" name="6 Imagen" descr="fotolia_23136345.jpg"/>
          <p:cNvPicPr>
            <a:picLocks noChangeAspect="1"/>
          </p:cNvPicPr>
          <p:nvPr/>
        </p:nvPicPr>
        <p:blipFill>
          <a:blip r:embed="rId2" cstate="print"/>
          <a:stretch>
            <a:fillRect/>
          </a:stretch>
        </p:blipFill>
        <p:spPr>
          <a:xfrm>
            <a:off x="6516216" y="4261452"/>
            <a:ext cx="2397943" cy="2280855"/>
          </a:xfrm>
          <a:prstGeom prst="rect">
            <a:avLst/>
          </a:prstGeom>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37"/>
          <p:cNvSpPr>
            <a:spLocks noChangeArrowheads="1"/>
          </p:cNvSpPr>
          <p:nvPr/>
        </p:nvSpPr>
        <p:spPr bwMode="auto">
          <a:xfrm>
            <a:off x="0" y="1628800"/>
            <a:ext cx="9144000" cy="5229201"/>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s-ES" dirty="0"/>
          </a:p>
        </p:txBody>
      </p:sp>
      <p:sp>
        <p:nvSpPr>
          <p:cNvPr id="43" name="42 CuadroTexto"/>
          <p:cNvSpPr txBox="1"/>
          <p:nvPr/>
        </p:nvSpPr>
        <p:spPr>
          <a:xfrm>
            <a:off x="467544" y="332656"/>
            <a:ext cx="8208912" cy="1077218"/>
          </a:xfrm>
          <a:prstGeom prst="rect">
            <a:avLst/>
          </a:prstGeom>
          <a:noFill/>
        </p:spPr>
        <p:txBody>
          <a:bodyPr wrap="square" rtlCol="0">
            <a:spAutoFit/>
          </a:bodyPr>
          <a:lstStyle/>
          <a:p>
            <a:pPr algn="ctr"/>
            <a:r>
              <a:rPr lang="es-ES" sz="3200" dirty="0" smtClean="0">
                <a:solidFill>
                  <a:srgbClr val="FF0000"/>
                </a:solidFill>
              </a:rPr>
              <a:t>Google </a:t>
            </a:r>
            <a:r>
              <a:rPr lang="es-ES" sz="3200" dirty="0" err="1" smtClean="0">
                <a:solidFill>
                  <a:srgbClr val="FF0000"/>
                </a:solidFill>
              </a:rPr>
              <a:t>Analytics</a:t>
            </a:r>
            <a:r>
              <a:rPr lang="es-ES" sz="3200" dirty="0" smtClean="0">
                <a:solidFill>
                  <a:srgbClr val="FF0000"/>
                </a:solidFill>
              </a:rPr>
              <a:t> </a:t>
            </a:r>
          </a:p>
          <a:p>
            <a:pPr algn="ctr"/>
            <a:r>
              <a:rPr lang="es-ES" sz="3200" dirty="0" smtClean="0">
                <a:solidFill>
                  <a:srgbClr val="FF0000"/>
                </a:solidFill>
              </a:rPr>
              <a:t>(01/04/2011 – 01/05/2012)</a:t>
            </a:r>
          </a:p>
        </p:txBody>
      </p:sp>
      <p:pic>
        <p:nvPicPr>
          <p:cNvPr id="3" name="Imagen 2" descr="Analytic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916832"/>
            <a:ext cx="8208912" cy="4680520"/>
          </a:xfrm>
          <a:prstGeom prst="rect">
            <a:avLst/>
          </a:prstGeom>
        </p:spPr>
      </p:pic>
    </p:spTree>
    <p:extLst>
      <p:ext uri="{BB962C8B-B14F-4D97-AF65-F5344CB8AC3E}">
        <p14:creationId xmlns:p14="http://schemas.microsoft.com/office/powerpoint/2010/main" val="383597805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7"/>
          <p:cNvSpPr>
            <a:spLocks noChangeArrowheads="1"/>
          </p:cNvSpPr>
          <p:nvPr/>
        </p:nvSpPr>
        <p:spPr bwMode="auto">
          <a:xfrm>
            <a:off x="0" y="0"/>
            <a:ext cx="9144000" cy="6858001"/>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s-ES" dirty="0"/>
          </a:p>
        </p:txBody>
      </p:sp>
      <p:sp>
        <p:nvSpPr>
          <p:cNvPr id="42" name="41 CuadroTexto"/>
          <p:cNvSpPr txBox="1"/>
          <p:nvPr/>
        </p:nvSpPr>
        <p:spPr>
          <a:xfrm>
            <a:off x="5724128" y="1425550"/>
            <a:ext cx="3096344" cy="461665"/>
          </a:xfrm>
          <a:prstGeom prst="rect">
            <a:avLst/>
          </a:prstGeom>
          <a:noFill/>
        </p:spPr>
        <p:txBody>
          <a:bodyPr wrap="square" rtlCol="0">
            <a:spAutoFit/>
          </a:bodyPr>
          <a:lstStyle/>
          <a:p>
            <a:pPr algn="ctr"/>
            <a:r>
              <a:rPr lang="es-ES" sz="2400" dirty="0">
                <a:solidFill>
                  <a:schemeClr val="bg1"/>
                </a:solidFill>
                <a:latin typeface="Verdana" pitchFamily="34" charset="0"/>
                <a:hlinkClick r:id="rId2"/>
              </a:rPr>
              <a:t>p</a:t>
            </a:r>
            <a:r>
              <a:rPr lang="es-ES" sz="2400" dirty="0" smtClean="0">
                <a:solidFill>
                  <a:schemeClr val="bg1"/>
                </a:solidFill>
                <a:latin typeface="Verdana" pitchFamily="34" charset="0"/>
                <a:hlinkClick r:id="rId2"/>
              </a:rPr>
              <a:t>olítica lingüística</a:t>
            </a:r>
            <a:endParaRPr lang="es-ES" sz="2400" dirty="0">
              <a:solidFill>
                <a:schemeClr val="bg1"/>
              </a:solidFill>
              <a:latin typeface="Verdana" pitchFamily="34" charset="0"/>
            </a:endParaRPr>
          </a:p>
        </p:txBody>
      </p:sp>
      <p:sp>
        <p:nvSpPr>
          <p:cNvPr id="46" name="45 CuadroTexto"/>
          <p:cNvSpPr txBox="1"/>
          <p:nvPr/>
        </p:nvSpPr>
        <p:spPr>
          <a:xfrm>
            <a:off x="827584" y="1353542"/>
            <a:ext cx="1512168" cy="646331"/>
          </a:xfrm>
          <a:prstGeom prst="rect">
            <a:avLst/>
          </a:prstGeom>
          <a:noFill/>
        </p:spPr>
        <p:txBody>
          <a:bodyPr wrap="square" rtlCol="0">
            <a:spAutoFit/>
          </a:bodyPr>
          <a:lstStyle/>
          <a:p>
            <a:r>
              <a:rPr lang="es-ES" sz="3600" dirty="0" smtClean="0">
                <a:solidFill>
                  <a:schemeClr val="bg1"/>
                </a:solidFill>
                <a:latin typeface="Verdana" pitchFamily="34" charset="0"/>
                <a:hlinkClick r:id="rId3"/>
              </a:rPr>
              <a:t>léxico</a:t>
            </a:r>
            <a:endParaRPr lang="es-ES" sz="3600" dirty="0">
              <a:solidFill>
                <a:schemeClr val="bg1"/>
              </a:solidFill>
              <a:latin typeface="Verdana" pitchFamily="34" charset="0"/>
            </a:endParaRPr>
          </a:p>
        </p:txBody>
      </p:sp>
      <p:sp>
        <p:nvSpPr>
          <p:cNvPr id="47" name="46 CuadroTexto"/>
          <p:cNvSpPr txBox="1"/>
          <p:nvPr/>
        </p:nvSpPr>
        <p:spPr>
          <a:xfrm>
            <a:off x="2987824" y="1353542"/>
            <a:ext cx="3312368" cy="707886"/>
          </a:xfrm>
          <a:prstGeom prst="rect">
            <a:avLst/>
          </a:prstGeom>
          <a:noFill/>
        </p:spPr>
        <p:txBody>
          <a:bodyPr wrap="square" rtlCol="0">
            <a:spAutoFit/>
          </a:bodyPr>
          <a:lstStyle/>
          <a:p>
            <a:r>
              <a:rPr lang="es-ES" sz="4000" dirty="0">
                <a:solidFill>
                  <a:schemeClr val="bg1"/>
                </a:solidFill>
                <a:latin typeface="Verdana" pitchFamily="34" charset="0"/>
                <a:hlinkClick r:id="rId4"/>
              </a:rPr>
              <a:t>o</a:t>
            </a:r>
            <a:r>
              <a:rPr lang="es-ES" sz="4000" dirty="0" smtClean="0">
                <a:solidFill>
                  <a:schemeClr val="bg1"/>
                </a:solidFill>
                <a:latin typeface="Verdana" pitchFamily="34" charset="0"/>
                <a:hlinkClick r:id="rId4"/>
              </a:rPr>
              <a:t>rtografía</a:t>
            </a:r>
            <a:endParaRPr lang="es-ES" sz="4000" dirty="0">
              <a:solidFill>
                <a:schemeClr val="bg1"/>
              </a:solidFill>
              <a:latin typeface="Verdana" pitchFamily="34" charset="0"/>
            </a:endParaRPr>
          </a:p>
        </p:txBody>
      </p:sp>
      <p:sp>
        <p:nvSpPr>
          <p:cNvPr id="48" name="47 CuadroTexto"/>
          <p:cNvSpPr txBox="1"/>
          <p:nvPr/>
        </p:nvSpPr>
        <p:spPr>
          <a:xfrm>
            <a:off x="5183560" y="4725144"/>
            <a:ext cx="3960440" cy="769441"/>
          </a:xfrm>
          <a:prstGeom prst="rect">
            <a:avLst/>
          </a:prstGeom>
          <a:noFill/>
        </p:spPr>
        <p:txBody>
          <a:bodyPr wrap="square" rtlCol="0">
            <a:spAutoFit/>
          </a:bodyPr>
          <a:lstStyle/>
          <a:p>
            <a:pPr algn="ctr"/>
            <a:r>
              <a:rPr lang="es-ES" sz="4400" dirty="0">
                <a:solidFill>
                  <a:schemeClr val="bg1"/>
                </a:solidFill>
                <a:latin typeface="Verdana" pitchFamily="34" charset="0"/>
                <a:hlinkClick r:id="rId5"/>
              </a:rPr>
              <a:t>d</a:t>
            </a:r>
            <a:r>
              <a:rPr lang="es-ES" sz="4400" dirty="0" smtClean="0">
                <a:solidFill>
                  <a:schemeClr val="bg1"/>
                </a:solidFill>
                <a:latin typeface="Verdana" pitchFamily="34" charset="0"/>
                <a:hlinkClick r:id="rId5"/>
              </a:rPr>
              <a:t>iccionarios</a:t>
            </a:r>
            <a:endParaRPr lang="es-ES" sz="4400" dirty="0">
              <a:solidFill>
                <a:schemeClr val="bg1"/>
              </a:solidFill>
              <a:latin typeface="Verdana" pitchFamily="34" charset="0"/>
            </a:endParaRPr>
          </a:p>
        </p:txBody>
      </p:sp>
      <p:sp>
        <p:nvSpPr>
          <p:cNvPr id="49" name="48 CuadroTexto"/>
          <p:cNvSpPr txBox="1"/>
          <p:nvPr/>
        </p:nvSpPr>
        <p:spPr>
          <a:xfrm>
            <a:off x="467544" y="3153742"/>
            <a:ext cx="3600400" cy="400110"/>
          </a:xfrm>
          <a:prstGeom prst="rect">
            <a:avLst/>
          </a:prstGeom>
          <a:noFill/>
        </p:spPr>
        <p:txBody>
          <a:bodyPr wrap="square" rtlCol="0">
            <a:spAutoFit/>
          </a:bodyPr>
          <a:lstStyle/>
          <a:p>
            <a:r>
              <a:rPr lang="es-ES" sz="2000" dirty="0">
                <a:solidFill>
                  <a:schemeClr val="bg1"/>
                </a:solidFill>
                <a:latin typeface="Verdana" pitchFamily="34" charset="0"/>
                <a:hlinkClick r:id="rId6"/>
              </a:rPr>
              <a:t>v</a:t>
            </a:r>
            <a:r>
              <a:rPr lang="es-ES" sz="2000" dirty="0" smtClean="0">
                <a:solidFill>
                  <a:schemeClr val="bg1"/>
                </a:solidFill>
                <a:latin typeface="Verdana" pitchFamily="34" charset="0"/>
                <a:hlinkClick r:id="rId6"/>
              </a:rPr>
              <a:t>ariedades del español</a:t>
            </a:r>
            <a:endParaRPr lang="es-ES" sz="2000" dirty="0">
              <a:solidFill>
                <a:schemeClr val="bg1"/>
              </a:solidFill>
              <a:latin typeface="Verdana" pitchFamily="34" charset="0"/>
            </a:endParaRPr>
          </a:p>
        </p:txBody>
      </p:sp>
      <p:sp>
        <p:nvSpPr>
          <p:cNvPr id="50" name="49 CuadroTexto"/>
          <p:cNvSpPr txBox="1"/>
          <p:nvPr/>
        </p:nvSpPr>
        <p:spPr>
          <a:xfrm>
            <a:off x="1547664" y="2433662"/>
            <a:ext cx="3456384" cy="523220"/>
          </a:xfrm>
          <a:prstGeom prst="rect">
            <a:avLst/>
          </a:prstGeom>
          <a:noFill/>
        </p:spPr>
        <p:txBody>
          <a:bodyPr wrap="square" rtlCol="0">
            <a:spAutoFit/>
          </a:bodyPr>
          <a:lstStyle/>
          <a:p>
            <a:pPr algn="ctr"/>
            <a:r>
              <a:rPr lang="es-ES" sz="2800" dirty="0">
                <a:solidFill>
                  <a:schemeClr val="bg1"/>
                </a:solidFill>
                <a:latin typeface="Verdana" pitchFamily="34" charset="0"/>
                <a:hlinkClick r:id="rId7"/>
              </a:rPr>
              <a:t>l</a:t>
            </a:r>
            <a:r>
              <a:rPr lang="es-ES" sz="2800" dirty="0" smtClean="0">
                <a:solidFill>
                  <a:schemeClr val="bg1"/>
                </a:solidFill>
                <a:latin typeface="Verdana" pitchFamily="34" charset="0"/>
                <a:hlinkClick r:id="rId7"/>
              </a:rPr>
              <a:t>engua y cultura</a:t>
            </a:r>
            <a:endParaRPr lang="es-ES" sz="2800" dirty="0">
              <a:solidFill>
                <a:schemeClr val="bg1"/>
              </a:solidFill>
              <a:latin typeface="Verdana" pitchFamily="34" charset="0"/>
            </a:endParaRPr>
          </a:p>
        </p:txBody>
      </p:sp>
      <p:sp>
        <p:nvSpPr>
          <p:cNvPr id="51" name="50 CuadroTexto"/>
          <p:cNvSpPr txBox="1"/>
          <p:nvPr/>
        </p:nvSpPr>
        <p:spPr>
          <a:xfrm>
            <a:off x="3635896" y="3153742"/>
            <a:ext cx="5256584" cy="615553"/>
          </a:xfrm>
          <a:prstGeom prst="rect">
            <a:avLst/>
          </a:prstGeom>
          <a:noFill/>
        </p:spPr>
        <p:txBody>
          <a:bodyPr wrap="square" rtlCol="0">
            <a:spAutoFit/>
          </a:bodyPr>
          <a:lstStyle/>
          <a:p>
            <a:pPr algn="ctr"/>
            <a:r>
              <a:rPr lang="es-ES" sz="3400" dirty="0">
                <a:solidFill>
                  <a:schemeClr val="bg1"/>
                </a:solidFill>
                <a:latin typeface="Verdana" pitchFamily="34" charset="0"/>
                <a:hlinkClick r:id="rId8"/>
              </a:rPr>
              <a:t>s</a:t>
            </a:r>
            <a:r>
              <a:rPr lang="es-ES" sz="3400" dirty="0" smtClean="0">
                <a:solidFill>
                  <a:schemeClr val="bg1"/>
                </a:solidFill>
                <a:latin typeface="Verdana" pitchFamily="34" charset="0"/>
                <a:hlinkClick r:id="rId8"/>
              </a:rPr>
              <a:t>exismo en el lenguaje</a:t>
            </a:r>
            <a:endParaRPr lang="es-ES" sz="3400" dirty="0">
              <a:solidFill>
                <a:schemeClr val="bg1"/>
              </a:solidFill>
              <a:latin typeface="Verdana" pitchFamily="34" charset="0"/>
            </a:endParaRPr>
          </a:p>
        </p:txBody>
      </p:sp>
      <p:sp>
        <p:nvSpPr>
          <p:cNvPr id="52" name="51 CuadroTexto"/>
          <p:cNvSpPr txBox="1"/>
          <p:nvPr/>
        </p:nvSpPr>
        <p:spPr>
          <a:xfrm>
            <a:off x="2591272" y="3729806"/>
            <a:ext cx="6301208" cy="507831"/>
          </a:xfrm>
          <a:prstGeom prst="rect">
            <a:avLst/>
          </a:prstGeom>
          <a:noFill/>
        </p:spPr>
        <p:txBody>
          <a:bodyPr wrap="square" rtlCol="0">
            <a:spAutoFit/>
          </a:bodyPr>
          <a:lstStyle/>
          <a:p>
            <a:pPr algn="ctr"/>
            <a:r>
              <a:rPr lang="es-ES" sz="2700" dirty="0">
                <a:solidFill>
                  <a:schemeClr val="bg1"/>
                </a:solidFill>
                <a:latin typeface="Verdana" pitchFamily="34" charset="0"/>
                <a:hlinkClick r:id="rId9"/>
              </a:rPr>
              <a:t>c</a:t>
            </a:r>
            <a:r>
              <a:rPr lang="es-ES" sz="2700" dirty="0" smtClean="0">
                <a:solidFill>
                  <a:schemeClr val="bg1"/>
                </a:solidFill>
                <a:latin typeface="Verdana" pitchFamily="34" charset="0"/>
                <a:hlinkClick r:id="rId9"/>
              </a:rPr>
              <a:t>onflictos entre lenguas cooficiales</a:t>
            </a:r>
            <a:endParaRPr lang="es-ES" sz="2700" dirty="0">
              <a:solidFill>
                <a:schemeClr val="bg1"/>
              </a:solidFill>
              <a:latin typeface="Verdana" pitchFamily="34" charset="0"/>
            </a:endParaRPr>
          </a:p>
        </p:txBody>
      </p:sp>
      <p:sp>
        <p:nvSpPr>
          <p:cNvPr id="53" name="52 CuadroTexto"/>
          <p:cNvSpPr txBox="1"/>
          <p:nvPr/>
        </p:nvSpPr>
        <p:spPr>
          <a:xfrm>
            <a:off x="5580112" y="2577678"/>
            <a:ext cx="3015952" cy="415498"/>
          </a:xfrm>
          <a:prstGeom prst="rect">
            <a:avLst/>
          </a:prstGeom>
          <a:noFill/>
        </p:spPr>
        <p:txBody>
          <a:bodyPr wrap="square" rtlCol="0">
            <a:spAutoFit/>
          </a:bodyPr>
          <a:lstStyle/>
          <a:p>
            <a:pPr algn="ctr"/>
            <a:r>
              <a:rPr lang="es-ES" sz="2100" dirty="0">
                <a:solidFill>
                  <a:schemeClr val="bg1"/>
                </a:solidFill>
                <a:latin typeface="Verdana" pitchFamily="34" charset="0"/>
                <a:hlinkClick r:id="rId10"/>
              </a:rPr>
              <a:t>e</a:t>
            </a:r>
            <a:r>
              <a:rPr lang="es-ES" sz="2100" dirty="0" smtClean="0">
                <a:solidFill>
                  <a:schemeClr val="bg1"/>
                </a:solidFill>
                <a:latin typeface="Verdana" pitchFamily="34" charset="0"/>
                <a:hlinkClick r:id="rId10"/>
              </a:rPr>
              <a:t>spañol en el mundo</a:t>
            </a:r>
            <a:endParaRPr lang="es-ES" sz="2100" dirty="0">
              <a:solidFill>
                <a:schemeClr val="bg1"/>
              </a:solidFill>
              <a:latin typeface="Verdana" pitchFamily="34" charset="0"/>
            </a:endParaRPr>
          </a:p>
        </p:txBody>
      </p:sp>
      <p:sp>
        <p:nvSpPr>
          <p:cNvPr id="55" name="54 CuadroTexto"/>
          <p:cNvSpPr txBox="1"/>
          <p:nvPr/>
        </p:nvSpPr>
        <p:spPr>
          <a:xfrm>
            <a:off x="611560" y="4521894"/>
            <a:ext cx="4680520" cy="769441"/>
          </a:xfrm>
          <a:prstGeom prst="rect">
            <a:avLst/>
          </a:prstGeom>
          <a:noFill/>
        </p:spPr>
        <p:txBody>
          <a:bodyPr wrap="square" rtlCol="0">
            <a:spAutoFit/>
          </a:bodyPr>
          <a:lstStyle/>
          <a:p>
            <a:pPr algn="ctr"/>
            <a:r>
              <a:rPr lang="es-ES" sz="4400" dirty="0">
                <a:solidFill>
                  <a:schemeClr val="bg1"/>
                </a:solidFill>
                <a:latin typeface="Verdana" pitchFamily="34" charset="0"/>
                <a:hlinkClick r:id="rId11"/>
              </a:rPr>
              <a:t>u</a:t>
            </a:r>
            <a:r>
              <a:rPr lang="es-ES" sz="4400" dirty="0" smtClean="0">
                <a:solidFill>
                  <a:schemeClr val="bg1"/>
                </a:solidFill>
                <a:latin typeface="Verdana" pitchFamily="34" charset="0"/>
                <a:hlinkClick r:id="rId11"/>
              </a:rPr>
              <a:t>so del español</a:t>
            </a:r>
            <a:endParaRPr lang="es-ES" sz="4400" dirty="0">
              <a:solidFill>
                <a:schemeClr val="bg1"/>
              </a:solidFill>
              <a:latin typeface="Verdana" pitchFamily="34" charset="0"/>
            </a:endParaRPr>
          </a:p>
        </p:txBody>
      </p:sp>
      <p:sp>
        <p:nvSpPr>
          <p:cNvPr id="56" name="55 CuadroTexto"/>
          <p:cNvSpPr txBox="1"/>
          <p:nvPr/>
        </p:nvSpPr>
        <p:spPr>
          <a:xfrm>
            <a:off x="1331640" y="5313982"/>
            <a:ext cx="5976664" cy="723275"/>
          </a:xfrm>
          <a:prstGeom prst="rect">
            <a:avLst/>
          </a:prstGeom>
          <a:noFill/>
        </p:spPr>
        <p:txBody>
          <a:bodyPr wrap="square" rtlCol="0">
            <a:spAutoFit/>
          </a:bodyPr>
          <a:lstStyle/>
          <a:p>
            <a:pPr algn="ctr"/>
            <a:r>
              <a:rPr lang="es-ES" sz="4100" dirty="0">
                <a:solidFill>
                  <a:schemeClr val="bg1"/>
                </a:solidFill>
                <a:latin typeface="Verdana" pitchFamily="34" charset="0"/>
                <a:hlinkClick r:id="rId12"/>
              </a:rPr>
              <a:t>d</a:t>
            </a:r>
            <a:r>
              <a:rPr lang="es-ES" sz="4100" dirty="0" smtClean="0">
                <a:solidFill>
                  <a:schemeClr val="bg1"/>
                </a:solidFill>
                <a:latin typeface="Verdana" pitchFamily="34" charset="0"/>
                <a:hlinkClick r:id="rId12"/>
              </a:rPr>
              <a:t>ivulgación lingüística</a:t>
            </a:r>
            <a:endParaRPr lang="es-ES" sz="4100" dirty="0">
              <a:solidFill>
                <a:schemeClr val="bg1"/>
              </a:solidFill>
              <a:latin typeface="Verdana" pitchFamily="34"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to="" calcmode="lin" valueType="num">
                                      <p:cBhvr>
                                        <p:cTn id="7" dur="1" fill="hold"/>
                                        <p:tgtEl>
                                          <p:spTgt spid="4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 to="" calcmode="lin" valueType="num">
                                      <p:cBhvr>
                                        <p:cTn id="10" dur="1" fill="hold"/>
                                        <p:tgtEl>
                                          <p:spTgt spid="46"/>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 to="" calcmode="lin" valueType="num">
                                      <p:cBhvr>
                                        <p:cTn id="13" dur="1" fill="hold"/>
                                        <p:tgtEl>
                                          <p:spTgt spid="47"/>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 to="" calcmode="lin" valueType="num">
                                      <p:cBhvr>
                                        <p:cTn id="16" dur="1" fill="hold"/>
                                        <p:tgtEl>
                                          <p:spTgt spid="49"/>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 to="" calcmode="lin" valueType="num">
                                      <p:cBhvr>
                                        <p:cTn id="19" dur="1" fill="hold"/>
                                        <p:tgtEl>
                                          <p:spTgt spid="50"/>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 to="" calcmode="lin" valueType="num">
                                      <p:cBhvr>
                                        <p:cTn id="22" dur="1" fill="hold"/>
                                        <p:tgtEl>
                                          <p:spTgt spid="51"/>
                                        </p:tgtEl>
                                        <p:attrNameLst>
                                          <p:attrName/>
                                        </p:attrNameLst>
                                      </p:cBhvr>
                                    </p:anim>
                                  </p:childTnLst>
                                </p:cTn>
                              </p:par>
                              <p:par>
                                <p:cTn id="23" presetID="24"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 to="" calcmode="lin" valueType="num">
                                      <p:cBhvr>
                                        <p:cTn id="25" dur="1" fill="hold"/>
                                        <p:tgtEl>
                                          <p:spTgt spid="5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 to="" calcmode="lin" valueType="num">
                                      <p:cBhvr>
                                        <p:cTn id="28" dur="1" fill="hold"/>
                                        <p:tgtEl>
                                          <p:spTgt spid="53"/>
                                        </p:tgtEl>
                                        <p:attrNameLst>
                                          <p:attrName/>
                                        </p:attrNameLst>
                                      </p:cBhvr>
                                    </p:anim>
                                  </p:childTnLst>
                                </p:cTn>
                              </p:par>
                              <p:par>
                                <p:cTn id="29" presetID="24"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to="" calcmode="lin" valueType="num">
                                      <p:cBhvr>
                                        <p:cTn id="31" dur="1" fill="hold"/>
                                        <p:tgtEl>
                                          <p:spTgt spid="55"/>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to="" calcmode="lin" valueType="num">
                                      <p:cBhvr>
                                        <p:cTn id="34" dur="1" fill="hold"/>
                                        <p:tgtEl>
                                          <p:spTgt spid="56"/>
                                        </p:tgtEl>
                                        <p:attrNameLst>
                                          <p:attrName/>
                                        </p:attrNameLst>
                                      </p:cBhvr>
                                    </p:anim>
                                  </p:childTnLst>
                                </p:cTn>
                              </p:par>
                              <p:par>
                                <p:cTn id="35" presetID="24"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to="" calcmode="lin" valueType="num">
                                      <p:cBhvr>
                                        <p:cTn id="37" dur="1" fill="hold"/>
                                        <p:tgtEl>
                                          <p:spTgt spid="4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47" grpId="0"/>
      <p:bldP spid="48" grpId="0"/>
      <p:bldP spid="49" grpId="0"/>
      <p:bldP spid="50" grpId="0"/>
      <p:bldP spid="51" grpId="0"/>
      <p:bldP spid="52" grpId="0"/>
      <p:bldP spid="53" grpId="0"/>
      <p:bldP spid="55"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0" y="0"/>
            <a:ext cx="9144000" cy="6858000"/>
            <a:chOff x="0" y="0"/>
            <a:chExt cx="9144000"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3779912" y="332656"/>
              <a:ext cx="4464496" cy="369332"/>
            </a:xfrm>
            <a:prstGeom prst="rect">
              <a:avLst/>
            </a:prstGeom>
            <a:noFill/>
          </p:spPr>
          <p:txBody>
            <a:bodyPr wrap="square" rtlCol="0">
              <a:spAutoFit/>
            </a:bodyPr>
            <a:lstStyle/>
            <a:p>
              <a:r>
                <a:rPr lang="es-ES" dirty="0" smtClean="0">
                  <a:solidFill>
                    <a:schemeClr val="bg1"/>
                  </a:solidFill>
                  <a:latin typeface="Verdana" pitchFamily="34" charset="0"/>
                </a:rPr>
                <a:t>Lenguaje y política</a:t>
              </a:r>
              <a:endParaRPr lang="es-ES" dirty="0">
                <a:solidFill>
                  <a:schemeClr val="bg1"/>
                </a:solidFill>
                <a:latin typeface="Verdana" pitchFamily="34" charset="0"/>
              </a:endParaRPr>
            </a:p>
          </p:txBody>
        </p:sp>
        <p:sp>
          <p:nvSpPr>
            <p:cNvPr id="7" name="6 CuadroTexto"/>
            <p:cNvSpPr txBox="1"/>
            <p:nvPr/>
          </p:nvSpPr>
          <p:spPr>
            <a:xfrm rot="16200000">
              <a:off x="-2091934" y="3748678"/>
              <a:ext cx="4968552" cy="584776"/>
            </a:xfrm>
            <a:prstGeom prst="rect">
              <a:avLst/>
            </a:prstGeom>
            <a:noFill/>
          </p:spPr>
          <p:txBody>
            <a:bodyPr wrap="square" rtlCol="0">
              <a:spAutoFit/>
            </a:bodyPr>
            <a:lstStyle/>
            <a:p>
              <a:r>
                <a:rPr lang="es-ES" sz="3200" dirty="0" err="1">
                  <a:solidFill>
                    <a:schemeClr val="bg1"/>
                  </a:solidFill>
                </a:rPr>
                <a:t>Refexiones</a:t>
              </a:r>
              <a:r>
                <a:rPr lang="es-ES" sz="3200" dirty="0">
                  <a:solidFill>
                    <a:schemeClr val="bg1"/>
                  </a:solidFill>
                </a:rPr>
                <a:t> sobre el </a:t>
              </a:r>
              <a:r>
                <a:rPr lang="es-ES" sz="3200" dirty="0" smtClean="0">
                  <a:solidFill>
                    <a:schemeClr val="bg1"/>
                  </a:solidFill>
                </a:rPr>
                <a:t>lenguaje</a:t>
              </a:r>
              <a:endParaRPr lang="es-ES" sz="3200" dirty="0">
                <a:solidFill>
                  <a:schemeClr val="bg1"/>
                </a:solidFill>
              </a:endParaRPr>
            </a:p>
          </p:txBody>
        </p:sp>
      </p:grpSp>
      <p:sp>
        <p:nvSpPr>
          <p:cNvPr id="8" name="Freeform 359"/>
          <p:cNvSpPr>
            <a:spLocks noEditPoints="1"/>
          </p:cNvSpPr>
          <p:nvPr/>
        </p:nvSpPr>
        <p:spPr bwMode="auto">
          <a:xfrm>
            <a:off x="2771800" y="2132856"/>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10" name="Freeform 359"/>
          <p:cNvSpPr>
            <a:spLocks noEditPoints="1"/>
          </p:cNvSpPr>
          <p:nvPr/>
        </p:nvSpPr>
        <p:spPr bwMode="auto">
          <a:xfrm flipH="1" flipV="1">
            <a:off x="5436096" y="2276872"/>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9 Grupo"/>
          <p:cNvGrpSpPr/>
          <p:nvPr/>
        </p:nvGrpSpPr>
        <p:grpSpPr>
          <a:xfrm>
            <a:off x="-330934" y="0"/>
            <a:ext cx="9474934" cy="6858000"/>
            <a:chOff x="-330934" y="0"/>
            <a:chExt cx="9474934" cy="6858000"/>
          </a:xfrm>
        </p:grpSpPr>
        <p:sp>
          <p:nvSpPr>
            <p:cNvPr id="11" name="10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12" name="11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3779912" y="332656"/>
              <a:ext cx="4464496" cy="369332"/>
            </a:xfrm>
            <a:prstGeom prst="rect">
              <a:avLst/>
            </a:prstGeom>
            <a:noFill/>
          </p:spPr>
          <p:txBody>
            <a:bodyPr wrap="square" rtlCol="0">
              <a:spAutoFit/>
            </a:bodyPr>
            <a:lstStyle/>
            <a:p>
              <a:r>
                <a:rPr lang="es-ES" dirty="0" smtClean="0">
                  <a:solidFill>
                    <a:schemeClr val="bg1"/>
                  </a:solidFill>
                  <a:latin typeface="Verdana" pitchFamily="34" charset="0"/>
                </a:rPr>
                <a:t>Diccionarios y política</a:t>
              </a:r>
              <a:endParaRPr lang="es-ES" dirty="0">
                <a:solidFill>
                  <a:schemeClr val="bg1"/>
                </a:solidFill>
                <a:latin typeface="Verdana" pitchFamily="34" charset="0"/>
              </a:endParaRPr>
            </a:p>
          </p:txBody>
        </p:sp>
        <p:sp>
          <p:nvSpPr>
            <p:cNvPr id="15" name="14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pic>
        <p:nvPicPr>
          <p:cNvPr id="6" name="5 Imagen" descr="Ingrid.jpg"/>
          <p:cNvPicPr>
            <a:picLocks noChangeAspect="1"/>
          </p:cNvPicPr>
          <p:nvPr/>
        </p:nvPicPr>
        <p:blipFill>
          <a:blip r:embed="rId2" cstate="print"/>
          <a:stretch>
            <a:fillRect/>
          </a:stretch>
        </p:blipFill>
        <p:spPr>
          <a:xfrm>
            <a:off x="5220072" y="1484784"/>
            <a:ext cx="3333390" cy="4437112"/>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1115616" y="2348880"/>
            <a:ext cx="3888432" cy="3724096"/>
          </a:xfrm>
          <a:prstGeom prst="rect">
            <a:avLst/>
          </a:prstGeom>
          <a:noFill/>
        </p:spPr>
        <p:txBody>
          <a:bodyPr wrap="square" rtlCol="0">
            <a:spAutoFit/>
          </a:bodyPr>
          <a:lstStyle/>
          <a:p>
            <a:r>
              <a:rPr lang="es-ES" sz="1400" dirty="0" smtClean="0"/>
              <a:t>En diciembre de 2007, el diario Tiempo hizo pública una carta de Ingrid Betancourt, dirigida a su madre:</a:t>
            </a:r>
          </a:p>
          <a:p>
            <a:pPr algn="r"/>
            <a:endParaRPr lang="es-ES" dirty="0" smtClean="0"/>
          </a:p>
          <a:p>
            <a:pPr algn="r"/>
            <a:r>
              <a:rPr lang="es-ES" sz="2000" dirty="0" smtClean="0"/>
              <a:t>“...Hace tres años estoy pidiendo un diccionario enciclopédico para leer algo, aprender algo, mantener la curiosidad intelectual viva. Sigo esperando que al menos por compasión me faciliten uno, pero es mejor no pensar en eso...".</a:t>
            </a:r>
          </a:p>
          <a:p>
            <a:endParaRPr lang="es-ES" dirty="0" smtClean="0"/>
          </a:p>
          <a:p>
            <a:pPr algn="r"/>
            <a:r>
              <a:rPr lang="es-ES" dirty="0" smtClean="0"/>
              <a:t>Ingrid Betancourt</a:t>
            </a:r>
            <a:endParaRPr lang="es-ES" i="1" dirty="0"/>
          </a:p>
        </p:txBody>
      </p:sp>
      <p:pic>
        <p:nvPicPr>
          <p:cNvPr id="9" name="8 Imagen" descr="tiem29.jpg"/>
          <p:cNvPicPr>
            <a:picLocks noChangeAspect="1"/>
          </p:cNvPicPr>
          <p:nvPr/>
        </p:nvPicPr>
        <p:blipFill>
          <a:blip r:embed="rId3" cstate="print"/>
          <a:stretch>
            <a:fillRect/>
          </a:stretch>
        </p:blipFill>
        <p:spPr>
          <a:xfrm>
            <a:off x="1789559" y="1484784"/>
            <a:ext cx="2638425" cy="5334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30934" y="0"/>
            <a:ext cx="9474934" cy="6858000"/>
            <a:chOff x="-330934" y="0"/>
            <a:chExt cx="9474934"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a:hlinkClick r:id="rId2"/>
            </p:cNvPr>
            <p:cNvSpPr txBox="1"/>
            <p:nvPr/>
          </p:nvSpPr>
          <p:spPr>
            <a:xfrm>
              <a:off x="3779912" y="332656"/>
              <a:ext cx="4464496" cy="338554"/>
            </a:xfrm>
            <a:prstGeom prst="rect">
              <a:avLst/>
            </a:prstGeom>
            <a:noFill/>
          </p:spPr>
          <p:txBody>
            <a:bodyPr wrap="square" rtlCol="0">
              <a:spAutoFit/>
            </a:bodyPr>
            <a:lstStyle/>
            <a:p>
              <a:r>
                <a:rPr lang="es-ES" sz="1600" dirty="0" smtClean="0">
                  <a:solidFill>
                    <a:schemeClr val="bg1"/>
                  </a:solidFill>
                  <a:latin typeface="Verdana" pitchFamily="34" charset="0"/>
                </a:rPr>
                <a:t>Lenguaje y política: </a:t>
              </a:r>
              <a:r>
                <a:rPr lang="es-ES" sz="1600" dirty="0" smtClean="0">
                  <a:solidFill>
                    <a:schemeClr val="bg1"/>
                  </a:solidFill>
                  <a:latin typeface="Verdana" pitchFamily="34" charset="0"/>
                  <a:hlinkClick r:id="rId2"/>
                </a:rPr>
                <a:t>modelo trilingüe</a:t>
              </a:r>
              <a:endParaRPr lang="es-ES" sz="1600" dirty="0">
                <a:solidFill>
                  <a:schemeClr val="bg1"/>
                </a:solidFill>
                <a:latin typeface="Verdana" pitchFamily="34" charset="0"/>
              </a:endParaRPr>
            </a:p>
          </p:txBody>
        </p:sp>
        <p:sp>
          <p:nvSpPr>
            <p:cNvPr id="7" name="6 CuadroTexto"/>
            <p:cNvSpPr txBox="1"/>
            <p:nvPr/>
          </p:nvSpPr>
          <p:spPr>
            <a:xfrm rot="16200000">
              <a:off x="-1623883" y="3353797"/>
              <a:ext cx="4032448" cy="1446550"/>
            </a:xfrm>
            <a:prstGeom prst="rect">
              <a:avLst/>
            </a:prstGeom>
            <a:noFill/>
          </p:spPr>
          <p:txBody>
            <a:bodyPr wrap="square" rtlCol="0">
              <a:spAutoFit/>
            </a:bodyPr>
            <a:lstStyle/>
            <a:p>
              <a:r>
                <a:rPr lang="es-ES" sz="8800" dirty="0" smtClean="0">
                  <a:solidFill>
                    <a:schemeClr val="bg1"/>
                  </a:solidFill>
                </a:rPr>
                <a:t>noticias</a:t>
              </a:r>
              <a:endParaRPr lang="es-ES" sz="8800" dirty="0">
                <a:solidFill>
                  <a:schemeClr val="bg1"/>
                </a:solidFill>
              </a:endParaRPr>
            </a:p>
          </p:txBody>
        </p:sp>
      </p:grpSp>
      <p:sp>
        <p:nvSpPr>
          <p:cNvPr id="8" name="7 CuadroTexto"/>
          <p:cNvSpPr txBox="1"/>
          <p:nvPr/>
        </p:nvSpPr>
        <p:spPr>
          <a:xfrm>
            <a:off x="1907704" y="188640"/>
            <a:ext cx="1016624" cy="584776"/>
          </a:xfrm>
          <a:prstGeom prst="rect">
            <a:avLst/>
          </a:prstGeom>
          <a:noFill/>
        </p:spPr>
        <p:txBody>
          <a:bodyPr wrap="none" rtlCol="0">
            <a:spAutoFit/>
          </a:bodyPr>
          <a:lstStyle/>
          <a:p>
            <a:r>
              <a:rPr lang="es-ES" sz="3200" dirty="0" smtClean="0">
                <a:solidFill>
                  <a:schemeClr val="bg1"/>
                </a:solidFill>
              </a:rPr>
              <a:t>2012</a:t>
            </a:r>
            <a:endParaRPr lang="es-ES" sz="3200" dirty="0">
              <a:solidFill>
                <a:schemeClr val="bg1"/>
              </a:solidFill>
            </a:endParaRPr>
          </a:p>
        </p:txBody>
      </p:sp>
      <p:pic>
        <p:nvPicPr>
          <p:cNvPr id="9" name="8 Imagen" descr="trilinguismo.jpg"/>
          <p:cNvPicPr>
            <a:picLocks noChangeAspect="1"/>
          </p:cNvPicPr>
          <p:nvPr/>
        </p:nvPicPr>
        <p:blipFill>
          <a:blip r:embed="rId3" cstate="print"/>
          <a:stretch>
            <a:fillRect/>
          </a:stretch>
        </p:blipFill>
        <p:spPr>
          <a:xfrm>
            <a:off x="1691680" y="1196752"/>
            <a:ext cx="6048672" cy="485690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0" y="0"/>
            <a:ext cx="9144000" cy="6858000"/>
            <a:chOff x="0" y="0"/>
            <a:chExt cx="9144000" cy="6858000"/>
          </a:xfrm>
        </p:grpSpPr>
        <p:sp>
          <p:nvSpPr>
            <p:cNvPr id="3" name="2 Rectángulo"/>
            <p:cNvSpPr/>
            <p:nvPr/>
          </p:nvSpPr>
          <p:spPr>
            <a:xfrm>
              <a:off x="0" y="0"/>
              <a:ext cx="9144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noticias</a:t>
              </a:r>
              <a:endParaRPr lang="es-ES" dirty="0"/>
            </a:p>
          </p:txBody>
        </p:sp>
        <p:sp>
          <p:nvSpPr>
            <p:cNvPr id="4" name="3 Rectángulo redondeado"/>
            <p:cNvSpPr/>
            <p:nvPr/>
          </p:nvSpPr>
          <p:spPr>
            <a:xfrm>
              <a:off x="3563888" y="260648"/>
              <a:ext cx="4968552" cy="16561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dondear rectángulo de esquina diagonal"/>
            <p:cNvSpPr/>
            <p:nvPr/>
          </p:nvSpPr>
          <p:spPr>
            <a:xfrm>
              <a:off x="755576" y="764704"/>
              <a:ext cx="8136904" cy="576064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3779912" y="332656"/>
              <a:ext cx="4464496" cy="369332"/>
            </a:xfrm>
            <a:prstGeom prst="rect">
              <a:avLst/>
            </a:prstGeom>
            <a:noFill/>
          </p:spPr>
          <p:txBody>
            <a:bodyPr wrap="square" rtlCol="0">
              <a:spAutoFit/>
            </a:bodyPr>
            <a:lstStyle/>
            <a:p>
              <a:r>
                <a:rPr lang="es-ES" dirty="0" smtClean="0">
                  <a:solidFill>
                    <a:schemeClr val="bg1"/>
                  </a:solidFill>
                  <a:latin typeface="Verdana" pitchFamily="34" charset="0"/>
                </a:rPr>
                <a:t>Lenguaje, género y sexo</a:t>
              </a:r>
              <a:endParaRPr lang="es-ES" dirty="0">
                <a:solidFill>
                  <a:schemeClr val="bg1"/>
                </a:solidFill>
                <a:latin typeface="Verdana" pitchFamily="34" charset="0"/>
              </a:endParaRPr>
            </a:p>
          </p:txBody>
        </p:sp>
        <p:sp>
          <p:nvSpPr>
            <p:cNvPr id="7" name="6 CuadroTexto"/>
            <p:cNvSpPr txBox="1"/>
            <p:nvPr/>
          </p:nvSpPr>
          <p:spPr>
            <a:xfrm rot="16200000">
              <a:off x="-2127938" y="3712675"/>
              <a:ext cx="5040560" cy="584776"/>
            </a:xfrm>
            <a:prstGeom prst="rect">
              <a:avLst/>
            </a:prstGeom>
            <a:noFill/>
          </p:spPr>
          <p:txBody>
            <a:bodyPr wrap="square" rtlCol="0">
              <a:spAutoFit/>
            </a:bodyPr>
            <a:lstStyle/>
            <a:p>
              <a:r>
                <a:rPr lang="es-ES" sz="3200" dirty="0" err="1" smtClean="0">
                  <a:solidFill>
                    <a:schemeClr val="bg1"/>
                  </a:solidFill>
                </a:rPr>
                <a:t>Refexiones</a:t>
              </a:r>
              <a:r>
                <a:rPr lang="es-ES" sz="3200" dirty="0" smtClean="0">
                  <a:solidFill>
                    <a:schemeClr val="bg1"/>
                  </a:solidFill>
                </a:rPr>
                <a:t> sobre el lenguaje</a:t>
              </a:r>
              <a:endParaRPr lang="es-ES" sz="3200" dirty="0">
                <a:solidFill>
                  <a:schemeClr val="bg1"/>
                </a:solidFill>
              </a:endParaRPr>
            </a:p>
          </p:txBody>
        </p:sp>
      </p:grpSp>
      <p:sp>
        <p:nvSpPr>
          <p:cNvPr id="8" name="Freeform 359"/>
          <p:cNvSpPr>
            <a:spLocks noEditPoints="1"/>
          </p:cNvSpPr>
          <p:nvPr/>
        </p:nvSpPr>
        <p:spPr bwMode="auto">
          <a:xfrm>
            <a:off x="2771800" y="2132856"/>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9" name="Freeform 359"/>
          <p:cNvSpPr>
            <a:spLocks noEditPoints="1"/>
          </p:cNvSpPr>
          <p:nvPr/>
        </p:nvSpPr>
        <p:spPr bwMode="auto">
          <a:xfrm flipH="1" flipV="1">
            <a:off x="5436096" y="2276872"/>
            <a:ext cx="1454150" cy="2614613"/>
          </a:xfrm>
          <a:custGeom>
            <a:avLst/>
            <a:gdLst/>
            <a:ahLst/>
            <a:cxnLst>
              <a:cxn ang="0">
                <a:pos x="4" y="3589"/>
              </a:cxn>
              <a:cxn ang="0">
                <a:pos x="22" y="3441"/>
              </a:cxn>
              <a:cxn ang="0">
                <a:pos x="54" y="3302"/>
              </a:cxn>
              <a:cxn ang="0">
                <a:pos x="100" y="3170"/>
              </a:cxn>
              <a:cxn ang="0">
                <a:pos x="160" y="3048"/>
              </a:cxn>
              <a:cxn ang="0">
                <a:pos x="228" y="2932"/>
              </a:cxn>
              <a:cxn ang="0">
                <a:pos x="304" y="2823"/>
              </a:cxn>
              <a:cxn ang="0">
                <a:pos x="391" y="2723"/>
              </a:cxn>
              <a:cxn ang="0">
                <a:pos x="558" y="2562"/>
              </a:cxn>
              <a:cxn ang="0">
                <a:pos x="776" y="2390"/>
              </a:cxn>
              <a:cxn ang="0">
                <a:pos x="1016" y="2228"/>
              </a:cxn>
              <a:cxn ang="0">
                <a:pos x="1273" y="2072"/>
              </a:cxn>
              <a:cxn ang="0">
                <a:pos x="1921" y="2294"/>
              </a:cxn>
              <a:cxn ang="0">
                <a:pos x="1701" y="2420"/>
              </a:cxn>
              <a:cxn ang="0">
                <a:pos x="1463" y="2558"/>
              </a:cxn>
              <a:cxn ang="0">
                <a:pos x="1240" y="2701"/>
              </a:cxn>
              <a:cxn ang="0">
                <a:pos x="1061" y="2847"/>
              </a:cxn>
              <a:cxn ang="0">
                <a:pos x="932" y="2975"/>
              </a:cxn>
              <a:cxn ang="0">
                <a:pos x="858" y="3063"/>
              </a:cxn>
              <a:cxn ang="0">
                <a:pos x="796" y="3151"/>
              </a:cxn>
              <a:cxn ang="0">
                <a:pos x="744" y="3243"/>
              </a:cxn>
              <a:cxn ang="0">
                <a:pos x="705" y="3347"/>
              </a:cxn>
              <a:cxn ang="0">
                <a:pos x="679" y="3461"/>
              </a:cxn>
              <a:cxn ang="0">
                <a:pos x="666" y="3589"/>
              </a:cxn>
              <a:cxn ang="0">
                <a:pos x="668" y="3747"/>
              </a:cxn>
              <a:cxn ang="0">
                <a:pos x="689" y="3869"/>
              </a:cxn>
              <a:cxn ang="0">
                <a:pos x="712" y="3943"/>
              </a:cxn>
              <a:cxn ang="0">
                <a:pos x="744" y="4012"/>
              </a:cxn>
              <a:cxn ang="0">
                <a:pos x="783" y="4075"/>
              </a:cxn>
              <a:cxn ang="0">
                <a:pos x="829" y="4131"/>
              </a:cxn>
              <a:cxn ang="0">
                <a:pos x="883" y="4182"/>
              </a:cxn>
              <a:cxn ang="0">
                <a:pos x="978" y="4248"/>
              </a:cxn>
              <a:cxn ang="0">
                <a:pos x="1121" y="4316"/>
              </a:cxn>
              <a:cxn ang="0">
                <a:pos x="1282" y="4361"/>
              </a:cxn>
              <a:cxn ang="0">
                <a:pos x="1460" y="4384"/>
              </a:cxn>
              <a:cxn ang="0">
                <a:pos x="1643" y="4385"/>
              </a:cxn>
              <a:cxn ang="0">
                <a:pos x="1815" y="4371"/>
              </a:cxn>
              <a:cxn ang="0">
                <a:pos x="1980" y="4344"/>
              </a:cxn>
              <a:cxn ang="0">
                <a:pos x="2142" y="4302"/>
              </a:cxn>
              <a:cxn ang="0">
                <a:pos x="2370" y="4220"/>
              </a:cxn>
              <a:cxn ang="0">
                <a:pos x="2619" y="4107"/>
              </a:cxn>
              <a:cxn ang="0">
                <a:pos x="2750" y="4715"/>
              </a:cxn>
              <a:cxn ang="0">
                <a:pos x="2492" y="4799"/>
              </a:cxn>
              <a:cxn ang="0">
                <a:pos x="2173" y="4873"/>
              </a:cxn>
              <a:cxn ang="0">
                <a:pos x="1832" y="4926"/>
              </a:cxn>
              <a:cxn ang="0">
                <a:pos x="1511" y="4943"/>
              </a:cxn>
              <a:cxn ang="0">
                <a:pos x="1341" y="4938"/>
              </a:cxn>
              <a:cxn ang="0">
                <a:pos x="1179" y="4922"/>
              </a:cxn>
              <a:cxn ang="0">
                <a:pos x="1028" y="4896"/>
              </a:cxn>
              <a:cxn ang="0">
                <a:pos x="884" y="4858"/>
              </a:cxn>
              <a:cxn ang="0">
                <a:pos x="751" y="4810"/>
              </a:cxn>
              <a:cxn ang="0">
                <a:pos x="626" y="4752"/>
              </a:cxn>
              <a:cxn ang="0">
                <a:pos x="512" y="4683"/>
              </a:cxn>
              <a:cxn ang="0">
                <a:pos x="406" y="4603"/>
              </a:cxn>
              <a:cxn ang="0">
                <a:pos x="311" y="4514"/>
              </a:cxn>
              <a:cxn ang="0">
                <a:pos x="229" y="4419"/>
              </a:cxn>
              <a:cxn ang="0">
                <a:pos x="158" y="4318"/>
              </a:cxn>
              <a:cxn ang="0">
                <a:pos x="101" y="4209"/>
              </a:cxn>
              <a:cxn ang="0">
                <a:pos x="57" y="4093"/>
              </a:cxn>
              <a:cxn ang="0">
                <a:pos x="26" y="3971"/>
              </a:cxn>
              <a:cxn ang="0">
                <a:pos x="6" y="3843"/>
              </a:cxn>
              <a:cxn ang="0">
                <a:pos x="0" y="3707"/>
              </a:cxn>
              <a:cxn ang="0">
                <a:pos x="1286" y="686"/>
              </a:cxn>
            </a:cxnLst>
            <a:rect l="0" t="0" r="r" b="b"/>
            <a:pathLst>
              <a:path w="2750" h="4943">
                <a:moveTo>
                  <a:pt x="0" y="3707"/>
                </a:moveTo>
                <a:lnTo>
                  <a:pt x="1" y="3667"/>
                </a:lnTo>
                <a:lnTo>
                  <a:pt x="2" y="3628"/>
                </a:lnTo>
                <a:lnTo>
                  <a:pt x="4" y="3589"/>
                </a:lnTo>
                <a:lnTo>
                  <a:pt x="7" y="3551"/>
                </a:lnTo>
                <a:lnTo>
                  <a:pt x="12" y="3514"/>
                </a:lnTo>
                <a:lnTo>
                  <a:pt x="16" y="3477"/>
                </a:lnTo>
                <a:lnTo>
                  <a:pt x="22" y="3441"/>
                </a:lnTo>
                <a:lnTo>
                  <a:pt x="29" y="3405"/>
                </a:lnTo>
                <a:lnTo>
                  <a:pt x="36" y="3370"/>
                </a:lnTo>
                <a:lnTo>
                  <a:pt x="45" y="3335"/>
                </a:lnTo>
                <a:lnTo>
                  <a:pt x="54" y="3302"/>
                </a:lnTo>
                <a:lnTo>
                  <a:pt x="64" y="3267"/>
                </a:lnTo>
                <a:lnTo>
                  <a:pt x="75" y="3235"/>
                </a:lnTo>
                <a:lnTo>
                  <a:pt x="87" y="3202"/>
                </a:lnTo>
                <a:lnTo>
                  <a:pt x="100" y="3170"/>
                </a:lnTo>
                <a:lnTo>
                  <a:pt x="114" y="3138"/>
                </a:lnTo>
                <a:lnTo>
                  <a:pt x="129" y="3108"/>
                </a:lnTo>
                <a:lnTo>
                  <a:pt x="144" y="3077"/>
                </a:lnTo>
                <a:lnTo>
                  <a:pt x="160" y="3048"/>
                </a:lnTo>
                <a:lnTo>
                  <a:pt x="176" y="3017"/>
                </a:lnTo>
                <a:lnTo>
                  <a:pt x="193" y="2988"/>
                </a:lnTo>
                <a:lnTo>
                  <a:pt x="210" y="2960"/>
                </a:lnTo>
                <a:lnTo>
                  <a:pt x="228" y="2932"/>
                </a:lnTo>
                <a:lnTo>
                  <a:pt x="246" y="2904"/>
                </a:lnTo>
                <a:lnTo>
                  <a:pt x="265" y="2877"/>
                </a:lnTo>
                <a:lnTo>
                  <a:pt x="285" y="2850"/>
                </a:lnTo>
                <a:lnTo>
                  <a:pt x="304" y="2823"/>
                </a:lnTo>
                <a:lnTo>
                  <a:pt x="325" y="2797"/>
                </a:lnTo>
                <a:lnTo>
                  <a:pt x="346" y="2772"/>
                </a:lnTo>
                <a:lnTo>
                  <a:pt x="368" y="2746"/>
                </a:lnTo>
                <a:lnTo>
                  <a:pt x="391" y="2723"/>
                </a:lnTo>
                <a:lnTo>
                  <a:pt x="413" y="2698"/>
                </a:lnTo>
                <a:lnTo>
                  <a:pt x="460" y="2651"/>
                </a:lnTo>
                <a:lnTo>
                  <a:pt x="508" y="2606"/>
                </a:lnTo>
                <a:lnTo>
                  <a:pt x="558" y="2562"/>
                </a:lnTo>
                <a:lnTo>
                  <a:pt x="610" y="2517"/>
                </a:lnTo>
                <a:lnTo>
                  <a:pt x="664" y="2474"/>
                </a:lnTo>
                <a:lnTo>
                  <a:pt x="719" y="2432"/>
                </a:lnTo>
                <a:lnTo>
                  <a:pt x="776" y="2390"/>
                </a:lnTo>
                <a:lnTo>
                  <a:pt x="835" y="2349"/>
                </a:lnTo>
                <a:lnTo>
                  <a:pt x="894" y="2309"/>
                </a:lnTo>
                <a:lnTo>
                  <a:pt x="954" y="2268"/>
                </a:lnTo>
                <a:lnTo>
                  <a:pt x="1016" y="2228"/>
                </a:lnTo>
                <a:lnTo>
                  <a:pt x="1079" y="2189"/>
                </a:lnTo>
                <a:lnTo>
                  <a:pt x="1142" y="2149"/>
                </a:lnTo>
                <a:lnTo>
                  <a:pt x="1207" y="2110"/>
                </a:lnTo>
                <a:lnTo>
                  <a:pt x="1273" y="2072"/>
                </a:lnTo>
                <a:lnTo>
                  <a:pt x="1339" y="2034"/>
                </a:lnTo>
                <a:lnTo>
                  <a:pt x="1339" y="1301"/>
                </a:lnTo>
                <a:lnTo>
                  <a:pt x="1921" y="1301"/>
                </a:lnTo>
                <a:lnTo>
                  <a:pt x="1921" y="2294"/>
                </a:lnTo>
                <a:lnTo>
                  <a:pt x="1867" y="2324"/>
                </a:lnTo>
                <a:lnTo>
                  <a:pt x="1813" y="2355"/>
                </a:lnTo>
                <a:lnTo>
                  <a:pt x="1758" y="2388"/>
                </a:lnTo>
                <a:lnTo>
                  <a:pt x="1701" y="2420"/>
                </a:lnTo>
                <a:lnTo>
                  <a:pt x="1643" y="2454"/>
                </a:lnTo>
                <a:lnTo>
                  <a:pt x="1584" y="2488"/>
                </a:lnTo>
                <a:lnTo>
                  <a:pt x="1525" y="2523"/>
                </a:lnTo>
                <a:lnTo>
                  <a:pt x="1463" y="2558"/>
                </a:lnTo>
                <a:lnTo>
                  <a:pt x="1404" y="2594"/>
                </a:lnTo>
                <a:lnTo>
                  <a:pt x="1346" y="2630"/>
                </a:lnTo>
                <a:lnTo>
                  <a:pt x="1291" y="2665"/>
                </a:lnTo>
                <a:lnTo>
                  <a:pt x="1240" y="2701"/>
                </a:lnTo>
                <a:lnTo>
                  <a:pt x="1191" y="2738"/>
                </a:lnTo>
                <a:lnTo>
                  <a:pt x="1144" y="2773"/>
                </a:lnTo>
                <a:lnTo>
                  <a:pt x="1101" y="2810"/>
                </a:lnTo>
                <a:lnTo>
                  <a:pt x="1061" y="2847"/>
                </a:lnTo>
                <a:lnTo>
                  <a:pt x="1015" y="2889"/>
                </a:lnTo>
                <a:lnTo>
                  <a:pt x="972" y="2932"/>
                </a:lnTo>
                <a:lnTo>
                  <a:pt x="951" y="2954"/>
                </a:lnTo>
                <a:lnTo>
                  <a:pt x="932" y="2975"/>
                </a:lnTo>
                <a:lnTo>
                  <a:pt x="912" y="2997"/>
                </a:lnTo>
                <a:lnTo>
                  <a:pt x="894" y="3020"/>
                </a:lnTo>
                <a:lnTo>
                  <a:pt x="876" y="3041"/>
                </a:lnTo>
                <a:lnTo>
                  <a:pt x="858" y="3063"/>
                </a:lnTo>
                <a:lnTo>
                  <a:pt x="842" y="3086"/>
                </a:lnTo>
                <a:lnTo>
                  <a:pt x="826" y="3107"/>
                </a:lnTo>
                <a:lnTo>
                  <a:pt x="811" y="3130"/>
                </a:lnTo>
                <a:lnTo>
                  <a:pt x="796" y="3151"/>
                </a:lnTo>
                <a:lnTo>
                  <a:pt x="782" y="3174"/>
                </a:lnTo>
                <a:lnTo>
                  <a:pt x="769" y="3197"/>
                </a:lnTo>
                <a:lnTo>
                  <a:pt x="756" y="3219"/>
                </a:lnTo>
                <a:lnTo>
                  <a:pt x="744" y="3243"/>
                </a:lnTo>
                <a:lnTo>
                  <a:pt x="733" y="3268"/>
                </a:lnTo>
                <a:lnTo>
                  <a:pt x="723" y="3294"/>
                </a:lnTo>
                <a:lnTo>
                  <a:pt x="714" y="3320"/>
                </a:lnTo>
                <a:lnTo>
                  <a:pt x="705" y="3347"/>
                </a:lnTo>
                <a:lnTo>
                  <a:pt x="697" y="3374"/>
                </a:lnTo>
                <a:lnTo>
                  <a:pt x="691" y="3403"/>
                </a:lnTo>
                <a:lnTo>
                  <a:pt x="684" y="3432"/>
                </a:lnTo>
                <a:lnTo>
                  <a:pt x="679" y="3461"/>
                </a:lnTo>
                <a:lnTo>
                  <a:pt x="675" y="3493"/>
                </a:lnTo>
                <a:lnTo>
                  <a:pt x="671" y="3524"/>
                </a:lnTo>
                <a:lnTo>
                  <a:pt x="668" y="3556"/>
                </a:lnTo>
                <a:lnTo>
                  <a:pt x="666" y="3589"/>
                </a:lnTo>
                <a:lnTo>
                  <a:pt x="665" y="3623"/>
                </a:lnTo>
                <a:lnTo>
                  <a:pt x="665" y="3658"/>
                </a:lnTo>
                <a:lnTo>
                  <a:pt x="665" y="3703"/>
                </a:lnTo>
                <a:lnTo>
                  <a:pt x="668" y="3747"/>
                </a:lnTo>
                <a:lnTo>
                  <a:pt x="674" y="3789"/>
                </a:lnTo>
                <a:lnTo>
                  <a:pt x="680" y="3830"/>
                </a:lnTo>
                <a:lnTo>
                  <a:pt x="684" y="3849"/>
                </a:lnTo>
                <a:lnTo>
                  <a:pt x="689" y="3869"/>
                </a:lnTo>
                <a:lnTo>
                  <a:pt x="694" y="3888"/>
                </a:lnTo>
                <a:lnTo>
                  <a:pt x="700" y="3906"/>
                </a:lnTo>
                <a:lnTo>
                  <a:pt x="706" y="3926"/>
                </a:lnTo>
                <a:lnTo>
                  <a:pt x="712" y="3943"/>
                </a:lnTo>
                <a:lnTo>
                  <a:pt x="719" y="3961"/>
                </a:lnTo>
                <a:lnTo>
                  <a:pt x="727" y="3979"/>
                </a:lnTo>
                <a:lnTo>
                  <a:pt x="735" y="3995"/>
                </a:lnTo>
                <a:lnTo>
                  <a:pt x="744" y="4012"/>
                </a:lnTo>
                <a:lnTo>
                  <a:pt x="752" y="4028"/>
                </a:lnTo>
                <a:lnTo>
                  <a:pt x="762" y="4044"/>
                </a:lnTo>
                <a:lnTo>
                  <a:pt x="772" y="4060"/>
                </a:lnTo>
                <a:lnTo>
                  <a:pt x="783" y="4075"/>
                </a:lnTo>
                <a:lnTo>
                  <a:pt x="793" y="4089"/>
                </a:lnTo>
                <a:lnTo>
                  <a:pt x="804" y="4104"/>
                </a:lnTo>
                <a:lnTo>
                  <a:pt x="816" y="4118"/>
                </a:lnTo>
                <a:lnTo>
                  <a:pt x="829" y="4131"/>
                </a:lnTo>
                <a:lnTo>
                  <a:pt x="842" y="4145"/>
                </a:lnTo>
                <a:lnTo>
                  <a:pt x="855" y="4158"/>
                </a:lnTo>
                <a:lnTo>
                  <a:pt x="869" y="4170"/>
                </a:lnTo>
                <a:lnTo>
                  <a:pt x="883" y="4182"/>
                </a:lnTo>
                <a:lnTo>
                  <a:pt x="898" y="4194"/>
                </a:lnTo>
                <a:lnTo>
                  <a:pt x="913" y="4206"/>
                </a:lnTo>
                <a:lnTo>
                  <a:pt x="945" y="4227"/>
                </a:lnTo>
                <a:lnTo>
                  <a:pt x="978" y="4248"/>
                </a:lnTo>
                <a:lnTo>
                  <a:pt x="1012" y="4267"/>
                </a:lnTo>
                <a:lnTo>
                  <a:pt x="1047" y="4284"/>
                </a:lnTo>
                <a:lnTo>
                  <a:pt x="1083" y="4302"/>
                </a:lnTo>
                <a:lnTo>
                  <a:pt x="1121" y="4316"/>
                </a:lnTo>
                <a:lnTo>
                  <a:pt x="1159" y="4330"/>
                </a:lnTo>
                <a:lnTo>
                  <a:pt x="1198" y="4342"/>
                </a:lnTo>
                <a:lnTo>
                  <a:pt x="1240" y="4352"/>
                </a:lnTo>
                <a:lnTo>
                  <a:pt x="1282" y="4361"/>
                </a:lnTo>
                <a:lnTo>
                  <a:pt x="1324" y="4369"/>
                </a:lnTo>
                <a:lnTo>
                  <a:pt x="1368" y="4375"/>
                </a:lnTo>
                <a:lnTo>
                  <a:pt x="1413" y="4381"/>
                </a:lnTo>
                <a:lnTo>
                  <a:pt x="1460" y="4384"/>
                </a:lnTo>
                <a:lnTo>
                  <a:pt x="1507" y="4386"/>
                </a:lnTo>
                <a:lnTo>
                  <a:pt x="1557" y="4387"/>
                </a:lnTo>
                <a:lnTo>
                  <a:pt x="1600" y="4386"/>
                </a:lnTo>
                <a:lnTo>
                  <a:pt x="1643" y="4385"/>
                </a:lnTo>
                <a:lnTo>
                  <a:pt x="1687" y="4383"/>
                </a:lnTo>
                <a:lnTo>
                  <a:pt x="1730" y="4379"/>
                </a:lnTo>
                <a:lnTo>
                  <a:pt x="1772" y="4376"/>
                </a:lnTo>
                <a:lnTo>
                  <a:pt x="1815" y="4371"/>
                </a:lnTo>
                <a:lnTo>
                  <a:pt x="1856" y="4365"/>
                </a:lnTo>
                <a:lnTo>
                  <a:pt x="1898" y="4359"/>
                </a:lnTo>
                <a:lnTo>
                  <a:pt x="1939" y="4351"/>
                </a:lnTo>
                <a:lnTo>
                  <a:pt x="1980" y="4344"/>
                </a:lnTo>
                <a:lnTo>
                  <a:pt x="2021" y="4334"/>
                </a:lnTo>
                <a:lnTo>
                  <a:pt x="2062" y="4324"/>
                </a:lnTo>
                <a:lnTo>
                  <a:pt x="2102" y="4314"/>
                </a:lnTo>
                <a:lnTo>
                  <a:pt x="2142" y="4302"/>
                </a:lnTo>
                <a:lnTo>
                  <a:pt x="2182" y="4289"/>
                </a:lnTo>
                <a:lnTo>
                  <a:pt x="2222" y="4276"/>
                </a:lnTo>
                <a:lnTo>
                  <a:pt x="2298" y="4248"/>
                </a:lnTo>
                <a:lnTo>
                  <a:pt x="2370" y="4220"/>
                </a:lnTo>
                <a:lnTo>
                  <a:pt x="2438" y="4193"/>
                </a:lnTo>
                <a:lnTo>
                  <a:pt x="2503" y="4165"/>
                </a:lnTo>
                <a:lnTo>
                  <a:pt x="2563" y="4136"/>
                </a:lnTo>
                <a:lnTo>
                  <a:pt x="2619" y="4107"/>
                </a:lnTo>
                <a:lnTo>
                  <a:pt x="2671" y="4079"/>
                </a:lnTo>
                <a:lnTo>
                  <a:pt x="2718" y="4051"/>
                </a:lnTo>
                <a:lnTo>
                  <a:pt x="2750" y="4051"/>
                </a:lnTo>
                <a:lnTo>
                  <a:pt x="2750" y="4715"/>
                </a:lnTo>
                <a:lnTo>
                  <a:pt x="2692" y="4737"/>
                </a:lnTo>
                <a:lnTo>
                  <a:pt x="2629" y="4759"/>
                </a:lnTo>
                <a:lnTo>
                  <a:pt x="2563" y="4779"/>
                </a:lnTo>
                <a:lnTo>
                  <a:pt x="2492" y="4799"/>
                </a:lnTo>
                <a:lnTo>
                  <a:pt x="2418" y="4818"/>
                </a:lnTo>
                <a:lnTo>
                  <a:pt x="2340" y="4837"/>
                </a:lnTo>
                <a:lnTo>
                  <a:pt x="2259" y="4856"/>
                </a:lnTo>
                <a:lnTo>
                  <a:pt x="2173" y="4873"/>
                </a:lnTo>
                <a:lnTo>
                  <a:pt x="2086" y="4889"/>
                </a:lnTo>
                <a:lnTo>
                  <a:pt x="2001" y="4903"/>
                </a:lnTo>
                <a:lnTo>
                  <a:pt x="1916" y="4916"/>
                </a:lnTo>
                <a:lnTo>
                  <a:pt x="1832" y="4926"/>
                </a:lnTo>
                <a:lnTo>
                  <a:pt x="1750" y="4934"/>
                </a:lnTo>
                <a:lnTo>
                  <a:pt x="1669" y="4939"/>
                </a:lnTo>
                <a:lnTo>
                  <a:pt x="1589" y="4942"/>
                </a:lnTo>
                <a:lnTo>
                  <a:pt x="1511" y="4943"/>
                </a:lnTo>
                <a:lnTo>
                  <a:pt x="1467" y="4943"/>
                </a:lnTo>
                <a:lnTo>
                  <a:pt x="1424" y="4942"/>
                </a:lnTo>
                <a:lnTo>
                  <a:pt x="1382" y="4940"/>
                </a:lnTo>
                <a:lnTo>
                  <a:pt x="1341" y="4938"/>
                </a:lnTo>
                <a:lnTo>
                  <a:pt x="1299" y="4935"/>
                </a:lnTo>
                <a:lnTo>
                  <a:pt x="1259" y="4931"/>
                </a:lnTo>
                <a:lnTo>
                  <a:pt x="1219" y="4927"/>
                </a:lnTo>
                <a:lnTo>
                  <a:pt x="1179" y="4922"/>
                </a:lnTo>
                <a:lnTo>
                  <a:pt x="1140" y="4916"/>
                </a:lnTo>
                <a:lnTo>
                  <a:pt x="1102" y="4910"/>
                </a:lnTo>
                <a:lnTo>
                  <a:pt x="1065" y="4903"/>
                </a:lnTo>
                <a:lnTo>
                  <a:pt x="1028" y="4896"/>
                </a:lnTo>
                <a:lnTo>
                  <a:pt x="991" y="4887"/>
                </a:lnTo>
                <a:lnTo>
                  <a:pt x="954" y="4878"/>
                </a:lnTo>
                <a:lnTo>
                  <a:pt x="920" y="4869"/>
                </a:lnTo>
                <a:lnTo>
                  <a:pt x="884" y="4858"/>
                </a:lnTo>
                <a:lnTo>
                  <a:pt x="851" y="4847"/>
                </a:lnTo>
                <a:lnTo>
                  <a:pt x="816" y="4835"/>
                </a:lnTo>
                <a:lnTo>
                  <a:pt x="784" y="4823"/>
                </a:lnTo>
                <a:lnTo>
                  <a:pt x="751" y="4810"/>
                </a:lnTo>
                <a:lnTo>
                  <a:pt x="719" y="4796"/>
                </a:lnTo>
                <a:lnTo>
                  <a:pt x="688" y="4782"/>
                </a:lnTo>
                <a:lnTo>
                  <a:pt x="656" y="4767"/>
                </a:lnTo>
                <a:lnTo>
                  <a:pt x="626" y="4752"/>
                </a:lnTo>
                <a:lnTo>
                  <a:pt x="597" y="4736"/>
                </a:lnTo>
                <a:lnTo>
                  <a:pt x="568" y="4719"/>
                </a:lnTo>
                <a:lnTo>
                  <a:pt x="540" y="4701"/>
                </a:lnTo>
                <a:lnTo>
                  <a:pt x="512" y="4683"/>
                </a:lnTo>
                <a:lnTo>
                  <a:pt x="485" y="4664"/>
                </a:lnTo>
                <a:lnTo>
                  <a:pt x="458" y="4644"/>
                </a:lnTo>
                <a:lnTo>
                  <a:pt x="432" y="4625"/>
                </a:lnTo>
                <a:lnTo>
                  <a:pt x="406" y="4603"/>
                </a:lnTo>
                <a:lnTo>
                  <a:pt x="381" y="4581"/>
                </a:lnTo>
                <a:lnTo>
                  <a:pt x="356" y="4560"/>
                </a:lnTo>
                <a:lnTo>
                  <a:pt x="333" y="4537"/>
                </a:lnTo>
                <a:lnTo>
                  <a:pt x="311" y="4514"/>
                </a:lnTo>
                <a:lnTo>
                  <a:pt x="289" y="4492"/>
                </a:lnTo>
                <a:lnTo>
                  <a:pt x="268" y="4468"/>
                </a:lnTo>
                <a:lnTo>
                  <a:pt x="248" y="4444"/>
                </a:lnTo>
                <a:lnTo>
                  <a:pt x="229" y="4419"/>
                </a:lnTo>
                <a:lnTo>
                  <a:pt x="210" y="4395"/>
                </a:lnTo>
                <a:lnTo>
                  <a:pt x="192" y="4370"/>
                </a:lnTo>
                <a:lnTo>
                  <a:pt x="175" y="4344"/>
                </a:lnTo>
                <a:lnTo>
                  <a:pt x="158" y="4318"/>
                </a:lnTo>
                <a:lnTo>
                  <a:pt x="143" y="4291"/>
                </a:lnTo>
                <a:lnTo>
                  <a:pt x="128" y="4264"/>
                </a:lnTo>
                <a:lnTo>
                  <a:pt x="114" y="4237"/>
                </a:lnTo>
                <a:lnTo>
                  <a:pt x="101" y="4209"/>
                </a:lnTo>
                <a:lnTo>
                  <a:pt x="89" y="4181"/>
                </a:lnTo>
                <a:lnTo>
                  <a:pt x="77" y="4153"/>
                </a:lnTo>
                <a:lnTo>
                  <a:pt x="67" y="4123"/>
                </a:lnTo>
                <a:lnTo>
                  <a:pt x="57" y="4093"/>
                </a:lnTo>
                <a:lnTo>
                  <a:pt x="48" y="4064"/>
                </a:lnTo>
                <a:lnTo>
                  <a:pt x="40" y="4034"/>
                </a:lnTo>
                <a:lnTo>
                  <a:pt x="32" y="4003"/>
                </a:lnTo>
                <a:lnTo>
                  <a:pt x="26" y="3971"/>
                </a:lnTo>
                <a:lnTo>
                  <a:pt x="19" y="3940"/>
                </a:lnTo>
                <a:lnTo>
                  <a:pt x="15" y="3907"/>
                </a:lnTo>
                <a:lnTo>
                  <a:pt x="10" y="3875"/>
                </a:lnTo>
                <a:lnTo>
                  <a:pt x="6" y="3843"/>
                </a:lnTo>
                <a:lnTo>
                  <a:pt x="4" y="3809"/>
                </a:lnTo>
                <a:lnTo>
                  <a:pt x="2" y="3776"/>
                </a:lnTo>
                <a:lnTo>
                  <a:pt x="1" y="3741"/>
                </a:lnTo>
                <a:lnTo>
                  <a:pt x="0" y="3707"/>
                </a:lnTo>
                <a:close/>
                <a:moveTo>
                  <a:pt x="1286" y="0"/>
                </a:moveTo>
                <a:lnTo>
                  <a:pt x="1950" y="0"/>
                </a:lnTo>
                <a:lnTo>
                  <a:pt x="1950" y="686"/>
                </a:lnTo>
                <a:lnTo>
                  <a:pt x="1286" y="686"/>
                </a:lnTo>
                <a:lnTo>
                  <a:pt x="128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3333</TotalTime>
  <Words>696</Words>
  <Application>Microsoft Macintosh PowerPoint</Application>
  <PresentationFormat>Presentación en pantalla (4:3)</PresentationFormat>
  <Paragraphs>149</Paragraphs>
  <Slides>31</Slides>
  <Notes>1</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jastenfrojen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año de los diccionarios SM</dc:title>
  <dc:creator>sara</dc:creator>
  <cp:lastModifiedBy>Francisco M. Carriscondo Esquivel</cp:lastModifiedBy>
  <cp:revision>294</cp:revision>
  <dcterms:created xsi:type="dcterms:W3CDTF">2011-11-28T17:08:10Z</dcterms:created>
  <dcterms:modified xsi:type="dcterms:W3CDTF">2012-05-10T15:59:03Z</dcterms:modified>
</cp:coreProperties>
</file>