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  <p:sldMasterId id="2147484381" r:id="rId2"/>
    <p:sldMasterId id="2147484393" r:id="rId3"/>
    <p:sldMasterId id="2147484405" r:id="rId4"/>
    <p:sldMasterId id="2147484417" r:id="rId5"/>
  </p:sldMasterIdLst>
  <p:notesMasterIdLst>
    <p:notesMasterId r:id="rId31"/>
  </p:notesMasterIdLst>
  <p:sldIdLst>
    <p:sldId id="336" r:id="rId6"/>
    <p:sldId id="257" r:id="rId7"/>
    <p:sldId id="265" r:id="rId8"/>
    <p:sldId id="300" r:id="rId9"/>
    <p:sldId id="301" r:id="rId10"/>
    <p:sldId id="302" r:id="rId11"/>
    <p:sldId id="266" r:id="rId12"/>
    <p:sldId id="267" r:id="rId13"/>
    <p:sldId id="274" r:id="rId14"/>
    <p:sldId id="303" r:id="rId15"/>
    <p:sldId id="270" r:id="rId16"/>
    <p:sldId id="311" r:id="rId17"/>
    <p:sldId id="271" r:id="rId18"/>
    <p:sldId id="272" r:id="rId19"/>
    <p:sldId id="273" r:id="rId20"/>
    <p:sldId id="281" r:id="rId21"/>
    <p:sldId id="334" r:id="rId22"/>
    <p:sldId id="275" r:id="rId23"/>
    <p:sldId id="282" r:id="rId24"/>
    <p:sldId id="280" r:id="rId25"/>
    <p:sldId id="315" r:id="rId26"/>
    <p:sldId id="316" r:id="rId27"/>
    <p:sldId id="317" r:id="rId28"/>
    <p:sldId id="318" r:id="rId29"/>
    <p:sldId id="33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25.7.2012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6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B87BD5-CD2E-471D-93A1-C02AC621F9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511A54-34D4-414C-9221-4DC662A5B0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D2BAE-FA14-48B1-BE15-91FFA08AEB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23437-1DC5-470C-9C45-A2E9507441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449AAA-CC40-4437-BEC2-C5235EF106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7441C-F59E-4A88-86AC-DDEE916FC8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1C14F-39B5-4573-893D-08C5817EFF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DCFC1-6795-42BA-A49F-C500E7A5E5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BE9B0-38DF-4AAB-B05E-D37F3F2905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D27A55-D63C-4D38-A777-7DF3C13DBF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A7FA9C-190B-49D4-BDB7-8EB7EB4658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5C3672-CC0F-4097-A91C-77C48CBE83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5F620-172A-4416-BE04-2BB4EBA7B4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69CA1-3BAD-4A21-A6D5-BAF31F22DD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2174D-F61D-404D-B080-96AD73ABEE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96842C-D19E-4956-8D09-08B45564DC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3DE174-ABD2-411E-976D-815D941F58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930D1-399C-4496-9806-2865ECA063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670F3-CCAB-4837-9508-015D891855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676A1-DB22-4F11-82DC-4134533F50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85CB37-B153-4444-9701-4F5E24AB84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3C7CC8-04F8-455B-931A-A15A587F2B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676611-2A4B-4906-A4D7-BDE53FED48E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485F06-9DD3-4DBD-B3CE-B4F87546DC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3529D1-119B-4BFF-92E0-7D83C85F71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BEB1C3-1FFC-448F-AF12-5D3F69AB48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D24F42-101F-4E53-9113-479778587D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4DA111-C242-4218-92BF-F8908E9D5D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3764D-78B8-4F21-B476-00755FD236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978B8C-5508-45E0-984B-9AE99F9023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12E5B-1292-4D97-BBD2-CD13BF7724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3DDE3-309A-4FAD-A3DB-87A3725B67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16D1D6-1A97-4CFA-B744-8D300D71A7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BF79D-F8AB-44FD-9455-9961E8C03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70886A-872B-4B4D-9D14-EEC7B19E9D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0295BD-4778-484D-BE4B-D18758B942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152963-E2EC-4465-AA9D-7B77608B18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09711-49C3-47DD-B416-49567F907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06DC5D-967C-4EE0-9FCA-C7C71494F2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A9F750-16DB-4A9E-BD4A-611C75B67D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947E91-445B-4F22-A200-3F3BF8D6AE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826E0-9C3D-47F9-B127-0AB1392DE1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07A106-4B42-4EE2-B0E9-C1B3CD37AC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BBDCD-CB60-462E-86D8-32B332DC48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7C48EFAF-6A45-413F-9BB1-66B5C80F8B5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A65AE30-7FA2-45F6-B80C-BCBFFF2B07D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DE83F704-488B-4335-9D5D-F6000085B2E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92EC115-EA64-4537-9219-DD5ECB5677C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Reprezentace dat v informačních systémech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Paměť počítače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paměť s přímým přístupem (RAM – </a:t>
            </a:r>
            <a:r>
              <a:rPr lang="cs-CZ" dirty="0" err="1" smtClean="0">
                <a:latin typeface="Gill Sans MT" pitchFamily="34" charset="-18"/>
              </a:rPr>
              <a:t>Random</a:t>
            </a:r>
            <a:r>
              <a:rPr lang="cs-CZ" dirty="0" smtClean="0">
                <a:latin typeface="Gill Sans MT" pitchFamily="34" charset="-18"/>
              </a:rPr>
              <a:t> Access </a:t>
            </a:r>
            <a:r>
              <a:rPr lang="cs-CZ" dirty="0" err="1" smtClean="0">
                <a:latin typeface="Gill Sans MT" pitchFamily="34" charset="-18"/>
              </a:rPr>
              <a:t>Memory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všechna paměťová místa kdykoliv dostupná přes adresu</a:t>
            </a:r>
            <a:endParaRPr lang="cs-CZ" dirty="0">
              <a:latin typeface="Gill Sans MT" pitchFamily="34" charset="-1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84984"/>
            <a:ext cx="5334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75856" y="3933056"/>
            <a:ext cx="936104" cy="37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5C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4859868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Adresa: 4010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71800" y="501317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Adresa: 4012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83968" y="4797152"/>
            <a:ext cx="15841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Adresa: 4014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Gill Sans MT" pitchFamily="34" charset="-18"/>
              </a:rPr>
              <a:t>Proměnná</a:t>
            </a:r>
            <a:endParaRPr lang="cs-CZ" sz="36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Abstrakce paměťového místa</a:t>
            </a:r>
          </a:p>
          <a:p>
            <a:r>
              <a:rPr lang="cs-CZ" dirty="0" smtClean="0">
                <a:latin typeface="Gill Sans MT" pitchFamily="34" charset="-18"/>
              </a:rPr>
              <a:t>Je určitého datového typu</a:t>
            </a:r>
          </a:p>
          <a:p>
            <a:r>
              <a:rPr lang="cs-CZ" dirty="0" smtClean="0">
                <a:latin typeface="Gill Sans MT" pitchFamily="34" charset="-18"/>
              </a:rPr>
              <a:t>V programovacím jazyce má symbolické jméno (název proměnné)</a:t>
            </a:r>
          </a:p>
          <a:p>
            <a:r>
              <a:rPr lang="cs-CZ" dirty="0" smtClean="0">
                <a:latin typeface="Gill Sans MT" pitchFamily="34" charset="-18"/>
              </a:rPr>
              <a:t>Pozn.: paměťové místo má adresu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Deklarace proměnné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Deklarace proměnné v programovacím jazyce:</a:t>
            </a:r>
          </a:p>
          <a:p>
            <a:pPr lvl="1">
              <a:buNone/>
            </a:pP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nt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cisloStudenta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lvl="1">
              <a:buNone/>
            </a:pP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pocetStudentu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endParaRPr lang="cs-CZ" sz="2000" dirty="0" smtClean="0">
              <a:latin typeface="Gill Sans MT" pitchFamily="34" charset="-1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loat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teplotaVenku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lvl="1">
              <a:buNone/>
            </a:pPr>
            <a:r>
              <a:rPr lang="en-US" sz="2000" i="1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cs-CZ" sz="2000" i="1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datový typ</a:t>
            </a:r>
            <a:r>
              <a:rPr lang="en-US" sz="2000" i="1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&gt; &lt;</a:t>
            </a:r>
            <a:r>
              <a:rPr lang="cs-CZ" sz="2000" i="1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název proměnné</a:t>
            </a:r>
            <a:r>
              <a:rPr lang="en-US" sz="2000" i="1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cs-CZ" sz="23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Název proměnné:</a:t>
            </a:r>
          </a:p>
          <a:p>
            <a:pPr lvl="1"/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začíná (a..z, A..Z) a obsahuje (a..z,A..Z,0..9)</a:t>
            </a:r>
          </a:p>
          <a:p>
            <a:r>
              <a:rPr lang="cs-CZ" dirty="0" smtClean="0">
                <a:latin typeface="Gill Sans MT" pitchFamily="34" charset="-18"/>
              </a:rPr>
              <a:t>Deklarace = vyhrazení paměti v počítači</a:t>
            </a:r>
          </a:p>
          <a:p>
            <a:r>
              <a:rPr lang="cs-CZ" dirty="0" smtClean="0">
                <a:latin typeface="Gill Sans MT" pitchFamily="34" charset="-18"/>
              </a:rPr>
              <a:t>Definice = jen určení nového datového typu (bez konkrétního vyhrazení paměti) 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Uživatelské datové typy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Definice uživatelského datového typu:</a:t>
            </a:r>
          </a:p>
          <a:p>
            <a:pPr lvl="1"/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struct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ZaznamOStudentovi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{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	 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cisloStudenta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	  char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znamka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};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 smtClean="0">
              <a:latin typeface="Gill Sans MT" pitchFamily="34" charset="-1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Gill Sans MT" pitchFamily="34" charset="-18"/>
              </a:rPr>
              <a:t>Deklarace proměnné uživatelského datového typu </a:t>
            </a:r>
            <a:r>
              <a:rPr lang="cs-CZ" dirty="0" err="1" smtClean="0">
                <a:latin typeface="Gill Sans MT" pitchFamily="34" charset="-18"/>
              </a:rPr>
              <a:t>ZaznamOStudentovi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/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struct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ZaznamOStudentovi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st1r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struct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ZaznamOStudentovi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2381250"/>
            <a:ext cx="5000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Uživatelské datové typy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paměť vyhrazená pro st1r a st2r: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Gill Sans MT" pitchFamily="34" charset="-18"/>
              </a:rPr>
              <a:t>přístup k údajům ve struktuře:</a:t>
            </a:r>
          </a:p>
          <a:p>
            <a:pPr lvl="1"/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st1r.cisloStudenta</a:t>
            </a:r>
            <a:b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st1r.znamka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75856" y="39957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st1r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9237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st2r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4211796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400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4355812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405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91880" y="21235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znamka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348136" y="2411596"/>
            <a:ext cx="150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cisloStudenta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20608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znamka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707904" y="2348880"/>
            <a:ext cx="150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cisloStudenta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Ukazatel</a:t>
            </a:r>
            <a:r>
              <a:rPr lang="en-US" sz="3200" dirty="0" smtClean="0">
                <a:latin typeface="Gill Sans MT" pitchFamily="34" charset="-18"/>
              </a:rPr>
              <a:t> (pointer)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Abstrakce paměťové adresy</a:t>
            </a:r>
            <a:r>
              <a:rPr lang="en-US" dirty="0" smtClean="0">
                <a:latin typeface="Gill Sans MT" pitchFamily="34" charset="-18"/>
              </a:rPr>
              <a:t> </a:t>
            </a:r>
          </a:p>
          <a:p>
            <a:r>
              <a:rPr lang="cs-CZ" dirty="0" smtClean="0">
                <a:latin typeface="Gill Sans MT" pitchFamily="34" charset="-18"/>
              </a:rPr>
              <a:t>Velikost ukazatele: 4 byty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Ukazatel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Deklarace ukazatelů: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int</a:t>
            </a:r>
            <a:r>
              <a:rPr lang="cs-CZ" dirty="0" smtClean="0">
                <a:latin typeface="Gill Sans MT" pitchFamily="34" charset="-18"/>
              </a:rPr>
              <a:t>  *</a:t>
            </a:r>
            <a:r>
              <a:rPr lang="en-US" dirty="0" err="1" smtClean="0">
                <a:latin typeface="Gill Sans MT" pitchFamily="34" charset="-18"/>
              </a:rPr>
              <a:t>ukP</a:t>
            </a:r>
            <a:r>
              <a:rPr lang="cs-CZ" dirty="0" smtClean="0">
                <a:latin typeface="Gill Sans MT" pitchFamily="34" charset="-18"/>
              </a:rPr>
              <a:t>ocetStudentu1r</a:t>
            </a:r>
            <a:r>
              <a:rPr lang="en-US" dirty="0" smtClean="0">
                <a:latin typeface="Gill Sans MT" pitchFamily="34" charset="-18"/>
              </a:rPr>
              <a:t>;</a:t>
            </a:r>
            <a:br>
              <a:rPr lang="en-US" dirty="0" smtClean="0">
                <a:latin typeface="Gill Sans MT" pitchFamily="34" charset="-18"/>
              </a:rPr>
            </a:br>
            <a:r>
              <a:rPr lang="cs-CZ" dirty="0" err="1" smtClean="0">
                <a:latin typeface="Gill Sans MT" pitchFamily="34" charset="-18"/>
              </a:rPr>
              <a:t>struct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cs-CZ" dirty="0" err="1" smtClean="0">
                <a:latin typeface="Gill Sans MT" pitchFamily="34" charset="-18"/>
              </a:rPr>
              <a:t>ZaznamOStudentovi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en-US" dirty="0" smtClean="0">
                <a:latin typeface="Gill Sans MT" pitchFamily="34" charset="-18"/>
              </a:rPr>
              <a:t>*ukStudent1r;</a:t>
            </a:r>
            <a:br>
              <a:rPr lang="en-US" dirty="0" smtClean="0">
                <a:latin typeface="Gill Sans MT" pitchFamily="34" charset="-18"/>
              </a:rPr>
            </a:br>
            <a:endParaRPr lang="cs-CZ" dirty="0">
              <a:latin typeface="Gill Sans MT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140968"/>
            <a:ext cx="4800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123728" y="30596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Gill Sans MT" pitchFamily="34" charset="-18"/>
              </a:rPr>
              <a:t>ukP</a:t>
            </a:r>
            <a:r>
              <a:rPr lang="cs-CZ" dirty="0" smtClean="0">
                <a:latin typeface="Gill Sans MT" pitchFamily="34" charset="-18"/>
              </a:rPr>
              <a:t>ocetStudentu1r=1020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88024" y="30689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Gill Sans MT" pitchFamily="34" charset="-18"/>
              </a:rPr>
              <a:t>uk</a:t>
            </a:r>
            <a:r>
              <a:rPr lang="cs-CZ" dirty="0" err="1" smtClean="0">
                <a:latin typeface="Gill Sans MT" pitchFamily="34" charset="-18"/>
              </a:rPr>
              <a:t>Student1r=1032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55776" y="45091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adresa: 310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23928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adresa: 314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07704" y="64533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adresa: 1020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64533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adresa: 1032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51479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int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50758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ZaznamOStudentovi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Proměnná uživatelského datového typu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Definice uživatelského datového typu:</a:t>
            </a:r>
          </a:p>
          <a:p>
            <a:pPr lvl="1">
              <a:buNone/>
            </a:pP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struct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ZaznamOStudentovi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{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	 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cisloStudenta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b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	  char </a:t>
            </a: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znamka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lvl="1">
              <a:buNone/>
            </a:pP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};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 smtClean="0">
              <a:latin typeface="Gill Sans MT" pitchFamily="34" charset="-1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Gill Sans MT" pitchFamily="34" charset="-18"/>
              </a:rPr>
              <a:t>Deklarace proměnné uživatelského datového typu </a:t>
            </a:r>
            <a:r>
              <a:rPr lang="cs-CZ" dirty="0" err="1" smtClean="0">
                <a:latin typeface="Gill Sans MT" pitchFamily="34" charset="-18"/>
              </a:rPr>
              <a:t>ZaznamOStudentovi</a:t>
            </a:r>
            <a:r>
              <a:rPr lang="cs-CZ" dirty="0" smtClean="0">
                <a:latin typeface="Gill Sans MT" pitchFamily="34" charset="-18"/>
              </a:rPr>
              <a:t>:</a:t>
            </a:r>
          </a:p>
          <a:p>
            <a:pPr lvl="1">
              <a:buNone/>
            </a:pP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struct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ZaznamOStudentovi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endParaRPr lang="cs-CZ" sz="2000" dirty="0" smtClean="0">
              <a:latin typeface="Gill Sans MT" pitchFamily="34" charset="-1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Odkaz na atribut proměnné:</a:t>
            </a:r>
          </a:p>
          <a:p>
            <a:pPr lvl="1">
              <a:buNone/>
            </a:pP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cs-CZ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t.cisloStudenta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=137246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;</a:t>
            </a:r>
            <a:r>
              <a:rPr lang="cs-CZ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 smtClean="0">
              <a:latin typeface="Gill Sans MT" pitchFamily="34" charset="-1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r>
              <a:rPr lang="en-US" sz="2000" dirty="0" err="1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st.znamka</a:t>
            </a:r>
            <a:r>
              <a:rPr lang="en-US" sz="2000" dirty="0" smtClean="0">
                <a:latin typeface="Gill Sans MT" pitchFamily="34" charset="-18"/>
                <a:ea typeface="Arial Unicode MS" pitchFamily="34" charset="-128"/>
                <a:cs typeface="Arial Unicode MS" pitchFamily="34" charset="-128"/>
              </a:rPr>
              <a:t>=“A”;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Datová struktura: pole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Potřebuji několik (? 10, 50, 1000,…) proměnných stejného typu – všichni studenti ročníku</a:t>
            </a:r>
          </a:p>
          <a:p>
            <a:r>
              <a:rPr lang="cs-CZ" dirty="0" smtClean="0">
                <a:latin typeface="Gill Sans MT" pitchFamily="34" charset="-18"/>
              </a:rPr>
              <a:t>Pole: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množina homogenních prvků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přístupný kdykoliv kterýkoliv prvek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52736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Datová struktura: pole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Deklarace pole:</a:t>
            </a: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r>
              <a:rPr lang="cs-CZ" sz="2600" dirty="0" smtClean="0">
                <a:latin typeface="Gill Sans MT" pitchFamily="34" charset="-18"/>
              </a:rPr>
              <a:t>	</a:t>
            </a:r>
            <a:r>
              <a:rPr lang="cs-CZ" sz="2600" dirty="0" err="1" smtClean="0">
                <a:latin typeface="Gill Sans MT" pitchFamily="34" charset="-18"/>
              </a:rPr>
              <a:t>struct ZaznamOStudentovi  st</a:t>
            </a:r>
            <a:r>
              <a:rPr lang="en-US" sz="2600" dirty="0" smtClean="0">
                <a:latin typeface="Gill Sans MT" pitchFamily="34" charset="-18"/>
              </a:rPr>
              <a:t>[1000];</a:t>
            </a:r>
            <a:endParaRPr lang="cs-CZ" sz="2600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První prvek pole</a:t>
            </a:r>
            <a:r>
              <a:rPr lang="en-US" dirty="0" smtClean="0">
                <a:latin typeface="Gill Sans MT" pitchFamily="34" charset="-18"/>
              </a:rPr>
              <a:t>: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st</a:t>
            </a:r>
            <a:r>
              <a:rPr lang="en-US" dirty="0" smtClean="0">
                <a:latin typeface="Gill Sans MT" pitchFamily="34" charset="-18"/>
              </a:rPr>
              <a:t>[0] , </a:t>
            </a:r>
            <a:r>
              <a:rPr lang="cs-CZ" dirty="0" smtClean="0">
                <a:latin typeface="Gill Sans MT" pitchFamily="34" charset="-18"/>
              </a:rPr>
              <a:t>poslední prvek: </a:t>
            </a:r>
            <a:r>
              <a:rPr lang="cs-CZ" dirty="0" err="1" smtClean="0">
                <a:latin typeface="Gill Sans MT" pitchFamily="34" charset="-18"/>
              </a:rPr>
              <a:t>st</a:t>
            </a:r>
            <a:r>
              <a:rPr lang="en-US" dirty="0" smtClean="0">
                <a:latin typeface="Gill Sans MT" pitchFamily="34" charset="-18"/>
              </a:rPr>
              <a:t>[999]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>
              <a:latin typeface="Gill Sans MT" pitchFamily="34" charset="-18"/>
            </a:endParaRPr>
          </a:p>
          <a:p>
            <a:endParaRPr lang="en-US" sz="2800" dirty="0" smtClean="0">
              <a:latin typeface="Gill Sans MT" pitchFamily="34" charset="-18"/>
            </a:endParaRPr>
          </a:p>
          <a:p>
            <a:r>
              <a:rPr lang="cs-CZ" sz="2800" dirty="0" smtClean="0">
                <a:latin typeface="Gill Sans MT" pitchFamily="34" charset="-18"/>
              </a:rPr>
              <a:t>Odkaz na atribut prvku pole:</a:t>
            </a:r>
          </a:p>
          <a:p>
            <a:pPr lvl="1">
              <a:buNone/>
            </a:pPr>
            <a:r>
              <a:rPr lang="en-US" dirty="0" err="1" smtClean="0">
                <a:latin typeface="Gill Sans MT" pitchFamily="34" charset="-18"/>
              </a:rPr>
              <a:t>s</a:t>
            </a:r>
            <a:r>
              <a:rPr lang="cs-CZ" dirty="0" smtClean="0">
                <a:latin typeface="Gill Sans MT" pitchFamily="34" charset="-18"/>
              </a:rPr>
              <a:t>t</a:t>
            </a:r>
            <a:r>
              <a:rPr lang="en-US" dirty="0" smtClean="0">
                <a:latin typeface="Gill Sans MT" pitchFamily="34" charset="-18"/>
              </a:rPr>
              <a:t>[315].</a:t>
            </a:r>
            <a:r>
              <a:rPr lang="en-US" dirty="0" err="1" smtClean="0">
                <a:latin typeface="Gill Sans MT" pitchFamily="34" charset="-18"/>
              </a:rPr>
              <a:t>cisloStudenta</a:t>
            </a:r>
            <a:r>
              <a:rPr lang="en-US" dirty="0" smtClean="0">
                <a:latin typeface="Gill Sans MT" pitchFamily="34" charset="-18"/>
              </a:rPr>
              <a:t>=128753;</a:t>
            </a:r>
          </a:p>
          <a:p>
            <a:pPr lvl="1">
              <a:buNone/>
            </a:pPr>
            <a:r>
              <a:rPr lang="en-US" dirty="0" err="1" smtClean="0">
                <a:latin typeface="Gill Sans MT" pitchFamily="34" charset="-18"/>
              </a:rPr>
              <a:t>s</a:t>
            </a:r>
            <a:r>
              <a:rPr lang="cs-CZ" dirty="0" smtClean="0">
                <a:latin typeface="Gill Sans MT" pitchFamily="34" charset="-18"/>
              </a:rPr>
              <a:t>t</a:t>
            </a:r>
            <a:r>
              <a:rPr lang="en-US" dirty="0" smtClean="0">
                <a:latin typeface="Gill Sans MT" pitchFamily="34" charset="-18"/>
              </a:rPr>
              <a:t>[315].</a:t>
            </a:r>
            <a:r>
              <a:rPr lang="en-US" dirty="0" err="1" smtClean="0">
                <a:latin typeface="Gill Sans MT" pitchFamily="34" charset="-18"/>
              </a:rPr>
              <a:t>znamka</a:t>
            </a:r>
            <a:r>
              <a:rPr lang="en-US" dirty="0" smtClean="0">
                <a:latin typeface="Gill Sans MT" pitchFamily="34" charset="-18"/>
              </a:rPr>
              <a:t>=“A”;</a:t>
            </a:r>
          </a:p>
          <a:p>
            <a:r>
              <a:rPr lang="cs-CZ" sz="2800" dirty="0" smtClean="0">
                <a:latin typeface="Gill Sans MT" pitchFamily="34" charset="-18"/>
              </a:rPr>
              <a:t>a</a:t>
            </a:r>
            <a:r>
              <a:rPr lang="en-US" sz="2800" dirty="0" err="1" smtClean="0">
                <a:latin typeface="Gill Sans MT" pitchFamily="34" charset="-18"/>
              </a:rPr>
              <a:t>dresa</a:t>
            </a:r>
            <a:r>
              <a:rPr lang="cs-CZ" sz="2800" dirty="0" smtClean="0">
                <a:latin typeface="Gill Sans MT" pitchFamily="34" charset="-18"/>
              </a:rPr>
              <a:t>_</a:t>
            </a:r>
            <a:r>
              <a:rPr lang="en-US" sz="2800" dirty="0" err="1" smtClean="0">
                <a:latin typeface="Gill Sans MT" pitchFamily="34" charset="-18"/>
              </a:rPr>
              <a:t>prvku</a:t>
            </a:r>
            <a:r>
              <a:rPr lang="cs-CZ" sz="2800" dirty="0" smtClean="0">
                <a:latin typeface="Gill Sans MT" pitchFamily="34" charset="-18"/>
              </a:rPr>
              <a:t>_</a:t>
            </a:r>
            <a:r>
              <a:rPr lang="en-US" sz="2800" dirty="0" err="1" smtClean="0">
                <a:latin typeface="Gill Sans MT" pitchFamily="34" charset="-18"/>
              </a:rPr>
              <a:t>i</a:t>
            </a:r>
            <a:r>
              <a:rPr lang="en-US" sz="2800" dirty="0" smtClean="0">
                <a:latin typeface="Gill Sans MT" pitchFamily="34" charset="-18"/>
              </a:rPr>
              <a:t> = </a:t>
            </a:r>
            <a:endParaRPr lang="cs-CZ" sz="2800" dirty="0" smtClean="0">
              <a:latin typeface="Gill Sans MT" pitchFamily="34" charset="-18"/>
            </a:endParaRPr>
          </a:p>
          <a:p>
            <a:pPr>
              <a:buNone/>
            </a:pPr>
            <a:r>
              <a:rPr lang="cs-CZ" sz="2800" dirty="0" smtClean="0">
                <a:latin typeface="Gill Sans MT" pitchFamily="34" charset="-18"/>
              </a:rPr>
              <a:t>		</a:t>
            </a:r>
            <a:r>
              <a:rPr lang="en-US" sz="2800" dirty="0" err="1" smtClean="0">
                <a:latin typeface="Gill Sans MT" pitchFamily="34" charset="-18"/>
              </a:rPr>
              <a:t>adresa</a:t>
            </a:r>
            <a:r>
              <a:rPr lang="cs-CZ" sz="2800" dirty="0" smtClean="0">
                <a:latin typeface="Gill Sans MT" pitchFamily="34" charset="-18"/>
              </a:rPr>
              <a:t>_začátku_pole   </a:t>
            </a:r>
            <a:r>
              <a:rPr lang="en-US" sz="2800" dirty="0" smtClean="0">
                <a:latin typeface="Gill Sans MT" pitchFamily="34" charset="-18"/>
              </a:rPr>
              <a:t>+ </a:t>
            </a:r>
            <a:r>
              <a:rPr lang="cs-CZ" sz="2800" dirty="0" smtClean="0">
                <a:latin typeface="Gill Sans MT" pitchFamily="34" charset="-18"/>
              </a:rPr>
              <a:t> (</a:t>
            </a:r>
            <a:r>
              <a:rPr lang="cs-CZ" sz="2800" dirty="0" smtClean="0">
                <a:latin typeface="Gill Sans MT" pitchFamily="34" charset="-18"/>
              </a:rPr>
              <a:t>i x délka_prvku_pole</a:t>
            </a:r>
            <a:r>
              <a:rPr lang="en-US" sz="2800" dirty="0" smtClean="0">
                <a:latin typeface="Gill Sans MT" pitchFamily="34" charset="-18"/>
              </a:rPr>
              <a:t>)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638" y="3140968"/>
            <a:ext cx="42767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lů 6"/>
          <p:cNvSpPr/>
          <p:nvPr/>
        </p:nvSpPr>
        <p:spPr>
          <a:xfrm>
            <a:off x="5580112" y="191683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076056" y="15475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Index </a:t>
            </a:r>
            <a:r>
              <a:rPr lang="cs-CZ" dirty="0" smtClean="0">
                <a:latin typeface="Gill Sans MT" pitchFamily="34" charset="-18"/>
              </a:rPr>
              <a:t>prvku </a:t>
            </a:r>
            <a:r>
              <a:rPr lang="en-US" dirty="0" smtClean="0">
                <a:latin typeface="Gill Sans MT" pitchFamily="34" charset="-18"/>
              </a:rPr>
              <a:t>pole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95736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1040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03848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1045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-18"/>
              </a:rPr>
              <a:t>1050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1055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Reprezentace dat v informačních systémech</a:t>
            </a:r>
            <a:endParaRPr lang="cs-CZ" sz="28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Reprezentace dat v počítači</a:t>
            </a:r>
          </a:p>
          <a:p>
            <a:r>
              <a:rPr lang="cs-CZ" dirty="0" smtClean="0">
                <a:latin typeface="Gill Sans MT" pitchFamily="34" charset="-18"/>
              </a:rPr>
              <a:t>Datové typy</a:t>
            </a:r>
          </a:p>
          <a:p>
            <a:r>
              <a:rPr lang="cs-CZ" dirty="0" smtClean="0">
                <a:latin typeface="Gill Sans MT" pitchFamily="34" charset="-18"/>
              </a:rPr>
              <a:t>Proměnná</a:t>
            </a:r>
          </a:p>
          <a:p>
            <a:r>
              <a:rPr lang="cs-CZ" dirty="0" smtClean="0">
                <a:latin typeface="Gill Sans MT" pitchFamily="34" charset="-18"/>
              </a:rPr>
              <a:t>Uživatelské datové typy</a:t>
            </a:r>
          </a:p>
          <a:p>
            <a:r>
              <a:rPr lang="cs-CZ" dirty="0" smtClean="0">
                <a:latin typeface="Gill Sans MT" pitchFamily="34" charset="-18"/>
              </a:rPr>
              <a:t>Datové struktury: pole, zásobník, seznam, binární strom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Datová struktura: pole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Vícerozměrné pole:</a:t>
            </a:r>
          </a:p>
          <a:p>
            <a:pPr lvl="1"/>
            <a:r>
              <a:rPr lang="en-US" dirty="0" err="1" smtClean="0">
                <a:latin typeface="Gill Sans MT" pitchFamily="34" charset="-18"/>
              </a:rPr>
              <a:t>c</a:t>
            </a:r>
            <a:r>
              <a:rPr lang="cs-CZ" dirty="0" err="1" smtClean="0">
                <a:latin typeface="Gill Sans MT" pitchFamily="34" charset="-18"/>
              </a:rPr>
              <a:t>har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znamka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en-US" dirty="0" smtClean="0">
                <a:latin typeface="Gill Sans MT" pitchFamily="34" charset="-18"/>
              </a:rPr>
              <a:t>[60] [5];</a:t>
            </a:r>
          </a:p>
          <a:p>
            <a:pPr lvl="1"/>
            <a:endParaRPr lang="en-US" dirty="0" smtClean="0">
              <a:latin typeface="Gill Sans MT" pitchFamily="34" charset="-18"/>
            </a:endParaRPr>
          </a:p>
          <a:p>
            <a:pPr lvl="1"/>
            <a:r>
              <a:rPr lang="en-US" dirty="0" err="1" smtClean="0">
                <a:latin typeface="Gill Sans MT" pitchFamily="34" charset="-18"/>
              </a:rPr>
              <a:t>znamka</a:t>
            </a:r>
            <a:r>
              <a:rPr lang="en-US" dirty="0" smtClean="0">
                <a:latin typeface="Gill Sans MT" pitchFamily="34" charset="-18"/>
              </a:rPr>
              <a:t>[20,2]=“B”;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Datová struktura: spojový seznam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Dynamická datová struktura</a:t>
            </a:r>
          </a:p>
          <a:p>
            <a:r>
              <a:rPr lang="cs-CZ" dirty="0" smtClean="0">
                <a:latin typeface="Gill Sans MT" pitchFamily="34" charset="-18"/>
              </a:rPr>
              <a:t>Položka spojového seznamu: uzel</a:t>
            </a:r>
          </a:p>
          <a:p>
            <a:r>
              <a:rPr lang="cs-CZ" dirty="0" smtClean="0">
                <a:latin typeface="Gill Sans MT" pitchFamily="34" charset="-18"/>
              </a:rPr>
              <a:t>Usnadňuje změnu uspořádání dat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566192"/>
            <a:ext cx="8423848" cy="9906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Seznam – jednosměrný spojový seznam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1" y="2864946"/>
            <a:ext cx="1872208" cy="102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862228"/>
            <a:ext cx="1872208" cy="102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2915816" y="3366284"/>
            <a:ext cx="1008112" cy="81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790221"/>
            <a:ext cx="22938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5436096" y="3366284"/>
            <a:ext cx="1008112" cy="81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668344" y="31502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24328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NULL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38703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38703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84368" y="37983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1520" y="1700808"/>
            <a:ext cx="108012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395536" y="19075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first</a:t>
            </a:r>
            <a:endParaRPr lang="cs-CZ" dirty="0" smtClean="0">
              <a:latin typeface="Gill Sans MT" pitchFamily="34" charset="-18"/>
            </a:endParaRPr>
          </a:p>
        </p:txBody>
      </p:sp>
      <p:cxnSp>
        <p:nvCxnSpPr>
          <p:cNvPr id="34" name="Tvar 33"/>
          <p:cNvCxnSpPr>
            <a:stCxn id="16" idx="2"/>
            <a:endCxn id="2050" idx="1"/>
          </p:cNvCxnSpPr>
          <p:nvPr/>
        </p:nvCxnSpPr>
        <p:spPr>
          <a:xfrm rot="16200000" flipH="1">
            <a:off x="583477" y="2628990"/>
            <a:ext cx="956266" cy="540061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683568" y="4365104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cs-CZ" dirty="0" err="1" smtClean="0"/>
              <a:t>truct</a:t>
            </a:r>
            <a:r>
              <a:rPr lang="cs-CZ" dirty="0" smtClean="0"/>
              <a:t> </a:t>
            </a:r>
            <a:r>
              <a:rPr lang="en-US" dirty="0" err="1" smtClean="0"/>
              <a:t>Uzel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Tobsahu</a:t>
            </a:r>
            <a:r>
              <a:rPr lang="en-US" dirty="0" smtClean="0"/>
              <a:t> o;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Uzel</a:t>
            </a:r>
            <a:r>
              <a:rPr lang="en-US" dirty="0" smtClean="0"/>
              <a:t>* </a:t>
            </a:r>
            <a:r>
              <a:rPr lang="cs-CZ" dirty="0" err="1" smtClean="0"/>
              <a:t>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Uzel</a:t>
            </a:r>
            <a:r>
              <a:rPr lang="en-US" dirty="0" smtClean="0"/>
              <a:t>* </a:t>
            </a:r>
            <a:r>
              <a:rPr lang="cs-CZ" dirty="0" err="1" smtClean="0"/>
              <a:t>first</a:t>
            </a:r>
            <a:r>
              <a:rPr lang="en-US" dirty="0" smtClean="0"/>
              <a:t>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5016" y="710208"/>
            <a:ext cx="8439472" cy="9906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Seznam – obousměrný spojový seznam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192" y="2504306"/>
            <a:ext cx="7315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 rot="16200000" flipH="1">
            <a:off x="358738" y="2385678"/>
            <a:ext cx="86568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0800000">
            <a:off x="2699793" y="3139379"/>
            <a:ext cx="108012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0800000">
            <a:off x="5292080" y="3067372"/>
            <a:ext cx="9361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076056" y="2923356"/>
            <a:ext cx="10081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627784" y="2995364"/>
            <a:ext cx="10081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6200000" flipV="1">
            <a:off x="7524328" y="3429000"/>
            <a:ext cx="864096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2008" y="1876762"/>
            <a:ext cx="899592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Gill Sans MT" pitchFamily="34" charset="-18"/>
              </a:rPr>
              <a:t>first</a:t>
            </a:r>
            <a:endParaRPr lang="cs-CZ" sz="2000" dirty="0">
              <a:latin typeface="Gill Sans MT" pitchFamily="34" charset="-18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524328" y="4293096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Ukazatel konce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380312" y="2636912"/>
            <a:ext cx="288032" cy="76944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NULL</a:t>
            </a:r>
            <a:endParaRPr lang="cs-CZ" sz="11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187624" y="2636912"/>
            <a:ext cx="288032" cy="76944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NULL</a:t>
            </a:r>
            <a:endParaRPr lang="cs-CZ" sz="11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195736" y="35637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563888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prior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899592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prior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86814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prior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788024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164288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next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99592" y="443711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s</a:t>
            </a:r>
            <a:r>
              <a:rPr lang="cs-CZ" dirty="0" err="1" smtClean="0">
                <a:latin typeface="Gill Sans MT" pitchFamily="34" charset="-18"/>
              </a:rPr>
              <a:t>truct</a:t>
            </a:r>
            <a:r>
              <a:rPr lang="cs-CZ" dirty="0" smtClean="0">
                <a:latin typeface="Gill Sans MT" pitchFamily="34" charset="-18"/>
              </a:rPr>
              <a:t> Uzel </a:t>
            </a:r>
            <a:r>
              <a:rPr lang="en-US" dirty="0" smtClean="0">
                <a:latin typeface="Gill Sans MT" pitchFamily="34" charset="-18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   </a:t>
            </a:r>
            <a:r>
              <a:rPr lang="en-US" dirty="0" err="1" smtClean="0">
                <a:latin typeface="Gill Sans MT" pitchFamily="34" charset="-18"/>
              </a:rPr>
              <a:t>struct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en-US" dirty="0" err="1" smtClean="0">
                <a:latin typeface="Gill Sans MT" pitchFamily="34" charset="-18"/>
              </a:rPr>
              <a:t>Uzel</a:t>
            </a:r>
            <a:r>
              <a:rPr lang="en-US" dirty="0" smtClean="0">
                <a:latin typeface="Gill Sans MT" pitchFamily="34" charset="-18"/>
              </a:rPr>
              <a:t>* </a:t>
            </a:r>
            <a:r>
              <a:rPr lang="cs-CZ" dirty="0" smtClean="0">
                <a:latin typeface="Gill Sans MT" pitchFamily="34" charset="-18"/>
              </a:rPr>
              <a:t>prior</a:t>
            </a:r>
            <a:r>
              <a:rPr lang="en-US" dirty="0" smtClean="0">
                <a:latin typeface="Gill Sans MT" pitchFamily="34" charset="-18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   </a:t>
            </a:r>
            <a:r>
              <a:rPr lang="en-US" dirty="0" err="1" smtClean="0">
                <a:latin typeface="Gill Sans MT" pitchFamily="34" charset="-18"/>
              </a:rPr>
              <a:t>struct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en-US" dirty="0" err="1" smtClean="0">
                <a:latin typeface="Gill Sans MT" pitchFamily="34" charset="-18"/>
              </a:rPr>
              <a:t>Tdata</a:t>
            </a:r>
            <a:r>
              <a:rPr lang="en-US" dirty="0" smtClean="0">
                <a:latin typeface="Gill Sans MT" pitchFamily="34" charset="-18"/>
              </a:rPr>
              <a:t> data;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   </a:t>
            </a:r>
            <a:r>
              <a:rPr lang="en-US" dirty="0" err="1" smtClean="0">
                <a:latin typeface="Gill Sans MT" pitchFamily="34" charset="-18"/>
              </a:rPr>
              <a:t>struct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en-US" dirty="0" err="1" smtClean="0">
                <a:latin typeface="Gill Sans MT" pitchFamily="34" charset="-18"/>
              </a:rPr>
              <a:t>Uzel</a:t>
            </a:r>
            <a:r>
              <a:rPr lang="en-US" dirty="0" smtClean="0">
                <a:latin typeface="Gill Sans MT" pitchFamily="34" charset="-18"/>
              </a:rPr>
              <a:t>* </a:t>
            </a:r>
            <a:r>
              <a:rPr lang="cs-CZ" dirty="0" err="1" smtClean="0">
                <a:latin typeface="Gill Sans MT" pitchFamily="34" charset="-18"/>
              </a:rPr>
              <a:t>next</a:t>
            </a:r>
            <a:r>
              <a:rPr lang="en-US" dirty="0" smtClean="0">
                <a:latin typeface="Gill Sans MT" pitchFamily="34" charset="-18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}</a:t>
            </a:r>
          </a:p>
          <a:p>
            <a:pPr lvl="1">
              <a:buNone/>
            </a:pPr>
            <a:endParaRPr lang="en-US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en-US" dirty="0" err="1" smtClean="0">
                <a:latin typeface="Gill Sans MT" pitchFamily="34" charset="-18"/>
              </a:rPr>
              <a:t>struct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en-US" dirty="0" err="1" smtClean="0">
                <a:latin typeface="Gill Sans MT" pitchFamily="34" charset="-18"/>
              </a:rPr>
              <a:t>Uzel</a:t>
            </a:r>
            <a:r>
              <a:rPr lang="en-US" dirty="0" smtClean="0">
                <a:latin typeface="Gill Sans MT" pitchFamily="34" charset="-18"/>
              </a:rPr>
              <a:t>* </a:t>
            </a:r>
            <a:r>
              <a:rPr lang="cs-CZ" dirty="0" err="1" smtClean="0">
                <a:latin typeface="Gill Sans MT" pitchFamily="34" charset="-18"/>
              </a:rPr>
              <a:t>first</a:t>
            </a:r>
            <a:r>
              <a:rPr lang="en-US" dirty="0" smtClean="0">
                <a:latin typeface="Gill Sans MT" pitchFamily="34" charset="-18"/>
              </a:rPr>
              <a:t>;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493" y="909092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Datová struktura: binární strom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4" name="Vývojový diagram: spojka 3"/>
          <p:cNvSpPr/>
          <p:nvPr/>
        </p:nvSpPr>
        <p:spPr>
          <a:xfrm>
            <a:off x="2195736" y="2060848"/>
            <a:ext cx="720080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1547664" y="3212976"/>
            <a:ext cx="720080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spojka 5"/>
          <p:cNvSpPr/>
          <p:nvPr/>
        </p:nvSpPr>
        <p:spPr>
          <a:xfrm>
            <a:off x="2915816" y="3212976"/>
            <a:ext cx="720080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2411760" y="4509120"/>
            <a:ext cx="720080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ka 7"/>
          <p:cNvSpPr/>
          <p:nvPr/>
        </p:nvSpPr>
        <p:spPr>
          <a:xfrm>
            <a:off x="3779912" y="4509120"/>
            <a:ext cx="720080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>
            <a:stCxn id="4" idx="4"/>
          </p:cNvCxnSpPr>
          <p:nvPr/>
        </p:nvCxnSpPr>
        <p:spPr>
          <a:xfrm rot="5400000">
            <a:off x="2051720" y="2780928"/>
            <a:ext cx="504056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4" idx="4"/>
            <a:endCxn id="6" idx="1"/>
          </p:cNvCxnSpPr>
          <p:nvPr/>
        </p:nvCxnSpPr>
        <p:spPr>
          <a:xfrm rot="16200000" flipH="1">
            <a:off x="2519772" y="2816931"/>
            <a:ext cx="537501" cy="4654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6" idx="4"/>
          </p:cNvCxnSpPr>
          <p:nvPr/>
        </p:nvCxnSpPr>
        <p:spPr>
          <a:xfrm rot="5400000">
            <a:off x="2807804" y="4041068"/>
            <a:ext cx="57606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6" idx="4"/>
          </p:cNvCxnSpPr>
          <p:nvPr/>
        </p:nvCxnSpPr>
        <p:spPr>
          <a:xfrm rot="16200000" flipH="1">
            <a:off x="3239852" y="3969059"/>
            <a:ext cx="681517" cy="6095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411760" y="16288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Kořenový uzel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491880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větev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283968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Koncový uzel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16016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listový uzel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707904" y="32036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nadřízený</a:t>
            </a:r>
            <a:r>
              <a:rPr lang="cs-CZ" dirty="0" smtClean="0"/>
              <a:t> </a:t>
            </a:r>
            <a:r>
              <a:rPr lang="cs-CZ" dirty="0" smtClean="0">
                <a:latin typeface="Gill Sans MT" pitchFamily="34" charset="-18"/>
              </a:rPr>
              <a:t>uzel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11560" y="46531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podřízený uzel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827584" y="26996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levá větev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843808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pravá</a:t>
            </a:r>
            <a:r>
              <a:rPr lang="cs-CZ" dirty="0" smtClean="0"/>
              <a:t> </a:t>
            </a:r>
            <a:r>
              <a:rPr lang="cs-CZ" dirty="0" smtClean="0">
                <a:latin typeface="Gill Sans MT" pitchFamily="34" charset="-18"/>
              </a:rPr>
              <a:t>větev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83568" y="34290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Gill Sans MT" pitchFamily="34" charset="-18"/>
              </a:rPr>
              <a:t>Aneta</a:t>
            </a:r>
            <a:endParaRPr lang="cs-CZ" sz="2400" i="1" dirty="0">
              <a:latin typeface="Gill Sans MT" pitchFamily="34" charset="-18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619672" y="21136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Gill Sans MT" pitchFamily="34" charset="-18"/>
              </a:rPr>
              <a:t>Jan</a:t>
            </a:r>
            <a:endParaRPr lang="cs-CZ" sz="2400" i="1" dirty="0">
              <a:latin typeface="Gill Sans MT" pitchFamily="34" charset="-18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3347864" y="50851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Gill Sans MT" pitchFamily="34" charset="-18"/>
              </a:rPr>
              <a:t>Zuzana</a:t>
            </a:r>
            <a:endParaRPr lang="cs-CZ" sz="2400" i="1" dirty="0">
              <a:latin typeface="Gill Sans MT" pitchFamily="34" charset="-18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635896" y="348184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Gill Sans MT" pitchFamily="34" charset="-18"/>
              </a:rPr>
              <a:t>Tereza</a:t>
            </a:r>
            <a:endParaRPr lang="cs-CZ" sz="2400" i="1" dirty="0">
              <a:latin typeface="Gill Sans MT" pitchFamily="34" charset="-18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979712" y="51571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Gill Sans MT" pitchFamily="34" charset="-18"/>
              </a:rPr>
              <a:t>???</a:t>
            </a:r>
            <a:endParaRPr lang="cs-CZ" sz="2400" i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Datová struktura: binární strom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988840"/>
            <a:ext cx="54726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sz="2400" dirty="0" smtClean="0">
                <a:latin typeface="Gill Sans MT" pitchFamily="34" charset="-18"/>
              </a:rPr>
              <a:t>s</a:t>
            </a:r>
            <a:r>
              <a:rPr lang="cs-CZ" sz="2400" dirty="0" err="1" smtClean="0">
                <a:latin typeface="Gill Sans MT" pitchFamily="34" charset="-18"/>
              </a:rPr>
              <a:t>truct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en-US" sz="2400" dirty="0" err="1" smtClean="0">
                <a:latin typeface="Gill Sans MT" pitchFamily="34" charset="-18"/>
              </a:rPr>
              <a:t>BinTree</a:t>
            </a:r>
            <a:r>
              <a:rPr lang="cs-CZ" sz="2400" dirty="0" smtClean="0">
                <a:latin typeface="Gill Sans MT" pitchFamily="34" charset="-18"/>
              </a:rPr>
              <a:t> </a:t>
            </a:r>
            <a:r>
              <a:rPr lang="en-US" sz="2400" dirty="0" smtClean="0">
                <a:latin typeface="Gill Sans MT" pitchFamily="34" charset="-18"/>
              </a:rPr>
              <a:t>{</a:t>
            </a:r>
          </a:p>
          <a:p>
            <a:pPr lvl="1">
              <a:buNone/>
            </a:pPr>
            <a:r>
              <a:rPr lang="en-US" sz="2400" dirty="0" smtClean="0">
                <a:latin typeface="Gill Sans MT" pitchFamily="34" charset="-18"/>
              </a:rPr>
              <a:t>   </a:t>
            </a:r>
            <a:r>
              <a:rPr lang="en-US" sz="2400" dirty="0" err="1" smtClean="0">
                <a:latin typeface="Gill Sans MT" pitchFamily="34" charset="-18"/>
              </a:rPr>
              <a:t>struct</a:t>
            </a:r>
            <a:r>
              <a:rPr lang="en-US" sz="2400" dirty="0" smtClean="0">
                <a:latin typeface="Gill Sans MT" pitchFamily="34" charset="-18"/>
              </a:rPr>
              <a:t> </a:t>
            </a:r>
            <a:r>
              <a:rPr lang="en-US" sz="2400" dirty="0" err="1" smtClean="0">
                <a:latin typeface="Gill Sans MT" pitchFamily="34" charset="-18"/>
              </a:rPr>
              <a:t>BinTree</a:t>
            </a:r>
            <a:r>
              <a:rPr lang="en-US" sz="2400" dirty="0" smtClean="0">
                <a:latin typeface="Gill Sans MT" pitchFamily="34" charset="-18"/>
              </a:rPr>
              <a:t>* </a:t>
            </a:r>
            <a:r>
              <a:rPr lang="cs-CZ" sz="2400" dirty="0" err="1" smtClean="0">
                <a:latin typeface="Gill Sans MT" pitchFamily="34" charset="-18"/>
              </a:rPr>
              <a:t>left</a:t>
            </a:r>
            <a:r>
              <a:rPr lang="en-US" sz="2400" dirty="0" smtClean="0">
                <a:latin typeface="Gill Sans MT" pitchFamily="34" charset="-18"/>
              </a:rPr>
              <a:t>;</a:t>
            </a:r>
          </a:p>
          <a:p>
            <a:pPr lvl="1">
              <a:buNone/>
            </a:pPr>
            <a:r>
              <a:rPr lang="en-US" sz="2400" dirty="0" smtClean="0">
                <a:latin typeface="Gill Sans MT" pitchFamily="34" charset="-18"/>
              </a:rPr>
              <a:t>   </a:t>
            </a:r>
            <a:r>
              <a:rPr lang="en-US" sz="2400" dirty="0" err="1" smtClean="0">
                <a:latin typeface="Gill Sans MT" pitchFamily="34" charset="-18"/>
              </a:rPr>
              <a:t>struct</a:t>
            </a:r>
            <a:r>
              <a:rPr lang="en-US" sz="2400" dirty="0" smtClean="0">
                <a:latin typeface="Gill Sans MT" pitchFamily="34" charset="-18"/>
              </a:rPr>
              <a:t> </a:t>
            </a:r>
            <a:r>
              <a:rPr lang="en-US" sz="2400" dirty="0" err="1" smtClean="0">
                <a:latin typeface="Gill Sans MT" pitchFamily="34" charset="-18"/>
              </a:rPr>
              <a:t>Tdata</a:t>
            </a:r>
            <a:r>
              <a:rPr lang="en-US" sz="2400" dirty="0" smtClean="0">
                <a:latin typeface="Gill Sans MT" pitchFamily="34" charset="-18"/>
              </a:rPr>
              <a:t> data;</a:t>
            </a:r>
          </a:p>
          <a:p>
            <a:pPr lvl="1">
              <a:buNone/>
            </a:pPr>
            <a:r>
              <a:rPr lang="en-US" sz="2400" dirty="0" smtClean="0">
                <a:latin typeface="Gill Sans MT" pitchFamily="34" charset="-18"/>
              </a:rPr>
              <a:t>   </a:t>
            </a:r>
            <a:r>
              <a:rPr lang="en-US" sz="2400" dirty="0" err="1" smtClean="0">
                <a:latin typeface="Gill Sans MT" pitchFamily="34" charset="-18"/>
              </a:rPr>
              <a:t>struct</a:t>
            </a:r>
            <a:r>
              <a:rPr lang="en-US" sz="2400" dirty="0" smtClean="0">
                <a:latin typeface="Gill Sans MT" pitchFamily="34" charset="-18"/>
              </a:rPr>
              <a:t> </a:t>
            </a:r>
            <a:r>
              <a:rPr lang="en-US" sz="2400" dirty="0" err="1" smtClean="0">
                <a:latin typeface="Gill Sans MT" pitchFamily="34" charset="-18"/>
              </a:rPr>
              <a:t>BinTree</a:t>
            </a:r>
            <a:r>
              <a:rPr lang="en-US" sz="2400" dirty="0" smtClean="0">
                <a:latin typeface="Gill Sans MT" pitchFamily="34" charset="-18"/>
              </a:rPr>
              <a:t>* </a:t>
            </a:r>
            <a:r>
              <a:rPr lang="cs-CZ" sz="2400" dirty="0" err="1" smtClean="0">
                <a:latin typeface="Gill Sans MT" pitchFamily="34" charset="-18"/>
              </a:rPr>
              <a:t>right</a:t>
            </a:r>
            <a:r>
              <a:rPr lang="en-US" sz="2400" dirty="0" smtClean="0">
                <a:latin typeface="Gill Sans MT" pitchFamily="34" charset="-18"/>
              </a:rPr>
              <a:t>;</a:t>
            </a:r>
          </a:p>
          <a:p>
            <a:pPr lvl="1">
              <a:buNone/>
            </a:pPr>
            <a:r>
              <a:rPr lang="en-US" sz="2400" dirty="0" smtClean="0">
                <a:latin typeface="Gill Sans MT" pitchFamily="34" charset="-18"/>
              </a:rPr>
              <a:t>}</a:t>
            </a:r>
          </a:p>
          <a:p>
            <a:pPr lvl="1">
              <a:buNone/>
            </a:pPr>
            <a:endParaRPr lang="en-US" sz="2400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en-US" sz="2400" dirty="0" err="1" smtClean="0">
                <a:latin typeface="Gill Sans MT" pitchFamily="34" charset="-18"/>
              </a:rPr>
              <a:t>struct</a:t>
            </a:r>
            <a:r>
              <a:rPr lang="en-US" sz="2400" dirty="0" smtClean="0">
                <a:latin typeface="Gill Sans MT" pitchFamily="34" charset="-18"/>
              </a:rPr>
              <a:t> </a:t>
            </a:r>
            <a:r>
              <a:rPr lang="en-US" sz="2400" dirty="0" err="1" smtClean="0">
                <a:latin typeface="Gill Sans MT" pitchFamily="34" charset="-18"/>
              </a:rPr>
              <a:t>BinTree</a:t>
            </a:r>
            <a:r>
              <a:rPr lang="en-US" sz="2400" dirty="0" smtClean="0">
                <a:latin typeface="Gill Sans MT" pitchFamily="34" charset="-18"/>
              </a:rPr>
              <a:t>* </a:t>
            </a:r>
            <a:r>
              <a:rPr lang="en-US" sz="2400" dirty="0" err="1" smtClean="0">
                <a:latin typeface="Gill Sans MT" pitchFamily="34" charset="-18"/>
              </a:rPr>
              <a:t>korenovyUzel</a:t>
            </a:r>
            <a:r>
              <a:rPr lang="en-US" sz="2400" dirty="0" smtClean="0">
                <a:latin typeface="Gill Sans MT" pitchFamily="34" charset="-18"/>
              </a:rPr>
              <a:t>;</a:t>
            </a:r>
            <a:endParaRPr lang="cs-CZ" sz="2400" dirty="0" smtClean="0">
              <a:latin typeface="Gill Sans MT" pitchFamily="34" charset="-18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Reprezentace dat v počítači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Paměť počítače: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hlavní paměť (RAM)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mezipaměť</a:t>
            </a:r>
            <a:r>
              <a:rPr lang="cs-CZ" dirty="0" smtClean="0">
                <a:latin typeface="Gill Sans MT" pitchFamily="34" charset="-18"/>
              </a:rPr>
              <a:t> v procesoru (</a:t>
            </a:r>
            <a:r>
              <a:rPr lang="cs-CZ" dirty="0" err="1" smtClean="0">
                <a:latin typeface="Gill Sans MT" pitchFamily="34" charset="-18"/>
              </a:rPr>
              <a:t>cache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registr (segment </a:t>
            </a:r>
            <a:r>
              <a:rPr lang="cs-CZ" dirty="0" err="1" smtClean="0">
                <a:latin typeface="Gill Sans MT" pitchFamily="34" charset="-18"/>
              </a:rPr>
              <a:t>mezipaměti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trvalé úložiště (např. pevný disk)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Data a instrukce zůstanou uložena i po vypnutí počítač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Paměť počítače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Nejmenší jednotka paměti: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Bit (</a:t>
            </a:r>
            <a:r>
              <a:rPr lang="cs-CZ" dirty="0" err="1" smtClean="0">
                <a:latin typeface="Gill Sans MT" pitchFamily="34" charset="-18"/>
              </a:rPr>
              <a:t>Binary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Digit</a:t>
            </a:r>
            <a:r>
              <a:rPr lang="cs-CZ" dirty="0" smtClean="0">
                <a:latin typeface="Gill Sans MT" pitchFamily="34" charset="-18"/>
              </a:rPr>
              <a:t>) – 0 nebo 1</a:t>
            </a:r>
          </a:p>
          <a:p>
            <a:r>
              <a:rPr lang="cs-CZ" dirty="0" smtClean="0">
                <a:latin typeface="Gill Sans MT" pitchFamily="34" charset="-18"/>
              </a:rPr>
              <a:t>Základní jednotka paměti: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Byte = 8 bitů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    0  1  0  </a:t>
            </a:r>
            <a:r>
              <a:rPr lang="cs-CZ" dirty="0" err="1" smtClean="0">
                <a:latin typeface="Gill Sans MT" pitchFamily="34" charset="-18"/>
              </a:rPr>
              <a:t>0</a:t>
            </a:r>
            <a:r>
              <a:rPr lang="cs-CZ" dirty="0" smtClean="0">
                <a:latin typeface="Gill Sans MT" pitchFamily="34" charset="-18"/>
              </a:rPr>
              <a:t>  1  </a:t>
            </a:r>
            <a:r>
              <a:rPr lang="cs-CZ" dirty="0" err="1" smtClean="0">
                <a:latin typeface="Gill Sans MT" pitchFamily="34" charset="-18"/>
              </a:rPr>
              <a:t>1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cs-CZ" dirty="0" err="1" smtClean="0">
                <a:latin typeface="Gill Sans MT" pitchFamily="34" charset="-18"/>
              </a:rPr>
              <a:t>1</a:t>
            </a:r>
            <a:r>
              <a:rPr lang="cs-CZ" dirty="0" smtClean="0">
                <a:latin typeface="Gill Sans MT" pitchFamily="34" charset="-18"/>
              </a:rPr>
              <a:t>  0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    2x2x2x2x2x2x2x2     =   2</a:t>
            </a:r>
            <a:r>
              <a:rPr lang="cs-CZ" baseline="30000" dirty="0" smtClean="0">
                <a:latin typeface="Gill Sans MT" pitchFamily="34" charset="-18"/>
              </a:rPr>
              <a:t>8 </a:t>
            </a:r>
            <a:r>
              <a:rPr lang="cs-CZ" dirty="0" smtClean="0">
                <a:latin typeface="Gill Sans MT" pitchFamily="34" charset="-18"/>
              </a:rPr>
              <a:t>  =   256 možností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Paměť počítače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4 bity (1/2 bytu)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    0  1  </a:t>
            </a:r>
            <a:r>
              <a:rPr lang="cs-CZ" dirty="0" err="1" smtClean="0">
                <a:latin typeface="Gill Sans MT" pitchFamily="34" charset="-18"/>
              </a:rPr>
              <a:t>1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cs-CZ" dirty="0" err="1" smtClean="0">
                <a:latin typeface="Gill Sans MT" pitchFamily="34" charset="-18"/>
              </a:rPr>
              <a:t>1</a:t>
            </a:r>
            <a:endParaRPr lang="cs-CZ" dirty="0" smtClean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    2x2x2x2   =  16 možností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    šestnáctková soustava (hexadecimální)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Paměť počítače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860032" y="620688"/>
          <a:ext cx="3816424" cy="61550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8212"/>
                <a:gridCol w="1908212"/>
              </a:tblGrid>
              <a:tr h="713588">
                <a:tc>
                  <a:txBody>
                    <a:bodyPr/>
                    <a:lstStyle/>
                    <a:p>
                      <a:r>
                        <a:rPr lang="cs-CZ" dirty="0" smtClean="0"/>
                        <a:t> 4 bity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Hexadecimální</a:t>
                      </a:r>
                      <a:r>
                        <a:rPr lang="cs-CZ" baseline="0" dirty="0" smtClean="0"/>
                        <a:t> číslice</a:t>
                      </a:r>
                      <a:endParaRPr lang="cs-CZ" dirty="0"/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1</a:t>
                      </a:r>
                      <a:endParaRPr lang="cs-CZ" sz="1400" dirty="0" smtClean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</a:t>
                      </a:r>
                      <a:endParaRPr lang="cs-CZ" sz="1400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1 0</a:t>
                      </a:r>
                      <a:endParaRPr lang="cs-CZ" sz="1400" dirty="0" smtClean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2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1 1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3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0 1 0 </a:t>
                      </a:r>
                      <a:r>
                        <a:rPr lang="cs-CZ" sz="1400" dirty="0" err="1" smtClean="0"/>
                        <a:t>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4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0 1 0 1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5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6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7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1 0 </a:t>
                      </a:r>
                      <a:r>
                        <a:rPr lang="cs-CZ" sz="1400" dirty="0" err="1" smtClean="0"/>
                        <a:t>0</a:t>
                      </a:r>
                      <a:r>
                        <a:rPr lang="cs-CZ" sz="1400" dirty="0" smtClean="0"/>
                        <a:t>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1 0 1 0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1 0 1 1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B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0 </a:t>
                      </a:r>
                      <a:r>
                        <a:rPr lang="cs-CZ" sz="1400" dirty="0" err="1" smtClean="0"/>
                        <a:t>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C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0 1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D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E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12641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1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1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F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3568" y="1916832"/>
            <a:ext cx="33843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7D 30 FF 4A</a:t>
            </a:r>
          </a:p>
          <a:p>
            <a:endParaRPr lang="cs-CZ" sz="2800" dirty="0" smtClean="0">
              <a:latin typeface="Gill Sans MT" pitchFamily="34" charset="-18"/>
            </a:endParaRPr>
          </a:p>
          <a:p>
            <a:r>
              <a:rPr lang="cs-CZ" sz="2800" dirty="0" smtClean="0">
                <a:latin typeface="Gill Sans MT" pitchFamily="34" charset="-18"/>
              </a:rPr>
              <a:t>0111 1101</a:t>
            </a:r>
          </a:p>
          <a:p>
            <a:r>
              <a:rPr lang="cs-CZ" sz="2800" dirty="0" smtClean="0">
                <a:latin typeface="Gill Sans MT" pitchFamily="34" charset="-18"/>
              </a:rPr>
              <a:t>0011 0000</a:t>
            </a:r>
          </a:p>
          <a:p>
            <a:r>
              <a:rPr lang="cs-CZ" sz="2800" dirty="0" smtClean="0">
                <a:latin typeface="Gill Sans MT" pitchFamily="34" charset="-18"/>
              </a:rPr>
              <a:t>1111 </a:t>
            </a:r>
            <a:r>
              <a:rPr lang="cs-CZ" sz="2800" dirty="0" err="1" smtClean="0">
                <a:latin typeface="Gill Sans MT" pitchFamily="34" charset="-18"/>
              </a:rPr>
              <a:t>1111</a:t>
            </a:r>
            <a:endParaRPr lang="cs-CZ" sz="2800" dirty="0" smtClean="0">
              <a:latin typeface="Gill Sans MT" pitchFamily="34" charset="-18"/>
            </a:endParaRPr>
          </a:p>
          <a:p>
            <a:r>
              <a:rPr lang="cs-CZ" sz="2800" dirty="0" smtClean="0">
                <a:latin typeface="Gill Sans MT" pitchFamily="34" charset="-18"/>
              </a:rPr>
              <a:t>0100 1010</a:t>
            </a:r>
          </a:p>
          <a:p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Reprezentace dat v počítači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Data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posloupnost bytů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celé číslo, reálné číslo, text, zvuk, fotka, video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jsou vždycky nějakého typu</a:t>
            </a:r>
          </a:p>
          <a:p>
            <a:r>
              <a:rPr lang="cs-CZ" dirty="0" smtClean="0">
                <a:latin typeface="Gill Sans MT" pitchFamily="34" charset="-18"/>
              </a:rPr>
              <a:t>Datový typ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určuje množství paměti potřebné k uložení a druh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velikost paměti pro určitý datový typ závisí na typu počítače (Intel,  </a:t>
            </a:r>
            <a:r>
              <a:rPr lang="cs-CZ" dirty="0" err="1" smtClean="0">
                <a:latin typeface="Gill Sans MT" pitchFamily="34" charset="-18"/>
              </a:rPr>
              <a:t>iPhone</a:t>
            </a:r>
            <a:r>
              <a:rPr lang="cs-CZ" dirty="0" smtClean="0">
                <a:latin typeface="Gill Sans MT" pitchFamily="34" charset="-18"/>
              </a:rPr>
              <a:t>, …)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velikost paměti pro určitý datový typ může záviset na programovacím jazyce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Skupiny datových typů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celočíselné (byte, </a:t>
            </a:r>
            <a:r>
              <a:rPr lang="cs-CZ" dirty="0" err="1" smtClean="0">
                <a:latin typeface="Gill Sans MT" pitchFamily="34" charset="-18"/>
              </a:rPr>
              <a:t>short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int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long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s plovoucí desetinnou čárkou (</a:t>
            </a:r>
            <a:r>
              <a:rPr lang="cs-CZ" dirty="0" err="1" smtClean="0">
                <a:latin typeface="Gill Sans MT" pitchFamily="34" charset="-18"/>
              </a:rPr>
              <a:t>float</a:t>
            </a:r>
            <a:r>
              <a:rPr lang="cs-CZ" dirty="0" smtClean="0">
                <a:latin typeface="Gill Sans MT" pitchFamily="34" charset="-18"/>
              </a:rPr>
              <a:t>, double)</a:t>
            </a:r>
          </a:p>
          <a:p>
            <a:r>
              <a:rPr lang="cs-CZ" dirty="0" smtClean="0">
                <a:latin typeface="Gill Sans MT" pitchFamily="34" charset="-18"/>
              </a:rPr>
              <a:t>znakové (</a:t>
            </a:r>
            <a:r>
              <a:rPr lang="cs-CZ" dirty="0" err="1" smtClean="0">
                <a:latin typeface="Gill Sans MT" pitchFamily="34" charset="-18"/>
              </a:rPr>
              <a:t>char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s logickou hodnotou (</a:t>
            </a:r>
            <a:r>
              <a:rPr lang="cs-CZ" dirty="0" err="1" smtClean="0">
                <a:latin typeface="Gill Sans MT" pitchFamily="34" charset="-18"/>
              </a:rPr>
              <a:t>boolean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Datové typy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34648"/>
          <a:ext cx="8153400" cy="52273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40160"/>
                <a:gridCol w="1368152"/>
                <a:gridCol w="2448272"/>
                <a:gridCol w="28968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Datový typ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 v bitech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Rozsah 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Skupina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byte 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a</a:t>
                      </a:r>
                      <a:r>
                        <a:rPr lang="cs-CZ" baseline="0" dirty="0" smtClean="0"/>
                        <a:t>ž 127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celé číslo (byte)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short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-32 768 až</a:t>
                      </a:r>
                    </a:p>
                    <a:p>
                      <a:r>
                        <a:rPr lang="cs-CZ" dirty="0" smtClean="0"/>
                        <a:t>32 767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celé číslo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short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integer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-2 147 483 648</a:t>
                      </a:r>
                      <a:r>
                        <a:rPr lang="cs-CZ" baseline="0" dirty="0" smtClean="0"/>
                        <a:t> až </a:t>
                      </a:r>
                      <a:br>
                        <a:rPr lang="cs-CZ" baseline="0" dirty="0" smtClean="0"/>
                      </a:br>
                      <a:r>
                        <a:rPr lang="cs-CZ" dirty="0" smtClean="0"/>
                        <a:t>2 147 483 647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celé číslo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integer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long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celé číslo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long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int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float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3,4</a:t>
                      </a:r>
                      <a:r>
                        <a:rPr lang="cs-CZ" baseline="30000" dirty="0" smtClean="0"/>
                        <a:t>-38</a:t>
                      </a:r>
                      <a:r>
                        <a:rPr lang="cs-CZ" baseline="0" dirty="0" smtClean="0"/>
                        <a:t> až </a:t>
                      </a:r>
                      <a:r>
                        <a:rPr lang="cs-CZ" dirty="0" smtClean="0"/>
                        <a:t>3,4</a:t>
                      </a:r>
                      <a:r>
                        <a:rPr lang="cs-CZ" baseline="30000" dirty="0" smtClean="0"/>
                        <a:t>38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číslo s pohyblivou desetinnou čárkou</a:t>
                      </a:r>
                      <a:endParaRPr lang="cs-CZ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double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1,7</a:t>
                      </a:r>
                      <a:r>
                        <a:rPr lang="cs-CZ" baseline="30000" dirty="0" smtClean="0"/>
                        <a:t>-308</a:t>
                      </a:r>
                      <a:r>
                        <a:rPr lang="cs-CZ" baseline="0" dirty="0" smtClean="0"/>
                        <a:t> až 1,7</a:t>
                      </a:r>
                      <a:r>
                        <a:rPr lang="cs-CZ" baseline="30000" dirty="0" smtClean="0"/>
                        <a:t>308</a:t>
                      </a:r>
                      <a:endParaRPr lang="cs-CZ" dirty="0" smtClean="0"/>
                    </a:p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číslo s pohyblivou desetinnou čárkou</a:t>
                      </a:r>
                    </a:p>
                    <a:p>
                      <a:r>
                        <a:rPr lang="cs-CZ" dirty="0" smtClean="0"/>
                        <a:t>(dvojnásobná přesnost)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char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bitů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65 536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znaky (</a:t>
                      </a:r>
                      <a:r>
                        <a:rPr lang="cs-CZ" dirty="0" err="1" smtClean="0"/>
                        <a:t>Unicode</a:t>
                      </a:r>
                      <a:r>
                        <a:rPr lang="cs-CZ" dirty="0" smtClean="0"/>
                        <a:t>)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boolean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bit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logická hodnota (1=pravda,</a:t>
                      </a:r>
                      <a:r>
                        <a:rPr lang="cs-CZ" baseline="0" dirty="0" smtClean="0"/>
                        <a:t> 0=nepravda)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1705</TotalTime>
  <Words>863</Words>
  <Application>Microsoft Office PowerPoint</Application>
  <PresentationFormat>Předvádění na obrazovce (4:3)</PresentationFormat>
  <Paragraphs>296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MU_PPTprezentace_sablona_CZ</vt:lpstr>
      <vt:lpstr>1_Směsi</vt:lpstr>
      <vt:lpstr>2_Směsi</vt:lpstr>
      <vt:lpstr>1_MU_PPTprezentace_sablona_CZ</vt:lpstr>
      <vt:lpstr>3_Směsi</vt:lpstr>
      <vt:lpstr>Reprezentace dat v informačních systémech  Jaroslav Šmarda</vt:lpstr>
      <vt:lpstr>Reprezentace dat v informačních systémech</vt:lpstr>
      <vt:lpstr>Reprezentace dat v počítači</vt:lpstr>
      <vt:lpstr>Paměť počítače</vt:lpstr>
      <vt:lpstr>Paměť počítače</vt:lpstr>
      <vt:lpstr>Paměť počítače</vt:lpstr>
      <vt:lpstr>Reprezentace dat v počítači</vt:lpstr>
      <vt:lpstr>Skupiny datových typů</vt:lpstr>
      <vt:lpstr>Datové typy</vt:lpstr>
      <vt:lpstr>Paměť počítače</vt:lpstr>
      <vt:lpstr>Proměnná</vt:lpstr>
      <vt:lpstr>Deklarace proměnné</vt:lpstr>
      <vt:lpstr>Uživatelské datové typy</vt:lpstr>
      <vt:lpstr>Uživatelské datové typy</vt:lpstr>
      <vt:lpstr>Ukazatel (pointer)</vt:lpstr>
      <vt:lpstr>Ukazatel</vt:lpstr>
      <vt:lpstr>Proměnná uživatelského datového typu</vt:lpstr>
      <vt:lpstr>Datová struktura: pole</vt:lpstr>
      <vt:lpstr>Datová struktura: pole</vt:lpstr>
      <vt:lpstr>Datová struktura: pole</vt:lpstr>
      <vt:lpstr>Datová struktura: spojový seznam</vt:lpstr>
      <vt:lpstr>Seznam – jednosměrný spojový seznam</vt:lpstr>
      <vt:lpstr>Seznam – obousměrný spojový seznam</vt:lpstr>
      <vt:lpstr>Datová struktura: binární strom</vt:lpstr>
      <vt:lpstr>Datová struktura: binární strom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198</cp:revision>
  <dcterms:created xsi:type="dcterms:W3CDTF">2010-09-06T19:37:37Z</dcterms:created>
  <dcterms:modified xsi:type="dcterms:W3CDTF">2012-07-25T18:55:27Z</dcterms:modified>
</cp:coreProperties>
</file>