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  <p:sldMasterId id="2147484381" r:id="rId2"/>
    <p:sldMasterId id="2147484393" r:id="rId3"/>
    <p:sldMasterId id="2147484405" r:id="rId4"/>
    <p:sldMasterId id="2147484417" r:id="rId5"/>
  </p:sldMasterIdLst>
  <p:notesMasterIdLst>
    <p:notesMasterId r:id="rId31"/>
  </p:notesMasterIdLst>
  <p:sldIdLst>
    <p:sldId id="336" r:id="rId6"/>
    <p:sldId id="257" r:id="rId7"/>
    <p:sldId id="265" r:id="rId8"/>
    <p:sldId id="300" r:id="rId9"/>
    <p:sldId id="301" r:id="rId10"/>
    <p:sldId id="302" r:id="rId11"/>
    <p:sldId id="266" r:id="rId12"/>
    <p:sldId id="267" r:id="rId13"/>
    <p:sldId id="274" r:id="rId14"/>
    <p:sldId id="303" r:id="rId15"/>
    <p:sldId id="270" r:id="rId16"/>
    <p:sldId id="311" r:id="rId17"/>
    <p:sldId id="271" r:id="rId18"/>
    <p:sldId id="272" r:id="rId19"/>
    <p:sldId id="273" r:id="rId20"/>
    <p:sldId id="281" r:id="rId21"/>
    <p:sldId id="334" r:id="rId22"/>
    <p:sldId id="275" r:id="rId23"/>
    <p:sldId id="282" r:id="rId24"/>
    <p:sldId id="280" r:id="rId25"/>
    <p:sldId id="315" r:id="rId26"/>
    <p:sldId id="316" r:id="rId27"/>
    <p:sldId id="317" r:id="rId28"/>
    <p:sldId id="318" r:id="rId29"/>
    <p:sldId id="335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60"/>
  </p:normalViewPr>
  <p:slideViewPr>
    <p:cSldViewPr>
      <p:cViewPr varScale="1">
        <p:scale>
          <a:sx n="86" d="100"/>
          <a:sy n="86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D96B3-DA30-4159-BC95-B61AF70BEA4A}" type="datetimeFigureOut">
              <a:rPr lang="cs-CZ" smtClean="0"/>
              <a:pPr/>
              <a:t>25.7.2012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4EF25-50F8-4187-83B4-78305C4786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667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65562" name="Picture 26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B87BD5-CD2E-471D-93A1-C02AC621F91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511A54-34D4-414C-9221-4DC662A5B08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0D2BAE-FA14-48B1-BE15-91FFA08AEB9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123437-1DC5-470C-9C45-A2E9507441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449AAA-CC40-4437-BEC2-C5235EF1066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27441C-F59E-4A88-86AC-DDEE916FC84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B1C14F-39B5-4573-893D-08C5817EFF8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6DCFC1-6795-42BA-A49F-C500E7A5E5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BE9B0-38DF-4AAB-B05E-D37F3F2905E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D27A55-D63C-4D38-A777-7DF3C13DBF5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A7FA9C-190B-49D4-BDB7-8EB7EB46583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5C3672-CC0F-4097-A91C-77C48CBE83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F5F620-172A-4416-BE04-2BB4EBA7B41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169CA1-3BAD-4A21-A6D5-BAF31F22DD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E2174D-F61D-404D-B080-96AD73ABEEF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96842C-D19E-4956-8D09-08B45564DC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3DE174-ABD2-411E-976D-815D941F58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9930D1-399C-4496-9806-2865ECA0630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9670F3-CCAB-4837-9508-015D891855A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A676A1-DB22-4F11-82DC-4134533F503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85CB37-B153-4444-9701-4F5E24AB84E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3C7CC8-04F8-455B-931A-A15A587F2BA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222211" name="Picture 3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C676611-2A4B-4906-A4D7-BDE53FED48EB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2218" name="Picture 10" descr="OPVK_MU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485F06-9DD3-4DBD-B3CE-B4F87546DCD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3529D1-119B-4BFF-92E0-7D83C85F717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BEB1C3-1FFC-448F-AF12-5D3F69AB48C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D24F42-101F-4E53-9113-479778587D1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4DA111-C242-4218-92BF-F8908E9D5D6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53764D-78B8-4F21-B476-00755FD236E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978B8C-5508-45E0-984B-9AE99F9023B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812E5B-1292-4D97-BBD2-CD13BF7724D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73DDE3-309A-4FAD-A3DB-87A3725B675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16D1D6-1A97-4CFA-B744-8D300D71A7B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DBF79D-F8AB-44FD-9455-9961E8C034C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70886A-872B-4B4D-9D14-EEC7B19E9D3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0295BD-4778-484D-BE4B-D18758B9422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152963-E2EC-4465-AA9D-7B77608B187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809711-49C3-47DD-B416-49567F90759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706DC5D-967C-4EE0-9FCA-C7C71494F2B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A9F750-16DB-4A9E-BD4A-611C75B67DF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947E91-445B-4F22-A200-3F3BF8D6AE2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3826E0-9C3D-47F9-B127-0AB1392DE16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07A106-4B42-4EE2-B0E9-C1B3CD37ACE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ABBDCD-CB60-462E-86D8-32B332DC48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64537" name="Picture 25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08556" name="Picture 12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7C48EFAF-6A45-413F-9BB1-66B5C80F8B51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  <p:sldLayoutId id="2147484392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10602" name="Picture 10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0A65AE30-7FA2-45F6-B80C-BCBFFF2B07D8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4" r:id="rId1"/>
    <p:sldLayoutId id="2147484395" r:id="rId2"/>
    <p:sldLayoutId id="2147484396" r:id="rId3"/>
    <p:sldLayoutId id="2147484397" r:id="rId4"/>
    <p:sldLayoutId id="2147484398" r:id="rId5"/>
    <p:sldLayoutId id="2147484399" r:id="rId6"/>
    <p:sldLayoutId id="2147484400" r:id="rId7"/>
    <p:sldLayoutId id="2147484401" r:id="rId8"/>
    <p:sldLayoutId id="2147484402" r:id="rId9"/>
    <p:sldLayoutId id="2147484403" r:id="rId10"/>
    <p:sldLayoutId id="214748440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1187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DE83F704-488B-4335-9D5D-F6000085B2EC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1200" name="Picture 16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06" r:id="rId1"/>
    <p:sldLayoutId id="2147484407" r:id="rId2"/>
    <p:sldLayoutId id="2147484408" r:id="rId3"/>
    <p:sldLayoutId id="2147484409" r:id="rId4"/>
    <p:sldLayoutId id="2147484410" r:id="rId5"/>
    <p:sldLayoutId id="2147484411" r:id="rId6"/>
    <p:sldLayoutId id="2147484412" r:id="rId7"/>
    <p:sldLayoutId id="2147484413" r:id="rId8"/>
    <p:sldLayoutId id="2147484414" r:id="rId9"/>
    <p:sldLayoutId id="2147484415" r:id="rId10"/>
    <p:sldLayoutId id="2147484416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3235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992EC115-EA64-4537-9219-DD5ECB5677CA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3243" name="Picture 11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18" r:id="rId1"/>
    <p:sldLayoutId id="2147484419" r:id="rId2"/>
    <p:sldLayoutId id="2147484420" r:id="rId3"/>
    <p:sldLayoutId id="2147484421" r:id="rId4"/>
    <p:sldLayoutId id="2147484422" r:id="rId5"/>
    <p:sldLayoutId id="2147484423" r:id="rId6"/>
    <p:sldLayoutId id="2147484424" r:id="rId7"/>
    <p:sldLayoutId id="2147484425" r:id="rId8"/>
    <p:sldLayoutId id="2147484426" r:id="rId9"/>
    <p:sldLayoutId id="2147484427" r:id="rId10"/>
    <p:sldLayoutId id="2147484428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Reprezentace dat v informačních systémech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400" dirty="0" smtClean="0"/>
              <a:t>Jaroslav Šmarda</a:t>
            </a:r>
            <a:endParaRPr lang="cs-CZ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Paměť počítače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paměť s přímým přístupem (RAM – </a:t>
            </a:r>
            <a:r>
              <a:rPr lang="cs-CZ" dirty="0" err="1" smtClean="0">
                <a:latin typeface="Gill Sans MT" pitchFamily="34" charset="-18"/>
              </a:rPr>
              <a:t>Random</a:t>
            </a:r>
            <a:r>
              <a:rPr lang="cs-CZ" dirty="0" smtClean="0">
                <a:latin typeface="Gill Sans MT" pitchFamily="34" charset="-18"/>
              </a:rPr>
              <a:t> Access </a:t>
            </a:r>
            <a:r>
              <a:rPr lang="cs-CZ" dirty="0" err="1" smtClean="0">
                <a:latin typeface="Gill Sans MT" pitchFamily="34" charset="-18"/>
              </a:rPr>
              <a:t>Memory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r>
              <a:rPr lang="cs-CZ" dirty="0" smtClean="0">
                <a:latin typeface="Gill Sans MT" pitchFamily="34" charset="-18"/>
              </a:rPr>
              <a:t>všechna paměťová místa kdykoliv dostupná přes adresu</a:t>
            </a:r>
            <a:endParaRPr lang="cs-CZ" dirty="0">
              <a:latin typeface="Gill Sans MT" pitchFamily="34" charset="-18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284984"/>
            <a:ext cx="533400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3275856" y="3933056"/>
            <a:ext cx="936104" cy="378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5C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43608" y="4859868"/>
            <a:ext cx="165618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Adresa: 4010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771800" y="5013176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Adresa: 4012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283968" y="4797152"/>
            <a:ext cx="158417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Adresa: 4014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latin typeface="Gill Sans MT" pitchFamily="34" charset="-18"/>
              </a:rPr>
              <a:t>Proměnná</a:t>
            </a:r>
            <a:endParaRPr lang="cs-CZ" sz="36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Abstrakce paměťového místa</a:t>
            </a:r>
          </a:p>
          <a:p>
            <a:r>
              <a:rPr lang="cs-CZ" dirty="0" smtClean="0">
                <a:latin typeface="Gill Sans MT" pitchFamily="34" charset="-18"/>
              </a:rPr>
              <a:t>Je určitého datového typu</a:t>
            </a:r>
          </a:p>
          <a:p>
            <a:r>
              <a:rPr lang="cs-CZ" dirty="0" smtClean="0">
                <a:latin typeface="Gill Sans MT" pitchFamily="34" charset="-18"/>
              </a:rPr>
              <a:t>V programovacím jazyce má symbolické jméno (název proměnné)</a:t>
            </a:r>
          </a:p>
          <a:p>
            <a:r>
              <a:rPr lang="cs-CZ" dirty="0" smtClean="0">
                <a:latin typeface="Gill Sans MT" pitchFamily="34" charset="-18"/>
              </a:rPr>
              <a:t>Pozn.: paměťové místo má adresu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Deklarace proměnné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Deklarace proměnné v programovacím jazyce:</a:t>
            </a:r>
          </a:p>
          <a:p>
            <a:pPr lvl="1">
              <a:buNone/>
            </a:pPr>
            <a:r>
              <a:rPr lang="en-US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cs-CZ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nt</a:t>
            </a:r>
            <a:r>
              <a:rPr lang="cs-CZ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cisloStudenta</a:t>
            </a: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;</a:t>
            </a:r>
          </a:p>
          <a:p>
            <a:pPr lvl="1">
              <a:buNone/>
            </a:pPr>
            <a:r>
              <a:rPr lang="en-US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pocetStudentu</a:t>
            </a: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;</a:t>
            </a:r>
            <a:endParaRPr lang="cs-CZ" sz="2000" dirty="0" smtClean="0">
              <a:latin typeface="Gill Sans MT" pitchFamily="34" charset="-18"/>
              <a:ea typeface="Arial Unicode MS" pitchFamily="34" charset="-128"/>
              <a:cs typeface="Arial Unicode MS" pitchFamily="34" charset="-128"/>
            </a:endParaRPr>
          </a:p>
          <a:p>
            <a:pPr lvl="1">
              <a:buNone/>
            </a:pPr>
            <a:r>
              <a:rPr lang="en-US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f</a:t>
            </a:r>
            <a:r>
              <a:rPr lang="cs-CZ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loat</a:t>
            </a:r>
            <a:r>
              <a:rPr lang="cs-CZ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teplotaVenku</a:t>
            </a: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;</a:t>
            </a:r>
          </a:p>
          <a:p>
            <a:pPr lvl="1">
              <a:buNone/>
            </a:pPr>
            <a:r>
              <a:rPr lang="en-US" sz="2000" i="1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&lt;</a:t>
            </a:r>
            <a:r>
              <a:rPr lang="cs-CZ" sz="2000" i="1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datový typ</a:t>
            </a:r>
            <a:r>
              <a:rPr lang="en-US" sz="2000" i="1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&gt; &lt;</a:t>
            </a:r>
            <a:r>
              <a:rPr lang="cs-CZ" sz="2000" i="1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název proměnné</a:t>
            </a:r>
            <a:r>
              <a:rPr lang="en-US" sz="2000" i="1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&gt;</a:t>
            </a: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;</a:t>
            </a:r>
          </a:p>
          <a:p>
            <a:r>
              <a:rPr lang="cs-CZ" sz="23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Název proměnné:</a:t>
            </a:r>
          </a:p>
          <a:p>
            <a:pPr lvl="1"/>
            <a:r>
              <a:rPr lang="cs-CZ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začíná (a..z, A..Z) a obsahuje (a..z,A..Z,0..9)</a:t>
            </a:r>
          </a:p>
          <a:p>
            <a:r>
              <a:rPr lang="cs-CZ" dirty="0" smtClean="0">
                <a:latin typeface="Gill Sans MT" pitchFamily="34" charset="-18"/>
              </a:rPr>
              <a:t>Deklarace = vyhrazení paměti v počítači</a:t>
            </a:r>
          </a:p>
          <a:p>
            <a:r>
              <a:rPr lang="cs-CZ" dirty="0" smtClean="0">
                <a:latin typeface="Gill Sans MT" pitchFamily="34" charset="-18"/>
              </a:rPr>
              <a:t>Definice = jen určení nového datového typu (bez konkrétního vyhrazení paměti)  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Uživatelské datové typy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Definice uživatelského datového typu:</a:t>
            </a:r>
          </a:p>
          <a:p>
            <a:pPr lvl="1"/>
            <a:r>
              <a:rPr lang="cs-CZ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struct</a:t>
            </a:r>
            <a:r>
              <a:rPr lang="cs-CZ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ZaznamOStudentovi</a:t>
            </a:r>
            <a:r>
              <a:rPr lang="cs-CZ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{</a:t>
            </a:r>
            <a:b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</a:b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	  </a:t>
            </a:r>
            <a:r>
              <a:rPr lang="en-US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cisloStudenta</a:t>
            </a: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;</a:t>
            </a:r>
            <a:b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</a:b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	  char </a:t>
            </a:r>
            <a:r>
              <a:rPr lang="en-US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znamka</a:t>
            </a: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;</a:t>
            </a:r>
            <a:b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</a:b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};</a:t>
            </a:r>
            <a:r>
              <a:rPr lang="cs-CZ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2000" dirty="0" smtClean="0">
              <a:latin typeface="Gill Sans MT" pitchFamily="34" charset="-18"/>
              <a:ea typeface="Arial Unicode MS" pitchFamily="34" charset="-128"/>
              <a:cs typeface="Arial Unicode MS" pitchFamily="34" charset="-128"/>
            </a:endParaRPr>
          </a:p>
          <a:p>
            <a:r>
              <a:rPr lang="cs-CZ" dirty="0" smtClean="0">
                <a:latin typeface="Gill Sans MT" pitchFamily="34" charset="-18"/>
              </a:rPr>
              <a:t>Deklarace proměnné uživatelského datového typu </a:t>
            </a:r>
            <a:r>
              <a:rPr lang="cs-CZ" dirty="0" err="1" smtClean="0">
                <a:latin typeface="Gill Sans MT" pitchFamily="34" charset="-18"/>
              </a:rPr>
              <a:t>ZaznamOStudentovi</a:t>
            </a:r>
            <a:r>
              <a:rPr lang="cs-CZ" dirty="0" smtClean="0">
                <a:latin typeface="Gill Sans MT" pitchFamily="34" charset="-18"/>
              </a:rPr>
              <a:t>:</a:t>
            </a:r>
          </a:p>
          <a:p>
            <a:pPr lvl="1"/>
            <a:r>
              <a:rPr lang="cs-CZ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struct</a:t>
            </a:r>
            <a:r>
              <a:rPr lang="cs-CZ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ZaznamOStudentovi</a:t>
            </a:r>
            <a:r>
              <a:rPr lang="cs-CZ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 st1r</a:t>
            </a: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;</a:t>
            </a:r>
            <a:b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</a:br>
            <a:r>
              <a:rPr lang="cs-CZ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struct</a:t>
            </a:r>
            <a:r>
              <a:rPr lang="cs-CZ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ZaznamOStudentovi</a:t>
            </a:r>
            <a:r>
              <a:rPr lang="cs-CZ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st</a:t>
            </a: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cs-CZ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r</a:t>
            </a: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88" y="2381250"/>
            <a:ext cx="50006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Uživatelské datové typy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paměť vyhrazená pro st1r a st2r: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latin typeface="Gill Sans MT" pitchFamily="34" charset="-18"/>
              </a:rPr>
              <a:t>přístup k údajům ve struktuře:</a:t>
            </a:r>
          </a:p>
          <a:p>
            <a:pPr lvl="1"/>
            <a:r>
              <a:rPr lang="cs-CZ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st1r.cisloStudenta</a:t>
            </a:r>
            <a:br>
              <a:rPr lang="cs-CZ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</a:br>
            <a:r>
              <a:rPr lang="cs-CZ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st1r.znamka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75856" y="399577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st1r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572000" y="392376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st2r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979712" y="4211796"/>
            <a:ext cx="72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400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211960" y="4355812"/>
            <a:ext cx="72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405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491880" y="21235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znamka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348136" y="2411596"/>
            <a:ext cx="1503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cisloStudenta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860032" y="206084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znamka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707904" y="2348880"/>
            <a:ext cx="1503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cisloStudenta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Ukazatel</a:t>
            </a:r>
            <a:r>
              <a:rPr lang="en-US" sz="3200" dirty="0" smtClean="0">
                <a:latin typeface="Gill Sans MT" pitchFamily="34" charset="-18"/>
              </a:rPr>
              <a:t> (pointer)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Abstrakce paměťové adresy</a:t>
            </a:r>
            <a:r>
              <a:rPr lang="en-US" dirty="0" smtClean="0">
                <a:latin typeface="Gill Sans MT" pitchFamily="34" charset="-18"/>
              </a:rPr>
              <a:t> </a:t>
            </a:r>
          </a:p>
          <a:p>
            <a:r>
              <a:rPr lang="cs-CZ" dirty="0" smtClean="0">
                <a:latin typeface="Gill Sans MT" pitchFamily="34" charset="-18"/>
              </a:rPr>
              <a:t>Velikost ukazatele: 4 byty</a:t>
            </a:r>
            <a:r>
              <a:rPr lang="en-US" dirty="0" smtClean="0"/>
              <a:t/>
            </a:r>
            <a:br>
              <a:rPr lang="en-US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Ukazatel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Deklarace ukazatelů:</a:t>
            </a:r>
          </a:p>
          <a:p>
            <a:pPr lvl="1"/>
            <a:r>
              <a:rPr lang="cs-CZ" dirty="0" err="1" smtClean="0">
                <a:latin typeface="Gill Sans MT" pitchFamily="34" charset="-18"/>
              </a:rPr>
              <a:t>int</a:t>
            </a:r>
            <a:r>
              <a:rPr lang="cs-CZ" dirty="0" smtClean="0">
                <a:latin typeface="Gill Sans MT" pitchFamily="34" charset="-18"/>
              </a:rPr>
              <a:t>  *</a:t>
            </a:r>
            <a:r>
              <a:rPr lang="en-US" dirty="0" err="1" smtClean="0">
                <a:latin typeface="Gill Sans MT" pitchFamily="34" charset="-18"/>
              </a:rPr>
              <a:t>ukP</a:t>
            </a:r>
            <a:r>
              <a:rPr lang="cs-CZ" dirty="0" smtClean="0">
                <a:latin typeface="Gill Sans MT" pitchFamily="34" charset="-18"/>
              </a:rPr>
              <a:t>ocetStudentu1r</a:t>
            </a:r>
            <a:r>
              <a:rPr lang="en-US" dirty="0" smtClean="0">
                <a:latin typeface="Gill Sans MT" pitchFamily="34" charset="-18"/>
              </a:rPr>
              <a:t>;</a:t>
            </a:r>
            <a:br>
              <a:rPr lang="en-US" dirty="0" smtClean="0">
                <a:latin typeface="Gill Sans MT" pitchFamily="34" charset="-18"/>
              </a:rPr>
            </a:br>
            <a:r>
              <a:rPr lang="cs-CZ" dirty="0" err="1" smtClean="0">
                <a:latin typeface="Gill Sans MT" pitchFamily="34" charset="-18"/>
              </a:rPr>
              <a:t>struct</a:t>
            </a:r>
            <a:r>
              <a:rPr lang="cs-CZ" dirty="0" smtClean="0">
                <a:latin typeface="Gill Sans MT" pitchFamily="34" charset="-18"/>
              </a:rPr>
              <a:t>  </a:t>
            </a:r>
            <a:r>
              <a:rPr lang="cs-CZ" dirty="0" err="1" smtClean="0">
                <a:latin typeface="Gill Sans MT" pitchFamily="34" charset="-18"/>
              </a:rPr>
              <a:t>ZaznamOStudentovi</a:t>
            </a:r>
            <a:r>
              <a:rPr lang="cs-CZ" dirty="0" smtClean="0">
                <a:latin typeface="Gill Sans MT" pitchFamily="34" charset="-18"/>
              </a:rPr>
              <a:t>  </a:t>
            </a:r>
            <a:r>
              <a:rPr lang="en-US" dirty="0" smtClean="0">
                <a:latin typeface="Gill Sans MT" pitchFamily="34" charset="-18"/>
              </a:rPr>
              <a:t>*ukStudent1r;</a:t>
            </a:r>
            <a:br>
              <a:rPr lang="en-US" dirty="0" smtClean="0">
                <a:latin typeface="Gill Sans MT" pitchFamily="34" charset="-18"/>
              </a:rPr>
            </a:br>
            <a:endParaRPr lang="cs-CZ" dirty="0">
              <a:latin typeface="Gill Sans MT" pitchFamily="34" charset="-1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3140968"/>
            <a:ext cx="4800600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2123728" y="305966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Gill Sans MT" pitchFamily="34" charset="-18"/>
              </a:rPr>
              <a:t>ukP</a:t>
            </a:r>
            <a:r>
              <a:rPr lang="cs-CZ" dirty="0" smtClean="0">
                <a:latin typeface="Gill Sans MT" pitchFamily="34" charset="-18"/>
              </a:rPr>
              <a:t>ocetStudentu1r=1020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788024" y="306896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Gill Sans MT" pitchFamily="34" charset="-18"/>
              </a:rPr>
              <a:t>uk</a:t>
            </a:r>
            <a:r>
              <a:rPr lang="cs-CZ" dirty="0" err="1" smtClean="0">
                <a:latin typeface="Gill Sans MT" pitchFamily="34" charset="-18"/>
              </a:rPr>
              <a:t>Student1r=1032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55776" y="450912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adresa: 310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923928" y="45811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adresa: 314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907704" y="64533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adresa: 1020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427984" y="645333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adresa: 1032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419872" y="514790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int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580112" y="507589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ZaznamOStudentovi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Proměnná uživatelského datového typu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Definice uživatelského datového typu:</a:t>
            </a:r>
          </a:p>
          <a:p>
            <a:pPr lvl="1">
              <a:buNone/>
            </a:pPr>
            <a:r>
              <a:rPr lang="cs-CZ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struct</a:t>
            </a:r>
            <a:r>
              <a:rPr lang="cs-CZ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ZaznamOStudentovi</a:t>
            </a:r>
            <a:r>
              <a:rPr lang="cs-CZ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{</a:t>
            </a:r>
            <a:b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</a:b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	  </a:t>
            </a:r>
            <a:r>
              <a:rPr lang="en-US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cisloStudenta</a:t>
            </a: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;</a:t>
            </a:r>
            <a:b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</a:b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	  char </a:t>
            </a:r>
            <a:r>
              <a:rPr lang="en-US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znamka</a:t>
            </a: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;</a:t>
            </a:r>
          </a:p>
          <a:p>
            <a:pPr lvl="1">
              <a:buNone/>
            </a:pP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};</a:t>
            </a:r>
            <a:r>
              <a:rPr lang="cs-CZ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2000" dirty="0" smtClean="0">
              <a:latin typeface="Gill Sans MT" pitchFamily="34" charset="-18"/>
              <a:ea typeface="Arial Unicode MS" pitchFamily="34" charset="-128"/>
              <a:cs typeface="Arial Unicode MS" pitchFamily="34" charset="-128"/>
            </a:endParaRPr>
          </a:p>
          <a:p>
            <a:r>
              <a:rPr lang="cs-CZ" dirty="0" smtClean="0">
                <a:latin typeface="Gill Sans MT" pitchFamily="34" charset="-18"/>
              </a:rPr>
              <a:t>Deklarace proměnné uživatelského datového typu </a:t>
            </a:r>
            <a:r>
              <a:rPr lang="cs-CZ" dirty="0" err="1" smtClean="0">
                <a:latin typeface="Gill Sans MT" pitchFamily="34" charset="-18"/>
              </a:rPr>
              <a:t>ZaznamOStudentovi</a:t>
            </a:r>
            <a:r>
              <a:rPr lang="cs-CZ" dirty="0" smtClean="0">
                <a:latin typeface="Gill Sans MT" pitchFamily="34" charset="-18"/>
              </a:rPr>
              <a:t>:</a:t>
            </a:r>
          </a:p>
          <a:p>
            <a:pPr lvl="1">
              <a:buNone/>
            </a:pPr>
            <a:r>
              <a:rPr lang="cs-CZ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struct</a:t>
            </a:r>
            <a:r>
              <a:rPr lang="cs-CZ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ZaznamOStudentovi</a:t>
            </a:r>
            <a:r>
              <a:rPr lang="cs-CZ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st</a:t>
            </a: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;</a:t>
            </a:r>
            <a:endParaRPr lang="cs-CZ" sz="2000" dirty="0" smtClean="0">
              <a:latin typeface="Gill Sans MT" pitchFamily="34" charset="-18"/>
              <a:ea typeface="Arial Unicode MS" pitchFamily="34" charset="-128"/>
              <a:cs typeface="Arial Unicode MS" pitchFamily="34" charset="-128"/>
            </a:endParaRPr>
          </a:p>
          <a:p>
            <a:r>
              <a:rPr lang="cs-CZ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Odkaz na atribut proměnné:</a:t>
            </a:r>
          </a:p>
          <a:p>
            <a:pPr lvl="1">
              <a:buNone/>
            </a:pPr>
            <a:r>
              <a:rPr lang="en-US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cs-CZ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t.cisloStudenta</a:t>
            </a:r>
            <a:r>
              <a:rPr lang="cs-CZ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=137246</a:t>
            </a: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;</a:t>
            </a:r>
            <a:r>
              <a:rPr lang="cs-CZ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2000" dirty="0" smtClean="0">
              <a:latin typeface="Gill Sans MT" pitchFamily="34" charset="-18"/>
              <a:ea typeface="Arial Unicode MS" pitchFamily="34" charset="-128"/>
              <a:cs typeface="Arial Unicode MS" pitchFamily="34" charset="-128"/>
            </a:endParaRPr>
          </a:p>
          <a:p>
            <a:pPr lvl="1">
              <a:buNone/>
            </a:pPr>
            <a:r>
              <a:rPr lang="en-US" sz="2000" dirty="0" err="1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st.znamka</a:t>
            </a:r>
            <a:r>
              <a:rPr lang="en-US" sz="2000" dirty="0" smtClean="0">
                <a:latin typeface="Gill Sans MT" pitchFamily="34" charset="-18"/>
                <a:ea typeface="Arial Unicode MS" pitchFamily="34" charset="-128"/>
                <a:cs typeface="Arial Unicode MS" pitchFamily="34" charset="-128"/>
              </a:rPr>
              <a:t>=“A”;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Datová struktura: pole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Potřebuji několik (? 10, 50, 1000,…) proměnných stejného typu – všichni studenti ročníku</a:t>
            </a:r>
          </a:p>
          <a:p>
            <a:r>
              <a:rPr lang="cs-CZ" dirty="0" smtClean="0">
                <a:latin typeface="Gill Sans MT" pitchFamily="34" charset="-18"/>
              </a:rPr>
              <a:t>Pole: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množina homogenních prvků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přístupný kdykoliv kterýkoliv prvek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1052736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Datová struktura: pole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latin typeface="Gill Sans MT" pitchFamily="34" charset="-18"/>
              </a:rPr>
              <a:t>Deklarace pole:</a:t>
            </a:r>
          </a:p>
          <a:p>
            <a:pPr marL="594360" lvl="2" indent="-320040">
              <a:spcBef>
                <a:spcPts val="700"/>
              </a:spcBef>
              <a:buSzPct val="60000"/>
              <a:buNone/>
            </a:pPr>
            <a:r>
              <a:rPr lang="cs-CZ" sz="2600" dirty="0" smtClean="0">
                <a:latin typeface="Gill Sans MT" pitchFamily="34" charset="-18"/>
              </a:rPr>
              <a:t>	</a:t>
            </a:r>
            <a:r>
              <a:rPr lang="cs-CZ" sz="2600" dirty="0" err="1" smtClean="0">
                <a:latin typeface="Gill Sans MT" pitchFamily="34" charset="-18"/>
              </a:rPr>
              <a:t>struct ZaznamOStudentovi  st</a:t>
            </a:r>
            <a:r>
              <a:rPr lang="en-US" sz="2600" dirty="0" smtClean="0">
                <a:latin typeface="Gill Sans MT" pitchFamily="34" charset="-18"/>
              </a:rPr>
              <a:t>[1000];</a:t>
            </a:r>
            <a:endParaRPr lang="cs-CZ" sz="2600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První prvek pole</a:t>
            </a:r>
            <a:r>
              <a:rPr lang="en-US" dirty="0" smtClean="0">
                <a:latin typeface="Gill Sans MT" pitchFamily="34" charset="-18"/>
              </a:rPr>
              <a:t>: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st</a:t>
            </a:r>
            <a:r>
              <a:rPr lang="en-US" dirty="0" smtClean="0">
                <a:latin typeface="Gill Sans MT" pitchFamily="34" charset="-18"/>
              </a:rPr>
              <a:t>[0] , </a:t>
            </a:r>
            <a:r>
              <a:rPr lang="cs-CZ" dirty="0" smtClean="0">
                <a:latin typeface="Gill Sans MT" pitchFamily="34" charset="-18"/>
              </a:rPr>
              <a:t>poslední prvek: </a:t>
            </a:r>
            <a:r>
              <a:rPr lang="cs-CZ" dirty="0" err="1" smtClean="0">
                <a:latin typeface="Gill Sans MT" pitchFamily="34" charset="-18"/>
              </a:rPr>
              <a:t>st</a:t>
            </a:r>
            <a:r>
              <a:rPr lang="en-US" dirty="0" smtClean="0">
                <a:latin typeface="Gill Sans MT" pitchFamily="34" charset="-18"/>
              </a:rPr>
              <a:t>[999]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sz="2800" dirty="0" smtClean="0">
              <a:latin typeface="Gill Sans MT" pitchFamily="34" charset="-18"/>
            </a:endParaRPr>
          </a:p>
          <a:p>
            <a:endParaRPr lang="en-US" sz="2800" dirty="0" smtClean="0">
              <a:latin typeface="Gill Sans MT" pitchFamily="34" charset="-18"/>
            </a:endParaRPr>
          </a:p>
          <a:p>
            <a:r>
              <a:rPr lang="cs-CZ" sz="2800" dirty="0" smtClean="0">
                <a:latin typeface="Gill Sans MT" pitchFamily="34" charset="-18"/>
              </a:rPr>
              <a:t>Odkaz na atribut prvku pole:</a:t>
            </a:r>
          </a:p>
          <a:p>
            <a:pPr lvl="1">
              <a:buNone/>
            </a:pPr>
            <a:r>
              <a:rPr lang="en-US" dirty="0" err="1" smtClean="0">
                <a:latin typeface="Gill Sans MT" pitchFamily="34" charset="-18"/>
              </a:rPr>
              <a:t>s</a:t>
            </a:r>
            <a:r>
              <a:rPr lang="cs-CZ" dirty="0" smtClean="0">
                <a:latin typeface="Gill Sans MT" pitchFamily="34" charset="-18"/>
              </a:rPr>
              <a:t>t</a:t>
            </a:r>
            <a:r>
              <a:rPr lang="en-US" dirty="0" smtClean="0">
                <a:latin typeface="Gill Sans MT" pitchFamily="34" charset="-18"/>
              </a:rPr>
              <a:t>[315].</a:t>
            </a:r>
            <a:r>
              <a:rPr lang="en-US" dirty="0" err="1" smtClean="0">
                <a:latin typeface="Gill Sans MT" pitchFamily="34" charset="-18"/>
              </a:rPr>
              <a:t>cisloStudenta</a:t>
            </a:r>
            <a:r>
              <a:rPr lang="en-US" dirty="0" smtClean="0">
                <a:latin typeface="Gill Sans MT" pitchFamily="34" charset="-18"/>
              </a:rPr>
              <a:t>=128753;</a:t>
            </a:r>
          </a:p>
          <a:p>
            <a:pPr lvl="1">
              <a:buNone/>
            </a:pPr>
            <a:r>
              <a:rPr lang="en-US" dirty="0" err="1" smtClean="0">
                <a:latin typeface="Gill Sans MT" pitchFamily="34" charset="-18"/>
              </a:rPr>
              <a:t>s</a:t>
            </a:r>
            <a:r>
              <a:rPr lang="cs-CZ" dirty="0" smtClean="0">
                <a:latin typeface="Gill Sans MT" pitchFamily="34" charset="-18"/>
              </a:rPr>
              <a:t>t</a:t>
            </a:r>
            <a:r>
              <a:rPr lang="en-US" dirty="0" smtClean="0">
                <a:latin typeface="Gill Sans MT" pitchFamily="34" charset="-18"/>
              </a:rPr>
              <a:t>[315].</a:t>
            </a:r>
            <a:r>
              <a:rPr lang="en-US" dirty="0" err="1" smtClean="0">
                <a:latin typeface="Gill Sans MT" pitchFamily="34" charset="-18"/>
              </a:rPr>
              <a:t>znamka</a:t>
            </a:r>
            <a:r>
              <a:rPr lang="en-US" dirty="0" smtClean="0">
                <a:latin typeface="Gill Sans MT" pitchFamily="34" charset="-18"/>
              </a:rPr>
              <a:t>=“A”;</a:t>
            </a:r>
          </a:p>
          <a:p>
            <a:r>
              <a:rPr lang="cs-CZ" sz="2800" dirty="0" smtClean="0">
                <a:latin typeface="Gill Sans MT" pitchFamily="34" charset="-18"/>
              </a:rPr>
              <a:t>a</a:t>
            </a:r>
            <a:r>
              <a:rPr lang="en-US" sz="2800" dirty="0" err="1" smtClean="0">
                <a:latin typeface="Gill Sans MT" pitchFamily="34" charset="-18"/>
              </a:rPr>
              <a:t>dresa</a:t>
            </a:r>
            <a:r>
              <a:rPr lang="cs-CZ" sz="2800" dirty="0" smtClean="0">
                <a:latin typeface="Gill Sans MT" pitchFamily="34" charset="-18"/>
              </a:rPr>
              <a:t>_</a:t>
            </a:r>
            <a:r>
              <a:rPr lang="en-US" sz="2800" dirty="0" err="1" smtClean="0">
                <a:latin typeface="Gill Sans MT" pitchFamily="34" charset="-18"/>
              </a:rPr>
              <a:t>prvku</a:t>
            </a:r>
            <a:r>
              <a:rPr lang="cs-CZ" sz="2800" dirty="0" smtClean="0">
                <a:latin typeface="Gill Sans MT" pitchFamily="34" charset="-18"/>
              </a:rPr>
              <a:t>_</a:t>
            </a:r>
            <a:r>
              <a:rPr lang="en-US" sz="2800" dirty="0" err="1" smtClean="0">
                <a:latin typeface="Gill Sans MT" pitchFamily="34" charset="-18"/>
              </a:rPr>
              <a:t>i</a:t>
            </a:r>
            <a:r>
              <a:rPr lang="en-US" sz="2800" dirty="0" smtClean="0">
                <a:latin typeface="Gill Sans MT" pitchFamily="34" charset="-18"/>
              </a:rPr>
              <a:t> = </a:t>
            </a:r>
            <a:endParaRPr lang="cs-CZ" sz="2800" dirty="0" smtClean="0">
              <a:latin typeface="Gill Sans MT" pitchFamily="34" charset="-18"/>
            </a:endParaRPr>
          </a:p>
          <a:p>
            <a:pPr>
              <a:buNone/>
            </a:pPr>
            <a:r>
              <a:rPr lang="cs-CZ" sz="2800" dirty="0" smtClean="0">
                <a:latin typeface="Gill Sans MT" pitchFamily="34" charset="-18"/>
              </a:rPr>
              <a:t>		</a:t>
            </a:r>
            <a:r>
              <a:rPr lang="en-US" sz="2800" dirty="0" err="1" smtClean="0">
                <a:latin typeface="Gill Sans MT" pitchFamily="34" charset="-18"/>
              </a:rPr>
              <a:t>adresa</a:t>
            </a:r>
            <a:r>
              <a:rPr lang="cs-CZ" sz="2800" dirty="0" smtClean="0">
                <a:latin typeface="Gill Sans MT" pitchFamily="34" charset="-18"/>
              </a:rPr>
              <a:t>_začátku_pole   </a:t>
            </a:r>
            <a:r>
              <a:rPr lang="en-US" sz="2800" dirty="0" smtClean="0">
                <a:latin typeface="Gill Sans MT" pitchFamily="34" charset="-18"/>
              </a:rPr>
              <a:t>+ </a:t>
            </a:r>
            <a:r>
              <a:rPr lang="cs-CZ" sz="2800" dirty="0" smtClean="0">
                <a:latin typeface="Gill Sans MT" pitchFamily="34" charset="-18"/>
              </a:rPr>
              <a:t> (</a:t>
            </a:r>
            <a:r>
              <a:rPr lang="cs-CZ" sz="2800" dirty="0" smtClean="0">
                <a:latin typeface="Gill Sans MT" pitchFamily="34" charset="-18"/>
              </a:rPr>
              <a:t>i x délka_prvku_pole</a:t>
            </a:r>
            <a:r>
              <a:rPr lang="en-US" sz="2800" dirty="0" smtClean="0">
                <a:latin typeface="Gill Sans MT" pitchFamily="34" charset="-18"/>
              </a:rPr>
              <a:t>)</a:t>
            </a:r>
          </a:p>
          <a:p>
            <a:endParaRPr lang="cs-CZ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3638" y="3140968"/>
            <a:ext cx="42767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Šipka dolů 6"/>
          <p:cNvSpPr/>
          <p:nvPr/>
        </p:nvSpPr>
        <p:spPr>
          <a:xfrm>
            <a:off x="5580112" y="1916832"/>
            <a:ext cx="2880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5076056" y="154750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-18"/>
              </a:rPr>
              <a:t>Index </a:t>
            </a:r>
            <a:r>
              <a:rPr lang="cs-CZ" dirty="0" smtClean="0">
                <a:latin typeface="Gill Sans MT" pitchFamily="34" charset="-18"/>
              </a:rPr>
              <a:t>prvku </a:t>
            </a:r>
            <a:r>
              <a:rPr lang="en-US" dirty="0" smtClean="0">
                <a:latin typeface="Gill Sans MT" pitchFamily="34" charset="-18"/>
              </a:rPr>
              <a:t>pole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195736" y="28529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-18"/>
              </a:rPr>
              <a:t>1040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03848" y="28529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-18"/>
              </a:rPr>
              <a:t>1045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139952" y="28529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-18"/>
              </a:rPr>
              <a:t>1050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148064" y="28529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1055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Gill Sans MT" pitchFamily="34" charset="-18"/>
              </a:rPr>
              <a:t>Reprezentace dat v informačních systémech</a:t>
            </a:r>
            <a:endParaRPr lang="cs-CZ" sz="28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Reprezentace dat v počítači</a:t>
            </a:r>
          </a:p>
          <a:p>
            <a:r>
              <a:rPr lang="cs-CZ" dirty="0" smtClean="0">
                <a:latin typeface="Gill Sans MT" pitchFamily="34" charset="-18"/>
              </a:rPr>
              <a:t>Datové typy</a:t>
            </a:r>
          </a:p>
          <a:p>
            <a:r>
              <a:rPr lang="cs-CZ" dirty="0" smtClean="0">
                <a:latin typeface="Gill Sans MT" pitchFamily="34" charset="-18"/>
              </a:rPr>
              <a:t>Proměnná</a:t>
            </a:r>
          </a:p>
          <a:p>
            <a:r>
              <a:rPr lang="cs-CZ" dirty="0" smtClean="0">
                <a:latin typeface="Gill Sans MT" pitchFamily="34" charset="-18"/>
              </a:rPr>
              <a:t>Uživatelské datové typy</a:t>
            </a:r>
          </a:p>
          <a:p>
            <a:r>
              <a:rPr lang="cs-CZ" dirty="0" smtClean="0">
                <a:latin typeface="Gill Sans MT" pitchFamily="34" charset="-18"/>
              </a:rPr>
              <a:t>Datové struktury: pole, zásobník, seznam, binární strom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Datová struktura: pole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Vícerozměrné pole:</a:t>
            </a:r>
          </a:p>
          <a:p>
            <a:pPr lvl="1"/>
            <a:r>
              <a:rPr lang="en-US" dirty="0" err="1" smtClean="0">
                <a:latin typeface="Gill Sans MT" pitchFamily="34" charset="-18"/>
              </a:rPr>
              <a:t>c</a:t>
            </a:r>
            <a:r>
              <a:rPr lang="cs-CZ" dirty="0" err="1" smtClean="0">
                <a:latin typeface="Gill Sans MT" pitchFamily="34" charset="-18"/>
              </a:rPr>
              <a:t>har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znamka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en-US" dirty="0" smtClean="0">
                <a:latin typeface="Gill Sans MT" pitchFamily="34" charset="-18"/>
              </a:rPr>
              <a:t>[60] [5];</a:t>
            </a:r>
          </a:p>
          <a:p>
            <a:pPr lvl="1"/>
            <a:endParaRPr lang="en-US" dirty="0" smtClean="0">
              <a:latin typeface="Gill Sans MT" pitchFamily="34" charset="-18"/>
            </a:endParaRPr>
          </a:p>
          <a:p>
            <a:pPr lvl="1"/>
            <a:r>
              <a:rPr lang="en-US" dirty="0" err="1" smtClean="0">
                <a:latin typeface="Gill Sans MT" pitchFamily="34" charset="-18"/>
              </a:rPr>
              <a:t>znamka</a:t>
            </a:r>
            <a:r>
              <a:rPr lang="en-US" dirty="0" smtClean="0">
                <a:latin typeface="Gill Sans MT" pitchFamily="34" charset="-18"/>
              </a:rPr>
              <a:t>[20,2]=“B”;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Datová struktura: spojový seznam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Dynamická datová struktura</a:t>
            </a:r>
          </a:p>
          <a:p>
            <a:r>
              <a:rPr lang="cs-CZ" dirty="0" smtClean="0">
                <a:latin typeface="Gill Sans MT" pitchFamily="34" charset="-18"/>
              </a:rPr>
              <a:t>Položka spojového seznamu: uzel</a:t>
            </a:r>
          </a:p>
          <a:p>
            <a:r>
              <a:rPr lang="cs-CZ" dirty="0" smtClean="0">
                <a:latin typeface="Gill Sans MT" pitchFamily="34" charset="-18"/>
              </a:rPr>
              <a:t>Usnadňuje změnu uspořádání dat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566192"/>
            <a:ext cx="8423848" cy="9906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Seznam – jednosměrný spojový seznam</a:t>
            </a:r>
            <a:endParaRPr lang="cs-CZ" sz="3200" dirty="0">
              <a:latin typeface="Gill Sans MT" pitchFamily="34" charset="-1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1" y="2864946"/>
            <a:ext cx="1872208" cy="102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2862228"/>
            <a:ext cx="1872208" cy="102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ovací šipka 7"/>
          <p:cNvCxnSpPr/>
          <p:nvPr/>
        </p:nvCxnSpPr>
        <p:spPr>
          <a:xfrm>
            <a:off x="2915816" y="3366284"/>
            <a:ext cx="1008112" cy="8152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2790221"/>
            <a:ext cx="229387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Přímá spojovací šipka 9"/>
          <p:cNvCxnSpPr/>
          <p:nvPr/>
        </p:nvCxnSpPr>
        <p:spPr>
          <a:xfrm>
            <a:off x="5436096" y="3366284"/>
            <a:ext cx="1008112" cy="8152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7668344" y="31502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524328" y="249289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NULL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55776" y="387034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next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004048" y="387034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next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884368" y="379833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next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251520" y="1700808"/>
            <a:ext cx="108012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extovéPole 31"/>
          <p:cNvSpPr txBox="1"/>
          <p:nvPr/>
        </p:nvSpPr>
        <p:spPr>
          <a:xfrm>
            <a:off x="395536" y="190754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first</a:t>
            </a:r>
            <a:endParaRPr lang="cs-CZ" dirty="0" smtClean="0">
              <a:latin typeface="Gill Sans MT" pitchFamily="34" charset="-18"/>
            </a:endParaRPr>
          </a:p>
        </p:txBody>
      </p:sp>
      <p:cxnSp>
        <p:nvCxnSpPr>
          <p:cNvPr id="34" name="Tvar 33"/>
          <p:cNvCxnSpPr>
            <a:stCxn id="16" idx="2"/>
            <a:endCxn id="2050" idx="1"/>
          </p:cNvCxnSpPr>
          <p:nvPr/>
        </p:nvCxnSpPr>
        <p:spPr>
          <a:xfrm rot="16200000" flipH="1">
            <a:off x="583477" y="2628990"/>
            <a:ext cx="956266" cy="540061"/>
          </a:xfrm>
          <a:prstGeom prst="bentConnector2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683568" y="4365104"/>
            <a:ext cx="44644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cs-CZ" dirty="0" err="1" smtClean="0"/>
              <a:t>truct</a:t>
            </a:r>
            <a:r>
              <a:rPr lang="cs-CZ" dirty="0" smtClean="0"/>
              <a:t> </a:t>
            </a:r>
            <a:r>
              <a:rPr lang="en-US" dirty="0" err="1" smtClean="0"/>
              <a:t>Uzel</a:t>
            </a:r>
            <a:r>
              <a:rPr lang="cs-CZ" dirty="0" smtClean="0"/>
              <a:t> </a:t>
            </a:r>
            <a:r>
              <a:rPr lang="en-US" dirty="0" smtClean="0"/>
              <a:t>{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Tobsahu</a:t>
            </a:r>
            <a:r>
              <a:rPr lang="en-US" dirty="0" smtClean="0"/>
              <a:t> o;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Uzel</a:t>
            </a:r>
            <a:r>
              <a:rPr lang="en-US" dirty="0" smtClean="0"/>
              <a:t>* </a:t>
            </a:r>
            <a:r>
              <a:rPr lang="cs-CZ" dirty="0" err="1" smtClean="0"/>
              <a:t>next</a:t>
            </a:r>
            <a:r>
              <a:rPr lang="en-US" dirty="0" smtClean="0"/>
              <a:t>;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Uzel</a:t>
            </a:r>
            <a:r>
              <a:rPr lang="en-US" dirty="0" smtClean="0"/>
              <a:t>* </a:t>
            </a:r>
            <a:r>
              <a:rPr lang="cs-CZ" dirty="0" err="1" smtClean="0"/>
              <a:t>first</a:t>
            </a:r>
            <a:r>
              <a:rPr lang="en-US" dirty="0" smtClean="0"/>
              <a:t>;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5016" y="710208"/>
            <a:ext cx="8439472" cy="9906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Seznam – obousměrný spojový seznam</a:t>
            </a:r>
            <a:endParaRPr lang="cs-CZ" sz="3200" dirty="0">
              <a:latin typeface="Gill Sans MT" pitchFamily="34" charset="-1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192" y="2504306"/>
            <a:ext cx="73152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Přímá spojovací šipka 6"/>
          <p:cNvCxnSpPr/>
          <p:nvPr/>
        </p:nvCxnSpPr>
        <p:spPr>
          <a:xfrm rot="16200000" flipH="1">
            <a:off x="358738" y="2385678"/>
            <a:ext cx="865684" cy="6480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rot="10800000">
            <a:off x="2699793" y="3139379"/>
            <a:ext cx="108012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rot="10800000">
            <a:off x="5292080" y="3067372"/>
            <a:ext cx="936104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5076056" y="2923356"/>
            <a:ext cx="100811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>
            <a:off x="2627784" y="2995364"/>
            <a:ext cx="100811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 rot="16200000" flipV="1">
            <a:off x="7524328" y="3429000"/>
            <a:ext cx="864096" cy="8640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72008" y="1876762"/>
            <a:ext cx="899592" cy="40011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err="1" smtClean="0">
                <a:latin typeface="Gill Sans MT" pitchFamily="34" charset="-18"/>
              </a:rPr>
              <a:t>first</a:t>
            </a:r>
            <a:endParaRPr lang="cs-CZ" sz="2000" dirty="0">
              <a:latin typeface="Gill Sans MT" pitchFamily="34" charset="-18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7524328" y="4293096"/>
            <a:ext cx="161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Ukazatel konce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7380312" y="2636912"/>
            <a:ext cx="288032" cy="769441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100" b="1" dirty="0" smtClean="0"/>
              <a:t>NULL</a:t>
            </a:r>
            <a:endParaRPr lang="cs-CZ" sz="1100" b="1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1187624" y="2636912"/>
            <a:ext cx="288032" cy="769441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100" b="1" dirty="0" smtClean="0"/>
              <a:t>NULL</a:t>
            </a:r>
            <a:endParaRPr lang="cs-CZ" sz="1100" b="1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2195736" y="356372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next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3563888" y="357301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prior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899592" y="357301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prior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5868144" y="364502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prior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4788024" y="357301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next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7164288" y="357301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next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899592" y="4437112"/>
            <a:ext cx="34563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None/>
            </a:pPr>
            <a:r>
              <a:rPr lang="en-US" dirty="0" smtClean="0">
                <a:latin typeface="Gill Sans MT" pitchFamily="34" charset="-18"/>
              </a:rPr>
              <a:t>s</a:t>
            </a:r>
            <a:r>
              <a:rPr lang="cs-CZ" dirty="0" err="1" smtClean="0">
                <a:latin typeface="Gill Sans MT" pitchFamily="34" charset="-18"/>
              </a:rPr>
              <a:t>truct</a:t>
            </a:r>
            <a:r>
              <a:rPr lang="cs-CZ" dirty="0" smtClean="0">
                <a:latin typeface="Gill Sans MT" pitchFamily="34" charset="-18"/>
              </a:rPr>
              <a:t> Uzel </a:t>
            </a:r>
            <a:r>
              <a:rPr lang="en-US" dirty="0" smtClean="0">
                <a:latin typeface="Gill Sans MT" pitchFamily="34" charset="-18"/>
              </a:rPr>
              <a:t>{</a:t>
            </a:r>
          </a:p>
          <a:p>
            <a:pPr lvl="1">
              <a:buNone/>
            </a:pPr>
            <a:r>
              <a:rPr lang="en-US" dirty="0" smtClean="0">
                <a:latin typeface="Gill Sans MT" pitchFamily="34" charset="-18"/>
              </a:rPr>
              <a:t>   </a:t>
            </a:r>
            <a:r>
              <a:rPr lang="en-US" dirty="0" err="1" smtClean="0">
                <a:latin typeface="Gill Sans MT" pitchFamily="34" charset="-18"/>
              </a:rPr>
              <a:t>struct</a:t>
            </a:r>
            <a:r>
              <a:rPr lang="en-US" dirty="0" smtClean="0">
                <a:latin typeface="Gill Sans MT" pitchFamily="34" charset="-18"/>
              </a:rPr>
              <a:t> </a:t>
            </a:r>
            <a:r>
              <a:rPr lang="en-US" dirty="0" err="1" smtClean="0">
                <a:latin typeface="Gill Sans MT" pitchFamily="34" charset="-18"/>
              </a:rPr>
              <a:t>Uzel</a:t>
            </a:r>
            <a:r>
              <a:rPr lang="en-US" dirty="0" smtClean="0">
                <a:latin typeface="Gill Sans MT" pitchFamily="34" charset="-18"/>
              </a:rPr>
              <a:t>* </a:t>
            </a:r>
            <a:r>
              <a:rPr lang="cs-CZ" dirty="0" smtClean="0">
                <a:latin typeface="Gill Sans MT" pitchFamily="34" charset="-18"/>
              </a:rPr>
              <a:t>prior</a:t>
            </a:r>
            <a:r>
              <a:rPr lang="en-US" dirty="0" smtClean="0">
                <a:latin typeface="Gill Sans MT" pitchFamily="34" charset="-18"/>
              </a:rPr>
              <a:t>;</a:t>
            </a:r>
          </a:p>
          <a:p>
            <a:pPr lvl="1">
              <a:buNone/>
            </a:pPr>
            <a:r>
              <a:rPr lang="en-US" dirty="0" smtClean="0">
                <a:latin typeface="Gill Sans MT" pitchFamily="34" charset="-18"/>
              </a:rPr>
              <a:t>   </a:t>
            </a:r>
            <a:r>
              <a:rPr lang="en-US" dirty="0" err="1" smtClean="0">
                <a:latin typeface="Gill Sans MT" pitchFamily="34" charset="-18"/>
              </a:rPr>
              <a:t>struct</a:t>
            </a:r>
            <a:r>
              <a:rPr lang="en-US" dirty="0" smtClean="0">
                <a:latin typeface="Gill Sans MT" pitchFamily="34" charset="-18"/>
              </a:rPr>
              <a:t> </a:t>
            </a:r>
            <a:r>
              <a:rPr lang="en-US" dirty="0" err="1" smtClean="0">
                <a:latin typeface="Gill Sans MT" pitchFamily="34" charset="-18"/>
              </a:rPr>
              <a:t>Tdata</a:t>
            </a:r>
            <a:r>
              <a:rPr lang="en-US" dirty="0" smtClean="0">
                <a:latin typeface="Gill Sans MT" pitchFamily="34" charset="-18"/>
              </a:rPr>
              <a:t> data;</a:t>
            </a:r>
          </a:p>
          <a:p>
            <a:pPr lvl="1">
              <a:buNone/>
            </a:pPr>
            <a:r>
              <a:rPr lang="en-US" dirty="0" smtClean="0">
                <a:latin typeface="Gill Sans MT" pitchFamily="34" charset="-18"/>
              </a:rPr>
              <a:t>   </a:t>
            </a:r>
            <a:r>
              <a:rPr lang="en-US" dirty="0" err="1" smtClean="0">
                <a:latin typeface="Gill Sans MT" pitchFamily="34" charset="-18"/>
              </a:rPr>
              <a:t>struct</a:t>
            </a:r>
            <a:r>
              <a:rPr lang="en-US" dirty="0" smtClean="0">
                <a:latin typeface="Gill Sans MT" pitchFamily="34" charset="-18"/>
              </a:rPr>
              <a:t> </a:t>
            </a:r>
            <a:r>
              <a:rPr lang="en-US" dirty="0" err="1" smtClean="0">
                <a:latin typeface="Gill Sans MT" pitchFamily="34" charset="-18"/>
              </a:rPr>
              <a:t>Uzel</a:t>
            </a:r>
            <a:r>
              <a:rPr lang="en-US" dirty="0" smtClean="0">
                <a:latin typeface="Gill Sans MT" pitchFamily="34" charset="-18"/>
              </a:rPr>
              <a:t>* </a:t>
            </a:r>
            <a:r>
              <a:rPr lang="cs-CZ" dirty="0" err="1" smtClean="0">
                <a:latin typeface="Gill Sans MT" pitchFamily="34" charset="-18"/>
              </a:rPr>
              <a:t>next</a:t>
            </a:r>
            <a:r>
              <a:rPr lang="en-US" dirty="0" smtClean="0">
                <a:latin typeface="Gill Sans MT" pitchFamily="34" charset="-18"/>
              </a:rPr>
              <a:t>;</a:t>
            </a:r>
          </a:p>
          <a:p>
            <a:pPr lvl="1">
              <a:buNone/>
            </a:pPr>
            <a:r>
              <a:rPr lang="en-US" dirty="0" smtClean="0">
                <a:latin typeface="Gill Sans MT" pitchFamily="34" charset="-18"/>
              </a:rPr>
              <a:t>}</a:t>
            </a:r>
          </a:p>
          <a:p>
            <a:pPr lvl="1">
              <a:buNone/>
            </a:pPr>
            <a:endParaRPr lang="en-US" dirty="0" smtClean="0">
              <a:latin typeface="Gill Sans MT" pitchFamily="34" charset="-18"/>
            </a:endParaRPr>
          </a:p>
          <a:p>
            <a:pPr lvl="1">
              <a:buNone/>
            </a:pPr>
            <a:r>
              <a:rPr lang="en-US" dirty="0" err="1" smtClean="0">
                <a:latin typeface="Gill Sans MT" pitchFamily="34" charset="-18"/>
              </a:rPr>
              <a:t>struct</a:t>
            </a:r>
            <a:r>
              <a:rPr lang="en-US" dirty="0" smtClean="0">
                <a:latin typeface="Gill Sans MT" pitchFamily="34" charset="-18"/>
              </a:rPr>
              <a:t> </a:t>
            </a:r>
            <a:r>
              <a:rPr lang="en-US" dirty="0" err="1" smtClean="0">
                <a:latin typeface="Gill Sans MT" pitchFamily="34" charset="-18"/>
              </a:rPr>
              <a:t>Uzel</a:t>
            </a:r>
            <a:r>
              <a:rPr lang="en-US" dirty="0" smtClean="0">
                <a:latin typeface="Gill Sans MT" pitchFamily="34" charset="-18"/>
              </a:rPr>
              <a:t>* </a:t>
            </a:r>
            <a:r>
              <a:rPr lang="cs-CZ" dirty="0" err="1" smtClean="0">
                <a:latin typeface="Gill Sans MT" pitchFamily="34" charset="-18"/>
              </a:rPr>
              <a:t>first</a:t>
            </a:r>
            <a:r>
              <a:rPr lang="en-US" dirty="0" smtClean="0">
                <a:latin typeface="Gill Sans MT" pitchFamily="34" charset="-18"/>
              </a:rPr>
              <a:t>;</a:t>
            </a:r>
            <a:endParaRPr lang="cs-CZ" dirty="0" smtClean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493" y="909092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Datová struktura: binární strom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4" name="Vývojový diagram: spojka 3"/>
          <p:cNvSpPr/>
          <p:nvPr/>
        </p:nvSpPr>
        <p:spPr>
          <a:xfrm>
            <a:off x="2195736" y="2060848"/>
            <a:ext cx="720080" cy="72008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ývojový diagram: spojka 4"/>
          <p:cNvSpPr/>
          <p:nvPr/>
        </p:nvSpPr>
        <p:spPr>
          <a:xfrm>
            <a:off x="1547664" y="3212976"/>
            <a:ext cx="720080" cy="72008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ývojový diagram: spojka 5"/>
          <p:cNvSpPr/>
          <p:nvPr/>
        </p:nvSpPr>
        <p:spPr>
          <a:xfrm>
            <a:off x="2915816" y="3212976"/>
            <a:ext cx="720080" cy="72008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ývojový diagram: spojka 6"/>
          <p:cNvSpPr/>
          <p:nvPr/>
        </p:nvSpPr>
        <p:spPr>
          <a:xfrm>
            <a:off x="2411760" y="4509120"/>
            <a:ext cx="720080" cy="72008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ývojový diagram: spojka 7"/>
          <p:cNvSpPr/>
          <p:nvPr/>
        </p:nvSpPr>
        <p:spPr>
          <a:xfrm>
            <a:off x="3779912" y="4509120"/>
            <a:ext cx="720080" cy="72008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ovací čára 9"/>
          <p:cNvCxnSpPr>
            <a:stCxn id="4" idx="4"/>
          </p:cNvCxnSpPr>
          <p:nvPr/>
        </p:nvCxnSpPr>
        <p:spPr>
          <a:xfrm rot="5400000">
            <a:off x="2051720" y="2780928"/>
            <a:ext cx="504056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>
            <a:stCxn id="4" idx="4"/>
            <a:endCxn id="6" idx="1"/>
          </p:cNvCxnSpPr>
          <p:nvPr/>
        </p:nvCxnSpPr>
        <p:spPr>
          <a:xfrm rot="16200000" flipH="1">
            <a:off x="2519772" y="2816931"/>
            <a:ext cx="537501" cy="4654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>
            <a:stCxn id="6" idx="4"/>
          </p:cNvCxnSpPr>
          <p:nvPr/>
        </p:nvCxnSpPr>
        <p:spPr>
          <a:xfrm rot="5400000">
            <a:off x="2807804" y="4041068"/>
            <a:ext cx="57606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stCxn id="6" idx="4"/>
          </p:cNvCxnSpPr>
          <p:nvPr/>
        </p:nvCxnSpPr>
        <p:spPr>
          <a:xfrm rot="16200000" flipH="1">
            <a:off x="3239852" y="3969059"/>
            <a:ext cx="681517" cy="60950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2411760" y="162880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Kořenový uzel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491880" y="40050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větev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4283968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Koncový uzel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716016" y="49411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listový uzel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3707904" y="320368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nadřízený</a:t>
            </a:r>
            <a:r>
              <a:rPr lang="cs-CZ" dirty="0" smtClean="0"/>
              <a:t> </a:t>
            </a:r>
            <a:r>
              <a:rPr lang="cs-CZ" dirty="0" smtClean="0">
                <a:latin typeface="Gill Sans MT" pitchFamily="34" charset="-18"/>
              </a:rPr>
              <a:t>uzel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11560" y="465313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podřízený uzel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827584" y="26996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levá větev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2843808" y="27089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pravá</a:t>
            </a:r>
            <a:r>
              <a:rPr lang="cs-CZ" dirty="0" smtClean="0"/>
              <a:t> </a:t>
            </a:r>
            <a:r>
              <a:rPr lang="cs-CZ" dirty="0" smtClean="0">
                <a:latin typeface="Gill Sans MT" pitchFamily="34" charset="-18"/>
              </a:rPr>
              <a:t>větev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683568" y="342900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>
                <a:latin typeface="Gill Sans MT" pitchFamily="34" charset="-18"/>
              </a:rPr>
              <a:t>Aneta</a:t>
            </a:r>
            <a:endParaRPr lang="cs-CZ" sz="2400" i="1" dirty="0">
              <a:latin typeface="Gill Sans MT" pitchFamily="34" charset="-18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1619672" y="211369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>
                <a:latin typeface="Gill Sans MT" pitchFamily="34" charset="-18"/>
              </a:rPr>
              <a:t>Jan</a:t>
            </a:r>
            <a:endParaRPr lang="cs-CZ" sz="2400" i="1" dirty="0">
              <a:latin typeface="Gill Sans MT" pitchFamily="34" charset="-18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3347864" y="508518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>
                <a:latin typeface="Gill Sans MT" pitchFamily="34" charset="-18"/>
              </a:rPr>
              <a:t>Zuzana</a:t>
            </a:r>
            <a:endParaRPr lang="cs-CZ" sz="2400" i="1" dirty="0">
              <a:latin typeface="Gill Sans MT" pitchFamily="34" charset="-18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3635896" y="348184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>
                <a:latin typeface="Gill Sans MT" pitchFamily="34" charset="-18"/>
              </a:rPr>
              <a:t>Tereza</a:t>
            </a:r>
            <a:endParaRPr lang="cs-CZ" sz="2400" i="1" dirty="0">
              <a:latin typeface="Gill Sans MT" pitchFamily="34" charset="-18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1979712" y="515719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>
                <a:latin typeface="Gill Sans MT" pitchFamily="34" charset="-18"/>
              </a:rPr>
              <a:t>???</a:t>
            </a:r>
            <a:endParaRPr lang="cs-CZ" sz="2400" i="1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Datová struktura: binární strom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988840"/>
            <a:ext cx="547260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None/>
            </a:pPr>
            <a:r>
              <a:rPr lang="en-US" sz="2400" dirty="0" smtClean="0">
                <a:latin typeface="Gill Sans MT" pitchFamily="34" charset="-18"/>
              </a:rPr>
              <a:t>s</a:t>
            </a:r>
            <a:r>
              <a:rPr lang="cs-CZ" sz="2400" dirty="0" err="1" smtClean="0">
                <a:latin typeface="Gill Sans MT" pitchFamily="34" charset="-18"/>
              </a:rPr>
              <a:t>truct</a:t>
            </a:r>
            <a:r>
              <a:rPr lang="cs-CZ" sz="2400" dirty="0" smtClean="0">
                <a:latin typeface="Gill Sans MT" pitchFamily="34" charset="-18"/>
              </a:rPr>
              <a:t> </a:t>
            </a:r>
            <a:r>
              <a:rPr lang="en-US" sz="2400" dirty="0" err="1" smtClean="0">
                <a:latin typeface="Gill Sans MT" pitchFamily="34" charset="-18"/>
              </a:rPr>
              <a:t>BinTree</a:t>
            </a:r>
            <a:r>
              <a:rPr lang="cs-CZ" sz="2400" dirty="0" smtClean="0">
                <a:latin typeface="Gill Sans MT" pitchFamily="34" charset="-18"/>
              </a:rPr>
              <a:t> </a:t>
            </a:r>
            <a:r>
              <a:rPr lang="en-US" sz="2400" dirty="0" smtClean="0">
                <a:latin typeface="Gill Sans MT" pitchFamily="34" charset="-18"/>
              </a:rPr>
              <a:t>{</a:t>
            </a:r>
          </a:p>
          <a:p>
            <a:pPr lvl="1">
              <a:buNone/>
            </a:pPr>
            <a:r>
              <a:rPr lang="en-US" sz="2400" dirty="0" smtClean="0">
                <a:latin typeface="Gill Sans MT" pitchFamily="34" charset="-18"/>
              </a:rPr>
              <a:t>   </a:t>
            </a:r>
            <a:r>
              <a:rPr lang="en-US" sz="2400" dirty="0" err="1" smtClean="0">
                <a:latin typeface="Gill Sans MT" pitchFamily="34" charset="-18"/>
              </a:rPr>
              <a:t>struct</a:t>
            </a:r>
            <a:r>
              <a:rPr lang="en-US" sz="2400" dirty="0" smtClean="0">
                <a:latin typeface="Gill Sans MT" pitchFamily="34" charset="-18"/>
              </a:rPr>
              <a:t> </a:t>
            </a:r>
            <a:r>
              <a:rPr lang="en-US" sz="2400" dirty="0" err="1" smtClean="0">
                <a:latin typeface="Gill Sans MT" pitchFamily="34" charset="-18"/>
              </a:rPr>
              <a:t>BinTree</a:t>
            </a:r>
            <a:r>
              <a:rPr lang="en-US" sz="2400" dirty="0" smtClean="0">
                <a:latin typeface="Gill Sans MT" pitchFamily="34" charset="-18"/>
              </a:rPr>
              <a:t>* </a:t>
            </a:r>
            <a:r>
              <a:rPr lang="cs-CZ" sz="2400" dirty="0" err="1" smtClean="0">
                <a:latin typeface="Gill Sans MT" pitchFamily="34" charset="-18"/>
              </a:rPr>
              <a:t>left</a:t>
            </a:r>
            <a:r>
              <a:rPr lang="en-US" sz="2400" dirty="0" smtClean="0">
                <a:latin typeface="Gill Sans MT" pitchFamily="34" charset="-18"/>
              </a:rPr>
              <a:t>;</a:t>
            </a:r>
          </a:p>
          <a:p>
            <a:pPr lvl="1">
              <a:buNone/>
            </a:pPr>
            <a:r>
              <a:rPr lang="en-US" sz="2400" dirty="0" smtClean="0">
                <a:latin typeface="Gill Sans MT" pitchFamily="34" charset="-18"/>
              </a:rPr>
              <a:t>   </a:t>
            </a:r>
            <a:r>
              <a:rPr lang="en-US" sz="2400" dirty="0" err="1" smtClean="0">
                <a:latin typeface="Gill Sans MT" pitchFamily="34" charset="-18"/>
              </a:rPr>
              <a:t>struct</a:t>
            </a:r>
            <a:r>
              <a:rPr lang="en-US" sz="2400" dirty="0" smtClean="0">
                <a:latin typeface="Gill Sans MT" pitchFamily="34" charset="-18"/>
              </a:rPr>
              <a:t> </a:t>
            </a:r>
            <a:r>
              <a:rPr lang="en-US" sz="2400" dirty="0" err="1" smtClean="0">
                <a:latin typeface="Gill Sans MT" pitchFamily="34" charset="-18"/>
              </a:rPr>
              <a:t>Tdata</a:t>
            </a:r>
            <a:r>
              <a:rPr lang="en-US" sz="2400" dirty="0" smtClean="0">
                <a:latin typeface="Gill Sans MT" pitchFamily="34" charset="-18"/>
              </a:rPr>
              <a:t> data;</a:t>
            </a:r>
          </a:p>
          <a:p>
            <a:pPr lvl="1">
              <a:buNone/>
            </a:pPr>
            <a:r>
              <a:rPr lang="en-US" sz="2400" dirty="0" smtClean="0">
                <a:latin typeface="Gill Sans MT" pitchFamily="34" charset="-18"/>
              </a:rPr>
              <a:t>   </a:t>
            </a:r>
            <a:r>
              <a:rPr lang="en-US" sz="2400" dirty="0" err="1" smtClean="0">
                <a:latin typeface="Gill Sans MT" pitchFamily="34" charset="-18"/>
              </a:rPr>
              <a:t>struct</a:t>
            </a:r>
            <a:r>
              <a:rPr lang="en-US" sz="2400" dirty="0" smtClean="0">
                <a:latin typeface="Gill Sans MT" pitchFamily="34" charset="-18"/>
              </a:rPr>
              <a:t> </a:t>
            </a:r>
            <a:r>
              <a:rPr lang="en-US" sz="2400" dirty="0" err="1" smtClean="0">
                <a:latin typeface="Gill Sans MT" pitchFamily="34" charset="-18"/>
              </a:rPr>
              <a:t>BinTree</a:t>
            </a:r>
            <a:r>
              <a:rPr lang="en-US" sz="2400" dirty="0" smtClean="0">
                <a:latin typeface="Gill Sans MT" pitchFamily="34" charset="-18"/>
              </a:rPr>
              <a:t>* </a:t>
            </a:r>
            <a:r>
              <a:rPr lang="cs-CZ" sz="2400" dirty="0" err="1" smtClean="0">
                <a:latin typeface="Gill Sans MT" pitchFamily="34" charset="-18"/>
              </a:rPr>
              <a:t>right</a:t>
            </a:r>
            <a:r>
              <a:rPr lang="en-US" sz="2400" dirty="0" smtClean="0">
                <a:latin typeface="Gill Sans MT" pitchFamily="34" charset="-18"/>
              </a:rPr>
              <a:t>;</a:t>
            </a:r>
          </a:p>
          <a:p>
            <a:pPr lvl="1">
              <a:buNone/>
            </a:pPr>
            <a:r>
              <a:rPr lang="en-US" sz="2400" dirty="0" smtClean="0">
                <a:latin typeface="Gill Sans MT" pitchFamily="34" charset="-18"/>
              </a:rPr>
              <a:t>}</a:t>
            </a:r>
          </a:p>
          <a:p>
            <a:pPr lvl="1">
              <a:buNone/>
            </a:pPr>
            <a:endParaRPr lang="en-US" sz="2400" dirty="0" smtClean="0">
              <a:latin typeface="Gill Sans MT" pitchFamily="34" charset="-18"/>
            </a:endParaRPr>
          </a:p>
          <a:p>
            <a:pPr lvl="1">
              <a:buNone/>
            </a:pPr>
            <a:r>
              <a:rPr lang="en-US" sz="2400" dirty="0" err="1" smtClean="0">
                <a:latin typeface="Gill Sans MT" pitchFamily="34" charset="-18"/>
              </a:rPr>
              <a:t>struct</a:t>
            </a:r>
            <a:r>
              <a:rPr lang="en-US" sz="2400" dirty="0" smtClean="0">
                <a:latin typeface="Gill Sans MT" pitchFamily="34" charset="-18"/>
              </a:rPr>
              <a:t> </a:t>
            </a:r>
            <a:r>
              <a:rPr lang="en-US" sz="2400" dirty="0" err="1" smtClean="0">
                <a:latin typeface="Gill Sans MT" pitchFamily="34" charset="-18"/>
              </a:rPr>
              <a:t>BinTree</a:t>
            </a:r>
            <a:r>
              <a:rPr lang="en-US" sz="2400" dirty="0" smtClean="0">
                <a:latin typeface="Gill Sans MT" pitchFamily="34" charset="-18"/>
              </a:rPr>
              <a:t>* </a:t>
            </a:r>
            <a:r>
              <a:rPr lang="en-US" sz="2400" dirty="0" err="1" smtClean="0">
                <a:latin typeface="Gill Sans MT" pitchFamily="34" charset="-18"/>
              </a:rPr>
              <a:t>korenovyUzel</a:t>
            </a:r>
            <a:r>
              <a:rPr lang="en-US" sz="2400" dirty="0" smtClean="0">
                <a:latin typeface="Gill Sans MT" pitchFamily="34" charset="-18"/>
              </a:rPr>
              <a:t>;</a:t>
            </a:r>
            <a:endParaRPr lang="cs-CZ" sz="2400" dirty="0" smtClean="0">
              <a:latin typeface="Gill Sans MT" pitchFamily="34" charset="-18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Reprezentace dat v počítači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Paměť počítače: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hlavní paměť (RAM)</a:t>
            </a:r>
          </a:p>
          <a:p>
            <a:pPr lvl="1"/>
            <a:r>
              <a:rPr lang="cs-CZ" dirty="0" err="1" smtClean="0">
                <a:latin typeface="Gill Sans MT" pitchFamily="34" charset="-18"/>
              </a:rPr>
              <a:t>mezipaměť</a:t>
            </a:r>
            <a:r>
              <a:rPr lang="cs-CZ" dirty="0" smtClean="0">
                <a:latin typeface="Gill Sans MT" pitchFamily="34" charset="-18"/>
              </a:rPr>
              <a:t> v procesoru (</a:t>
            </a:r>
            <a:r>
              <a:rPr lang="cs-CZ" dirty="0" err="1" smtClean="0">
                <a:latin typeface="Gill Sans MT" pitchFamily="34" charset="-18"/>
              </a:rPr>
              <a:t>cache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registr (segment </a:t>
            </a:r>
            <a:r>
              <a:rPr lang="cs-CZ" dirty="0" err="1" smtClean="0">
                <a:latin typeface="Gill Sans MT" pitchFamily="34" charset="-18"/>
              </a:rPr>
              <a:t>mezipaměti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trvalé úložiště (např. pevný disk)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Data a instrukce zůstanou uložena i po vypnutí počítač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Paměť počítače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Nejmenší jednotka paměti: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Bit (</a:t>
            </a:r>
            <a:r>
              <a:rPr lang="cs-CZ" dirty="0" err="1" smtClean="0">
                <a:latin typeface="Gill Sans MT" pitchFamily="34" charset="-18"/>
              </a:rPr>
              <a:t>Binary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Digit</a:t>
            </a:r>
            <a:r>
              <a:rPr lang="cs-CZ" dirty="0" smtClean="0">
                <a:latin typeface="Gill Sans MT" pitchFamily="34" charset="-18"/>
              </a:rPr>
              <a:t>) – 0 nebo 1</a:t>
            </a:r>
          </a:p>
          <a:p>
            <a:r>
              <a:rPr lang="cs-CZ" dirty="0" smtClean="0">
                <a:latin typeface="Gill Sans MT" pitchFamily="34" charset="-18"/>
              </a:rPr>
              <a:t>Základní jednotka paměti: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Byte = 8 bitů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    0  1  0  </a:t>
            </a:r>
            <a:r>
              <a:rPr lang="cs-CZ" dirty="0" err="1" smtClean="0">
                <a:latin typeface="Gill Sans MT" pitchFamily="34" charset="-18"/>
              </a:rPr>
              <a:t>0</a:t>
            </a:r>
            <a:r>
              <a:rPr lang="cs-CZ" dirty="0" smtClean="0">
                <a:latin typeface="Gill Sans MT" pitchFamily="34" charset="-18"/>
              </a:rPr>
              <a:t>  1  </a:t>
            </a:r>
            <a:r>
              <a:rPr lang="cs-CZ" dirty="0" err="1" smtClean="0">
                <a:latin typeface="Gill Sans MT" pitchFamily="34" charset="-18"/>
              </a:rPr>
              <a:t>1</a:t>
            </a:r>
            <a:r>
              <a:rPr lang="cs-CZ" dirty="0" smtClean="0">
                <a:latin typeface="Gill Sans MT" pitchFamily="34" charset="-18"/>
              </a:rPr>
              <a:t>  </a:t>
            </a:r>
            <a:r>
              <a:rPr lang="cs-CZ" dirty="0" err="1" smtClean="0">
                <a:latin typeface="Gill Sans MT" pitchFamily="34" charset="-18"/>
              </a:rPr>
              <a:t>1</a:t>
            </a:r>
            <a:r>
              <a:rPr lang="cs-CZ" dirty="0" smtClean="0">
                <a:latin typeface="Gill Sans MT" pitchFamily="34" charset="-18"/>
              </a:rPr>
              <a:t>  0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    2x2x2x2x2x2x2x2     =   2</a:t>
            </a:r>
            <a:r>
              <a:rPr lang="cs-CZ" baseline="30000" dirty="0" smtClean="0">
                <a:latin typeface="Gill Sans MT" pitchFamily="34" charset="-18"/>
              </a:rPr>
              <a:t>8 </a:t>
            </a:r>
            <a:r>
              <a:rPr lang="cs-CZ" dirty="0" smtClean="0">
                <a:latin typeface="Gill Sans MT" pitchFamily="34" charset="-18"/>
              </a:rPr>
              <a:t>  =   256 možností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Paměť počítače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4 bity (1/2 bytu)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    0  1  </a:t>
            </a:r>
            <a:r>
              <a:rPr lang="cs-CZ" dirty="0" err="1" smtClean="0">
                <a:latin typeface="Gill Sans MT" pitchFamily="34" charset="-18"/>
              </a:rPr>
              <a:t>1</a:t>
            </a:r>
            <a:r>
              <a:rPr lang="cs-CZ" dirty="0" smtClean="0">
                <a:latin typeface="Gill Sans MT" pitchFamily="34" charset="-18"/>
              </a:rPr>
              <a:t>  </a:t>
            </a:r>
            <a:r>
              <a:rPr lang="cs-CZ" dirty="0" err="1" smtClean="0">
                <a:latin typeface="Gill Sans MT" pitchFamily="34" charset="-18"/>
              </a:rPr>
              <a:t>1</a:t>
            </a:r>
            <a:endParaRPr lang="cs-CZ" dirty="0" smtClean="0">
              <a:latin typeface="Gill Sans MT" pitchFamily="34" charset="-18"/>
            </a:endParaRPr>
          </a:p>
          <a:p>
            <a:pPr lvl="1"/>
            <a:r>
              <a:rPr lang="cs-CZ" dirty="0" smtClean="0">
                <a:latin typeface="Gill Sans MT" pitchFamily="34" charset="-18"/>
              </a:rPr>
              <a:t>    2x2x2x2   =  16 možností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    šestnáctková soustava (hexadecimální)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Paměť počítače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860032" y="620688"/>
          <a:ext cx="3816424" cy="61550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8212"/>
                <a:gridCol w="1908212"/>
              </a:tblGrid>
              <a:tr h="713588">
                <a:tc>
                  <a:txBody>
                    <a:bodyPr/>
                    <a:lstStyle/>
                    <a:p>
                      <a:r>
                        <a:rPr lang="cs-CZ" dirty="0" smtClean="0"/>
                        <a:t> 4 bity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Hexadecimální</a:t>
                      </a:r>
                      <a:r>
                        <a:rPr lang="cs-CZ" baseline="0" dirty="0" smtClean="0"/>
                        <a:t> číslice</a:t>
                      </a:r>
                      <a:endParaRPr lang="cs-CZ" dirty="0"/>
                    </a:p>
                  </a:txBody>
                  <a:tcPr/>
                </a:tc>
              </a:tr>
              <a:tr h="3424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 </a:t>
                      </a:r>
                      <a:r>
                        <a:rPr lang="cs-CZ" sz="1400" dirty="0" err="1" smtClean="0"/>
                        <a:t>0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0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0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0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424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0 </a:t>
                      </a:r>
                      <a:r>
                        <a:rPr lang="cs-CZ" sz="1400" dirty="0" err="1" smtClean="0"/>
                        <a:t>0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0</a:t>
                      </a:r>
                      <a:r>
                        <a:rPr lang="cs-CZ" sz="1400" dirty="0" smtClean="0"/>
                        <a:t> 1</a:t>
                      </a:r>
                      <a:endParaRPr lang="cs-CZ" sz="1400" dirty="0" smtClean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1</a:t>
                      </a:r>
                      <a:endParaRPr lang="cs-CZ" sz="1400" dirty="0" smtClean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424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0 </a:t>
                      </a:r>
                      <a:r>
                        <a:rPr lang="cs-CZ" sz="1400" dirty="0" err="1" smtClean="0"/>
                        <a:t>0</a:t>
                      </a:r>
                      <a:r>
                        <a:rPr lang="cs-CZ" sz="1400" dirty="0" smtClean="0"/>
                        <a:t> 1 0</a:t>
                      </a:r>
                      <a:endParaRPr lang="cs-CZ" sz="1400" dirty="0" smtClean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2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424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 </a:t>
                      </a:r>
                      <a:r>
                        <a:rPr lang="cs-CZ" sz="1400" dirty="0" err="1" smtClean="0"/>
                        <a:t>0</a:t>
                      </a:r>
                      <a:r>
                        <a:rPr lang="cs-CZ" sz="1400" dirty="0" smtClean="0"/>
                        <a:t> 1 1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3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424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0 1 0 </a:t>
                      </a:r>
                      <a:r>
                        <a:rPr lang="cs-CZ" sz="1400" dirty="0" err="1" smtClean="0"/>
                        <a:t>0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4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424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0 1 0 1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5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424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0 1 </a:t>
                      </a:r>
                      <a:r>
                        <a:rPr lang="cs-CZ" sz="1400" dirty="0" err="1" smtClean="0"/>
                        <a:t>1</a:t>
                      </a:r>
                      <a:r>
                        <a:rPr lang="cs-CZ" sz="1400" dirty="0" smtClean="0"/>
                        <a:t> 0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6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424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0 1 </a:t>
                      </a:r>
                      <a:r>
                        <a:rPr lang="cs-CZ" sz="1400" dirty="0" err="1" smtClean="0"/>
                        <a:t>1</a:t>
                      </a:r>
                      <a:r>
                        <a:rPr lang="cs-CZ" sz="1400" dirty="0" smtClean="0"/>
                        <a:t> 1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7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424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1 0 </a:t>
                      </a:r>
                      <a:r>
                        <a:rPr lang="cs-CZ" sz="1400" dirty="0" err="1" smtClean="0"/>
                        <a:t>0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0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8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424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1 0 </a:t>
                      </a:r>
                      <a:r>
                        <a:rPr lang="cs-CZ" sz="1400" dirty="0" err="1" smtClean="0"/>
                        <a:t>0</a:t>
                      </a:r>
                      <a:r>
                        <a:rPr lang="cs-CZ" sz="1400" dirty="0" smtClean="0"/>
                        <a:t> 1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9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424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1 0 1 0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A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424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1 0 1 1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B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424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 </a:t>
                      </a:r>
                      <a:r>
                        <a:rPr lang="cs-CZ" sz="1400" dirty="0" err="1" smtClean="0"/>
                        <a:t>1</a:t>
                      </a:r>
                      <a:r>
                        <a:rPr lang="cs-CZ" sz="1400" dirty="0" smtClean="0"/>
                        <a:t> 0 </a:t>
                      </a:r>
                      <a:r>
                        <a:rPr lang="cs-CZ" sz="1400" dirty="0" err="1" smtClean="0"/>
                        <a:t>0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C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424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 </a:t>
                      </a:r>
                      <a:r>
                        <a:rPr lang="cs-CZ" sz="1400" dirty="0" err="1" smtClean="0"/>
                        <a:t>1</a:t>
                      </a:r>
                      <a:r>
                        <a:rPr lang="cs-CZ" sz="1400" dirty="0" smtClean="0"/>
                        <a:t> 0 1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D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424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 </a:t>
                      </a:r>
                      <a:r>
                        <a:rPr lang="cs-CZ" sz="1400" dirty="0" err="1" smtClean="0"/>
                        <a:t>1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1</a:t>
                      </a:r>
                      <a:r>
                        <a:rPr lang="cs-CZ" sz="1400" dirty="0" smtClean="0"/>
                        <a:t> 0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E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126416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 </a:t>
                      </a:r>
                      <a:r>
                        <a:rPr lang="cs-CZ" sz="1400" dirty="0" err="1" smtClean="0"/>
                        <a:t>1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1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1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F</a:t>
                      </a:r>
                      <a:endParaRPr lang="cs-CZ" sz="14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83568" y="1916832"/>
            <a:ext cx="338437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Gill Sans MT" pitchFamily="34" charset="-18"/>
              </a:rPr>
              <a:t>7D 30 FF 4A</a:t>
            </a:r>
          </a:p>
          <a:p>
            <a:endParaRPr lang="cs-CZ" sz="2800" dirty="0" smtClean="0">
              <a:latin typeface="Gill Sans MT" pitchFamily="34" charset="-18"/>
            </a:endParaRPr>
          </a:p>
          <a:p>
            <a:r>
              <a:rPr lang="cs-CZ" sz="2800" dirty="0" smtClean="0">
                <a:latin typeface="Gill Sans MT" pitchFamily="34" charset="-18"/>
              </a:rPr>
              <a:t>0111 1101</a:t>
            </a:r>
          </a:p>
          <a:p>
            <a:r>
              <a:rPr lang="cs-CZ" sz="2800" dirty="0" smtClean="0">
                <a:latin typeface="Gill Sans MT" pitchFamily="34" charset="-18"/>
              </a:rPr>
              <a:t>0011 0000</a:t>
            </a:r>
          </a:p>
          <a:p>
            <a:r>
              <a:rPr lang="cs-CZ" sz="2800" dirty="0" smtClean="0">
                <a:latin typeface="Gill Sans MT" pitchFamily="34" charset="-18"/>
              </a:rPr>
              <a:t>1111 </a:t>
            </a:r>
            <a:r>
              <a:rPr lang="cs-CZ" sz="2800" dirty="0" err="1" smtClean="0">
                <a:latin typeface="Gill Sans MT" pitchFamily="34" charset="-18"/>
              </a:rPr>
              <a:t>1111</a:t>
            </a:r>
            <a:endParaRPr lang="cs-CZ" sz="2800" dirty="0" smtClean="0">
              <a:latin typeface="Gill Sans MT" pitchFamily="34" charset="-18"/>
            </a:endParaRPr>
          </a:p>
          <a:p>
            <a:r>
              <a:rPr lang="cs-CZ" sz="2800" dirty="0" smtClean="0">
                <a:latin typeface="Gill Sans MT" pitchFamily="34" charset="-18"/>
              </a:rPr>
              <a:t>0100 1010</a:t>
            </a:r>
          </a:p>
          <a:p>
            <a:endParaRPr lang="cs-CZ" dirty="0" smtClean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Reprezentace dat v počítači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Gill Sans MT" pitchFamily="34" charset="-18"/>
              </a:rPr>
              <a:t>Data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posloupnost bytů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celé číslo, reálné číslo, text, zvuk, fotka, video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jsou vždycky nějakého typu</a:t>
            </a:r>
          </a:p>
          <a:p>
            <a:r>
              <a:rPr lang="cs-CZ" dirty="0" smtClean="0">
                <a:latin typeface="Gill Sans MT" pitchFamily="34" charset="-18"/>
              </a:rPr>
              <a:t>Datový typ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určuje množství paměti potřebné k uložení a druh dat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velikost paměti pro určitý datový typ závisí na typu počítače (Intel,  </a:t>
            </a:r>
            <a:r>
              <a:rPr lang="cs-CZ" dirty="0" err="1" smtClean="0">
                <a:latin typeface="Gill Sans MT" pitchFamily="34" charset="-18"/>
              </a:rPr>
              <a:t>iPhone</a:t>
            </a:r>
            <a:r>
              <a:rPr lang="cs-CZ" dirty="0" smtClean="0">
                <a:latin typeface="Gill Sans MT" pitchFamily="34" charset="-18"/>
              </a:rPr>
              <a:t>, …)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velikost paměti pro určitý datový typ může záviset na programovacím jazyce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124744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Skupiny datových typů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celočíselné (byte, </a:t>
            </a:r>
            <a:r>
              <a:rPr lang="cs-CZ" dirty="0" err="1" smtClean="0">
                <a:latin typeface="Gill Sans MT" pitchFamily="34" charset="-18"/>
              </a:rPr>
              <a:t>short</a:t>
            </a:r>
            <a:r>
              <a:rPr lang="cs-CZ" dirty="0" smtClean="0">
                <a:latin typeface="Gill Sans MT" pitchFamily="34" charset="-18"/>
              </a:rPr>
              <a:t>, </a:t>
            </a:r>
            <a:r>
              <a:rPr lang="cs-CZ" dirty="0" err="1" smtClean="0">
                <a:latin typeface="Gill Sans MT" pitchFamily="34" charset="-18"/>
              </a:rPr>
              <a:t>int</a:t>
            </a:r>
            <a:r>
              <a:rPr lang="cs-CZ" dirty="0" smtClean="0">
                <a:latin typeface="Gill Sans MT" pitchFamily="34" charset="-18"/>
              </a:rPr>
              <a:t>, </a:t>
            </a:r>
            <a:r>
              <a:rPr lang="cs-CZ" dirty="0" err="1" smtClean="0">
                <a:latin typeface="Gill Sans MT" pitchFamily="34" charset="-18"/>
              </a:rPr>
              <a:t>long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r>
              <a:rPr lang="cs-CZ" dirty="0" smtClean="0">
                <a:latin typeface="Gill Sans MT" pitchFamily="34" charset="-18"/>
              </a:rPr>
              <a:t>s plovoucí desetinnou čárkou (</a:t>
            </a:r>
            <a:r>
              <a:rPr lang="cs-CZ" dirty="0" err="1" smtClean="0">
                <a:latin typeface="Gill Sans MT" pitchFamily="34" charset="-18"/>
              </a:rPr>
              <a:t>float</a:t>
            </a:r>
            <a:r>
              <a:rPr lang="cs-CZ" dirty="0" smtClean="0">
                <a:latin typeface="Gill Sans MT" pitchFamily="34" charset="-18"/>
              </a:rPr>
              <a:t>, double)</a:t>
            </a:r>
          </a:p>
          <a:p>
            <a:r>
              <a:rPr lang="cs-CZ" dirty="0" smtClean="0">
                <a:latin typeface="Gill Sans MT" pitchFamily="34" charset="-18"/>
              </a:rPr>
              <a:t>znakové (</a:t>
            </a:r>
            <a:r>
              <a:rPr lang="cs-CZ" dirty="0" err="1" smtClean="0">
                <a:latin typeface="Gill Sans MT" pitchFamily="34" charset="-18"/>
              </a:rPr>
              <a:t>char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r>
              <a:rPr lang="cs-CZ" dirty="0" smtClean="0">
                <a:latin typeface="Gill Sans MT" pitchFamily="34" charset="-18"/>
              </a:rPr>
              <a:t>s logickou hodnotou (</a:t>
            </a:r>
            <a:r>
              <a:rPr lang="cs-CZ" dirty="0" err="1" smtClean="0">
                <a:latin typeface="Gill Sans MT" pitchFamily="34" charset="-18"/>
              </a:rPr>
              <a:t>boolean</a:t>
            </a:r>
            <a:r>
              <a:rPr lang="cs-CZ" dirty="0" smtClean="0">
                <a:latin typeface="Gill Sans MT" pitchFamily="34" charset="-18"/>
              </a:rPr>
              <a:t>)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Datové typy</a:t>
            </a:r>
            <a:endParaRPr lang="cs-CZ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11560" y="1234648"/>
          <a:ext cx="8153400" cy="522732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440160"/>
                <a:gridCol w="1368152"/>
                <a:gridCol w="2448272"/>
                <a:gridCol w="289681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Datový typ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Velikost v bitech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Rozsah 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Skupina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byte </a:t>
                      </a:r>
                      <a:endParaRPr lang="cs-CZ" dirty="0" smtClean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 bitů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r>
                        <a:rPr lang="en-US" dirty="0" smtClean="0"/>
                        <a:t>128</a:t>
                      </a:r>
                      <a:r>
                        <a:rPr lang="en-US" baseline="0" dirty="0" smtClean="0"/>
                        <a:t> a</a:t>
                      </a:r>
                      <a:r>
                        <a:rPr lang="cs-CZ" baseline="0" dirty="0" smtClean="0"/>
                        <a:t>ž 127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celé číslo (byte)</a:t>
                      </a:r>
                      <a:endParaRPr lang="cs-CZ" dirty="0" smtClean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short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 bitů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-32 768 až</a:t>
                      </a:r>
                    </a:p>
                    <a:p>
                      <a:r>
                        <a:rPr lang="cs-CZ" dirty="0" smtClean="0"/>
                        <a:t>32 767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celé číslo</a:t>
                      </a:r>
                      <a:r>
                        <a:rPr lang="cs-CZ" baseline="0" dirty="0" smtClean="0"/>
                        <a:t> (</a:t>
                      </a:r>
                      <a:r>
                        <a:rPr lang="cs-CZ" baseline="0" dirty="0" err="1" smtClean="0"/>
                        <a:t>short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integer</a:t>
                      </a:r>
                      <a:r>
                        <a:rPr lang="cs-CZ" baseline="0" dirty="0" smtClean="0"/>
                        <a:t>)</a:t>
                      </a:r>
                      <a:endParaRPr lang="cs-CZ" dirty="0" smtClean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int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32 bitů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-2 147 483 648</a:t>
                      </a:r>
                      <a:r>
                        <a:rPr lang="cs-CZ" baseline="0" dirty="0" smtClean="0"/>
                        <a:t> až </a:t>
                      </a:r>
                      <a:br>
                        <a:rPr lang="cs-CZ" baseline="0" dirty="0" smtClean="0"/>
                      </a:br>
                      <a:r>
                        <a:rPr lang="cs-CZ" dirty="0" smtClean="0"/>
                        <a:t>2 147 483 647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celé číslo</a:t>
                      </a:r>
                      <a:r>
                        <a:rPr lang="cs-CZ" baseline="0" dirty="0" smtClean="0"/>
                        <a:t> (</a:t>
                      </a:r>
                      <a:r>
                        <a:rPr lang="cs-CZ" baseline="0" dirty="0" err="1" smtClean="0"/>
                        <a:t>integer</a:t>
                      </a:r>
                      <a:r>
                        <a:rPr lang="cs-CZ" baseline="0" dirty="0" smtClean="0"/>
                        <a:t>)</a:t>
                      </a:r>
                      <a:endParaRPr lang="cs-CZ" dirty="0" smtClean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long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64 bitů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celé číslo</a:t>
                      </a:r>
                      <a:r>
                        <a:rPr lang="cs-CZ" baseline="0" dirty="0" smtClean="0"/>
                        <a:t> (</a:t>
                      </a:r>
                      <a:r>
                        <a:rPr lang="cs-CZ" baseline="0" dirty="0" err="1" smtClean="0"/>
                        <a:t>long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int</a:t>
                      </a:r>
                      <a:r>
                        <a:rPr lang="cs-CZ" baseline="0" dirty="0" smtClean="0"/>
                        <a:t>)</a:t>
                      </a:r>
                      <a:endParaRPr lang="cs-CZ" dirty="0" smtClean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float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32 bitů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3,4</a:t>
                      </a:r>
                      <a:r>
                        <a:rPr lang="cs-CZ" baseline="30000" dirty="0" smtClean="0"/>
                        <a:t>-38</a:t>
                      </a:r>
                      <a:r>
                        <a:rPr lang="cs-CZ" baseline="0" dirty="0" smtClean="0"/>
                        <a:t> až </a:t>
                      </a:r>
                      <a:r>
                        <a:rPr lang="cs-CZ" dirty="0" smtClean="0"/>
                        <a:t>3,4</a:t>
                      </a:r>
                      <a:r>
                        <a:rPr lang="cs-CZ" baseline="30000" dirty="0" smtClean="0"/>
                        <a:t>38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číslo s pohyblivou desetinnou čárkou</a:t>
                      </a:r>
                      <a:endParaRPr lang="cs-CZ" dirty="0" smtClean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double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64 bitů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1,7</a:t>
                      </a:r>
                      <a:r>
                        <a:rPr lang="cs-CZ" baseline="30000" dirty="0" smtClean="0"/>
                        <a:t>-308</a:t>
                      </a:r>
                      <a:r>
                        <a:rPr lang="cs-CZ" baseline="0" dirty="0" smtClean="0"/>
                        <a:t> až 1,7</a:t>
                      </a:r>
                      <a:r>
                        <a:rPr lang="cs-CZ" baseline="30000" dirty="0" smtClean="0"/>
                        <a:t>308</a:t>
                      </a:r>
                      <a:endParaRPr lang="cs-CZ" dirty="0" smtClean="0"/>
                    </a:p>
                    <a:p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číslo s pohyblivou desetinnou čárkou</a:t>
                      </a:r>
                    </a:p>
                    <a:p>
                      <a:r>
                        <a:rPr lang="cs-CZ" dirty="0" smtClean="0"/>
                        <a:t>(dvojnásobná přesnost)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char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 bitů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65 536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znaky (</a:t>
                      </a:r>
                      <a:r>
                        <a:rPr lang="cs-CZ" dirty="0" err="1" smtClean="0"/>
                        <a:t>Unicode</a:t>
                      </a:r>
                      <a:r>
                        <a:rPr lang="cs-CZ" dirty="0" smtClean="0"/>
                        <a:t>)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boolean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bit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logická hodnota (1=pravda,</a:t>
                      </a:r>
                      <a:r>
                        <a:rPr lang="cs-CZ" baseline="0" dirty="0" smtClean="0"/>
                        <a:t> 0=nepravda)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U_PPTprezentace_sablona_CZ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</Template>
  <TotalTime>1705</TotalTime>
  <Words>863</Words>
  <Application>Microsoft Office PowerPoint</Application>
  <PresentationFormat>Předvádění na obrazovce (4:3)</PresentationFormat>
  <Paragraphs>296</Paragraphs>
  <Slides>25</Slides>
  <Notes>25</Notes>
  <HiddenSlides>0</HiddenSlides>
  <MMClips>0</MMClips>
  <ScaleCrop>false</ScaleCrop>
  <HeadingPairs>
    <vt:vector size="4" baseType="variant">
      <vt:variant>
        <vt:lpstr>Motiv</vt:lpstr>
      </vt:variant>
      <vt:variant>
        <vt:i4>5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MU_PPTprezentace_sablona_CZ</vt:lpstr>
      <vt:lpstr>1_Směsi</vt:lpstr>
      <vt:lpstr>2_Směsi</vt:lpstr>
      <vt:lpstr>1_MU_PPTprezentace_sablona_CZ</vt:lpstr>
      <vt:lpstr>3_Směsi</vt:lpstr>
      <vt:lpstr>Reprezentace dat v informačních systémech  Jaroslav Šmarda</vt:lpstr>
      <vt:lpstr>Reprezentace dat v informačních systémech</vt:lpstr>
      <vt:lpstr>Reprezentace dat v počítači</vt:lpstr>
      <vt:lpstr>Paměť počítače</vt:lpstr>
      <vt:lpstr>Paměť počítače</vt:lpstr>
      <vt:lpstr>Paměť počítače</vt:lpstr>
      <vt:lpstr>Reprezentace dat v počítači</vt:lpstr>
      <vt:lpstr>Skupiny datových typů</vt:lpstr>
      <vt:lpstr>Datové typy</vt:lpstr>
      <vt:lpstr>Paměť počítače</vt:lpstr>
      <vt:lpstr>Proměnná</vt:lpstr>
      <vt:lpstr>Deklarace proměnné</vt:lpstr>
      <vt:lpstr>Uživatelské datové typy</vt:lpstr>
      <vt:lpstr>Uživatelské datové typy</vt:lpstr>
      <vt:lpstr>Ukazatel (pointer)</vt:lpstr>
      <vt:lpstr>Ukazatel</vt:lpstr>
      <vt:lpstr>Proměnná uživatelského datového typu</vt:lpstr>
      <vt:lpstr>Datová struktura: pole</vt:lpstr>
      <vt:lpstr>Datová struktura: pole</vt:lpstr>
      <vt:lpstr>Datová struktura: pole</vt:lpstr>
      <vt:lpstr>Datová struktura: spojový seznam</vt:lpstr>
      <vt:lpstr>Seznam – jednosměrný spojový seznam</vt:lpstr>
      <vt:lpstr>Seznam – obousměrný spojový seznam</vt:lpstr>
      <vt:lpstr>Datová struktura: binární strom</vt:lpstr>
      <vt:lpstr>Datová struktura: binární strom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smarda</dc:creator>
  <cp:lastModifiedBy>smarda</cp:lastModifiedBy>
  <cp:revision>198</cp:revision>
  <dcterms:created xsi:type="dcterms:W3CDTF">2010-09-06T19:37:37Z</dcterms:created>
  <dcterms:modified xsi:type="dcterms:W3CDTF">2012-07-25T18:55:27Z</dcterms:modified>
</cp:coreProperties>
</file>