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  <p:sldMasterId id="2147484165" r:id="rId2"/>
    <p:sldMasterId id="2147484177" r:id="rId3"/>
    <p:sldMasterId id="2147484189" r:id="rId4"/>
    <p:sldMasterId id="2147484201" r:id="rId5"/>
  </p:sldMasterIdLst>
  <p:notesMasterIdLst>
    <p:notesMasterId r:id="rId50"/>
  </p:notesMasterIdLst>
  <p:sldIdLst>
    <p:sldId id="301" r:id="rId6"/>
    <p:sldId id="257" r:id="rId7"/>
    <p:sldId id="258" r:id="rId8"/>
    <p:sldId id="260" r:id="rId9"/>
    <p:sldId id="261" r:id="rId10"/>
    <p:sldId id="262" r:id="rId11"/>
    <p:sldId id="264" r:id="rId12"/>
    <p:sldId id="266" r:id="rId13"/>
    <p:sldId id="265" r:id="rId14"/>
    <p:sldId id="267" r:id="rId15"/>
    <p:sldId id="263" r:id="rId16"/>
    <p:sldId id="269" r:id="rId17"/>
    <p:sldId id="268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3" r:id="rId30"/>
    <p:sldId id="281" r:id="rId31"/>
    <p:sldId id="282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Tmavý styl 1 – zvýraznění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8" autoAdjust="0"/>
    <p:restoredTop sz="94660"/>
  </p:normalViewPr>
  <p:slideViewPr>
    <p:cSldViewPr>
      <p:cViewPr>
        <p:scale>
          <a:sx n="90" d="100"/>
          <a:sy n="90" d="100"/>
        </p:scale>
        <p:origin x="-144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BC5D0-3CB9-4218-9BBF-B74ECDFDE476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42631412-6FAD-4987-BAC5-F52DDC164BAA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Soubor</a:t>
          </a:r>
          <a:endParaRPr lang="cs-CZ" dirty="0">
            <a:latin typeface="Gill Sans MT" pitchFamily="34" charset="-18"/>
          </a:endParaRPr>
        </a:p>
      </dgm:t>
    </dgm:pt>
    <dgm:pt modelId="{E132DE99-6532-4B0A-BF01-DB4B070AD881}" type="parTrans" cxnId="{B7120783-0103-4460-9219-11866FA88E76}">
      <dgm:prSet/>
      <dgm:spPr/>
      <dgm:t>
        <a:bodyPr/>
        <a:lstStyle/>
        <a:p>
          <a:endParaRPr lang="cs-CZ"/>
        </a:p>
      </dgm:t>
    </dgm:pt>
    <dgm:pt modelId="{23AC0BDC-15B1-4D2C-87CF-DFA952A421B3}" type="sibTrans" cxnId="{B7120783-0103-4460-9219-11866FA88E76}">
      <dgm:prSet/>
      <dgm:spPr/>
      <dgm:t>
        <a:bodyPr/>
        <a:lstStyle/>
        <a:p>
          <a:endParaRPr lang="cs-CZ"/>
        </a:p>
      </dgm:t>
    </dgm:pt>
    <dgm:pt modelId="{6C38D5DA-3C60-4F44-AD15-0F9A117BE15D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anglicky </a:t>
          </a:r>
          <a:r>
            <a:rPr lang="cs-CZ" dirty="0" err="1" smtClean="0">
              <a:latin typeface="Gill Sans MT" pitchFamily="34" charset="-18"/>
            </a:rPr>
            <a:t>file</a:t>
          </a:r>
          <a:r>
            <a:rPr lang="cs-CZ" dirty="0" smtClean="0">
              <a:latin typeface="Gill Sans MT" pitchFamily="34" charset="-18"/>
            </a:rPr>
            <a:t> </a:t>
          </a:r>
          <a:endParaRPr lang="cs-CZ" dirty="0">
            <a:latin typeface="Gill Sans MT" pitchFamily="34" charset="-18"/>
          </a:endParaRPr>
        </a:p>
      </dgm:t>
    </dgm:pt>
    <dgm:pt modelId="{7D344803-5D45-44E7-8328-D26A685F82C5}" type="parTrans" cxnId="{0FE4B4E6-3CDB-4A21-AD40-31FC512CB210}">
      <dgm:prSet/>
      <dgm:spPr/>
      <dgm:t>
        <a:bodyPr/>
        <a:lstStyle/>
        <a:p>
          <a:endParaRPr lang="cs-CZ"/>
        </a:p>
      </dgm:t>
    </dgm:pt>
    <dgm:pt modelId="{8935B7AB-93B6-497A-BC89-EA310D9F5169}" type="sibTrans" cxnId="{0FE4B4E6-3CDB-4A21-AD40-31FC512CB210}">
      <dgm:prSet/>
      <dgm:spPr/>
      <dgm:t>
        <a:bodyPr/>
        <a:lstStyle/>
        <a:p>
          <a:endParaRPr lang="cs-CZ"/>
        </a:p>
      </dgm:t>
    </dgm:pt>
    <dgm:pt modelId="{F2660BF4-47FE-4B1A-BCCC-4793C2B8FFDE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původně pořadač</a:t>
          </a:r>
          <a:endParaRPr lang="cs-CZ" dirty="0">
            <a:latin typeface="Gill Sans MT" pitchFamily="34" charset="-18"/>
          </a:endParaRPr>
        </a:p>
      </dgm:t>
    </dgm:pt>
    <dgm:pt modelId="{9099A985-4065-4877-A6A6-D481A9CA7F14}" type="parTrans" cxnId="{F670C21E-41BC-4810-9567-E43A6DA54390}">
      <dgm:prSet/>
      <dgm:spPr/>
      <dgm:t>
        <a:bodyPr/>
        <a:lstStyle/>
        <a:p>
          <a:endParaRPr lang="cs-CZ"/>
        </a:p>
      </dgm:t>
    </dgm:pt>
    <dgm:pt modelId="{A0BBAC1B-5467-42C4-AFCB-2AD891283128}" type="sibTrans" cxnId="{F670C21E-41BC-4810-9567-E43A6DA54390}">
      <dgm:prSet/>
      <dgm:spPr/>
      <dgm:t>
        <a:bodyPr/>
        <a:lstStyle/>
        <a:p>
          <a:endParaRPr lang="cs-CZ"/>
        </a:p>
      </dgm:t>
    </dgm:pt>
    <dgm:pt modelId="{ACB9606F-1177-4782-9E5F-A6B7A8D7F388}" type="pres">
      <dgm:prSet presAssocID="{5CCBC5D0-3CB9-4218-9BBF-B74ECDFDE476}" presName="CompostProcess" presStyleCnt="0">
        <dgm:presLayoutVars>
          <dgm:dir/>
          <dgm:resizeHandles val="exact"/>
        </dgm:presLayoutVars>
      </dgm:prSet>
      <dgm:spPr/>
    </dgm:pt>
    <dgm:pt modelId="{CEDB2DF3-1ECE-4CD8-A343-34D38695AF22}" type="pres">
      <dgm:prSet presAssocID="{5CCBC5D0-3CB9-4218-9BBF-B74ECDFDE476}" presName="arrow" presStyleLbl="bgShp" presStyleIdx="0" presStyleCnt="1"/>
      <dgm:spPr/>
    </dgm:pt>
    <dgm:pt modelId="{85854130-FF05-42FF-A8FA-0E7DBBE18C98}" type="pres">
      <dgm:prSet presAssocID="{5CCBC5D0-3CB9-4218-9BBF-B74ECDFDE476}" presName="linearProcess" presStyleCnt="0"/>
      <dgm:spPr/>
    </dgm:pt>
    <dgm:pt modelId="{6D4C3051-ABD2-4329-9F37-EF08D71AF90D}" type="pres">
      <dgm:prSet presAssocID="{42631412-6FAD-4987-BAC5-F52DDC164BA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F661A5-0716-47C8-AEE8-1CC42ED70492}" type="pres">
      <dgm:prSet presAssocID="{23AC0BDC-15B1-4D2C-87CF-DFA952A421B3}" presName="sibTrans" presStyleCnt="0"/>
      <dgm:spPr/>
    </dgm:pt>
    <dgm:pt modelId="{FCFA5D29-3DAA-47A3-9A1D-906E894FE254}" type="pres">
      <dgm:prSet presAssocID="{6C38D5DA-3C60-4F44-AD15-0F9A117BE15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7871D9-89D1-4242-8C7C-18EC55BF0A99}" type="pres">
      <dgm:prSet presAssocID="{8935B7AB-93B6-497A-BC89-EA310D9F5169}" presName="sibTrans" presStyleCnt="0"/>
      <dgm:spPr/>
    </dgm:pt>
    <dgm:pt modelId="{68F69D16-BE39-44D3-A3A1-C4F20AFFD629}" type="pres">
      <dgm:prSet presAssocID="{F2660BF4-47FE-4B1A-BCCC-4793C2B8FFD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CE45439-3019-4BAA-83BA-DD26A6EB88E7}" type="presOf" srcId="{6C38D5DA-3C60-4F44-AD15-0F9A117BE15D}" destId="{FCFA5D29-3DAA-47A3-9A1D-906E894FE254}" srcOrd="0" destOrd="0" presId="urn:microsoft.com/office/officeart/2005/8/layout/hProcess9"/>
    <dgm:cxn modelId="{F670C21E-41BC-4810-9567-E43A6DA54390}" srcId="{5CCBC5D0-3CB9-4218-9BBF-B74ECDFDE476}" destId="{F2660BF4-47FE-4B1A-BCCC-4793C2B8FFDE}" srcOrd="2" destOrd="0" parTransId="{9099A985-4065-4877-A6A6-D481A9CA7F14}" sibTransId="{A0BBAC1B-5467-42C4-AFCB-2AD891283128}"/>
    <dgm:cxn modelId="{0FE4B4E6-3CDB-4A21-AD40-31FC512CB210}" srcId="{5CCBC5D0-3CB9-4218-9BBF-B74ECDFDE476}" destId="{6C38D5DA-3C60-4F44-AD15-0F9A117BE15D}" srcOrd="1" destOrd="0" parTransId="{7D344803-5D45-44E7-8328-D26A685F82C5}" sibTransId="{8935B7AB-93B6-497A-BC89-EA310D9F5169}"/>
    <dgm:cxn modelId="{A7EE5F28-30B3-442D-AE41-57D421778578}" type="presOf" srcId="{5CCBC5D0-3CB9-4218-9BBF-B74ECDFDE476}" destId="{ACB9606F-1177-4782-9E5F-A6B7A8D7F388}" srcOrd="0" destOrd="0" presId="urn:microsoft.com/office/officeart/2005/8/layout/hProcess9"/>
    <dgm:cxn modelId="{B7120783-0103-4460-9219-11866FA88E76}" srcId="{5CCBC5D0-3CB9-4218-9BBF-B74ECDFDE476}" destId="{42631412-6FAD-4987-BAC5-F52DDC164BAA}" srcOrd="0" destOrd="0" parTransId="{E132DE99-6532-4B0A-BF01-DB4B070AD881}" sibTransId="{23AC0BDC-15B1-4D2C-87CF-DFA952A421B3}"/>
    <dgm:cxn modelId="{D16CFEB6-8E89-4EFA-9259-EAEE617380B4}" type="presOf" srcId="{42631412-6FAD-4987-BAC5-F52DDC164BAA}" destId="{6D4C3051-ABD2-4329-9F37-EF08D71AF90D}" srcOrd="0" destOrd="0" presId="urn:microsoft.com/office/officeart/2005/8/layout/hProcess9"/>
    <dgm:cxn modelId="{FCB98EE7-3D97-4CF9-A49E-6F3FBC93A941}" type="presOf" srcId="{F2660BF4-47FE-4B1A-BCCC-4793C2B8FFDE}" destId="{68F69D16-BE39-44D3-A3A1-C4F20AFFD629}" srcOrd="0" destOrd="0" presId="urn:microsoft.com/office/officeart/2005/8/layout/hProcess9"/>
    <dgm:cxn modelId="{2D3E97EF-0D0D-424B-A34A-3DDF0C50602E}" type="presParOf" srcId="{ACB9606F-1177-4782-9E5F-A6B7A8D7F388}" destId="{CEDB2DF3-1ECE-4CD8-A343-34D38695AF22}" srcOrd="0" destOrd="0" presId="urn:microsoft.com/office/officeart/2005/8/layout/hProcess9"/>
    <dgm:cxn modelId="{3ADC48E6-FDE1-4B77-AD21-5CDAE41AC72F}" type="presParOf" srcId="{ACB9606F-1177-4782-9E5F-A6B7A8D7F388}" destId="{85854130-FF05-42FF-A8FA-0E7DBBE18C98}" srcOrd="1" destOrd="0" presId="urn:microsoft.com/office/officeart/2005/8/layout/hProcess9"/>
    <dgm:cxn modelId="{D6802E2D-B03B-42F9-B4E5-E0A424B0960C}" type="presParOf" srcId="{85854130-FF05-42FF-A8FA-0E7DBBE18C98}" destId="{6D4C3051-ABD2-4329-9F37-EF08D71AF90D}" srcOrd="0" destOrd="0" presId="urn:microsoft.com/office/officeart/2005/8/layout/hProcess9"/>
    <dgm:cxn modelId="{04D472A8-E59B-494E-84E4-3425FF9FBD42}" type="presParOf" srcId="{85854130-FF05-42FF-A8FA-0E7DBBE18C98}" destId="{6BF661A5-0716-47C8-AEE8-1CC42ED70492}" srcOrd="1" destOrd="0" presId="urn:microsoft.com/office/officeart/2005/8/layout/hProcess9"/>
    <dgm:cxn modelId="{F8374930-408F-482D-8F01-E94A1B97D3F1}" type="presParOf" srcId="{85854130-FF05-42FF-A8FA-0E7DBBE18C98}" destId="{FCFA5D29-3DAA-47A3-9A1D-906E894FE254}" srcOrd="2" destOrd="0" presId="urn:microsoft.com/office/officeart/2005/8/layout/hProcess9"/>
    <dgm:cxn modelId="{9A1A30C4-A906-409D-ACEA-970717EE4483}" type="presParOf" srcId="{85854130-FF05-42FF-A8FA-0E7DBBE18C98}" destId="{387871D9-89D1-4242-8C7C-18EC55BF0A99}" srcOrd="3" destOrd="0" presId="urn:microsoft.com/office/officeart/2005/8/layout/hProcess9"/>
    <dgm:cxn modelId="{A41E6732-EB02-4C37-A12B-79EE54A8009F}" type="presParOf" srcId="{85854130-FF05-42FF-A8FA-0E7DBBE18C98}" destId="{68F69D16-BE39-44D3-A3A1-C4F20AFFD62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24ADFE-D556-41C6-9830-17BEF392E16F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C720CB95-89DB-4ED9-B431-05B02A001ADA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Konceptuální schéma </a:t>
          </a:r>
          <a:br>
            <a:rPr lang="cs-CZ" dirty="0" smtClean="0">
              <a:latin typeface="Gill Sans MT" pitchFamily="34" charset="-18"/>
            </a:rPr>
          </a:br>
          <a:r>
            <a:rPr lang="cs-CZ" dirty="0" smtClean="0">
              <a:latin typeface="Gill Sans MT" pitchFamily="34" charset="-18"/>
            </a:rPr>
            <a:t>(E-R diagram)</a:t>
          </a:r>
          <a:endParaRPr lang="cs-CZ" dirty="0">
            <a:latin typeface="Gill Sans MT" pitchFamily="34" charset="-18"/>
          </a:endParaRPr>
        </a:p>
      </dgm:t>
    </dgm:pt>
    <dgm:pt modelId="{43C6DF7D-D3C5-4105-BAA7-A1DFA6C683F1}" type="parTrans" cxnId="{6FFB5A3C-BDA4-4895-A816-ACD9947BE685}">
      <dgm:prSet/>
      <dgm:spPr/>
      <dgm:t>
        <a:bodyPr/>
        <a:lstStyle/>
        <a:p>
          <a:endParaRPr lang="cs-CZ"/>
        </a:p>
      </dgm:t>
    </dgm:pt>
    <dgm:pt modelId="{C29B7E26-F71D-4BE7-9053-36FE9C26F4CF}" type="sibTrans" cxnId="{6FFB5A3C-BDA4-4895-A816-ACD9947BE685}">
      <dgm:prSet/>
      <dgm:spPr/>
      <dgm:t>
        <a:bodyPr/>
        <a:lstStyle/>
        <a:p>
          <a:endParaRPr lang="cs-CZ"/>
        </a:p>
      </dgm:t>
    </dgm:pt>
    <dgm:pt modelId="{3B8FD67D-B68A-43E9-A94D-516BB3599600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Relační datový model </a:t>
          </a:r>
          <a:br>
            <a:rPr lang="cs-CZ" dirty="0" smtClean="0">
              <a:latin typeface="Gill Sans MT" pitchFamily="34" charset="-18"/>
            </a:rPr>
          </a:br>
          <a:r>
            <a:rPr lang="cs-CZ" dirty="0" smtClean="0">
              <a:latin typeface="Gill Sans MT" pitchFamily="34" charset="-18"/>
            </a:rPr>
            <a:t>(kolekce 2-D tabulek)</a:t>
          </a:r>
          <a:endParaRPr lang="cs-CZ" dirty="0">
            <a:latin typeface="Gill Sans MT" pitchFamily="34" charset="-18"/>
          </a:endParaRPr>
        </a:p>
      </dgm:t>
    </dgm:pt>
    <dgm:pt modelId="{ED5C409F-3CBC-47FB-80B7-17B9096ECE2A}" type="parTrans" cxnId="{A30455A4-3E33-4B18-9CE3-9C703A8552F4}">
      <dgm:prSet/>
      <dgm:spPr/>
      <dgm:t>
        <a:bodyPr/>
        <a:lstStyle/>
        <a:p>
          <a:endParaRPr lang="cs-CZ"/>
        </a:p>
      </dgm:t>
    </dgm:pt>
    <dgm:pt modelId="{F28D80FA-A3A8-4778-9E67-EB3A5D3D5625}" type="sibTrans" cxnId="{A30455A4-3E33-4B18-9CE3-9C703A8552F4}">
      <dgm:prSet/>
      <dgm:spPr/>
      <dgm:t>
        <a:bodyPr/>
        <a:lstStyle/>
        <a:p>
          <a:endParaRPr lang="cs-CZ"/>
        </a:p>
      </dgm:t>
    </dgm:pt>
    <dgm:pt modelId="{DCB56973-48B8-441E-B14C-4A380546B545}" type="pres">
      <dgm:prSet presAssocID="{5324ADFE-D556-41C6-9830-17BEF392E16F}" presName="CompostProcess" presStyleCnt="0">
        <dgm:presLayoutVars>
          <dgm:dir/>
          <dgm:resizeHandles val="exact"/>
        </dgm:presLayoutVars>
      </dgm:prSet>
      <dgm:spPr/>
    </dgm:pt>
    <dgm:pt modelId="{F863BF10-3B8D-4757-A6D3-1D3E6F24B791}" type="pres">
      <dgm:prSet presAssocID="{5324ADFE-D556-41C6-9830-17BEF392E16F}" presName="arrow" presStyleLbl="bgShp" presStyleIdx="0" presStyleCnt="1" custScaleX="71087" custScaleY="95161" custLinFactNeighborX="401"/>
      <dgm:spPr/>
    </dgm:pt>
    <dgm:pt modelId="{163B7DDC-D8A1-4A6A-BEA8-0D03BEA537A7}" type="pres">
      <dgm:prSet presAssocID="{5324ADFE-D556-41C6-9830-17BEF392E16F}" presName="linearProcess" presStyleCnt="0"/>
      <dgm:spPr/>
    </dgm:pt>
    <dgm:pt modelId="{582DCCD2-F7A3-4E9D-9FF5-4EC0B4005AE0}" type="pres">
      <dgm:prSet presAssocID="{C720CB95-89DB-4ED9-B431-05B02A001ADA}" presName="textNode" presStyleLbl="node1" presStyleIdx="0" presStyleCnt="2" custScaleX="98241" custScaleY="106994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7C305C-0B29-42BE-97FC-382244C9F877}" type="pres">
      <dgm:prSet presAssocID="{C29B7E26-F71D-4BE7-9053-36FE9C26F4CF}" presName="sibTrans" presStyleCnt="0"/>
      <dgm:spPr/>
    </dgm:pt>
    <dgm:pt modelId="{80DCFDF0-D555-4970-88B5-988063089255}" type="pres">
      <dgm:prSet presAssocID="{3B8FD67D-B68A-43E9-A94D-516BB3599600}" presName="textNode" presStyleLbl="node1" presStyleIdx="1" presStyleCnt="2" custScaleX="98238" custScaleY="10699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30455A4-3E33-4B18-9CE3-9C703A8552F4}" srcId="{5324ADFE-D556-41C6-9830-17BEF392E16F}" destId="{3B8FD67D-B68A-43E9-A94D-516BB3599600}" srcOrd="1" destOrd="0" parTransId="{ED5C409F-3CBC-47FB-80B7-17B9096ECE2A}" sibTransId="{F28D80FA-A3A8-4778-9E67-EB3A5D3D5625}"/>
    <dgm:cxn modelId="{7B3A2D88-9956-4DBF-AB4F-AFE7F14FB733}" type="presOf" srcId="{5324ADFE-D556-41C6-9830-17BEF392E16F}" destId="{DCB56973-48B8-441E-B14C-4A380546B545}" srcOrd="0" destOrd="0" presId="urn:microsoft.com/office/officeart/2005/8/layout/hProcess9"/>
    <dgm:cxn modelId="{6FFB5A3C-BDA4-4895-A816-ACD9947BE685}" srcId="{5324ADFE-D556-41C6-9830-17BEF392E16F}" destId="{C720CB95-89DB-4ED9-B431-05B02A001ADA}" srcOrd="0" destOrd="0" parTransId="{43C6DF7D-D3C5-4105-BAA7-A1DFA6C683F1}" sibTransId="{C29B7E26-F71D-4BE7-9053-36FE9C26F4CF}"/>
    <dgm:cxn modelId="{15812CA2-2AC7-4C4B-9DDD-39940F70CB38}" type="presOf" srcId="{3B8FD67D-B68A-43E9-A94D-516BB3599600}" destId="{80DCFDF0-D555-4970-88B5-988063089255}" srcOrd="0" destOrd="0" presId="urn:microsoft.com/office/officeart/2005/8/layout/hProcess9"/>
    <dgm:cxn modelId="{945922B7-D10E-4A32-BF57-8F40B02BE58D}" type="presOf" srcId="{C720CB95-89DB-4ED9-B431-05B02A001ADA}" destId="{582DCCD2-F7A3-4E9D-9FF5-4EC0B4005AE0}" srcOrd="0" destOrd="0" presId="urn:microsoft.com/office/officeart/2005/8/layout/hProcess9"/>
    <dgm:cxn modelId="{D698394D-95B6-43ED-A789-CA53B969E748}" type="presParOf" srcId="{DCB56973-48B8-441E-B14C-4A380546B545}" destId="{F863BF10-3B8D-4757-A6D3-1D3E6F24B791}" srcOrd="0" destOrd="0" presId="urn:microsoft.com/office/officeart/2005/8/layout/hProcess9"/>
    <dgm:cxn modelId="{4F6EE9E7-CEAC-44DB-A03D-2A799ABDEC23}" type="presParOf" srcId="{DCB56973-48B8-441E-B14C-4A380546B545}" destId="{163B7DDC-D8A1-4A6A-BEA8-0D03BEA537A7}" srcOrd="1" destOrd="0" presId="urn:microsoft.com/office/officeart/2005/8/layout/hProcess9"/>
    <dgm:cxn modelId="{C189246D-5F38-4FA5-BE1C-FEB987EA5EEF}" type="presParOf" srcId="{163B7DDC-D8A1-4A6A-BEA8-0D03BEA537A7}" destId="{582DCCD2-F7A3-4E9D-9FF5-4EC0B4005AE0}" srcOrd="0" destOrd="0" presId="urn:microsoft.com/office/officeart/2005/8/layout/hProcess9"/>
    <dgm:cxn modelId="{E11378AD-E026-4132-B6AA-80CD4215E980}" type="presParOf" srcId="{163B7DDC-D8A1-4A6A-BEA8-0D03BEA537A7}" destId="{457C305C-0B29-42BE-97FC-382244C9F877}" srcOrd="1" destOrd="0" presId="urn:microsoft.com/office/officeart/2005/8/layout/hProcess9"/>
    <dgm:cxn modelId="{5434223E-FB85-4063-9ED2-28D76A8D186B}" type="presParOf" srcId="{163B7DDC-D8A1-4A6A-BEA8-0D03BEA537A7}" destId="{80DCFDF0-D555-4970-88B5-988063089255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DB2DF3-1ECE-4CD8-A343-34D38695AF22}">
      <dsp:nvSpPr>
        <dsp:cNvPr id="0" name=""/>
        <dsp:cNvSpPr/>
      </dsp:nvSpPr>
      <dsp:spPr>
        <a:xfrm>
          <a:off x="556170" y="0"/>
          <a:ext cx="6303267" cy="1440160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4C3051-ABD2-4329-9F37-EF08D71AF90D}">
      <dsp:nvSpPr>
        <dsp:cNvPr id="0" name=""/>
        <dsp:cNvSpPr/>
      </dsp:nvSpPr>
      <dsp:spPr>
        <a:xfrm>
          <a:off x="56" y="432048"/>
          <a:ext cx="2285717" cy="57606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latin typeface="Gill Sans MT" pitchFamily="34" charset="-18"/>
            </a:rPr>
            <a:t>Soubor</a:t>
          </a:r>
          <a:endParaRPr lang="cs-CZ" sz="2300" kern="1200" dirty="0">
            <a:latin typeface="Gill Sans MT" pitchFamily="34" charset="-18"/>
          </a:endParaRPr>
        </a:p>
      </dsp:txBody>
      <dsp:txXfrm>
        <a:off x="56" y="432048"/>
        <a:ext cx="2285717" cy="576064"/>
      </dsp:txXfrm>
    </dsp:sp>
    <dsp:sp modelId="{FCFA5D29-3DAA-47A3-9A1D-906E894FE254}">
      <dsp:nvSpPr>
        <dsp:cNvPr id="0" name=""/>
        <dsp:cNvSpPr/>
      </dsp:nvSpPr>
      <dsp:spPr>
        <a:xfrm>
          <a:off x="2564945" y="432048"/>
          <a:ext cx="2285717" cy="57606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latin typeface="Gill Sans MT" pitchFamily="34" charset="-18"/>
            </a:rPr>
            <a:t>anglicky </a:t>
          </a:r>
          <a:r>
            <a:rPr lang="cs-CZ" sz="2300" kern="1200" dirty="0" err="1" smtClean="0">
              <a:latin typeface="Gill Sans MT" pitchFamily="34" charset="-18"/>
            </a:rPr>
            <a:t>file</a:t>
          </a:r>
          <a:r>
            <a:rPr lang="cs-CZ" sz="2300" kern="1200" dirty="0" smtClean="0">
              <a:latin typeface="Gill Sans MT" pitchFamily="34" charset="-18"/>
            </a:rPr>
            <a:t> </a:t>
          </a:r>
          <a:endParaRPr lang="cs-CZ" sz="2300" kern="1200" dirty="0">
            <a:latin typeface="Gill Sans MT" pitchFamily="34" charset="-18"/>
          </a:endParaRPr>
        </a:p>
      </dsp:txBody>
      <dsp:txXfrm>
        <a:off x="2564945" y="432048"/>
        <a:ext cx="2285717" cy="576064"/>
      </dsp:txXfrm>
    </dsp:sp>
    <dsp:sp modelId="{68F69D16-BE39-44D3-A3A1-C4F20AFFD629}">
      <dsp:nvSpPr>
        <dsp:cNvPr id="0" name=""/>
        <dsp:cNvSpPr/>
      </dsp:nvSpPr>
      <dsp:spPr>
        <a:xfrm>
          <a:off x="5129834" y="432048"/>
          <a:ext cx="2285717" cy="57606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latin typeface="Gill Sans MT" pitchFamily="34" charset="-18"/>
            </a:rPr>
            <a:t>původně pořadač</a:t>
          </a:r>
          <a:endParaRPr lang="cs-CZ" sz="2300" kern="1200" dirty="0">
            <a:latin typeface="Gill Sans MT" pitchFamily="34" charset="-18"/>
          </a:endParaRPr>
        </a:p>
      </dsp:txBody>
      <dsp:txXfrm>
        <a:off x="5129834" y="432048"/>
        <a:ext cx="2285717" cy="57606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63BF10-3B8D-4757-A6D3-1D3E6F24B791}">
      <dsp:nvSpPr>
        <dsp:cNvPr id="0" name=""/>
        <dsp:cNvSpPr/>
      </dsp:nvSpPr>
      <dsp:spPr>
        <a:xfrm>
          <a:off x="1415483" y="103555"/>
          <a:ext cx="4249075" cy="4072913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2DCCD2-F7A3-4E9D-9FF5-4EC0B4005AE0}">
      <dsp:nvSpPr>
        <dsp:cNvPr id="0" name=""/>
        <dsp:cNvSpPr/>
      </dsp:nvSpPr>
      <dsp:spPr>
        <a:xfrm>
          <a:off x="1058830" y="1224138"/>
          <a:ext cx="2370043" cy="183174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>
              <a:latin typeface="Gill Sans MT" pitchFamily="34" charset="-18"/>
            </a:rPr>
            <a:t>Konceptuální schéma </a:t>
          </a:r>
          <a:br>
            <a:rPr lang="cs-CZ" sz="2700" kern="1200" dirty="0" smtClean="0">
              <a:latin typeface="Gill Sans MT" pitchFamily="34" charset="-18"/>
            </a:rPr>
          </a:br>
          <a:r>
            <a:rPr lang="cs-CZ" sz="2700" kern="1200" dirty="0" smtClean="0">
              <a:latin typeface="Gill Sans MT" pitchFamily="34" charset="-18"/>
            </a:rPr>
            <a:t>(E-R diagram)</a:t>
          </a:r>
          <a:endParaRPr lang="cs-CZ" sz="2700" kern="1200" dirty="0">
            <a:latin typeface="Gill Sans MT" pitchFamily="34" charset="-18"/>
          </a:endParaRPr>
        </a:p>
      </dsp:txBody>
      <dsp:txXfrm>
        <a:off x="1058830" y="1224138"/>
        <a:ext cx="2370043" cy="1831747"/>
      </dsp:txXfrm>
    </dsp:sp>
    <dsp:sp modelId="{80DCFDF0-D555-4970-88B5-988063089255}">
      <dsp:nvSpPr>
        <dsp:cNvPr id="0" name=""/>
        <dsp:cNvSpPr/>
      </dsp:nvSpPr>
      <dsp:spPr>
        <a:xfrm>
          <a:off x="3603302" y="1224138"/>
          <a:ext cx="2369970" cy="183174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>
              <a:latin typeface="Gill Sans MT" pitchFamily="34" charset="-18"/>
            </a:rPr>
            <a:t>Relační datový model </a:t>
          </a:r>
          <a:br>
            <a:rPr lang="cs-CZ" sz="2700" kern="1200" dirty="0" smtClean="0">
              <a:latin typeface="Gill Sans MT" pitchFamily="34" charset="-18"/>
            </a:rPr>
          </a:br>
          <a:r>
            <a:rPr lang="cs-CZ" sz="2700" kern="1200" dirty="0" smtClean="0">
              <a:latin typeface="Gill Sans MT" pitchFamily="34" charset="-18"/>
            </a:rPr>
            <a:t>(kolekce 2-D tabulek)</a:t>
          </a:r>
          <a:endParaRPr lang="cs-CZ" sz="2700" kern="1200" dirty="0">
            <a:latin typeface="Gill Sans MT" pitchFamily="34" charset="-18"/>
          </a:endParaRPr>
        </a:p>
      </dsp:txBody>
      <dsp:txXfrm>
        <a:off x="3603302" y="1224138"/>
        <a:ext cx="2369970" cy="18317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D96B3-DA30-4159-BC95-B61AF70BEA4A}" type="datetimeFigureOut">
              <a:rPr lang="cs-CZ" smtClean="0"/>
              <a:pPr/>
              <a:t>25.7.2012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4EF25-50F8-4187-83B4-78305C4786A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AC9BFD-ECA7-41F5-8EC8-E3679B2B63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A00680-50C7-465E-955D-800FAE09BB8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BF1947-AC65-492C-9193-2ADA398508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F014D5-E15E-4AB7-95D6-BD73441CED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74A534-2C96-4326-BE26-559F754469E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9F5362-DC72-4BB3-A692-3F930A6A79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A5563D-CDBC-4BF2-AAE0-F418BBA5A2C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517808-58D1-4514-A1B0-F5B1C2B84F9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60301C-DD32-4B3A-BFEA-2016D80A49A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BEA3BE-613E-45CF-840D-8CC75EBBF8A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588FFB-A5DC-41A6-9FA4-2F1761938B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A082DE-38D5-428D-985A-33EB99DC7E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2F6AB3-AB36-48B2-9B35-415305512DD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FFD5CC-9A11-4854-83D5-D34E392EA6A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760085-B8F6-4586-98D2-2035285F3CC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39AC58-7640-42E1-A52A-1C224183B7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2853DC-B6F6-4D19-9E92-2BB53A795B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80274A-815D-4507-87E8-5BE321F527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CF5B1C-98B3-4725-940F-A2F8322BCAC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5DEDA5-4561-45B5-ACE3-EABEB9506E9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0B767D-BB78-4D6B-BA15-FE06FB248B4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5B9999-DC74-4E05-9BDF-0E3ECFA12E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20B7F96-82A9-4C47-8886-952E2A7623EC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4C982C-17DC-45B8-B24B-2EA5472311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D74F38-7155-4185-A09F-6FF51B3A868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838209-BC8D-486D-8AAD-0A80386528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1E0538-E44B-4038-A1D1-2FF237DFC13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64FE35-FD6E-45AF-8EAA-0666286E6C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44A3E1-E335-4612-8C78-8AD4EC0EB2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8DFDA1-ACB1-4C88-9462-5889AAEBA80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C6961B-3551-4FA1-AB12-2140DD88408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3AD17B-FE3F-41CB-BBBD-DFED5909FD4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261C7F-3B94-4702-977E-57140030841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57051A-80F1-40E1-B8A7-0985F95365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486C6E-AEEC-468C-B23C-0D890F35608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9F0560-9DCB-4921-BD86-8F597D57373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A65F0-FC91-4673-9EBD-7890F2F9A61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FF9D90-D542-4EB9-916F-FE0A6474E9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D56A93-E226-4568-A650-C9727B2D53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244926-3F03-4743-BA77-BEB5592C054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D3EF49-FE21-440E-B842-C625A18375A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DB5457-AFC9-47D8-9465-D6F8820403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0E77BC-EB36-4209-A4B3-052FBF0571D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C79768-E654-42DB-9C2E-96D9A0D305D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34A06C4E-A070-4803-A889-8E3F98A92DD3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025E5357-1BB8-419D-9A38-9547149AB6F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950CBA9F-95B4-431A-8D5E-B7DB12335653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D0A2E750-4084-4297-A0DB-D5101B2632CD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2" r:id="rId1"/>
    <p:sldLayoutId id="2147484203" r:id="rId2"/>
    <p:sldLayoutId id="2147484204" r:id="rId3"/>
    <p:sldLayoutId id="2147484205" r:id="rId4"/>
    <p:sldLayoutId id="2147484206" r:id="rId5"/>
    <p:sldLayoutId id="2147484207" r:id="rId6"/>
    <p:sldLayoutId id="2147484208" r:id="rId7"/>
    <p:sldLayoutId id="2147484209" r:id="rId8"/>
    <p:sldLayoutId id="2147484210" r:id="rId9"/>
    <p:sldLayoutId id="2147484211" r:id="rId10"/>
    <p:sldLayoutId id="214748421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6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Systémy pro ukládání dat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Jaroslav Šmarda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Soubory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Nevýhody: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Každá aplikace musí znát vnitřní strukturu souborů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Není řešen paralelní přístup více aplikací současně ke stejnému souboru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Pokud každý typ záznamu v jednom souboru, pak v případě hodně typů otevírání mnoha souborů – složité, neefektivní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Pokud všechny typy záznamů v jednom souboru, pak složité, nepřehledné, náchylné k chybám </a:t>
            </a:r>
          </a:p>
          <a:p>
            <a:r>
              <a:rPr lang="cs-CZ" dirty="0" smtClean="0">
                <a:latin typeface="Gill Sans MT" pitchFamily="34" charset="-18"/>
              </a:rPr>
              <a:t>Výhoda: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Jednoduché, rychlé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Databáze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Databáze je: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kolekce (</a:t>
            </a:r>
            <a:r>
              <a:rPr lang="cs-CZ" dirty="0" err="1" smtClean="0">
                <a:latin typeface="Gill Sans MT" pitchFamily="34" charset="-18"/>
              </a:rPr>
              <a:t>collection</a:t>
            </a:r>
            <a:r>
              <a:rPr lang="cs-CZ" dirty="0" smtClean="0">
                <a:latin typeface="Gill Sans MT" pitchFamily="34" charset="-18"/>
              </a:rPr>
              <a:t>) datových položek (data </a:t>
            </a:r>
            <a:r>
              <a:rPr lang="cs-CZ" dirty="0" err="1" smtClean="0">
                <a:latin typeface="Gill Sans MT" pitchFamily="34" charset="-18"/>
              </a:rPr>
              <a:t>items</a:t>
            </a:r>
            <a:r>
              <a:rPr lang="cs-CZ" dirty="0" smtClean="0">
                <a:latin typeface="Gill Sans MT" pitchFamily="34" charset="-18"/>
              </a:rPr>
              <a:t>), které jsou spravovány (</a:t>
            </a:r>
            <a:r>
              <a:rPr lang="cs-CZ" dirty="0" err="1" smtClean="0">
                <a:latin typeface="Gill Sans MT" pitchFamily="34" charset="-18"/>
              </a:rPr>
              <a:t>managed</a:t>
            </a:r>
            <a:r>
              <a:rPr lang="cs-CZ" dirty="0" smtClean="0">
                <a:latin typeface="Gill Sans MT" pitchFamily="34" charset="-18"/>
              </a:rPr>
              <a:t>) jako jedna jednotka</a:t>
            </a:r>
          </a:p>
          <a:p>
            <a:r>
              <a:rPr lang="cs-CZ" dirty="0" smtClean="0">
                <a:latin typeface="Gill Sans MT" pitchFamily="34" charset="-18"/>
              </a:rPr>
              <a:t>Databázový objekt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pojmenovaná datová struktura uložená v databázi</a:t>
            </a:r>
          </a:p>
          <a:p>
            <a:r>
              <a:rPr lang="cs-CZ" dirty="0" smtClean="0">
                <a:latin typeface="Gill Sans MT" pitchFamily="34" charset="-18"/>
              </a:rPr>
              <a:t>Databázový model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způsob, jakým databázový systém organizuje data, aby odrážela realitu</a:t>
            </a:r>
          </a:p>
          <a:p>
            <a:r>
              <a:rPr lang="cs-CZ" dirty="0" smtClean="0">
                <a:latin typeface="Gill Sans MT" pitchFamily="34" charset="-18"/>
              </a:rPr>
              <a:t>DBMS (</a:t>
            </a:r>
            <a:r>
              <a:rPr lang="cs-CZ" dirty="0" err="1" smtClean="0">
                <a:latin typeface="Gill Sans MT" pitchFamily="34" charset="-18"/>
              </a:rPr>
              <a:t>DataBase</a:t>
            </a:r>
            <a:r>
              <a:rPr lang="cs-CZ" dirty="0" smtClean="0">
                <a:latin typeface="Gill Sans MT" pitchFamily="34" charset="-18"/>
              </a:rPr>
              <a:t> Management System)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Software od dodavatele databázového systému, který komplexně řeší práci s daty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Databázové systémy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Gill Sans MT" pitchFamily="34" charset="-18"/>
              </a:rPr>
              <a:t>Oracle</a:t>
            </a:r>
            <a:r>
              <a:rPr lang="cs-CZ" dirty="0" smtClean="0">
                <a:latin typeface="Gill Sans MT" pitchFamily="34" charset="-18"/>
              </a:rPr>
              <a:t>, </a:t>
            </a:r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Microsoft </a:t>
            </a:r>
            <a:r>
              <a:rPr lang="cs-CZ" dirty="0" smtClean="0">
                <a:latin typeface="Gill Sans MT" pitchFamily="34" charset="-18"/>
              </a:rPr>
              <a:t>Access, Microsoft SQL Server, </a:t>
            </a:r>
            <a:endParaRPr lang="cs-CZ" dirty="0" smtClean="0">
              <a:latin typeface="Gill Sans MT" pitchFamily="34" charset="-18"/>
            </a:endParaRPr>
          </a:p>
          <a:p>
            <a:r>
              <a:rPr lang="cs-CZ" dirty="0" err="1" smtClean="0">
                <a:latin typeface="Gill Sans MT" pitchFamily="34" charset="-18"/>
              </a:rPr>
              <a:t>MySQL</a:t>
            </a:r>
            <a:r>
              <a:rPr lang="cs-CZ" dirty="0" smtClean="0">
                <a:latin typeface="Gill Sans MT" pitchFamily="34" charset="-18"/>
              </a:rPr>
              <a:t>, </a:t>
            </a:r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IBM </a:t>
            </a:r>
            <a:r>
              <a:rPr lang="cs-CZ" dirty="0" smtClean="0">
                <a:latin typeface="Gill Sans MT" pitchFamily="34" charset="-18"/>
              </a:rPr>
              <a:t>DB2, </a:t>
            </a:r>
            <a:endParaRPr lang="cs-CZ" dirty="0" smtClean="0">
              <a:latin typeface="Gill Sans MT" pitchFamily="34" charset="-18"/>
            </a:endParaRPr>
          </a:p>
          <a:p>
            <a:r>
              <a:rPr lang="cs-CZ" dirty="0" err="1" smtClean="0">
                <a:latin typeface="Gill Sans MT" pitchFamily="34" charset="-18"/>
              </a:rPr>
              <a:t>Sybase</a:t>
            </a:r>
            <a:r>
              <a:rPr lang="cs-CZ" dirty="0" smtClean="0">
                <a:latin typeface="Gill Sans MT" pitchFamily="34" charset="-18"/>
              </a:rPr>
              <a:t> 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DBMS (</a:t>
            </a:r>
            <a:r>
              <a:rPr lang="cs-CZ" sz="3200" dirty="0" err="1" smtClean="0">
                <a:latin typeface="Gill Sans MT" pitchFamily="34" charset="-18"/>
              </a:rPr>
              <a:t>DataBase</a:t>
            </a:r>
            <a:r>
              <a:rPr lang="cs-CZ" sz="3200" dirty="0" smtClean="0">
                <a:latin typeface="Gill Sans MT" pitchFamily="34" charset="-18"/>
              </a:rPr>
              <a:t> Management System)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Poskytuje funkce pro práci s daty: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Přesun dat z/do fyzických souborů na disku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Řízení paralelního přístupu (více uživatelů současně) k datům a řešení konfliktů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Správa transakcí - provede všechny operace (např. bankovní) nebo žádnou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Podpora pro dotazovací jazyk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Bezpečnostní </a:t>
            </a:r>
            <a:r>
              <a:rPr lang="cs-CZ" dirty="0" err="1" smtClean="0">
                <a:latin typeface="Gill Sans MT" pitchFamily="34" charset="-18"/>
              </a:rPr>
              <a:t>autentizační</a:t>
            </a:r>
            <a:r>
              <a:rPr lang="cs-CZ" dirty="0" smtClean="0">
                <a:latin typeface="Gill Sans MT" pitchFamily="34" charset="-18"/>
              </a:rPr>
              <a:t> mechanismus, který zabrání neoprávněným přístupům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Vrstvy datové abstrakce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Data uložena jen jednou, </a:t>
            </a:r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ale </a:t>
            </a:r>
            <a:r>
              <a:rPr lang="cs-CZ" dirty="0" smtClean="0">
                <a:latin typeface="Gill Sans MT" pitchFamily="34" charset="-18"/>
              </a:rPr>
              <a:t>různým uživatelům (osoba nebo aplikace) různé pohledy (user </a:t>
            </a:r>
            <a:r>
              <a:rPr lang="cs-CZ" dirty="0" err="1" smtClean="0">
                <a:latin typeface="Gill Sans MT" pitchFamily="34" charset="-18"/>
              </a:rPr>
              <a:t>views</a:t>
            </a:r>
            <a:r>
              <a:rPr lang="cs-CZ" dirty="0" smtClean="0">
                <a:latin typeface="Gill Sans MT" pitchFamily="34" charset="-18"/>
              </a:rPr>
              <a:t>) na data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Vrstvy datové abstrakce</a:t>
            </a:r>
            <a:endParaRPr lang="cs-CZ" sz="3200" dirty="0"/>
          </a:p>
        </p:txBody>
      </p:sp>
      <p:sp>
        <p:nvSpPr>
          <p:cNvPr id="6" name="Rámeček 5"/>
          <p:cNvSpPr/>
          <p:nvPr/>
        </p:nvSpPr>
        <p:spPr>
          <a:xfrm>
            <a:off x="4067944" y="3356992"/>
            <a:ext cx="1584176" cy="1080120"/>
          </a:xfrm>
          <a:prstGeom prst="frame">
            <a:avLst>
              <a:gd name="adj1" fmla="val 23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Interní (logické) schéma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99792" y="1844824"/>
            <a:ext cx="1224136" cy="79208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Pohled 1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211960" y="1844824"/>
            <a:ext cx="1224136" cy="79208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Pohled 2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5724128" y="1844824"/>
            <a:ext cx="1224136" cy="79208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Pohled 3</a:t>
            </a:r>
            <a:endParaRPr lang="cs-CZ" dirty="0"/>
          </a:p>
        </p:txBody>
      </p:sp>
      <p:cxnSp>
        <p:nvCxnSpPr>
          <p:cNvPr id="15" name="Přímá spojovací čára 14"/>
          <p:cNvCxnSpPr>
            <a:stCxn id="7" idx="2"/>
            <a:endCxn id="6" idx="0"/>
          </p:cNvCxnSpPr>
          <p:nvPr/>
        </p:nvCxnSpPr>
        <p:spPr>
          <a:xfrm rot="16200000" flipH="1">
            <a:off x="3725906" y="2222866"/>
            <a:ext cx="720080" cy="15481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>
            <a:stCxn id="11" idx="2"/>
            <a:endCxn id="6" idx="0"/>
          </p:cNvCxnSpPr>
          <p:nvPr/>
        </p:nvCxnSpPr>
        <p:spPr>
          <a:xfrm rot="16200000" flipH="1">
            <a:off x="4481990" y="2978950"/>
            <a:ext cx="720080" cy="360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>
            <a:stCxn id="12" idx="2"/>
            <a:endCxn id="6" idx="0"/>
          </p:cNvCxnSpPr>
          <p:nvPr/>
        </p:nvCxnSpPr>
        <p:spPr>
          <a:xfrm rot="5400000">
            <a:off x="5238074" y="2258870"/>
            <a:ext cx="720080" cy="14761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Vývojový diagram: magnetický disk 23"/>
          <p:cNvSpPr/>
          <p:nvPr/>
        </p:nvSpPr>
        <p:spPr>
          <a:xfrm>
            <a:off x="3491880" y="5085184"/>
            <a:ext cx="1368152" cy="1080120"/>
          </a:xfrm>
          <a:prstGeom prst="flowChartMagneticDisk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Databázový soubor</a:t>
            </a:r>
            <a:endParaRPr lang="cs-CZ" dirty="0"/>
          </a:p>
        </p:txBody>
      </p:sp>
      <p:sp>
        <p:nvSpPr>
          <p:cNvPr id="25" name="Vývojový diagram: magnetický disk 24"/>
          <p:cNvSpPr/>
          <p:nvPr/>
        </p:nvSpPr>
        <p:spPr>
          <a:xfrm>
            <a:off x="1763688" y="5085184"/>
            <a:ext cx="1368152" cy="1080120"/>
          </a:xfrm>
          <a:prstGeom prst="flowChartMagneticDisk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Databázový soubor</a:t>
            </a:r>
            <a:endParaRPr lang="cs-CZ" dirty="0"/>
          </a:p>
        </p:txBody>
      </p:sp>
      <p:sp>
        <p:nvSpPr>
          <p:cNvPr id="26" name="Vývojový diagram: magnetický disk 25"/>
          <p:cNvSpPr/>
          <p:nvPr/>
        </p:nvSpPr>
        <p:spPr>
          <a:xfrm>
            <a:off x="6948264" y="5085184"/>
            <a:ext cx="1368152" cy="1080120"/>
          </a:xfrm>
          <a:prstGeom prst="flowChartMagneticDisk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Databázový soubor</a:t>
            </a:r>
            <a:endParaRPr lang="cs-CZ" dirty="0"/>
          </a:p>
        </p:txBody>
      </p:sp>
      <p:sp>
        <p:nvSpPr>
          <p:cNvPr id="27" name="Vývojový diagram: magnetický disk 26"/>
          <p:cNvSpPr/>
          <p:nvPr/>
        </p:nvSpPr>
        <p:spPr>
          <a:xfrm>
            <a:off x="5220072" y="5085184"/>
            <a:ext cx="1368152" cy="1080120"/>
          </a:xfrm>
          <a:prstGeom prst="flowChartMagneticDisk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Databázový soubor</a:t>
            </a:r>
            <a:endParaRPr lang="cs-CZ" dirty="0"/>
          </a:p>
        </p:txBody>
      </p:sp>
      <p:cxnSp>
        <p:nvCxnSpPr>
          <p:cNvPr id="31" name="Přímá spojovací čára 30"/>
          <p:cNvCxnSpPr>
            <a:stCxn id="6" idx="2"/>
            <a:endCxn id="25" idx="1"/>
          </p:cNvCxnSpPr>
          <p:nvPr/>
        </p:nvCxnSpPr>
        <p:spPr>
          <a:xfrm rot="5400000">
            <a:off x="3329862" y="3555014"/>
            <a:ext cx="648072" cy="241226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6" idx="2"/>
            <a:endCxn id="24" idx="1"/>
          </p:cNvCxnSpPr>
          <p:nvPr/>
        </p:nvCxnSpPr>
        <p:spPr>
          <a:xfrm rot="5400000">
            <a:off x="4193958" y="4419110"/>
            <a:ext cx="648072" cy="6840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>
            <a:stCxn id="6" idx="2"/>
            <a:endCxn id="27" idx="1"/>
          </p:cNvCxnSpPr>
          <p:nvPr/>
        </p:nvCxnSpPr>
        <p:spPr>
          <a:xfrm rot="16200000" flipH="1">
            <a:off x="5058054" y="4239090"/>
            <a:ext cx="648072" cy="10441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>
            <a:stCxn id="6" idx="2"/>
            <a:endCxn id="26" idx="1"/>
          </p:cNvCxnSpPr>
          <p:nvPr/>
        </p:nvCxnSpPr>
        <p:spPr>
          <a:xfrm rot="16200000" flipH="1">
            <a:off x="5922150" y="3374994"/>
            <a:ext cx="648072" cy="27723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395536" y="177281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Externí vrstva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67544" y="356372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Logická vrstva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23528" y="536392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Fyzická vrstva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Fyzická vrstva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databáze uložena ve více souborech</a:t>
            </a:r>
          </a:p>
          <a:p>
            <a:r>
              <a:rPr lang="cs-CZ" dirty="0" smtClean="0">
                <a:latin typeface="Gill Sans MT" pitchFamily="34" charset="-18"/>
              </a:rPr>
              <a:t>jen v Microsoft Accessu celá databáze v jednom souboru</a:t>
            </a:r>
          </a:p>
          <a:p>
            <a:r>
              <a:rPr lang="cs-CZ" dirty="0" smtClean="0">
                <a:latin typeface="Gill Sans MT" pitchFamily="34" charset="-18"/>
              </a:rPr>
              <a:t>uživatel nepotřebuje znát, jak je databáze fyzicky uložena</a:t>
            </a:r>
          </a:p>
          <a:p>
            <a:r>
              <a:rPr lang="cs-CZ" dirty="0" smtClean="0">
                <a:latin typeface="Gill Sans MT" pitchFamily="34" charset="-18"/>
              </a:rPr>
              <a:t>u velkých instalací je specialista – databázový administrátor (DBA) 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Logická vrstva (logické schéma)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Abstraktní datové struktury nad fyzickými soubory</a:t>
            </a:r>
          </a:p>
          <a:p>
            <a:r>
              <a:rPr lang="cs-CZ" dirty="0" smtClean="0">
                <a:latin typeface="Gill Sans MT" pitchFamily="34" charset="-18"/>
              </a:rPr>
              <a:t>Schéma: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Kolekce (</a:t>
            </a:r>
            <a:r>
              <a:rPr lang="cs-CZ" dirty="0" err="1" smtClean="0">
                <a:latin typeface="Gill Sans MT" pitchFamily="34" charset="-18"/>
              </a:rPr>
              <a:t>collection</a:t>
            </a:r>
            <a:r>
              <a:rPr lang="cs-CZ" dirty="0" smtClean="0">
                <a:latin typeface="Gill Sans MT" pitchFamily="34" charset="-18"/>
              </a:rPr>
              <a:t>) všech typů datových položek ukládaných v databázi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 relačním modelu množina </a:t>
            </a:r>
            <a:r>
              <a:rPr lang="cs-CZ" dirty="0" err="1" smtClean="0">
                <a:latin typeface="Gill Sans MT" pitchFamily="34" charset="-18"/>
              </a:rPr>
              <a:t>dvoudimenzionálních</a:t>
            </a:r>
            <a:r>
              <a:rPr lang="cs-CZ" dirty="0" smtClean="0">
                <a:latin typeface="Gill Sans MT" pitchFamily="34" charset="-18"/>
              </a:rPr>
              <a:t> tabulek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Externí vrstva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Množina uživatelských pohledů – </a:t>
            </a:r>
            <a:r>
              <a:rPr lang="cs-CZ" dirty="0" err="1" smtClean="0">
                <a:latin typeface="Gill Sans MT" pitchFamily="34" charset="-18"/>
              </a:rPr>
              <a:t>subschémata</a:t>
            </a:r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Uživatelé a aplikace přistupují k databázi prostřednictvím dotazů - </a:t>
            </a:r>
            <a:r>
              <a:rPr lang="cs-CZ" dirty="0" err="1" smtClean="0">
                <a:latin typeface="Gill Sans MT" pitchFamily="34" charset="-18"/>
              </a:rPr>
              <a:t>View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Fyzická datová nezávislost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Lze změnit uložení v souborech a uživatelé a aplikace to nepoznají</a:t>
            </a:r>
          </a:p>
          <a:p>
            <a:r>
              <a:rPr lang="cs-CZ" dirty="0" smtClean="0">
                <a:latin typeface="Gill Sans MT" pitchFamily="34" charset="-18"/>
              </a:rPr>
              <a:t>Fyzická datová nezávislost: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Lze přesunout databázový soubor na jiný disk nebo do jiného adresáře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Lze rozdělit nebo spojit databázové soubory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Lze přejmenovat databázové soubory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Systémy pro ukládání dat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Souborová organizace dat</a:t>
            </a:r>
          </a:p>
          <a:p>
            <a:r>
              <a:rPr lang="cs-CZ" dirty="0" smtClean="0">
                <a:latin typeface="Gill Sans MT" pitchFamily="34" charset="-18"/>
              </a:rPr>
              <a:t>Databázový systém</a:t>
            </a:r>
          </a:p>
          <a:p>
            <a:r>
              <a:rPr lang="cs-CZ" dirty="0" smtClean="0">
                <a:latin typeface="Gill Sans MT" pitchFamily="34" charset="-18"/>
              </a:rPr>
              <a:t>Relační datový model</a:t>
            </a:r>
          </a:p>
          <a:p>
            <a:r>
              <a:rPr lang="cs-CZ" dirty="0" smtClean="0">
                <a:latin typeface="Gill Sans MT" pitchFamily="34" charset="-18"/>
              </a:rPr>
              <a:t>Konceptuální schéma (E-R diagram)</a:t>
            </a:r>
          </a:p>
          <a:p>
            <a:r>
              <a:rPr lang="cs-CZ" dirty="0" smtClean="0">
                <a:latin typeface="Gill Sans MT" pitchFamily="34" charset="-18"/>
              </a:rPr>
              <a:t>Tabulky v relační databázi</a:t>
            </a:r>
          </a:p>
          <a:p>
            <a:r>
              <a:rPr lang="cs-CZ" dirty="0" smtClean="0">
                <a:latin typeface="Gill Sans MT" pitchFamily="34" charset="-18"/>
              </a:rPr>
              <a:t>Jazyk SQL</a:t>
            </a:r>
          </a:p>
          <a:p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Databázové modely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Hierarchický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Nejstarší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Nejznámější IMS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Pojmy: 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záznamy (</a:t>
            </a:r>
            <a:r>
              <a:rPr lang="cs-CZ" dirty="0" err="1" smtClean="0">
                <a:latin typeface="Gill Sans MT" pitchFamily="34" charset="-18"/>
              </a:rPr>
              <a:t>record</a:t>
            </a:r>
            <a:r>
              <a:rPr lang="cs-CZ" dirty="0" smtClean="0">
                <a:latin typeface="Gill Sans MT" pitchFamily="34" charset="-18"/>
              </a:rPr>
              <a:t>) - nebo uzly, 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ukazatele, 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relace 1:N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/>
              <a:t>Hierarchický databázový model</a:t>
            </a:r>
            <a:endParaRPr lang="cs-CZ" sz="3200" dirty="0"/>
          </a:p>
        </p:txBody>
      </p:sp>
      <p:sp>
        <p:nvSpPr>
          <p:cNvPr id="4" name="Obdélník 3"/>
          <p:cNvSpPr/>
          <p:nvPr/>
        </p:nvSpPr>
        <p:spPr>
          <a:xfrm>
            <a:off x="2627784" y="1700808"/>
            <a:ext cx="165618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Fakulta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27784" y="4797152"/>
            <a:ext cx="165618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Student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148064" y="3212976"/>
            <a:ext cx="165618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Katedra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148064" y="4797152"/>
            <a:ext cx="165618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Učitel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627784" y="3212976"/>
            <a:ext cx="165618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Obor</a:t>
            </a:r>
            <a:endParaRPr lang="cs-CZ" dirty="0"/>
          </a:p>
        </p:txBody>
      </p:sp>
      <p:cxnSp>
        <p:nvCxnSpPr>
          <p:cNvPr id="10" name="Přímá spojovací šipka 9"/>
          <p:cNvCxnSpPr>
            <a:stCxn id="4" idx="2"/>
            <a:endCxn id="8" idx="0"/>
          </p:cNvCxnSpPr>
          <p:nvPr/>
        </p:nvCxnSpPr>
        <p:spPr>
          <a:xfrm rot="5400000">
            <a:off x="3239852" y="2996952"/>
            <a:ext cx="432048" cy="1588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>
            <a:stCxn id="8" idx="2"/>
            <a:endCxn id="5" idx="0"/>
          </p:cNvCxnSpPr>
          <p:nvPr/>
        </p:nvCxnSpPr>
        <p:spPr>
          <a:xfrm rot="5400000">
            <a:off x="3203848" y="4545124"/>
            <a:ext cx="504056" cy="1588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>
            <a:stCxn id="4" idx="2"/>
            <a:endCxn id="6" idx="0"/>
          </p:cNvCxnSpPr>
          <p:nvPr/>
        </p:nvCxnSpPr>
        <p:spPr>
          <a:xfrm rot="16200000" flipH="1">
            <a:off x="4499992" y="1736812"/>
            <a:ext cx="432048" cy="2520280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>
            <a:stCxn id="6" idx="2"/>
            <a:endCxn id="7" idx="0"/>
          </p:cNvCxnSpPr>
          <p:nvPr/>
        </p:nvCxnSpPr>
        <p:spPr>
          <a:xfrm rot="5400000">
            <a:off x="5724128" y="4545124"/>
            <a:ext cx="504056" cy="1588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Databázové modely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Síťový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Nejznámější IDMS (</a:t>
            </a:r>
            <a:r>
              <a:rPr lang="cs-CZ" dirty="0" err="1" smtClean="0">
                <a:latin typeface="Gill Sans MT" pitchFamily="34" charset="-18"/>
              </a:rPr>
              <a:t>Integrated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Database</a:t>
            </a:r>
            <a:r>
              <a:rPr lang="cs-CZ" dirty="0" smtClean="0">
                <a:latin typeface="Gill Sans MT" pitchFamily="34" charset="-18"/>
              </a:rPr>
              <a:t> Management System)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Pojmy: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záznamy (</a:t>
            </a:r>
            <a:r>
              <a:rPr lang="cs-CZ" dirty="0" err="1" smtClean="0">
                <a:latin typeface="Gill Sans MT" pitchFamily="34" charset="-18"/>
              </a:rPr>
              <a:t>record</a:t>
            </a:r>
            <a:r>
              <a:rPr lang="cs-CZ" dirty="0" smtClean="0">
                <a:latin typeface="Gill Sans MT" pitchFamily="34" charset="-18"/>
              </a:rPr>
              <a:t>), 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relace vlastník–člen (</a:t>
            </a:r>
            <a:r>
              <a:rPr lang="cs-CZ" dirty="0" err="1" smtClean="0">
                <a:latin typeface="Gill Sans MT" pitchFamily="34" charset="-18"/>
              </a:rPr>
              <a:t>owner</a:t>
            </a:r>
            <a:r>
              <a:rPr lang="cs-CZ" dirty="0" smtClean="0">
                <a:latin typeface="Gill Sans MT" pitchFamily="34" charset="-18"/>
              </a:rPr>
              <a:t>-</a:t>
            </a:r>
            <a:r>
              <a:rPr lang="cs-CZ" dirty="0" err="1" smtClean="0">
                <a:latin typeface="Gill Sans MT" pitchFamily="34" charset="-18"/>
              </a:rPr>
              <a:t>member</a:t>
            </a:r>
            <a:r>
              <a:rPr lang="cs-CZ" dirty="0" smtClean="0">
                <a:latin typeface="Gill Sans MT" pitchFamily="34" charset="-18"/>
              </a:rPr>
              <a:t>)1:N nebo množina (set) 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/>
              <a:t>Síťový databázový model</a:t>
            </a:r>
            <a:endParaRPr lang="cs-CZ" sz="3200" dirty="0"/>
          </a:p>
        </p:txBody>
      </p:sp>
      <p:sp>
        <p:nvSpPr>
          <p:cNvPr id="4" name="Obdélník 3"/>
          <p:cNvSpPr/>
          <p:nvPr/>
        </p:nvSpPr>
        <p:spPr>
          <a:xfrm>
            <a:off x="2411760" y="1700808"/>
            <a:ext cx="1512168" cy="86409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Student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11760" y="4221088"/>
            <a:ext cx="1512168" cy="86409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Předmět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932040" y="2852936"/>
            <a:ext cx="1512168" cy="86409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Katedra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932040" y="4221088"/>
            <a:ext cx="1512168" cy="86409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Učitel</a:t>
            </a:r>
            <a:endParaRPr lang="cs-CZ" dirty="0"/>
          </a:p>
        </p:txBody>
      </p:sp>
      <p:cxnSp>
        <p:nvCxnSpPr>
          <p:cNvPr id="9" name="Přímá spojovací šipka 8"/>
          <p:cNvCxnSpPr>
            <a:stCxn id="4" idx="2"/>
            <a:endCxn id="5" idx="0"/>
          </p:cNvCxnSpPr>
          <p:nvPr/>
        </p:nvCxnSpPr>
        <p:spPr>
          <a:xfrm rot="5400000">
            <a:off x="2339752" y="3392996"/>
            <a:ext cx="1656184" cy="1588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stCxn id="6" idx="2"/>
            <a:endCxn id="5" idx="0"/>
          </p:cNvCxnSpPr>
          <p:nvPr/>
        </p:nvCxnSpPr>
        <p:spPr>
          <a:xfrm rot="5400000">
            <a:off x="4175956" y="2708920"/>
            <a:ext cx="504056" cy="2520280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6" idx="2"/>
            <a:endCxn id="7" idx="0"/>
          </p:cNvCxnSpPr>
          <p:nvPr/>
        </p:nvCxnSpPr>
        <p:spPr>
          <a:xfrm rot="5400000">
            <a:off x="5436096" y="3969060"/>
            <a:ext cx="504056" cy="1588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7" idx="1"/>
            <a:endCxn id="5" idx="3"/>
          </p:cNvCxnSpPr>
          <p:nvPr/>
        </p:nvCxnSpPr>
        <p:spPr>
          <a:xfrm rot="10800000">
            <a:off x="3923928" y="4653136"/>
            <a:ext cx="1008112" cy="1588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Databázový model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Relační databázový model: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Hierarchický a síťový – všechny možné vztahy musí být předdefinovány (data </a:t>
            </a:r>
            <a:r>
              <a:rPr lang="cs-CZ" dirty="0" err="1" smtClean="0">
                <a:latin typeface="Gill Sans MT" pitchFamily="34" charset="-18"/>
              </a:rPr>
              <a:t>jail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Vyhledávání přes ukazatele pomalé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Pokud se hierarchická / síťová databáze poruší, těžko se opravuje 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4" name="Obláček 3"/>
          <p:cNvSpPr/>
          <p:nvPr/>
        </p:nvSpPr>
        <p:spPr>
          <a:xfrm>
            <a:off x="5508104" y="548680"/>
            <a:ext cx="3096344" cy="1224136"/>
          </a:xfrm>
          <a:prstGeom prst="cloudCallout">
            <a:avLst>
              <a:gd name="adj1" fmla="val -59765"/>
              <a:gd name="adj2" fmla="val 77850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Proč ne hierarchický nebo síťový model?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Relační datový model - příklad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03648" y="2028448"/>
          <a:ext cx="6096000" cy="11125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Student_ID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Od_kdy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341652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Cíhová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Marta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01.10.2009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618920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Bendová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01.10.2008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403648" y="162880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Studenti</a:t>
            </a:r>
            <a:endParaRPr lang="cs-CZ" dirty="0">
              <a:latin typeface="Gill Sans MT" pitchFamily="34" charset="-18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428328" y="3861048"/>
          <a:ext cx="6096000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59496"/>
                <a:gridCol w="3024336"/>
                <a:gridCol w="151216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Predmet</a:t>
                      </a:r>
                      <a:r>
                        <a:rPr lang="cs-CZ" dirty="0" smtClean="0"/>
                        <a:t>_ID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Nazev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Ucitel</a:t>
                      </a:r>
                      <a:r>
                        <a:rPr lang="cs-CZ" dirty="0" smtClean="0"/>
                        <a:t>_ID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VIKBA18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Informační systémy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140572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475656" y="342900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Predmety</a:t>
            </a:r>
            <a:endParaRPr lang="cs-CZ" dirty="0" smtClean="0">
              <a:latin typeface="Gill Sans MT" pitchFamily="34" charset="-18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475656" y="5124792"/>
          <a:ext cx="5112567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04189"/>
                <a:gridCol w="2040227"/>
                <a:gridCol w="136815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Predmet</a:t>
                      </a:r>
                      <a:r>
                        <a:rPr lang="cs-CZ" dirty="0" smtClean="0"/>
                        <a:t>_ID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Student_ID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Znamka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VIKBA18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341652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VIKBA18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618920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547664" y="47158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Znamky</a:t>
            </a:r>
            <a:endParaRPr lang="cs-CZ" dirty="0" smtClean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Relační databázový model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Autor relačního modelu: Dr. E. F. </a:t>
            </a:r>
            <a:r>
              <a:rPr lang="cs-CZ" dirty="0" err="1" smtClean="0">
                <a:latin typeface="Gill Sans MT" pitchFamily="34" charset="-18"/>
              </a:rPr>
              <a:t>Codd</a:t>
            </a:r>
            <a:r>
              <a:rPr lang="cs-CZ" dirty="0" smtClean="0">
                <a:latin typeface="Gill Sans MT" pitchFamily="34" charset="-18"/>
              </a:rPr>
              <a:t>, 1970</a:t>
            </a:r>
          </a:p>
          <a:p>
            <a:r>
              <a:rPr lang="cs-CZ" dirty="0" smtClean="0">
                <a:latin typeface="Gill Sans MT" pitchFamily="34" charset="-18"/>
              </a:rPr>
              <a:t>Data ve 2-D (dvou-dimenzionálních) tabulkách</a:t>
            </a:r>
          </a:p>
          <a:p>
            <a:r>
              <a:rPr lang="cs-CZ" dirty="0" smtClean="0">
                <a:latin typeface="Gill Sans MT" pitchFamily="34" charset="-18"/>
              </a:rPr>
              <a:t>Místo předdefinovaných cest v síťovém modelu libovolné spojování tabulek (</a:t>
            </a:r>
            <a:r>
              <a:rPr lang="cs-CZ" dirty="0" err="1" smtClean="0">
                <a:latin typeface="Gill Sans MT" pitchFamily="34" charset="-18"/>
              </a:rPr>
              <a:t>join</a:t>
            </a:r>
            <a:r>
              <a:rPr lang="cs-CZ" dirty="0" smtClean="0">
                <a:latin typeface="Gill Sans MT" pitchFamily="34" charset="-18"/>
              </a:rPr>
              <a:t>) do pohledů (</a:t>
            </a:r>
            <a:r>
              <a:rPr lang="cs-CZ" dirty="0" err="1" smtClean="0">
                <a:latin typeface="Gill Sans MT" pitchFamily="34" charset="-18"/>
              </a:rPr>
              <a:t>view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K propojení tabulek se používají běžné údaje (například osobní číslo zaměstnance, číslo faktury atd.), nikoliv ukazatele 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Relační datový model - výhody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Definice a práce s tabulkami je jednoduchá</a:t>
            </a:r>
          </a:p>
          <a:p>
            <a:r>
              <a:rPr lang="cs-CZ" dirty="0" smtClean="0">
                <a:latin typeface="Gill Sans MT" pitchFamily="34" charset="-18"/>
              </a:rPr>
              <a:t>Data lze získat prostřednictvím jednoduchých dotazů</a:t>
            </a:r>
          </a:p>
          <a:p>
            <a:r>
              <a:rPr lang="cs-CZ" dirty="0" smtClean="0">
                <a:latin typeface="Gill Sans MT" pitchFamily="34" charset="-18"/>
              </a:rPr>
              <a:t>Data lze dobře zabezpečit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např. oprávnění k tabulkám a sloupcům tabulek</a:t>
            </a:r>
          </a:p>
          <a:p>
            <a:r>
              <a:rPr lang="cs-CZ" dirty="0" smtClean="0">
                <a:latin typeface="Gill Sans MT" pitchFamily="34" charset="-18"/>
              </a:rPr>
              <a:t>ANSI a ISO standardizace modelu</a:t>
            </a:r>
          </a:p>
          <a:p>
            <a:r>
              <a:rPr lang="cs-CZ" dirty="0" smtClean="0">
                <a:latin typeface="Gill Sans MT" pitchFamily="34" charset="-18"/>
              </a:rPr>
              <a:t>Hodně dodavatelů databázových systémů</a:t>
            </a:r>
          </a:p>
          <a:p>
            <a:r>
              <a:rPr lang="cs-CZ" dirty="0" smtClean="0">
                <a:latin typeface="Gill Sans MT" pitchFamily="34" charset="-18"/>
              </a:rPr>
              <a:t>Konverze mezi databázovými systémy je poměrně jednoduchá</a:t>
            </a:r>
          </a:p>
          <a:p>
            <a:r>
              <a:rPr lang="cs-CZ" dirty="0" smtClean="0">
                <a:latin typeface="Gill Sans MT" pitchFamily="34" charset="-18"/>
              </a:rPr>
              <a:t>Relační databázové systémy jsou stabilní systémy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Návrh databáze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Konceptuální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Technologicky nezávislý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Použitelný pro libovolný datový model i pro systém souborů</a:t>
            </a:r>
          </a:p>
          <a:p>
            <a:r>
              <a:rPr lang="cs-CZ" dirty="0" smtClean="0">
                <a:latin typeface="Gill Sans MT" pitchFamily="34" charset="-18"/>
              </a:rPr>
              <a:t>Logický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Překlad konceptuálního schématu do prvků relačního datového modelu (tabulek)</a:t>
            </a:r>
          </a:p>
          <a:p>
            <a:r>
              <a:rPr lang="cs-CZ" dirty="0" smtClean="0">
                <a:latin typeface="Gill Sans MT" pitchFamily="34" charset="-18"/>
              </a:rPr>
              <a:t>Fyzický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Mapování prvků relačního datového modelu (tabulek) do fyzických souborů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Konceptuální databázový návrh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Proces, který vytváří </a:t>
            </a:r>
            <a:r>
              <a:rPr lang="cs-CZ" b="1" dirty="0" smtClean="0">
                <a:latin typeface="Gill Sans MT" pitchFamily="34" charset="-18"/>
              </a:rPr>
              <a:t>technologicky nezávislý </a:t>
            </a:r>
            <a:r>
              <a:rPr lang="cs-CZ" dirty="0" smtClean="0">
                <a:latin typeface="Gill Sans MT" pitchFamily="34" charset="-18"/>
              </a:rPr>
              <a:t>datový model,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který může být implementován v </a:t>
            </a:r>
            <a:r>
              <a:rPr lang="cs-CZ" b="1" dirty="0" smtClean="0">
                <a:latin typeface="Gill Sans MT" pitchFamily="34" charset="-18"/>
              </a:rPr>
              <a:t>libovolném</a:t>
            </a:r>
            <a:r>
              <a:rPr lang="cs-CZ" dirty="0" smtClean="0">
                <a:latin typeface="Gill Sans MT" pitchFamily="34" charset="-18"/>
              </a:rPr>
              <a:t> databázovém systému a dokonce i v souborovém systému</a:t>
            </a:r>
          </a:p>
          <a:p>
            <a:r>
              <a:rPr lang="cs-CZ" dirty="0" smtClean="0">
                <a:latin typeface="Gill Sans MT" pitchFamily="34" charset="-18"/>
              </a:rPr>
              <a:t>Výsledkem je E-R diagram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Ukládání dat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Gill Sans MT" pitchFamily="34" charset="-18"/>
              </a:rPr>
              <a:t>Zpracování aplikace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Při zpracování data v operační paměti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 skončení data zmizí</a:t>
            </a:r>
          </a:p>
          <a:p>
            <a:r>
              <a:rPr lang="cs-CZ" dirty="0" smtClean="0">
                <a:latin typeface="Gill Sans MT" pitchFamily="34" charset="-18"/>
              </a:rPr>
              <a:t>Potřeba trvalého uložení dat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datová persistence</a:t>
            </a:r>
          </a:p>
          <a:p>
            <a:r>
              <a:rPr lang="cs-CZ" dirty="0" smtClean="0">
                <a:latin typeface="Gill Sans MT" pitchFamily="34" charset="-18"/>
              </a:rPr>
              <a:t>Pro trvalé uložení dat slouží vnější paměť</a:t>
            </a:r>
          </a:p>
          <a:p>
            <a:r>
              <a:rPr lang="cs-CZ" dirty="0" smtClean="0">
                <a:latin typeface="Gill Sans MT" pitchFamily="34" charset="-18"/>
              </a:rPr>
              <a:t>Vnější paměť: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Harddisky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elektromechanické zařízení</a:t>
            </a:r>
          </a:p>
          <a:p>
            <a:pPr lvl="1"/>
            <a:r>
              <a:rPr lang="cs-CZ" dirty="0" err="1" smtClean="0">
                <a:latin typeface="Gill Sans MT" pitchFamily="34" charset="-18"/>
              </a:rPr>
              <a:t>Flash</a:t>
            </a:r>
            <a:r>
              <a:rPr lang="cs-CZ" dirty="0" smtClean="0">
                <a:latin typeface="Gill Sans MT" pitchFamily="34" charset="-18"/>
              </a:rPr>
              <a:t>, SSD (solid-</a:t>
            </a:r>
            <a:r>
              <a:rPr lang="cs-CZ" dirty="0" err="1" smtClean="0">
                <a:latin typeface="Gill Sans MT" pitchFamily="34" charset="-18"/>
              </a:rPr>
              <a:t>state</a:t>
            </a:r>
            <a:r>
              <a:rPr lang="cs-CZ" dirty="0" smtClean="0">
                <a:latin typeface="Gill Sans MT" pitchFamily="34" charset="-18"/>
              </a:rPr>
              <a:t> drive) 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mikročip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CD, DVD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Konceptuální schéma obsahuje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Gill Sans MT" pitchFamily="34" charset="-18"/>
              </a:rPr>
              <a:t>Entity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Osoby, věci, místa, události,…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„věci“ z reálného světa, jejichž záznamy potřebujeme ukládat v databázi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Ve schématu zobrazeny jako obdélníky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Každá entita přestavuje </a:t>
            </a:r>
            <a:r>
              <a:rPr lang="cs-CZ" b="1" dirty="0" smtClean="0">
                <a:latin typeface="Gill Sans MT" pitchFamily="34" charset="-18"/>
              </a:rPr>
              <a:t>třídu</a:t>
            </a:r>
            <a:r>
              <a:rPr lang="cs-CZ" dirty="0" smtClean="0">
                <a:latin typeface="Gill Sans MT" pitchFamily="34" charset="-18"/>
              </a:rPr>
              <a:t> (množinu) entit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Jeden výskyt entity je </a:t>
            </a:r>
            <a:r>
              <a:rPr lang="cs-CZ" b="1" dirty="0" smtClean="0">
                <a:latin typeface="Gill Sans MT" pitchFamily="34" charset="-18"/>
              </a:rPr>
              <a:t>instance</a:t>
            </a:r>
            <a:r>
              <a:rPr lang="cs-CZ" dirty="0" smtClean="0">
                <a:latin typeface="Gill Sans MT" pitchFamily="34" charset="-18"/>
              </a:rPr>
              <a:t> entity</a:t>
            </a:r>
          </a:p>
          <a:p>
            <a:r>
              <a:rPr lang="cs-CZ" dirty="0" smtClean="0">
                <a:latin typeface="Gill Sans MT" pitchFamily="34" charset="-18"/>
              </a:rPr>
              <a:t>Atributy (entit)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Jeden fakt, který určitým způsobem charakterizuje entitu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Jednoznačný identifikátor (</a:t>
            </a:r>
            <a:r>
              <a:rPr lang="cs-CZ" dirty="0" err="1" smtClean="0">
                <a:latin typeface="Gill Sans MT" pitchFamily="34" charset="-18"/>
              </a:rPr>
              <a:t>unique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identifier</a:t>
            </a:r>
            <a:r>
              <a:rPr lang="cs-CZ" dirty="0" smtClean="0">
                <a:latin typeface="Gill Sans MT" pitchFamily="34" charset="-18"/>
              </a:rPr>
              <a:t>):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Atribut (nebo skupina atributů) jednoznačně charakterizující entitu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Konceptuální schéma obsahuje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Relace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asociace mezi entitami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relace je podstatou datového modelu - databáze je ukládání provázaných dat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„lepidlo“, které drží relační model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 grafickém schématu čára</a:t>
            </a:r>
          </a:p>
          <a:p>
            <a:pPr lvl="1"/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Mohutnost (</a:t>
            </a:r>
            <a:r>
              <a:rPr lang="cs-CZ" sz="3200" dirty="0" err="1" smtClean="0">
                <a:latin typeface="Gill Sans MT" pitchFamily="34" charset="-18"/>
              </a:rPr>
              <a:t>cardinality</a:t>
            </a:r>
            <a:r>
              <a:rPr lang="cs-CZ" sz="3200" dirty="0" smtClean="0">
                <a:latin typeface="Gill Sans MT" pitchFamily="34" charset="-18"/>
              </a:rPr>
              <a:t>) relace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Gill Sans MT" pitchFamily="34" charset="-18"/>
              </a:rPr>
              <a:t>Maximální mohutnost (</a:t>
            </a:r>
            <a:r>
              <a:rPr lang="cs-CZ" dirty="0" err="1" smtClean="0">
                <a:latin typeface="Gill Sans MT" pitchFamily="34" charset="-18"/>
              </a:rPr>
              <a:t>cardinality</a:t>
            </a:r>
            <a:r>
              <a:rPr lang="cs-CZ" dirty="0" smtClean="0">
                <a:latin typeface="Gill Sans MT" pitchFamily="34" charset="-18"/>
              </a:rPr>
              <a:t>) relace: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maximální počet instancí jedné entity, které mohou být asociovány s entitou na opačné straně čáry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Možnosti: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Jedna (</a:t>
            </a:r>
            <a:r>
              <a:rPr lang="cs-CZ" dirty="0" err="1" smtClean="0">
                <a:latin typeface="Gill Sans MT" pitchFamily="34" charset="-18"/>
              </a:rPr>
              <a:t>One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Mnoho (Many)</a:t>
            </a:r>
          </a:p>
          <a:p>
            <a:r>
              <a:rPr lang="cs-CZ" dirty="0" smtClean="0">
                <a:latin typeface="Gill Sans MT" pitchFamily="34" charset="-18"/>
              </a:rPr>
              <a:t>Minimální mohutnost relace:</a:t>
            </a:r>
          </a:p>
          <a:p>
            <a:pPr lvl="1"/>
            <a:r>
              <a:rPr lang="cs-CZ" sz="2300" dirty="0" smtClean="0">
                <a:latin typeface="Gill Sans MT" pitchFamily="34" charset="-18"/>
              </a:rPr>
              <a:t>minimální počet instancí jedné entity, které mohou být asociovány s entitou na opačné straně čáry</a:t>
            </a:r>
          </a:p>
          <a:p>
            <a:pPr lvl="1"/>
            <a:r>
              <a:rPr lang="cs-CZ" sz="2600" dirty="0" smtClean="0">
                <a:latin typeface="Gill Sans MT" pitchFamily="34" charset="-18"/>
              </a:rPr>
              <a:t>Možnosti:</a:t>
            </a:r>
          </a:p>
          <a:p>
            <a:pPr lvl="2"/>
            <a:r>
              <a:rPr lang="cs-CZ" sz="2300" dirty="0" smtClean="0">
                <a:latin typeface="Gill Sans MT" pitchFamily="34" charset="-18"/>
              </a:rPr>
              <a:t>Nula (</a:t>
            </a:r>
            <a:r>
              <a:rPr lang="cs-CZ" sz="2300" dirty="0" err="1" smtClean="0">
                <a:latin typeface="Gill Sans MT" pitchFamily="34" charset="-18"/>
              </a:rPr>
              <a:t>Zero</a:t>
            </a:r>
            <a:r>
              <a:rPr lang="cs-CZ" sz="2300" dirty="0" smtClean="0">
                <a:latin typeface="Gill Sans MT" pitchFamily="34" charset="-18"/>
              </a:rPr>
              <a:t>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Jedna (</a:t>
            </a:r>
            <a:r>
              <a:rPr lang="cs-CZ" dirty="0" err="1" smtClean="0">
                <a:latin typeface="Gill Sans MT" pitchFamily="34" charset="-18"/>
              </a:rPr>
              <a:t>One</a:t>
            </a:r>
            <a:r>
              <a:rPr lang="cs-CZ" dirty="0" smtClean="0">
                <a:latin typeface="Gill Sans MT" pitchFamily="34" charset="-18"/>
              </a:rPr>
              <a:t>)</a:t>
            </a:r>
            <a:endParaRPr lang="cs-CZ" sz="2300" dirty="0" smtClean="0">
              <a:latin typeface="Gill Sans MT" pitchFamily="34" charset="-18"/>
            </a:endParaRP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pPr lvl="1"/>
            <a:endParaRPr lang="cs-CZ" dirty="0" smtClean="0">
              <a:latin typeface="Gill Sans MT" pitchFamily="34" charset="-18"/>
            </a:endParaRPr>
          </a:p>
          <a:p>
            <a:pPr lvl="1"/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836712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Příklad E-R diagramu</a:t>
            </a:r>
            <a:endParaRPr lang="cs-CZ" sz="3200" dirty="0">
              <a:latin typeface="Gill Sans MT" pitchFamily="34" charset="-18"/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2699792" y="1844824"/>
            <a:ext cx="1584176" cy="1584176"/>
            <a:chOff x="2699792" y="1772816"/>
            <a:chExt cx="1584176" cy="2016224"/>
          </a:xfrm>
        </p:grpSpPr>
        <p:sp>
          <p:nvSpPr>
            <p:cNvPr id="3" name="Obdélník 2"/>
            <p:cNvSpPr/>
            <p:nvPr/>
          </p:nvSpPr>
          <p:spPr>
            <a:xfrm>
              <a:off x="2699792" y="1772816"/>
              <a:ext cx="1584176" cy="2016224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" name="Přímá spojovací čára 4"/>
            <p:cNvCxnSpPr/>
            <p:nvPr/>
          </p:nvCxnSpPr>
          <p:spPr>
            <a:xfrm>
              <a:off x="2699792" y="2276872"/>
              <a:ext cx="15841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Skupina 6"/>
          <p:cNvGrpSpPr/>
          <p:nvPr/>
        </p:nvGrpSpPr>
        <p:grpSpPr>
          <a:xfrm>
            <a:off x="2699792" y="4221088"/>
            <a:ext cx="1584176" cy="1296144"/>
            <a:chOff x="2699792" y="1772816"/>
            <a:chExt cx="1584176" cy="2016224"/>
          </a:xfrm>
        </p:grpSpPr>
        <p:sp>
          <p:nvSpPr>
            <p:cNvPr id="8" name="Obdélník 7"/>
            <p:cNvSpPr/>
            <p:nvPr/>
          </p:nvSpPr>
          <p:spPr>
            <a:xfrm>
              <a:off x="2699792" y="1772816"/>
              <a:ext cx="1584176" cy="2016224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9" name="Přímá spojovací čára 8"/>
            <p:cNvCxnSpPr/>
            <p:nvPr/>
          </p:nvCxnSpPr>
          <p:spPr>
            <a:xfrm>
              <a:off x="2699792" y="2276872"/>
              <a:ext cx="15841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ovéPole 9"/>
          <p:cNvSpPr txBox="1"/>
          <p:nvPr/>
        </p:nvSpPr>
        <p:spPr>
          <a:xfrm>
            <a:off x="2411760" y="148478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Student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339752" y="38610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Predmet</a:t>
            </a:r>
            <a:endParaRPr lang="cs-CZ" dirty="0" smtClean="0">
              <a:latin typeface="Gill Sans MT" pitchFamily="34" charset="-18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71800" y="18448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Student_ID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771800" y="42210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Predmet</a:t>
            </a:r>
            <a:r>
              <a:rPr lang="cs-CZ" dirty="0" smtClean="0">
                <a:latin typeface="Gill Sans MT" pitchFamily="34" charset="-18"/>
              </a:rPr>
              <a:t>_ID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771800" y="22768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Prijm</a:t>
            </a:r>
            <a:endParaRPr lang="cs-CZ" dirty="0" smtClean="0">
              <a:latin typeface="Gill Sans MT" pitchFamily="34" charset="-18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771800" y="25649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Jmeno</a:t>
            </a:r>
            <a:endParaRPr lang="cs-CZ" dirty="0" smtClean="0">
              <a:latin typeface="Gill Sans MT" pitchFamily="34" charset="-18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771800" y="28529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Od_kdy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771800" y="46438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Nazev</a:t>
            </a:r>
            <a:endParaRPr lang="cs-CZ" dirty="0" smtClean="0">
              <a:latin typeface="Gill Sans MT" pitchFamily="34" charset="-18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771800" y="494116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Ucitel</a:t>
            </a:r>
            <a:r>
              <a:rPr lang="cs-CZ" dirty="0" smtClean="0">
                <a:latin typeface="Gill Sans MT" pitchFamily="34" charset="-18"/>
              </a:rPr>
              <a:t>_ID</a:t>
            </a:r>
          </a:p>
        </p:txBody>
      </p:sp>
      <p:cxnSp>
        <p:nvCxnSpPr>
          <p:cNvPr id="20" name="Přímá spojovací čára 19"/>
          <p:cNvCxnSpPr>
            <a:stCxn id="3" idx="2"/>
          </p:cNvCxnSpPr>
          <p:nvPr/>
        </p:nvCxnSpPr>
        <p:spPr>
          <a:xfrm rot="5400000">
            <a:off x="3095836" y="3825044"/>
            <a:ext cx="792088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stCxn id="11" idx="3"/>
          </p:cNvCxnSpPr>
          <p:nvPr/>
        </p:nvCxnSpPr>
        <p:spPr>
          <a:xfrm flipH="1">
            <a:off x="3347864" y="4045714"/>
            <a:ext cx="144016" cy="17537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rot="16200000" flipV="1">
            <a:off x="3491880" y="4077072"/>
            <a:ext cx="144016" cy="14401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16200000" flipV="1">
            <a:off x="3352056" y="3433192"/>
            <a:ext cx="144016" cy="13563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rot="10800000" flipV="1">
            <a:off x="3491880" y="3429000"/>
            <a:ext cx="144016" cy="14401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Skupina 41"/>
          <p:cNvGrpSpPr/>
          <p:nvPr/>
        </p:nvGrpSpPr>
        <p:grpSpPr>
          <a:xfrm>
            <a:off x="5724128" y="4221088"/>
            <a:ext cx="1584176" cy="1296144"/>
            <a:chOff x="2699792" y="1772816"/>
            <a:chExt cx="1584176" cy="2016224"/>
          </a:xfrm>
        </p:grpSpPr>
        <p:sp>
          <p:nvSpPr>
            <p:cNvPr id="43" name="Obdélník 42"/>
            <p:cNvSpPr/>
            <p:nvPr/>
          </p:nvSpPr>
          <p:spPr>
            <a:xfrm>
              <a:off x="2699792" y="1772816"/>
              <a:ext cx="1584176" cy="2016224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4" name="Přímá spojovací čára 43"/>
            <p:cNvCxnSpPr/>
            <p:nvPr/>
          </p:nvCxnSpPr>
          <p:spPr>
            <a:xfrm>
              <a:off x="2699792" y="2276872"/>
              <a:ext cx="15841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ovéPole 44"/>
          <p:cNvSpPr txBox="1"/>
          <p:nvPr/>
        </p:nvSpPr>
        <p:spPr>
          <a:xfrm>
            <a:off x="5580112" y="38610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Ucitel</a:t>
            </a:r>
            <a:endParaRPr lang="cs-CZ" dirty="0" smtClean="0">
              <a:latin typeface="Gill Sans MT" pitchFamily="34" charset="-18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724128" y="421179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Ucitel</a:t>
            </a:r>
            <a:r>
              <a:rPr lang="cs-CZ" dirty="0" smtClean="0">
                <a:latin typeface="Gill Sans MT" pitchFamily="34" charset="-18"/>
              </a:rPr>
              <a:t>_ID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5724128" y="45718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Prijm</a:t>
            </a:r>
            <a:endParaRPr lang="cs-CZ" dirty="0" smtClean="0">
              <a:latin typeface="Gill Sans MT" pitchFamily="34" charset="-18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724128" y="48598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Jmeno</a:t>
            </a:r>
            <a:endParaRPr lang="cs-CZ" dirty="0" smtClean="0">
              <a:latin typeface="Gill Sans MT" pitchFamily="34" charset="-18"/>
            </a:endParaRPr>
          </a:p>
        </p:txBody>
      </p:sp>
      <p:cxnSp>
        <p:nvCxnSpPr>
          <p:cNvPr id="49" name="Přímá spojovací čára 48"/>
          <p:cNvCxnSpPr>
            <a:stCxn id="8" idx="3"/>
            <a:endCxn id="43" idx="1"/>
          </p:cNvCxnSpPr>
          <p:nvPr/>
        </p:nvCxnSpPr>
        <p:spPr>
          <a:xfrm>
            <a:off x="4283968" y="4869160"/>
            <a:ext cx="144016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>
            <a:off x="4247964" y="4905164"/>
            <a:ext cx="216024" cy="14401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>
            <a:off x="4283968" y="4725144"/>
            <a:ext cx="152400" cy="14401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Základní typy relací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1:1 (</a:t>
            </a:r>
            <a:r>
              <a:rPr lang="cs-CZ" dirty="0" err="1" smtClean="0">
                <a:latin typeface="Gill Sans MT" pitchFamily="34" charset="-18"/>
              </a:rPr>
              <a:t>One</a:t>
            </a:r>
            <a:r>
              <a:rPr lang="cs-CZ" dirty="0" smtClean="0">
                <a:latin typeface="Gill Sans MT" pitchFamily="34" charset="-18"/>
              </a:rPr>
              <a:t> : </a:t>
            </a:r>
            <a:r>
              <a:rPr lang="cs-CZ" dirty="0" err="1" smtClean="0">
                <a:latin typeface="Gill Sans MT" pitchFamily="34" charset="-18"/>
              </a:rPr>
              <a:t>One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Není moc častá</a:t>
            </a:r>
          </a:p>
          <a:p>
            <a:r>
              <a:rPr lang="cs-CZ" dirty="0" smtClean="0">
                <a:latin typeface="Gill Sans MT" pitchFamily="34" charset="-18"/>
              </a:rPr>
              <a:t>1:N (</a:t>
            </a:r>
            <a:r>
              <a:rPr lang="cs-CZ" dirty="0" err="1" smtClean="0">
                <a:latin typeface="Gill Sans MT" pitchFamily="34" charset="-18"/>
              </a:rPr>
              <a:t>One</a:t>
            </a:r>
            <a:r>
              <a:rPr lang="cs-CZ" dirty="0" smtClean="0">
                <a:latin typeface="Gill Sans MT" pitchFamily="34" charset="-18"/>
              </a:rPr>
              <a:t> : Many)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 grafu na straně N (Many) tzv. vraní noha (</a:t>
            </a:r>
            <a:r>
              <a:rPr lang="cs-CZ" dirty="0" err="1" smtClean="0">
                <a:latin typeface="Gill Sans MT" pitchFamily="34" charset="-18"/>
              </a:rPr>
              <a:t>crow</a:t>
            </a:r>
            <a:r>
              <a:rPr lang="cs-CZ" dirty="0" smtClean="0">
                <a:latin typeface="Gill Sans MT" pitchFamily="34" charset="-18"/>
              </a:rPr>
              <a:t>‘s </a:t>
            </a:r>
            <a:r>
              <a:rPr lang="cs-CZ" dirty="0" err="1" smtClean="0">
                <a:latin typeface="Gill Sans MT" pitchFamily="34" charset="-18"/>
              </a:rPr>
              <a:t>foot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M:N (Many : </a:t>
            </a:r>
            <a:r>
              <a:rPr lang="cs-CZ" dirty="0" err="1" smtClean="0">
                <a:latin typeface="Gill Sans MT" pitchFamily="34" charset="-18"/>
              </a:rPr>
              <a:t>Many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 grafu na stranách M i N tzv. vraní noha (</a:t>
            </a:r>
            <a:r>
              <a:rPr lang="cs-CZ" dirty="0" err="1" smtClean="0">
                <a:latin typeface="Gill Sans MT" pitchFamily="34" charset="-18"/>
              </a:rPr>
              <a:t>crow</a:t>
            </a:r>
            <a:r>
              <a:rPr lang="cs-CZ" dirty="0" smtClean="0">
                <a:latin typeface="Gill Sans MT" pitchFamily="34" charset="-18"/>
              </a:rPr>
              <a:t>‘s </a:t>
            </a:r>
            <a:r>
              <a:rPr lang="cs-CZ" dirty="0" err="1" smtClean="0">
                <a:latin typeface="Gill Sans MT" pitchFamily="34" charset="-18"/>
              </a:rPr>
              <a:t>foot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Logický návrh databáze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8153400" cy="4495800"/>
          </a:xfrm>
        </p:spPr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Mapování: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187624" y="1813272"/>
          <a:ext cx="7032104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Tabulky v relačním modelu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2-D struktury, skládají se z řádků a sloupců</a:t>
            </a: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Řádek – jedna entita</a:t>
            </a:r>
          </a:p>
          <a:p>
            <a:r>
              <a:rPr lang="cs-CZ" dirty="0" smtClean="0">
                <a:latin typeface="Gill Sans MT" pitchFamily="34" charset="-18"/>
              </a:rPr>
              <a:t>Sloupec – jeden atribut</a:t>
            </a:r>
          </a:p>
          <a:p>
            <a:r>
              <a:rPr lang="cs-CZ" dirty="0" smtClean="0">
                <a:latin typeface="Gill Sans MT" pitchFamily="34" charset="-18"/>
              </a:rPr>
              <a:t>Normalizace tabulek: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více tabulek s méně sloupci tak, aby nevznikaly duplicity sloupců</a:t>
            </a:r>
            <a:endParaRPr lang="cs-CZ" dirty="0">
              <a:latin typeface="Gill Sans MT" pitchFamily="34" charset="-18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59632" y="2427759"/>
          <a:ext cx="6264696" cy="128927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39187"/>
                <a:gridCol w="1693161"/>
                <a:gridCol w="1185213"/>
                <a:gridCol w="1947135"/>
              </a:tblGrid>
              <a:tr h="557753">
                <a:tc>
                  <a:txBody>
                    <a:bodyPr/>
                    <a:lstStyle/>
                    <a:p>
                      <a:r>
                        <a:rPr lang="cs-CZ" dirty="0" smtClean="0"/>
                        <a:t>Student_ID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Od_kdy</a:t>
                      </a:r>
                      <a:endParaRPr lang="cs-CZ" dirty="0"/>
                    </a:p>
                  </a:txBody>
                  <a:tcPr/>
                </a:tc>
              </a:tr>
              <a:tr h="318716">
                <a:tc>
                  <a:txBody>
                    <a:bodyPr/>
                    <a:lstStyle/>
                    <a:p>
                      <a:r>
                        <a:rPr lang="cs-CZ" dirty="0" smtClean="0"/>
                        <a:t>341652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Cíhová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Marta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01.10.2009</a:t>
                      </a:r>
                      <a:endParaRPr lang="cs-CZ" dirty="0"/>
                    </a:p>
                  </a:txBody>
                  <a:tcPr/>
                </a:tc>
              </a:tr>
              <a:tr h="318716">
                <a:tc>
                  <a:txBody>
                    <a:bodyPr/>
                    <a:lstStyle/>
                    <a:p>
                      <a:r>
                        <a:rPr lang="cs-CZ" dirty="0" smtClean="0"/>
                        <a:t>618920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Bendová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01.10.2008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Sloupce a datové typy v relační databázi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Sloupec (nebo pole)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cs-CZ" dirty="0" smtClean="0">
                <a:latin typeface="Gill Sans MT" pitchFamily="34" charset="-18"/>
              </a:rPr>
              <a:t>nejmenší pojmenovaná datová jednotka, se kterou se pracuje v relační databázi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cs-CZ" dirty="0" smtClean="0">
                <a:latin typeface="Gill Sans MT" pitchFamily="34" charset="-18"/>
              </a:rPr>
              <a:t>Má přiřazen datový typ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cs-CZ" dirty="0" smtClean="0">
                <a:latin typeface="Gill Sans MT" pitchFamily="34" charset="-18"/>
              </a:rPr>
              <a:t>Např.  NUMERIC,  DECIMAL,  INTEGER,  VARCHAR, CHAR, FLOAT, DOUBLE, BOOLEAN, DATE, TIME, TIMESTAMP, …</a:t>
            </a:r>
          </a:p>
          <a:p>
            <a:pPr marL="320040" lvl="1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cs-CZ" dirty="0" smtClean="0">
                <a:latin typeface="Gill Sans MT" pitchFamily="34" charset="-18"/>
              </a:rPr>
              <a:t>Datový typ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cs-CZ" dirty="0" smtClean="0">
                <a:latin typeface="Gill Sans MT" pitchFamily="34" charset="-18"/>
              </a:rPr>
              <a:t>Vymezuje obor hodnot ve sloupci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cs-CZ" dirty="0" smtClean="0">
                <a:latin typeface="Gill Sans MT" pitchFamily="34" charset="-18"/>
              </a:rPr>
              <a:t>Určuje operace, které je možno provést</a:t>
            </a:r>
          </a:p>
          <a:p>
            <a:pPr marL="320040" lvl="1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cs-CZ" dirty="0" smtClean="0">
                <a:latin typeface="Gill Sans MT" pitchFamily="34" charset="-18"/>
              </a:rPr>
              <a:t>Primární klíč (</a:t>
            </a:r>
            <a:r>
              <a:rPr lang="cs-CZ" dirty="0" err="1" smtClean="0">
                <a:latin typeface="Gill Sans MT" pitchFamily="34" charset="-18"/>
              </a:rPr>
              <a:t>Primary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Key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cs-CZ" dirty="0" smtClean="0">
                <a:latin typeface="Gill Sans MT" pitchFamily="34" charset="-18"/>
              </a:rPr>
              <a:t>Sloupec nebo sloupce, které jednoznačně identifikují entitu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SQL (</a:t>
            </a:r>
            <a:r>
              <a:rPr lang="cs-CZ" sz="3200" dirty="0" err="1" smtClean="0">
                <a:latin typeface="Gill Sans MT" pitchFamily="34" charset="-18"/>
              </a:rPr>
              <a:t>Structured</a:t>
            </a:r>
            <a:r>
              <a:rPr lang="cs-CZ" sz="3200" dirty="0" smtClean="0">
                <a:latin typeface="Gill Sans MT" pitchFamily="34" charset="-18"/>
              </a:rPr>
              <a:t> </a:t>
            </a:r>
            <a:r>
              <a:rPr lang="cs-CZ" sz="3200" dirty="0" err="1" smtClean="0">
                <a:latin typeface="Gill Sans MT" pitchFamily="34" charset="-18"/>
              </a:rPr>
              <a:t>Query</a:t>
            </a:r>
            <a:r>
              <a:rPr lang="cs-CZ" sz="3200" dirty="0" smtClean="0">
                <a:latin typeface="Gill Sans MT" pitchFamily="34" charset="-18"/>
              </a:rPr>
              <a:t> </a:t>
            </a:r>
            <a:r>
              <a:rPr lang="cs-CZ" sz="3200" dirty="0" err="1" smtClean="0">
                <a:latin typeface="Gill Sans MT" pitchFamily="34" charset="-18"/>
              </a:rPr>
              <a:t>Language</a:t>
            </a:r>
            <a:r>
              <a:rPr lang="cs-CZ" sz="3200" dirty="0" smtClean="0">
                <a:latin typeface="Gill Sans MT" pitchFamily="34" charset="-18"/>
              </a:rPr>
              <a:t>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SQL je programovací jazyk navržený pro práci s relačními databázemi</a:t>
            </a:r>
          </a:p>
          <a:p>
            <a:r>
              <a:rPr lang="cs-CZ" dirty="0" smtClean="0">
                <a:latin typeface="Gill Sans MT" pitchFamily="34" charset="-18"/>
              </a:rPr>
              <a:t>Historie: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Předchůdce SEQUEL (</a:t>
            </a:r>
            <a:r>
              <a:rPr lang="cs-CZ" dirty="0" err="1" smtClean="0">
                <a:latin typeface="Gill Sans MT" pitchFamily="34" charset="-18"/>
              </a:rPr>
              <a:t>Structured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English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Query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Language</a:t>
            </a:r>
            <a:r>
              <a:rPr lang="cs-CZ" dirty="0" smtClean="0">
                <a:latin typeface="Gill Sans MT" pitchFamily="34" charset="-18"/>
              </a:rPr>
              <a:t>), IBM konec 70 </a:t>
            </a:r>
            <a:r>
              <a:rPr lang="cs-CZ" dirty="0" err="1" smtClean="0">
                <a:latin typeface="Gill Sans MT" pitchFamily="34" charset="-18"/>
              </a:rPr>
              <a:t>tých</a:t>
            </a:r>
            <a:r>
              <a:rPr lang="cs-CZ" dirty="0" smtClean="0">
                <a:latin typeface="Gill Sans MT" pitchFamily="34" charset="-18"/>
              </a:rPr>
              <a:t> let</a:t>
            </a:r>
            <a:endParaRPr lang="cs-CZ" dirty="0" smtClean="0"/>
          </a:p>
          <a:p>
            <a:pPr lvl="1"/>
            <a:r>
              <a:rPr lang="cs-CZ" dirty="0" smtClean="0">
                <a:latin typeface="Gill Sans MT" pitchFamily="34" charset="-18"/>
              </a:rPr>
              <a:t>Standardizace SQL:  ANSI 1986, ISO 1987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Příkazy SQL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Dotazovací jazyk (DQL – Data </a:t>
            </a:r>
            <a:r>
              <a:rPr lang="cs-CZ" dirty="0" err="1" smtClean="0">
                <a:latin typeface="Gill Sans MT" pitchFamily="34" charset="-18"/>
              </a:rPr>
              <a:t>Query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Language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SELECT</a:t>
            </a:r>
          </a:p>
          <a:p>
            <a:r>
              <a:rPr lang="cs-CZ" dirty="0" smtClean="0">
                <a:latin typeface="Gill Sans MT" pitchFamily="34" charset="-18"/>
              </a:rPr>
              <a:t>Manipulační jazyk (DML – D. </a:t>
            </a:r>
            <a:r>
              <a:rPr lang="cs-CZ" dirty="0" err="1" smtClean="0">
                <a:latin typeface="Gill Sans MT" pitchFamily="34" charset="-18"/>
              </a:rPr>
              <a:t>Manipulation</a:t>
            </a:r>
            <a:r>
              <a:rPr lang="cs-CZ" dirty="0" smtClean="0">
                <a:latin typeface="Gill Sans MT" pitchFamily="34" charset="-18"/>
              </a:rPr>
              <a:t> L.)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INSERT, UPDATE, DELETE</a:t>
            </a:r>
          </a:p>
          <a:p>
            <a:r>
              <a:rPr lang="cs-CZ" dirty="0" smtClean="0">
                <a:latin typeface="Gill Sans MT" pitchFamily="34" charset="-18"/>
              </a:rPr>
              <a:t>Definiční jazyk (DDL – D. </a:t>
            </a:r>
            <a:r>
              <a:rPr lang="cs-CZ" dirty="0" err="1" smtClean="0">
                <a:latin typeface="Gill Sans MT" pitchFamily="34" charset="-18"/>
              </a:rPr>
              <a:t>Definition</a:t>
            </a:r>
            <a:r>
              <a:rPr lang="cs-CZ" dirty="0" smtClean="0">
                <a:latin typeface="Gill Sans MT" pitchFamily="34" charset="-18"/>
              </a:rPr>
              <a:t> L.)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CREATE </a:t>
            </a:r>
          </a:p>
          <a:p>
            <a:r>
              <a:rPr lang="cs-CZ" dirty="0" smtClean="0">
                <a:latin typeface="Gill Sans MT" pitchFamily="34" charset="-18"/>
              </a:rPr>
              <a:t>Řídící jazyk (DCL – D. </a:t>
            </a:r>
            <a:r>
              <a:rPr lang="cs-CZ" dirty="0" err="1" smtClean="0">
                <a:latin typeface="Gill Sans MT" pitchFamily="34" charset="-18"/>
              </a:rPr>
              <a:t>Control</a:t>
            </a:r>
            <a:r>
              <a:rPr lang="cs-CZ" dirty="0" smtClean="0">
                <a:latin typeface="Gill Sans MT" pitchFamily="34" charset="-18"/>
              </a:rPr>
              <a:t> L.)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GRANT (povolit), REVOKE (odvolat)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Souborová organizace dat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44823" y="1412776"/>
          <a:ext cx="7415609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 descr="Pořadač pákový 75mm Rainbow zelený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5856" y="3182754"/>
            <a:ext cx="3049367" cy="2190462"/>
          </a:xfrm>
          <a:prstGeom prst="rect">
            <a:avLst/>
          </a:prstGeom>
          <a:noFill/>
        </p:spPr>
      </p:pic>
      <p:pic>
        <p:nvPicPr>
          <p:cNvPr id="2052" name="Picture 4" descr="http://t2.gstatic.com/images?q=tbn:ANd9GcSbStaVfG34KloWb9dHNRbPZVCoX7PtvVI6jpMVs3-c1IV8m5dC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00192" y="3789040"/>
            <a:ext cx="2105025" cy="2171701"/>
          </a:xfrm>
          <a:prstGeom prst="rect">
            <a:avLst/>
          </a:prstGeom>
          <a:noFill/>
        </p:spPr>
      </p:pic>
      <p:pic>
        <p:nvPicPr>
          <p:cNvPr id="6" name="Obrázek 5" descr="file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11560" y="4118570"/>
            <a:ext cx="2085975" cy="2190750"/>
          </a:xfrm>
          <a:prstGeom prst="rect">
            <a:avLst/>
          </a:prstGeom>
        </p:spPr>
      </p:pic>
      <p:sp>
        <p:nvSpPr>
          <p:cNvPr id="8" name="Zaoblený obdélníkový popisek 7"/>
          <p:cNvSpPr/>
          <p:nvPr/>
        </p:nvSpPr>
        <p:spPr>
          <a:xfrm flipH="1">
            <a:off x="1331640" y="2708920"/>
            <a:ext cx="1728192" cy="1224136"/>
          </a:xfrm>
          <a:prstGeom prst="wedgeRoundRectCallout">
            <a:avLst>
              <a:gd name="adj1" fmla="val 12280"/>
              <a:gd name="adj2" fmla="val 151835"/>
              <a:gd name="adj3" fmla="val 1666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Gill Sans MT" pitchFamily="34" charset="-18"/>
              </a:rPr>
              <a:t>Sekvenční organizace dat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9" name="Oválný popisek 8"/>
          <p:cNvSpPr/>
          <p:nvPr/>
        </p:nvSpPr>
        <p:spPr>
          <a:xfrm>
            <a:off x="3419872" y="5445224"/>
            <a:ext cx="2376264" cy="1008112"/>
          </a:xfrm>
          <a:prstGeom prst="wedgeEllipseCallout">
            <a:avLst>
              <a:gd name="adj1" fmla="val -108579"/>
              <a:gd name="adj2" fmla="val -62628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Posloupnost datových záznamů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Dotazovací jazyk – příkaz SELECT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SELECT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sloupce, které mají být ve výsledné tabulce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znak </a:t>
            </a:r>
            <a:r>
              <a:rPr lang="en-US" dirty="0" smtClean="0">
                <a:latin typeface="Gill Sans MT" pitchFamily="34" charset="-18"/>
              </a:rPr>
              <a:t>* </a:t>
            </a:r>
            <a:r>
              <a:rPr lang="cs-CZ" dirty="0" smtClean="0">
                <a:latin typeface="Gill Sans MT" pitchFamily="34" charset="-18"/>
              </a:rPr>
              <a:t>pro všechny sloupce tabulky</a:t>
            </a:r>
          </a:p>
          <a:p>
            <a:r>
              <a:rPr lang="cs-CZ" dirty="0" smtClean="0">
                <a:latin typeface="Gill Sans MT" pitchFamily="34" charset="-18"/>
              </a:rPr>
              <a:t>FROM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tabulky nebo pohledy (</a:t>
            </a:r>
            <a:r>
              <a:rPr lang="cs-CZ" dirty="0" err="1" smtClean="0">
                <a:latin typeface="Gill Sans MT" pitchFamily="34" charset="-18"/>
              </a:rPr>
              <a:t>view</a:t>
            </a:r>
            <a:r>
              <a:rPr lang="cs-CZ" dirty="0" smtClean="0">
                <a:latin typeface="Gill Sans MT" pitchFamily="34" charset="-18"/>
              </a:rPr>
              <a:t>), ze kterých se vybírají data</a:t>
            </a:r>
          </a:p>
          <a:p>
            <a:r>
              <a:rPr lang="cs-CZ" dirty="0" smtClean="0">
                <a:latin typeface="Gill Sans MT" pitchFamily="34" charset="-18"/>
              </a:rPr>
              <a:t>WHERE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podmínky pro výběr řádků výsledku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operátory = </a:t>
            </a:r>
            <a:r>
              <a:rPr lang="en-US" dirty="0" smtClean="0">
                <a:latin typeface="Gill Sans MT" pitchFamily="34" charset="-18"/>
              </a:rPr>
              <a:t>&lt;=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en-US" dirty="0" smtClean="0">
                <a:latin typeface="Gill Sans MT" pitchFamily="34" charset="-18"/>
              </a:rPr>
              <a:t> &gt;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en-US" dirty="0" smtClean="0">
                <a:latin typeface="Gill Sans MT" pitchFamily="34" charset="-18"/>
              </a:rPr>
              <a:t> &gt;=</a:t>
            </a:r>
            <a:r>
              <a:rPr lang="cs-CZ" dirty="0" smtClean="0">
                <a:latin typeface="Gill Sans MT" pitchFamily="34" charset="-18"/>
              </a:rPr>
              <a:t>  </a:t>
            </a:r>
            <a:r>
              <a:rPr lang="en-US" dirty="0" smtClean="0">
                <a:latin typeface="Gill Sans MT" pitchFamily="34" charset="-18"/>
              </a:rPr>
              <a:t>&lt;&gt;</a:t>
            </a:r>
            <a:r>
              <a:rPr lang="cs-CZ" dirty="0" smtClean="0">
                <a:latin typeface="Gill Sans MT" pitchFamily="34" charset="-18"/>
              </a:rPr>
              <a:t>  </a:t>
            </a:r>
            <a:r>
              <a:rPr lang="en-US" dirty="0" smtClean="0">
                <a:latin typeface="Gill Sans MT" pitchFamily="34" charset="-18"/>
              </a:rPr>
              <a:t> AND</a:t>
            </a:r>
            <a:r>
              <a:rPr lang="cs-CZ" dirty="0" smtClean="0">
                <a:latin typeface="Gill Sans MT" pitchFamily="34" charset="-18"/>
              </a:rPr>
              <a:t>  </a:t>
            </a:r>
            <a:r>
              <a:rPr lang="en-US" dirty="0" smtClean="0">
                <a:latin typeface="Gill Sans MT" pitchFamily="34" charset="-18"/>
              </a:rPr>
              <a:t>OR a </a:t>
            </a:r>
            <a:r>
              <a:rPr lang="cs-CZ" dirty="0" smtClean="0">
                <a:latin typeface="Gill Sans MT" pitchFamily="34" charset="-18"/>
              </a:rPr>
              <a:t>závorky (  )</a:t>
            </a:r>
          </a:p>
          <a:p>
            <a:r>
              <a:rPr lang="cs-CZ" dirty="0" smtClean="0">
                <a:latin typeface="Gill Sans MT" pitchFamily="34" charset="-18"/>
              </a:rPr>
              <a:t>ORDER BY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pořadí řádků v tabulce (sloupce, podle kterých budou řádky seřazeny)</a:t>
            </a:r>
          </a:p>
          <a:p>
            <a:r>
              <a:rPr lang="cs-CZ" dirty="0" smtClean="0">
                <a:latin typeface="Gill Sans MT" pitchFamily="34" charset="-18"/>
              </a:rPr>
              <a:t>GROUP BY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sloupce, podle kterých budou řádky ve výsledku agregovány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/>
              <a:t>Příklad příkazu SELECT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SELECT  </a:t>
            </a:r>
            <a:r>
              <a:rPr lang="en-US" dirty="0" err="1" smtClean="0">
                <a:latin typeface="Gill Sans MT" pitchFamily="34" charset="-18"/>
              </a:rPr>
              <a:t>Jmeno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Prijm</a:t>
            </a:r>
            <a:endParaRPr lang="en-US" dirty="0" smtClean="0">
              <a:latin typeface="Gill Sans MT" pitchFamily="34" charset="-18"/>
            </a:endParaRPr>
          </a:p>
          <a:p>
            <a:pPr lvl="1">
              <a:buNone/>
            </a:pPr>
            <a:r>
              <a:rPr lang="en-US" dirty="0" smtClean="0">
                <a:latin typeface="Gill Sans MT" pitchFamily="34" charset="-18"/>
              </a:rPr>
              <a:t>FROM </a:t>
            </a:r>
            <a:r>
              <a:rPr lang="en-US" dirty="0" err="1" smtClean="0">
                <a:latin typeface="Gill Sans MT" pitchFamily="34" charset="-18"/>
              </a:rPr>
              <a:t>Studenti</a:t>
            </a:r>
            <a:endParaRPr lang="en-US" dirty="0" smtClean="0">
              <a:latin typeface="Gill Sans MT" pitchFamily="34" charset="-18"/>
            </a:endParaRPr>
          </a:p>
          <a:p>
            <a:pPr lvl="1">
              <a:buNone/>
            </a:pPr>
            <a:r>
              <a:rPr lang="cs-CZ" dirty="0" smtClean="0">
                <a:latin typeface="Gill Sans MT" pitchFamily="34" charset="-18"/>
              </a:rPr>
              <a:t>WHERE DATEPART(YEAR, </a:t>
            </a:r>
            <a:r>
              <a:rPr lang="en-US" dirty="0" err="1" smtClean="0">
                <a:latin typeface="Gill Sans MT" pitchFamily="34" charset="-18"/>
              </a:rPr>
              <a:t>Od_kdy</a:t>
            </a:r>
            <a:r>
              <a:rPr lang="cs-CZ" dirty="0" smtClean="0">
                <a:latin typeface="Gill Sans MT" pitchFamily="34" charset="-18"/>
              </a:rPr>
              <a:t>)</a:t>
            </a:r>
            <a:r>
              <a:rPr lang="en-US" dirty="0" smtClean="0">
                <a:latin typeface="Gill Sans MT" pitchFamily="34" charset="-18"/>
              </a:rPr>
              <a:t>&lt;2009;</a:t>
            </a:r>
            <a:endParaRPr lang="cs-CZ" dirty="0">
              <a:latin typeface="Gill Sans MT" pitchFamily="34" charset="-18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331640" y="1740416"/>
          <a:ext cx="5256584" cy="1381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07594"/>
                <a:gridCol w="1420698"/>
                <a:gridCol w="994489"/>
                <a:gridCol w="163380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Student_ID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Od_kdy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341652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Cíhová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Marta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01.10.2009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618920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Bendová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01.10.2008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259632" y="4980776"/>
          <a:ext cx="3024336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95018"/>
                <a:gridCol w="192931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Prijm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Bendov</a:t>
                      </a:r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Spojení (JOIN) tabulek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1650504"/>
          <a:ext cx="4535288" cy="1219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3822"/>
                <a:gridCol w="1133822"/>
                <a:gridCol w="1133822"/>
                <a:gridCol w="1133822"/>
              </a:tblGrid>
              <a:tr h="28803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Student_ID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Prijm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Jmeno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Od_kdy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341652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Cíhová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Marta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01.10.2009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618920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Bendová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Dana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01.10.2008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257694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Peterka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Jiří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01.10.2009</a:t>
                      </a:r>
                      <a:endParaRPr lang="cs-CZ" sz="1400" dirty="0" smtClean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cs-CZ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-18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cs-CZ" sz="2900" dirty="0" smtClean="0">
              <a:latin typeface="Gill Sans MT" pitchFamily="34" charset="-18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-18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SELECT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Prijm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,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P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r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edmet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_ID,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Znamka</a:t>
            </a:r>
            <a:endParaRPr kumimoji="0" lang="cs-CZ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-18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cs-CZ" sz="2000" baseline="0" dirty="0" smtClean="0">
                <a:latin typeface="Gill Sans MT" pitchFamily="34" charset="-18"/>
              </a:rPr>
              <a:t>FROM</a:t>
            </a:r>
            <a:r>
              <a:rPr lang="cs-CZ" sz="2000" dirty="0" smtClean="0">
                <a:latin typeface="Gill Sans MT" pitchFamily="34" charset="-18"/>
              </a:rPr>
              <a:t> Studenti </a:t>
            </a:r>
            <a:r>
              <a:rPr lang="cs-CZ" sz="2000" b="1" dirty="0" smtClean="0">
                <a:latin typeface="Gill Sans MT" pitchFamily="34" charset="-18"/>
              </a:rPr>
              <a:t>JOIN</a:t>
            </a:r>
            <a:r>
              <a:rPr lang="cs-CZ" sz="2000" dirty="0" smtClean="0">
                <a:latin typeface="Gill Sans MT" pitchFamily="34" charset="-18"/>
              </a:rPr>
              <a:t> </a:t>
            </a:r>
            <a:r>
              <a:rPr lang="cs-CZ" sz="2000" dirty="0" err="1" smtClean="0">
                <a:latin typeface="Gill Sans MT" pitchFamily="34" charset="-18"/>
              </a:rPr>
              <a:t>Znamky</a:t>
            </a:r>
            <a:endParaRPr lang="cs-CZ" sz="2000" dirty="0" smtClean="0">
              <a:latin typeface="Gill Sans MT" pitchFamily="34" charset="-18"/>
            </a:endParaRP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ON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Studenti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.Student_ID =</a:t>
            </a:r>
            <a:r>
              <a:rPr kumimoji="0" lang="cs-CZ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Znamky.Student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_ID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cs-CZ" sz="2000" baseline="0" dirty="0" smtClean="0">
                <a:latin typeface="Gill Sans MT" pitchFamily="34" charset="-18"/>
              </a:rPr>
              <a:t>ORDER</a:t>
            </a:r>
            <a:r>
              <a:rPr lang="cs-CZ" sz="2000" dirty="0" smtClean="0">
                <a:latin typeface="Gill Sans MT" pitchFamily="34" charset="-18"/>
              </a:rPr>
              <a:t> BY </a:t>
            </a:r>
            <a:r>
              <a:rPr lang="cs-CZ" sz="2000" dirty="0" err="1" smtClean="0">
                <a:latin typeface="Gill Sans MT" pitchFamily="34" charset="-18"/>
              </a:rPr>
              <a:t>Prijm</a:t>
            </a:r>
            <a:r>
              <a:rPr lang="en-US" sz="2000" dirty="0" smtClean="0">
                <a:latin typeface="Gill Sans MT" pitchFamily="34" charset="-18"/>
              </a:rPr>
              <a:t>;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-18"/>
              <a:ea typeface="+mn-ea"/>
              <a:cs typeface="+mn-cs"/>
            </a:endParaRPr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/>
        </p:nvGraphicFramePr>
        <p:xfrm>
          <a:off x="2987825" y="5037544"/>
          <a:ext cx="3168351" cy="1127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87138"/>
                <a:gridCol w="1345110"/>
                <a:gridCol w="936103"/>
              </a:tblGrid>
              <a:tr h="496271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Prijm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 err="1" smtClean="0"/>
                        <a:t>Predmet</a:t>
                      </a:r>
                      <a:r>
                        <a:rPr kumimoji="0" lang="cs-CZ" sz="1400" kern="1200" dirty="0" smtClean="0"/>
                        <a:t>_ID</a:t>
                      </a:r>
                    </a:p>
                    <a:p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Znamka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29192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Bendová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VIKBA18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29192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Cíhová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VIKBA18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148064" y="1650504"/>
          <a:ext cx="3816423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72141"/>
                <a:gridCol w="1522986"/>
                <a:gridCol w="1021296"/>
              </a:tblGrid>
              <a:tr h="288032">
                <a:tc>
                  <a:txBody>
                    <a:bodyPr/>
                    <a:lstStyle/>
                    <a:p>
                      <a:r>
                        <a:rPr kumimoji="0" lang="cs-CZ" sz="1400" kern="1200" dirty="0" err="1" smtClean="0"/>
                        <a:t>Predmet</a:t>
                      </a:r>
                      <a:r>
                        <a:rPr kumimoji="0" lang="cs-CZ" sz="1400" kern="1200" dirty="0" smtClean="0"/>
                        <a:t>_ID</a:t>
                      </a:r>
                      <a:endParaRPr kumimoji="0" lang="cs-CZ" sz="1400" b="1" kern="1200" dirty="0">
                        <a:solidFill>
                          <a:schemeClr val="lt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smtClean="0"/>
                        <a:t>Student_ID</a:t>
                      </a:r>
                      <a:endParaRPr kumimoji="0" lang="cs-CZ" sz="1400" b="1" kern="1200" dirty="0">
                        <a:solidFill>
                          <a:schemeClr val="lt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err="1" smtClean="0"/>
                        <a:t>Znamka</a:t>
                      </a:r>
                      <a:endParaRPr kumimoji="0" lang="cs-CZ" sz="1400" b="1" kern="1200" dirty="0">
                        <a:solidFill>
                          <a:schemeClr val="lt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 smtClean="0"/>
                        <a:t>VIKBA18</a:t>
                      </a:r>
                      <a:endParaRPr kumimoji="0" lang="cs-CZ" sz="1400" kern="1200" dirty="0" smtClean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 smtClean="0"/>
                        <a:t>341652</a:t>
                      </a:r>
                      <a:endParaRPr kumimoji="0" lang="cs-CZ" sz="1400" kern="1200" dirty="0" smtClean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smtClean="0"/>
                        <a:t>A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 smtClean="0"/>
                        <a:t>VIKBA18</a:t>
                      </a:r>
                      <a:endParaRPr kumimoji="0" lang="cs-CZ" sz="1400" kern="1200" dirty="0" smtClean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smtClean="0"/>
                        <a:t>618920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smtClean="0"/>
                        <a:t>B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268760"/>
            <a:ext cx="7827963" cy="6477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Standardní (vnitřní – INNER) a vnější (OUTER) spojení (JOIN)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Vnitřní spojení (INNER JOIN)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Výsledek obsahuje jen ty řádky, které jsou v obou spojovaných tabulkách</a:t>
            </a:r>
          </a:p>
          <a:p>
            <a:r>
              <a:rPr lang="cs-CZ" dirty="0" smtClean="0">
                <a:latin typeface="Gill Sans MT" pitchFamily="34" charset="-18"/>
              </a:rPr>
              <a:t>Vnější spojení (OUTER JOIN)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Výsledek obsahuje i řádky, které jsou jen v jedné z tabulek, sloupce z druhé tabulky mají hodnotu NULL (prázdný)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836712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Příklad OUTER JOIN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1650504"/>
          <a:ext cx="4535288" cy="1219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3822"/>
                <a:gridCol w="1133822"/>
                <a:gridCol w="1133822"/>
                <a:gridCol w="1133822"/>
              </a:tblGrid>
              <a:tr h="28803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Student_ID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Prijm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Jmeno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Od_kdy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341652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Cíhová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Marta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01.10.2009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618920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Bendová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Dana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01.10.2008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257694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Peterka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Jiří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01.10.2009</a:t>
                      </a:r>
                      <a:endParaRPr lang="cs-CZ" sz="1400" dirty="0" smtClean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>
          <a:xfrm>
            <a:off x="683568" y="1556792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cs-CZ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-18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cs-CZ" sz="2900" dirty="0" smtClean="0">
              <a:latin typeface="Gill Sans MT" pitchFamily="34" charset="-18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-18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SELECT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Prijm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,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P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r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edmet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_ID,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Znamka</a:t>
            </a:r>
            <a:endParaRPr kumimoji="0" lang="cs-CZ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-18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cs-CZ" sz="2000" baseline="0" dirty="0" smtClean="0">
                <a:latin typeface="Gill Sans MT" pitchFamily="34" charset="-18"/>
              </a:rPr>
              <a:t>FROM</a:t>
            </a:r>
            <a:r>
              <a:rPr lang="cs-CZ" sz="2000" dirty="0" smtClean="0">
                <a:latin typeface="Gill Sans MT" pitchFamily="34" charset="-18"/>
              </a:rPr>
              <a:t> Studenti </a:t>
            </a:r>
            <a:r>
              <a:rPr lang="cs-CZ" sz="2000" b="1" dirty="0" smtClean="0">
                <a:latin typeface="Gill Sans MT" pitchFamily="34" charset="-18"/>
              </a:rPr>
              <a:t>OUTER</a:t>
            </a:r>
            <a:r>
              <a:rPr lang="cs-CZ" sz="2000" dirty="0" smtClean="0">
                <a:latin typeface="Gill Sans MT" pitchFamily="34" charset="-18"/>
              </a:rPr>
              <a:t> JOIN </a:t>
            </a:r>
            <a:r>
              <a:rPr lang="cs-CZ" sz="2000" dirty="0" err="1" smtClean="0">
                <a:latin typeface="Gill Sans MT" pitchFamily="34" charset="-18"/>
              </a:rPr>
              <a:t>Znamky</a:t>
            </a:r>
            <a:endParaRPr lang="cs-CZ" sz="2000" dirty="0" smtClean="0">
              <a:latin typeface="Gill Sans MT" pitchFamily="34" charset="-18"/>
            </a:endParaRP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ON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Studenti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.Student_ID =</a:t>
            </a:r>
            <a:r>
              <a:rPr kumimoji="0" lang="cs-CZ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Znamky.Student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_ID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cs-CZ" sz="2000" baseline="0" dirty="0" smtClean="0">
                <a:latin typeface="Gill Sans MT" pitchFamily="34" charset="-18"/>
              </a:rPr>
              <a:t>ORDER</a:t>
            </a:r>
            <a:r>
              <a:rPr lang="cs-CZ" sz="2000" dirty="0" smtClean="0">
                <a:latin typeface="Gill Sans MT" pitchFamily="34" charset="-18"/>
              </a:rPr>
              <a:t> BY </a:t>
            </a:r>
            <a:r>
              <a:rPr lang="cs-CZ" sz="2000" dirty="0" err="1" smtClean="0">
                <a:latin typeface="Gill Sans MT" pitchFamily="34" charset="-18"/>
              </a:rPr>
              <a:t>Prijm</a:t>
            </a:r>
            <a:r>
              <a:rPr lang="en-US" sz="2000" dirty="0" smtClean="0">
                <a:latin typeface="Gill Sans MT" pitchFamily="34" charset="-18"/>
              </a:rPr>
              <a:t>;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-18"/>
              <a:ea typeface="+mn-ea"/>
              <a:cs typeface="+mn-cs"/>
            </a:endParaRPr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/>
        </p:nvGraphicFramePr>
        <p:xfrm>
          <a:off x="2987825" y="4869160"/>
          <a:ext cx="3168351" cy="1432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87138"/>
                <a:gridCol w="1345110"/>
                <a:gridCol w="936103"/>
              </a:tblGrid>
              <a:tr h="496271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Prijm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 err="1" smtClean="0"/>
                        <a:t>Predmet</a:t>
                      </a:r>
                      <a:r>
                        <a:rPr kumimoji="0" lang="cs-CZ" sz="1400" kern="1200" dirty="0" smtClean="0"/>
                        <a:t>_ID</a:t>
                      </a:r>
                    </a:p>
                    <a:p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Znamka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29192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Bendová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VIKBA18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29192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Cíhová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VIKBA18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29192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Peterka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…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…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148064" y="1650504"/>
          <a:ext cx="3816423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72141"/>
                <a:gridCol w="1522986"/>
                <a:gridCol w="1021296"/>
              </a:tblGrid>
              <a:tr h="288032">
                <a:tc>
                  <a:txBody>
                    <a:bodyPr/>
                    <a:lstStyle/>
                    <a:p>
                      <a:r>
                        <a:rPr kumimoji="0" lang="cs-CZ" sz="1400" kern="1200" dirty="0" err="1" smtClean="0"/>
                        <a:t>Predmet</a:t>
                      </a:r>
                      <a:r>
                        <a:rPr kumimoji="0" lang="cs-CZ" sz="1400" kern="1200" dirty="0" smtClean="0"/>
                        <a:t>_ID</a:t>
                      </a:r>
                      <a:endParaRPr kumimoji="0" lang="cs-CZ" sz="1400" b="1" kern="1200" dirty="0">
                        <a:solidFill>
                          <a:schemeClr val="lt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smtClean="0"/>
                        <a:t>Student_ID</a:t>
                      </a:r>
                      <a:endParaRPr kumimoji="0" lang="cs-CZ" sz="1400" b="1" kern="1200" dirty="0">
                        <a:solidFill>
                          <a:schemeClr val="lt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err="1" smtClean="0"/>
                        <a:t>Znamka</a:t>
                      </a:r>
                      <a:endParaRPr kumimoji="0" lang="cs-CZ" sz="1400" b="1" kern="1200" dirty="0">
                        <a:solidFill>
                          <a:schemeClr val="lt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 smtClean="0"/>
                        <a:t>VIKBA18</a:t>
                      </a:r>
                      <a:endParaRPr kumimoji="0" lang="cs-CZ" sz="1400" kern="1200" dirty="0" smtClean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 smtClean="0"/>
                        <a:t>341652</a:t>
                      </a:r>
                      <a:endParaRPr kumimoji="0" lang="cs-CZ" sz="1400" kern="1200" dirty="0" smtClean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smtClean="0"/>
                        <a:t>A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 smtClean="0"/>
                        <a:t>VIKBA18</a:t>
                      </a:r>
                      <a:endParaRPr kumimoji="0" lang="cs-CZ" sz="1400" kern="1200" dirty="0" smtClean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smtClean="0"/>
                        <a:t>618920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smtClean="0"/>
                        <a:t>B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Soubory dat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Soubor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je kolekce (</a:t>
            </a:r>
            <a:r>
              <a:rPr lang="cs-CZ" dirty="0" err="1" smtClean="0">
                <a:latin typeface="Gill Sans MT" pitchFamily="34" charset="-18"/>
              </a:rPr>
              <a:t>collection</a:t>
            </a:r>
            <a:r>
              <a:rPr lang="cs-CZ" dirty="0" smtClean="0">
                <a:latin typeface="Gill Sans MT" pitchFamily="34" charset="-18"/>
              </a:rPr>
              <a:t>) záznamů (</a:t>
            </a:r>
            <a:r>
              <a:rPr lang="cs-CZ" dirty="0" err="1" smtClean="0">
                <a:latin typeface="Gill Sans MT" pitchFamily="34" charset="-18"/>
              </a:rPr>
              <a:t>record</a:t>
            </a:r>
            <a:r>
              <a:rPr lang="cs-CZ" dirty="0" smtClean="0">
                <a:latin typeface="Gill Sans MT" pitchFamily="34" charset="-18"/>
              </a:rPr>
              <a:t>), které jsou uloženy jako jeden celek (jednotka) operačního systémů</a:t>
            </a:r>
          </a:p>
          <a:p>
            <a:r>
              <a:rPr lang="cs-CZ" dirty="0" smtClean="0">
                <a:latin typeface="Gill Sans MT" pitchFamily="34" charset="-18"/>
              </a:rPr>
              <a:t>O soubory se stará operační systém počítače</a:t>
            </a:r>
          </a:p>
          <a:p>
            <a:r>
              <a:rPr lang="cs-CZ" dirty="0" smtClean="0">
                <a:latin typeface="Gill Sans MT" pitchFamily="34" charset="-18"/>
              </a:rPr>
              <a:t>Soubory jsou uloženy ve složkách (adresářích) operačního systému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Záznamy v souboru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Záznam (</a:t>
            </a:r>
            <a:r>
              <a:rPr lang="cs-CZ" dirty="0" err="1" smtClean="0">
                <a:latin typeface="Gill Sans MT" pitchFamily="34" charset="-18"/>
              </a:rPr>
              <a:t>record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popisuje entitu (osoba, věc, místo)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entita má vlastnosti – atributy (číslo,jméno, příjmení,..)</a:t>
            </a:r>
          </a:p>
          <a:p>
            <a:r>
              <a:rPr lang="cs-CZ" dirty="0" smtClean="0">
                <a:latin typeface="Gill Sans MT" pitchFamily="34" charset="-18"/>
              </a:rPr>
              <a:t>Záznam je: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posloupnost polí (</a:t>
            </a:r>
            <a:r>
              <a:rPr lang="cs-CZ" dirty="0" err="1" smtClean="0">
                <a:latin typeface="Gill Sans MT" pitchFamily="34" charset="-18"/>
              </a:rPr>
              <a:t>field</a:t>
            </a:r>
            <a:r>
              <a:rPr lang="cs-CZ" dirty="0" smtClean="0">
                <a:latin typeface="Gill Sans MT" pitchFamily="34" charset="-18"/>
              </a:rPr>
              <a:t>) – datových položek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každé pole obsahuje jeden atribut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Zpravidla záznamy pevné délky s pevným počtem polí v definovaném pořadí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Soubory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Binární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určeny pro zpracování aplikacemi, ne pro čtení uživatelem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zpravidla záznamy pevné délky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datové položky (především numerické) uloženy binárně (</a:t>
            </a:r>
            <a:r>
              <a:rPr lang="cs-CZ" dirty="0" err="1" smtClean="0">
                <a:latin typeface="Gill Sans MT" pitchFamily="34" charset="-18"/>
              </a:rPr>
              <a:t>integer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long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float</a:t>
            </a:r>
            <a:r>
              <a:rPr lang="cs-CZ" dirty="0" smtClean="0">
                <a:latin typeface="Gill Sans MT" pitchFamily="34" charset="-18"/>
              </a:rPr>
              <a:t>, double,…)</a:t>
            </a:r>
          </a:p>
          <a:p>
            <a:r>
              <a:rPr lang="cs-CZ" dirty="0" smtClean="0">
                <a:latin typeface="Gill Sans MT" pitchFamily="34" charset="-18"/>
              </a:rPr>
              <a:t>Textové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dají se číst v textovém editoru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textové řádky proměnné délky zakončené speciálním znakem (nový řádek)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837084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Binární soubory</a:t>
            </a:r>
            <a:endParaRPr lang="cs-CZ" sz="3200" dirty="0">
              <a:latin typeface="Gill Sans MT" pitchFamily="34" charset="-1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1628800"/>
            <a:ext cx="9001000" cy="508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Textové soubory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Příklady: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XML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CSV (</a:t>
            </a:r>
            <a:r>
              <a:rPr lang="cs-CZ" dirty="0" err="1" smtClean="0">
                <a:latin typeface="Gill Sans MT" pitchFamily="34" charset="-18"/>
              </a:rPr>
              <a:t>Comma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Separated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Values</a:t>
            </a:r>
            <a:r>
              <a:rPr lang="cs-CZ" dirty="0" smtClean="0">
                <a:latin typeface="Gill Sans MT" pitchFamily="34" charset="-18"/>
              </a:rPr>
              <a:t>) – čárkou oddělované hodnoty</a:t>
            </a:r>
          </a:p>
          <a:p>
            <a:pPr>
              <a:buNone/>
            </a:pPr>
            <a:endParaRPr lang="cs-CZ" dirty="0">
              <a:latin typeface="Gill Sans MT" pitchFamily="34" charset="-1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645024"/>
            <a:ext cx="57245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PPTprezentace_sablona_CZ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</Template>
  <TotalTime>956</TotalTime>
  <Words>1745</Words>
  <Application>Microsoft Office PowerPoint</Application>
  <PresentationFormat>Předvádění na obrazovce (4:3)</PresentationFormat>
  <Paragraphs>477</Paragraphs>
  <Slides>44</Slides>
  <Notes>44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MU_PPTprezentace_sablona_CZ</vt:lpstr>
      <vt:lpstr>1_Směsi</vt:lpstr>
      <vt:lpstr>2_Směsi</vt:lpstr>
      <vt:lpstr>1_MU_PPTprezentace_sablona_CZ</vt:lpstr>
      <vt:lpstr>3_Směsi</vt:lpstr>
      <vt:lpstr>Systémy pro ukládání dat  Jaroslav Šmarda</vt:lpstr>
      <vt:lpstr>Systémy pro ukládání dat</vt:lpstr>
      <vt:lpstr>Ukládání dat</vt:lpstr>
      <vt:lpstr>Souborová organizace dat</vt:lpstr>
      <vt:lpstr>Soubory dat</vt:lpstr>
      <vt:lpstr>Záznamy v souboru</vt:lpstr>
      <vt:lpstr>Soubory</vt:lpstr>
      <vt:lpstr>Binární soubory</vt:lpstr>
      <vt:lpstr>Textové soubory</vt:lpstr>
      <vt:lpstr>Soubory</vt:lpstr>
      <vt:lpstr>Databáze</vt:lpstr>
      <vt:lpstr>Databázové systémy</vt:lpstr>
      <vt:lpstr>DBMS (DataBase Management System)</vt:lpstr>
      <vt:lpstr>Vrstvy datové abstrakce</vt:lpstr>
      <vt:lpstr>Vrstvy datové abstrakce</vt:lpstr>
      <vt:lpstr>Fyzická vrstva</vt:lpstr>
      <vt:lpstr>Logická vrstva (logické schéma)</vt:lpstr>
      <vt:lpstr>Externí vrstva</vt:lpstr>
      <vt:lpstr>Fyzická datová nezávislost</vt:lpstr>
      <vt:lpstr>Databázové modely</vt:lpstr>
      <vt:lpstr>Hierarchický databázový model</vt:lpstr>
      <vt:lpstr>Databázové modely</vt:lpstr>
      <vt:lpstr>Síťový databázový model</vt:lpstr>
      <vt:lpstr>Databázový model</vt:lpstr>
      <vt:lpstr>Relační datový model - příklad</vt:lpstr>
      <vt:lpstr>Relační databázový model</vt:lpstr>
      <vt:lpstr>Relační datový model - výhody</vt:lpstr>
      <vt:lpstr>Návrh databáze</vt:lpstr>
      <vt:lpstr>Konceptuální databázový návrh</vt:lpstr>
      <vt:lpstr>Konceptuální schéma obsahuje</vt:lpstr>
      <vt:lpstr>Konceptuální schéma obsahuje</vt:lpstr>
      <vt:lpstr>Mohutnost (cardinality) relace</vt:lpstr>
      <vt:lpstr>Příklad E-R diagramu</vt:lpstr>
      <vt:lpstr>Základní typy relací</vt:lpstr>
      <vt:lpstr>Logický návrh databáze</vt:lpstr>
      <vt:lpstr>Tabulky v relačním modelu</vt:lpstr>
      <vt:lpstr>Sloupce a datové typy v relační databázi</vt:lpstr>
      <vt:lpstr>SQL (Structured Query Language)</vt:lpstr>
      <vt:lpstr>Příkazy SQL</vt:lpstr>
      <vt:lpstr>Dotazovací jazyk – příkaz SELECT</vt:lpstr>
      <vt:lpstr>Příklad příkazu SELECT</vt:lpstr>
      <vt:lpstr>Spojení (JOIN) tabulek</vt:lpstr>
      <vt:lpstr>Standardní (vnitřní – INNER) a vnější (OUTER) spojení (JOIN)</vt:lpstr>
      <vt:lpstr>Příklad OUTER JOIN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smarda</dc:creator>
  <cp:lastModifiedBy>smarda</cp:lastModifiedBy>
  <cp:revision>121</cp:revision>
  <dcterms:created xsi:type="dcterms:W3CDTF">2010-09-06T19:37:37Z</dcterms:created>
  <dcterms:modified xsi:type="dcterms:W3CDTF">2012-07-25T19:32:23Z</dcterms:modified>
</cp:coreProperties>
</file>