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8" r:id="rId1"/>
    <p:sldMasterId id="2147484213" r:id="rId2"/>
    <p:sldMasterId id="2147484225" r:id="rId3"/>
    <p:sldMasterId id="2147484237" r:id="rId4"/>
    <p:sldMasterId id="2147484249" r:id="rId5"/>
  </p:sldMasterIdLst>
  <p:notesMasterIdLst>
    <p:notesMasterId r:id="rId68"/>
  </p:notesMasterIdLst>
  <p:sldIdLst>
    <p:sldId id="372" r:id="rId6"/>
    <p:sldId id="257" r:id="rId7"/>
    <p:sldId id="284" r:id="rId8"/>
    <p:sldId id="258" r:id="rId9"/>
    <p:sldId id="259" r:id="rId10"/>
    <p:sldId id="347" r:id="rId11"/>
    <p:sldId id="260" r:id="rId12"/>
    <p:sldId id="261" r:id="rId13"/>
    <p:sldId id="262" r:id="rId14"/>
    <p:sldId id="283" r:id="rId15"/>
    <p:sldId id="285" r:id="rId16"/>
    <p:sldId id="309" r:id="rId17"/>
    <p:sldId id="306" r:id="rId18"/>
    <p:sldId id="310" r:id="rId19"/>
    <p:sldId id="312" r:id="rId20"/>
    <p:sldId id="297" r:id="rId21"/>
    <p:sldId id="314" r:id="rId22"/>
    <p:sldId id="315" r:id="rId23"/>
    <p:sldId id="317" r:id="rId24"/>
    <p:sldId id="331" r:id="rId25"/>
    <p:sldId id="332" r:id="rId26"/>
    <p:sldId id="278" r:id="rId27"/>
    <p:sldId id="305" r:id="rId28"/>
    <p:sldId id="319" r:id="rId29"/>
    <p:sldId id="320" r:id="rId30"/>
    <p:sldId id="356" r:id="rId31"/>
    <p:sldId id="357" r:id="rId32"/>
    <p:sldId id="355" r:id="rId33"/>
    <p:sldId id="321" r:id="rId34"/>
    <p:sldId id="322" r:id="rId35"/>
    <p:sldId id="323" r:id="rId36"/>
    <p:sldId id="324" r:id="rId37"/>
    <p:sldId id="325" r:id="rId38"/>
    <p:sldId id="348" r:id="rId39"/>
    <p:sldId id="326" r:id="rId40"/>
    <p:sldId id="349" r:id="rId41"/>
    <p:sldId id="327" r:id="rId42"/>
    <p:sldId id="328" r:id="rId43"/>
    <p:sldId id="329" r:id="rId44"/>
    <p:sldId id="344" r:id="rId45"/>
    <p:sldId id="345" r:id="rId46"/>
    <p:sldId id="290" r:id="rId47"/>
    <p:sldId id="346" r:id="rId48"/>
    <p:sldId id="369" r:id="rId49"/>
    <p:sldId id="359" r:id="rId50"/>
    <p:sldId id="371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35" r:id="rId60"/>
    <p:sldId id="337" r:id="rId61"/>
    <p:sldId id="338" r:id="rId62"/>
    <p:sldId id="280" r:id="rId63"/>
    <p:sldId id="281" r:id="rId64"/>
    <p:sldId id="342" r:id="rId65"/>
    <p:sldId id="343" r:id="rId66"/>
    <p:sldId id="272" r:id="rId6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2012</c:v>
                </c:pt>
              </c:strCache>
            </c:strRef>
          </c:tx>
          <c:dLbls>
            <c:numFmt formatCode="0.0%" sourceLinked="0"/>
            <c:showVal val="1"/>
          </c:dLbls>
          <c:cat>
            <c:strRef>
              <c:f>List1!$A$2:$A$5</c:f>
              <c:strCache>
                <c:ptCount val="4"/>
                <c:pt idx="0">
                  <c:v>Vzdělávání a personální rozvoj</c:v>
                </c:pt>
                <c:pt idx="1">
                  <c:v>Docházka</c:v>
                </c:pt>
                <c:pt idx="2">
                  <c:v>Výběrová řízení</c:v>
                </c:pt>
                <c:pt idx="3">
                  <c:v>Zpracování mezd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0.18900000000000028</c:v>
                </c:pt>
                <c:pt idx="1">
                  <c:v>0.19000000000000006</c:v>
                </c:pt>
                <c:pt idx="2">
                  <c:v>0.20800000000000021</c:v>
                </c:pt>
                <c:pt idx="3">
                  <c:v>0.20500000000000004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2011</c:v>
                </c:pt>
              </c:strCache>
            </c:strRef>
          </c:tx>
          <c:dLbls>
            <c:numFmt formatCode="0.0%" sourceLinked="0"/>
            <c:showVal val="1"/>
          </c:dLbls>
          <c:cat>
            <c:strRef>
              <c:f>List1!$A$2:$A$5</c:f>
              <c:strCache>
                <c:ptCount val="4"/>
                <c:pt idx="0">
                  <c:v>Vzdělávání a personální rozvoj</c:v>
                </c:pt>
                <c:pt idx="1">
                  <c:v>Docházka</c:v>
                </c:pt>
                <c:pt idx="2">
                  <c:v>Výběrová řízení</c:v>
                </c:pt>
                <c:pt idx="3">
                  <c:v>Zpracování mezd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0.1</c:v>
                </c:pt>
                <c:pt idx="1">
                  <c:v>0.12300000000000012</c:v>
                </c:pt>
                <c:pt idx="2">
                  <c:v>0.126</c:v>
                </c:pt>
                <c:pt idx="3">
                  <c:v>0.13200000000000001</c:v>
                </c:pt>
              </c:numCache>
            </c:numRef>
          </c:val>
        </c:ser>
        <c:axId val="95442816"/>
        <c:axId val="95444352"/>
      </c:barChart>
      <c:catAx>
        <c:axId val="95442816"/>
        <c:scaling>
          <c:orientation val="minMax"/>
        </c:scaling>
        <c:axPos val="l"/>
        <c:tickLblPos val="nextTo"/>
        <c:crossAx val="95444352"/>
        <c:crosses val="autoZero"/>
        <c:auto val="1"/>
        <c:lblAlgn val="ctr"/>
        <c:lblOffset val="100"/>
      </c:catAx>
      <c:valAx>
        <c:axId val="95444352"/>
        <c:scaling>
          <c:orientation val="minMax"/>
        </c:scaling>
        <c:axPos val="b"/>
        <c:majorGridlines/>
        <c:numFmt formatCode="0%" sourceLinked="0"/>
        <c:tickLblPos val="nextTo"/>
        <c:crossAx val="954428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BA71E5-C5B0-4AD3-B87A-19FE0D2BA091}" type="datetimeFigureOut">
              <a:rPr lang="cs-CZ"/>
              <a:pPr>
                <a:defRPr/>
              </a:pPr>
              <a:t>26.7.2012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309CBD-7494-4ECF-A8BE-8CA3130014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0338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09CBD-7494-4ECF-A8BE-8CA31300140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6E38A8-DE78-41D7-A201-9F40DE486B43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CCD04-DBF2-4F8D-AA98-AE0048CF0A1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56151-5182-4DE6-8DA3-5017A48006C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258BB4-9E09-431A-9BD6-DBF4EDDB7B1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A43E8-83F6-40E9-A5BC-66A1E25E1DE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66D85-FA68-4FB8-82FE-439D176AFCFB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D11B0-1B09-4843-9CFC-7613130BE24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99597-6DBC-46BB-BDBC-54BB61B84B06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9C640-8246-45BB-AE72-9D4F7A42D7F0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58EE8E-6318-45B7-ABFF-041F08140B2C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49432-B974-4FA7-9898-111F30EC7A73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Klient ve webovém prohlížeči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Pomocí technologie Microsoft Silverlight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Vzhled i ovládání jako Vema editor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Pořízení akcí datovým editorem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Pořízení účastníků editorem nebo hromadně funkcí (vedoucí, pracoviště, úvazek atd.)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C9F76-1314-4EA3-A363-3B02BEA16D80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2400" smtClean="0"/>
              <a:t>Možnost studovat akce distančním způsobem přes Portál</a:t>
            </a:r>
          </a:p>
          <a:p>
            <a:pPr eaLnBrk="1" hangingPunct="1">
              <a:spcBef>
                <a:spcPct val="0"/>
              </a:spcBef>
            </a:pPr>
            <a:r>
              <a:rPr lang="cs-CZ" sz="2400" smtClean="0"/>
              <a:t>Libovolné množství dokumentů v mnoha různých formátech (Word, Excel, Powerpoint, RTF, PDF apod.)</a:t>
            </a:r>
          </a:p>
          <a:p>
            <a:pPr eaLnBrk="1" hangingPunct="1">
              <a:spcBef>
                <a:spcPct val="0"/>
              </a:spcBef>
            </a:pPr>
            <a:r>
              <a:rPr lang="cs-CZ" sz="2400" smtClean="0"/>
              <a:t>Informace emailem o zařazení do kurzu</a:t>
            </a:r>
          </a:p>
          <a:p>
            <a:pPr eaLnBrk="1" hangingPunct="1">
              <a:spcBef>
                <a:spcPct val="0"/>
              </a:spcBef>
            </a:pPr>
            <a:r>
              <a:rPr lang="cs-CZ" sz="2400" smtClean="0"/>
              <a:t>Nutné zobrazit dokument a potvrdit jeho prostudování</a:t>
            </a:r>
          </a:p>
          <a:p>
            <a:pPr eaLnBrk="1" hangingPunct="1">
              <a:spcBef>
                <a:spcPct val="0"/>
              </a:spcBef>
            </a:pPr>
            <a:r>
              <a:rPr lang="cs-CZ" sz="2400" smtClean="0"/>
              <a:t>Test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000" smtClean="0"/>
              <a:t>Náhodně vybrané otázky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000" smtClean="0"/>
              <a:t>Otázky typu 1 odpověď správná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000" smtClean="0"/>
              <a:t>Možnost více pokusů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000" smtClean="0"/>
              <a:t>Stanovení minimálního počtu správných odpovědí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500962-30FE-4E85-A680-4DC1C0D91924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Po ukončení vzdělávací akce lze vyzvat k jejímu zhodnocení účastníky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Vyzvání formou emailu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Otázky zaškrtávací (škály) a odpovídací – definuje vzdělavač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Sestava s vyhodnocením pro pořadatele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r>
              <a:rPr lang="cs-CZ" b="1" smtClean="0"/>
              <a:t>Průzkum vzdělávacích potřeb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Vybraní zaměstnanci mají možnost vyjádřit zájem o plánované akce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Volba, zda by je daná akce zajímala (Ano / Ne)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Nástroj pro rozhodování o uskutečnění plánovaných akcí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Žádost o vyplnění dotazníku odesílána emailem</a:t>
            </a: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F27616-04FB-4805-B411-DD4E12299352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F0845-C363-43BE-9485-F935418CFDFA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27856-1F42-4037-B148-EC18CCCC8DEB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EB0C6-F789-4E2F-8D0A-97A8D7ECCD09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09CBD-7494-4ECF-A8BE-8CA31300140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09CBD-7494-4ECF-A8BE-8CA31300140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923DE-3E9A-4257-8886-07A82D2757E5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53D74-40D4-4FDC-8B1D-4D9F481BBC42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F4E8F-C320-4CED-8AAC-8591F528392D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30FE0-D905-4193-9872-34E225FF5F08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281D2-5001-42C4-986A-6520FCA989EB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EE3DB-F0E0-492B-863B-FBB8115CD603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36E00-DAAC-4C18-9D29-13B7B581A2A9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8B80D-AC0C-46C7-9FEA-0CF5AC957018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73846-798D-440B-A835-2DBDB2FCA88F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1105E-5C35-4283-9A69-D0454406146A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D2F38-294E-410D-8B1C-6E8190452F8B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7E84C-C676-4E25-9372-57A8A96F686E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43921-BDBA-4A05-8728-0F0D924D16A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86E8D-FA92-482C-B40F-007C5849A3BB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64633-48BF-4410-95F7-95FD91EF50D8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CE0AF-D89A-4055-8BD7-DBF5DAABE97A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CF2CA-F792-4A30-893C-CD5AFE8648E3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09CBD-7494-4ECF-A8BE-8CA31300140F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309CBD-7494-4ECF-A8BE-8CA31300140F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67A62-511E-4A3A-AFA9-D5F3B5905ECE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8DDD-F59F-4AA3-8BE7-6EB58216B4B3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6CD-6653-4651-AB07-79861B17842E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27DA6-E670-439F-870E-A652088A98A5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0A1FF-D585-41C1-A7C0-D9630DA260A6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2CDCF-E0AF-4358-91AE-79CA706937E2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BAA8D-2C6E-46B0-83F6-D93257405E9E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9BDAA-0EED-407D-A9E8-B9393FEF62A5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3200" smtClean="0"/>
              <a:t>Plán na začátku roku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zadává každý pracovník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schvaluje vedoucí</a:t>
            </a:r>
          </a:p>
          <a:p>
            <a:pPr eaLnBrk="1" hangingPunct="1">
              <a:spcBef>
                <a:spcPct val="0"/>
              </a:spcBef>
            </a:pPr>
            <a:r>
              <a:rPr lang="cs-CZ" sz="3200" smtClean="0"/>
              <a:t>Čerpání v průběhu roku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žádost a schválení vedoucím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soulad s plánem a zůstatky</a:t>
            </a:r>
          </a:p>
          <a:p>
            <a:pPr eaLnBrk="1" hangingPunct="1">
              <a:spcBef>
                <a:spcPct val="0"/>
              </a:spcBef>
            </a:pPr>
            <a:r>
              <a:rPr lang="cs-CZ" sz="3200" smtClean="0"/>
              <a:t>Přehledy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nárok, čerpání, zůstatky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upozornění na nečerpání dovolené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smtClean="0">
                <a:ea typeface="ＭＳ Ｐゴシック" pitchFamily="34" charset="-128"/>
              </a:rPr>
              <a:t>řešení loňské a předloňské dovolené</a:t>
            </a: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1FA3E-98A2-47CA-8DC2-848977C03F00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218BA-67A6-4BD5-A8C8-74E7590A1D8C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C9048-E09B-4558-954F-483FB2DFF6F1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2D173-0501-47A8-BE18-F88938A0C29A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Vstupní obrazovka s konfigurovatelnými odkazy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Obsah je tvořen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standardní stránky s přehledy a formuláři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individuálně vytvořené stránky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výsledky výběrů vytvořených uživateli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dokumenty ke stažení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nástěnka se zprávami</a:t>
            </a:r>
          </a:p>
          <a:p>
            <a:pPr lvl="1" eaLnBrk="1" hangingPunct="1">
              <a:spcBef>
                <a:spcPct val="0"/>
              </a:spcBef>
            </a:pPr>
            <a:r>
              <a:rPr lang="cs-CZ" smtClean="0"/>
              <a:t>události generované systémem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09FB8-DCDE-46B6-84D1-6C622AC60FAB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78840-0406-4EAC-AA61-FF3AB45BBB47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65562" name="Picture 26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D24D-815A-43FD-81F0-7C22118C13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C3CC-38FF-4806-AB70-7A2EC2AADC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92C5-9253-45C0-ACF0-69C85F532C9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n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01000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928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8963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704F85-5D1C-40F3-9BC2-02187AED00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2FD45E-6DE7-48AA-A526-09F1E92F67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9B6BF-2155-4CCE-837C-7B844DB6A9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FFF173-F596-4867-AC51-FADF4108F3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8A1E0C-321D-4321-8C03-B46413A3FF7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946C78-2F5C-4481-8352-0DF369A37D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7061-33EA-4326-B937-1A71A39C1EF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F626D4-4E95-4ABA-8B17-C448EC2FE54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6E1837-AFB4-4277-93F0-FBD63E4D86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D605EF-819E-4285-949B-8542F4DFE37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9DF1E-F299-45BA-A0C3-A62056670F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2C5DC6-7702-447A-A5FB-E0C1074904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232852-3EE4-4D1A-8776-5B2FB158DDE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6266A5-C670-4E76-9EE4-59871EDD6A9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A04676-BC9D-462D-958B-F96BC7D36A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9219A-78E2-47FC-BD94-97C573D503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88FA86-9B0F-4BF3-B19F-E35E6B41F78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FAA2-5D2C-4AD4-9C97-2D3B0EE3A1F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B59260-4C7B-4B97-9B09-BDE424A91B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1759BD-F623-4F79-BF6D-8863052B98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EA0A4-810B-4E97-AD25-DF49382A880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CB53B-0CB3-46A5-B1FD-A4715E2B12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82D332-AED0-4158-923E-12E7BFEDF94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0120A-EA3F-4575-8689-C2B0B046BE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222211" name="Picture 3" descr="titl 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E6C83E-B1D4-496E-BE6C-4F127CDAFA3F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2218" name="Picture 10" descr="OPVK_MU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AEC7C-2CC0-4BD3-9BF7-8659032D98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B81DCE-1AA6-4DB1-9D5E-CC9A9BC5BA6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4C500-D81E-4247-AC62-C323125DC5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EE09-D11A-4F3B-AD18-D8E7005A841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519E4-B530-4BC9-8FDF-1BB23B83768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FF7759-6551-4434-AF05-A7A376F206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61F032-684C-4DAB-B3E5-3E9405917CD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C81726-C112-4694-B7A6-D8EE43BA6E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8BF932-116A-4B0E-AC21-6FB67039E4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02F36B-9492-4B2C-B0CE-1D270F5FEB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1D1723-1908-4A58-8F48-DE7FFE7750D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166778-E8DD-4340-ACD1-1EE0EE4D43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94FC95-9971-4F37-B89A-7803DEB9A6C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42D85-D15B-4C88-97B1-6DD935E63A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8954-E7DA-4EF3-B95C-483C315EEE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796024-728A-467C-B13A-E8B5597AB0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5F3707-52D5-4A00-9A7D-E2E129EA11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919E13-08E9-476F-B669-EF227E01612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0A3D8-7744-4CE3-A1FD-36C15950B0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1B3EA6-DA09-4F3D-8661-F7302E4F4C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062167-D7B4-4D2F-AD36-B2A3F0F5C9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1B9F85-71CC-4A07-8CEB-53E684D735C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DAE443-9044-43C8-BD57-FCEEE03431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117B-DDB0-48DC-8710-A7D69B65BC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6D90-E93B-4448-9486-03C11C77FB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9F09-7349-4A75-8A44-6ED4874D7BC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E42B-B5B9-454C-94CA-442E5E8EE8A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64537" name="Picture 25" descr="zahlavi CZ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430D24D-815A-43FD-81F0-7C22118C13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1" r:id="rId12"/>
    <p:sldLayoutId id="214748421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8556" name="Picture 12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05537DF4-9C20-4663-9D2A-394929B20D3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10602" name="Picture 10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C31A43C4-79C4-4AB4-9F70-E752E85AA43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1187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08A0B3CD-B0F2-499F-A068-416CD793A6A1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1200" name="Picture 16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287D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3235" name="Picture 3" descr="zahlavi 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fld id="{6A751CF9-4A2F-4D66-BCA8-B9C5EDFA1BD1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23243" name="Picture 11" descr="OPVK_MU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Informační systémy pro podporu řízení lidských zdrojů (HRIS)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400" dirty="0" smtClean="0"/>
              <a:t>Jaroslav Šmarda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Uživatelské rozhraní HRIS</a:t>
            </a:r>
            <a:endParaRPr lang="en-US" sz="3200" dirty="0" smtClean="0">
              <a:latin typeface="Gill Sans MT" pitchFamily="34" charset="-1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Zaměňují pojmy HRIS a HR portál</a:t>
            </a:r>
          </a:p>
          <a:p>
            <a:pPr lvl="1" eaLnBrk="1" hangingPunct="1"/>
            <a:r>
              <a:rPr lang="cs-CZ" dirty="0">
                <a:latin typeface="Gill Sans MT" pitchFamily="34" charset="-18"/>
              </a:rPr>
              <a:t>v</a:t>
            </a:r>
            <a:r>
              <a:rPr lang="cs-CZ" dirty="0" smtClean="0">
                <a:latin typeface="Gill Sans MT" pitchFamily="34" charset="-18"/>
              </a:rPr>
              <a:t>šichni zaměstnanci pracují s HRIS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Grafické, intuitivní, uživatelsky přívětivé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Vždy v internetovém prohlížeči</a:t>
            </a:r>
          </a:p>
          <a:p>
            <a:pPr lvl="1" eaLnBrk="1" hangingPunct="1"/>
            <a:r>
              <a:rPr lang="cs-CZ" dirty="0">
                <a:latin typeface="Gill Sans MT" pitchFamily="34" charset="-18"/>
              </a:rPr>
              <a:t>t</a:t>
            </a:r>
            <a:r>
              <a:rPr lang="cs-CZ" dirty="0" smtClean="0">
                <a:latin typeface="Gill Sans MT" pitchFamily="34" charset="-18"/>
              </a:rPr>
              <a:t>řeba i v iPhone</a:t>
            </a:r>
          </a:p>
          <a:p>
            <a:pPr eaLnBrk="1" hangingPunct="1"/>
            <a:r>
              <a:rPr lang="en-US" dirty="0" err="1" smtClean="0">
                <a:latin typeface="Gill Sans MT" pitchFamily="34" charset="-18"/>
              </a:rPr>
              <a:t>Integrace</a:t>
            </a:r>
            <a:r>
              <a:rPr lang="en-US" dirty="0" smtClean="0">
                <a:latin typeface="Gill Sans MT" pitchFamily="34" charset="-18"/>
              </a:rPr>
              <a:t> s MS Office, MS Outlook</a:t>
            </a:r>
          </a:p>
          <a:p>
            <a:pPr lvl="1" eaLnBrk="1" hangingPunct="1"/>
            <a:endParaRPr lang="cs-CZ" dirty="0" smtClean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/>
        </p:nvSpPr>
        <p:spPr bwMode="auto">
          <a:xfrm>
            <a:off x="228600" y="5029200"/>
            <a:ext cx="86868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3200" b="1">
              <a:solidFill>
                <a:schemeClr val="bg2"/>
              </a:solidFill>
              <a:latin typeface="Arial" pitchFamily="73" charset="0"/>
              <a:cs typeface="+mn-cs"/>
            </a:endParaRPr>
          </a:p>
        </p:txBody>
      </p:sp>
      <p:sp>
        <p:nvSpPr>
          <p:cNvPr id="21507" name="Obdélník 38"/>
          <p:cNvSpPr>
            <a:spLocks noChangeArrowheads="1"/>
          </p:cNvSpPr>
          <p:nvPr/>
        </p:nvSpPr>
        <p:spPr bwMode="auto">
          <a:xfrm>
            <a:off x="838200" y="4724400"/>
            <a:ext cx="2286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08" name="Obdélník 37"/>
          <p:cNvSpPr>
            <a:spLocks noChangeArrowheads="1"/>
          </p:cNvSpPr>
          <p:nvPr/>
        </p:nvSpPr>
        <p:spPr bwMode="auto">
          <a:xfrm>
            <a:off x="3429000" y="4724400"/>
            <a:ext cx="2286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563" y="792063"/>
            <a:ext cx="8599487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Gill Sans MT" pitchFamily="34" charset="-18"/>
              </a:rPr>
              <a:t>Aplikační architektura HRIS</a:t>
            </a:r>
            <a:endParaRPr lang="cs-CZ" sz="3200" dirty="0">
              <a:latin typeface="Gill Sans MT" pitchFamily="34" charset="-18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28600" y="1981200"/>
            <a:ext cx="8686800" cy="1066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3200" b="1">
              <a:solidFill>
                <a:schemeClr val="bg2"/>
              </a:solidFill>
              <a:latin typeface="Arial" pitchFamily="73" charset="0"/>
              <a:cs typeface="+mn-cs"/>
            </a:endParaRPr>
          </a:p>
        </p:txBody>
      </p:sp>
      <p:sp>
        <p:nvSpPr>
          <p:cNvPr id="21511" name="Obdélník 5"/>
          <p:cNvSpPr>
            <a:spLocks noChangeArrowheads="1"/>
          </p:cNvSpPr>
          <p:nvPr/>
        </p:nvSpPr>
        <p:spPr bwMode="auto">
          <a:xfrm>
            <a:off x="685800" y="1676400"/>
            <a:ext cx="1293813" cy="728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12" name="Obdélník 6"/>
          <p:cNvSpPr>
            <a:spLocks noChangeArrowheads="1"/>
          </p:cNvSpPr>
          <p:nvPr/>
        </p:nvSpPr>
        <p:spPr bwMode="auto">
          <a:xfrm>
            <a:off x="2124075" y="1676400"/>
            <a:ext cx="1223963" cy="744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13" name="Obdélník 7"/>
          <p:cNvSpPr>
            <a:spLocks noChangeArrowheads="1"/>
          </p:cNvSpPr>
          <p:nvPr/>
        </p:nvSpPr>
        <p:spPr bwMode="auto">
          <a:xfrm>
            <a:off x="3419475" y="1676400"/>
            <a:ext cx="1296988" cy="7604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14" name="Obdélník 8"/>
          <p:cNvSpPr>
            <a:spLocks noChangeArrowheads="1"/>
          </p:cNvSpPr>
          <p:nvPr/>
        </p:nvSpPr>
        <p:spPr bwMode="auto">
          <a:xfrm>
            <a:off x="4787900" y="1676400"/>
            <a:ext cx="1296988" cy="744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15" name="Obdélník 9"/>
          <p:cNvSpPr>
            <a:spLocks noChangeArrowheads="1"/>
          </p:cNvSpPr>
          <p:nvPr/>
        </p:nvSpPr>
        <p:spPr bwMode="auto">
          <a:xfrm>
            <a:off x="7524750" y="1676400"/>
            <a:ext cx="1223963" cy="744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228600" y="3505200"/>
            <a:ext cx="8686800" cy="1066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3200" b="1">
              <a:solidFill>
                <a:schemeClr val="bg2"/>
              </a:solidFill>
              <a:latin typeface="Arial" pitchFamily="73" charset="0"/>
              <a:cs typeface="+mn-cs"/>
            </a:endParaRPr>
          </a:p>
        </p:txBody>
      </p:sp>
      <p:sp>
        <p:nvSpPr>
          <p:cNvPr id="21517" name="Obdélník 15"/>
          <p:cNvSpPr>
            <a:spLocks noChangeArrowheads="1"/>
          </p:cNvSpPr>
          <p:nvPr/>
        </p:nvSpPr>
        <p:spPr bwMode="auto">
          <a:xfrm>
            <a:off x="539750" y="3200400"/>
            <a:ext cx="1293813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18" name="Obdélník 16"/>
          <p:cNvSpPr>
            <a:spLocks noChangeArrowheads="1"/>
          </p:cNvSpPr>
          <p:nvPr/>
        </p:nvSpPr>
        <p:spPr bwMode="auto">
          <a:xfrm>
            <a:off x="1979613" y="3213100"/>
            <a:ext cx="1277937" cy="8493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19" name="Obdélník 17"/>
          <p:cNvSpPr>
            <a:spLocks noChangeArrowheads="1"/>
          </p:cNvSpPr>
          <p:nvPr/>
        </p:nvSpPr>
        <p:spPr bwMode="auto">
          <a:xfrm>
            <a:off x="3348038" y="3200400"/>
            <a:ext cx="1295400" cy="8048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20" name="Obdélník 18"/>
          <p:cNvSpPr>
            <a:spLocks noChangeArrowheads="1"/>
          </p:cNvSpPr>
          <p:nvPr/>
        </p:nvSpPr>
        <p:spPr bwMode="auto">
          <a:xfrm>
            <a:off x="4787900" y="3200400"/>
            <a:ext cx="1317625" cy="8048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21" name="Obdélník 29"/>
          <p:cNvSpPr>
            <a:spLocks noChangeArrowheads="1"/>
          </p:cNvSpPr>
          <p:nvPr/>
        </p:nvSpPr>
        <p:spPr bwMode="auto">
          <a:xfrm>
            <a:off x="6019800" y="4724400"/>
            <a:ext cx="2286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22" name="TextovéPole 25"/>
          <p:cNvSpPr txBox="1">
            <a:spLocks noChangeArrowheads="1"/>
          </p:cNvSpPr>
          <p:nvPr/>
        </p:nvSpPr>
        <p:spPr bwMode="auto">
          <a:xfrm>
            <a:off x="3048000" y="2628900"/>
            <a:ext cx="297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dirty="0">
                <a:latin typeface="Gill Sans MT" pitchFamily="34" charset="-18"/>
              </a:rPr>
              <a:t>Řízení talentu</a:t>
            </a:r>
          </a:p>
        </p:txBody>
      </p:sp>
      <p:sp>
        <p:nvSpPr>
          <p:cNvPr id="21523" name="TextovéPole 32"/>
          <p:cNvSpPr txBox="1">
            <a:spLocks noChangeArrowheads="1"/>
          </p:cNvSpPr>
          <p:nvPr/>
        </p:nvSpPr>
        <p:spPr bwMode="auto">
          <a:xfrm>
            <a:off x="1371600" y="41402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>
                <a:latin typeface="Gill Sans MT" pitchFamily="34" charset="-18"/>
              </a:rPr>
              <a:t>Personální řízení zaměstnanců</a:t>
            </a:r>
          </a:p>
        </p:txBody>
      </p:sp>
      <p:sp>
        <p:nvSpPr>
          <p:cNvPr id="21524" name="TextovéPole 33"/>
          <p:cNvSpPr txBox="1">
            <a:spLocks noChangeArrowheads="1"/>
          </p:cNvSpPr>
          <p:nvPr/>
        </p:nvSpPr>
        <p:spPr bwMode="auto">
          <a:xfrm>
            <a:off x="3200400" y="56610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>
                <a:latin typeface="Gill Sans MT" pitchFamily="34" charset="-18"/>
              </a:rPr>
              <a:t>Jádro HRIS</a:t>
            </a:r>
          </a:p>
        </p:txBody>
      </p:sp>
      <p:sp>
        <p:nvSpPr>
          <p:cNvPr id="21525" name="TextovéPole 34"/>
          <p:cNvSpPr txBox="1">
            <a:spLocks noChangeArrowheads="1"/>
          </p:cNvSpPr>
          <p:nvPr/>
        </p:nvSpPr>
        <p:spPr bwMode="auto">
          <a:xfrm>
            <a:off x="990600" y="4854575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Personální evidence</a:t>
            </a:r>
          </a:p>
        </p:txBody>
      </p:sp>
      <p:sp>
        <p:nvSpPr>
          <p:cNvPr id="21526" name="TextovéPole 35"/>
          <p:cNvSpPr txBox="1">
            <a:spLocks noChangeArrowheads="1"/>
          </p:cNvSpPr>
          <p:nvPr/>
        </p:nvSpPr>
        <p:spPr bwMode="auto">
          <a:xfrm>
            <a:off x="3810000" y="4854575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Zpracování mezd</a:t>
            </a:r>
          </a:p>
        </p:txBody>
      </p:sp>
      <p:sp>
        <p:nvSpPr>
          <p:cNvPr id="21527" name="TextovéPole 36"/>
          <p:cNvSpPr txBox="1">
            <a:spLocks noChangeArrowheads="1"/>
          </p:cNvSpPr>
          <p:nvPr/>
        </p:nvSpPr>
        <p:spPr bwMode="auto">
          <a:xfrm>
            <a:off x="6248400" y="485457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Personální samoobsluha</a:t>
            </a:r>
          </a:p>
        </p:txBody>
      </p:sp>
      <p:sp>
        <p:nvSpPr>
          <p:cNvPr id="21528" name="TextovéPole 40"/>
          <p:cNvSpPr txBox="1">
            <a:spLocks noChangeArrowheads="1"/>
          </p:cNvSpPr>
          <p:nvPr/>
        </p:nvSpPr>
        <p:spPr bwMode="auto">
          <a:xfrm>
            <a:off x="539750" y="3200400"/>
            <a:ext cx="1293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Plánování pracovních míst</a:t>
            </a:r>
          </a:p>
        </p:txBody>
      </p:sp>
      <p:sp>
        <p:nvSpPr>
          <p:cNvPr id="21529" name="TextovéPole 41"/>
          <p:cNvSpPr txBox="1">
            <a:spLocks noChangeArrowheads="1"/>
          </p:cNvSpPr>
          <p:nvPr/>
        </p:nvSpPr>
        <p:spPr bwMode="auto">
          <a:xfrm>
            <a:off x="1908175" y="3213100"/>
            <a:ext cx="1277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Plánování nepřítomnosti</a:t>
            </a:r>
          </a:p>
        </p:txBody>
      </p:sp>
      <p:sp>
        <p:nvSpPr>
          <p:cNvPr id="21530" name="TextovéPole 42"/>
          <p:cNvSpPr txBox="1">
            <a:spLocks noChangeArrowheads="1"/>
          </p:cNvSpPr>
          <p:nvPr/>
        </p:nvSpPr>
        <p:spPr bwMode="auto">
          <a:xfrm>
            <a:off x="3309938" y="3200400"/>
            <a:ext cx="1333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Správa přesčasových hodin</a:t>
            </a:r>
          </a:p>
        </p:txBody>
      </p:sp>
      <p:sp>
        <p:nvSpPr>
          <p:cNvPr id="21531" name="TextovéPole 43"/>
          <p:cNvSpPr txBox="1">
            <a:spLocks noChangeArrowheads="1"/>
          </p:cNvSpPr>
          <p:nvPr/>
        </p:nvSpPr>
        <p:spPr bwMode="auto">
          <a:xfrm>
            <a:off x="4787900" y="3200400"/>
            <a:ext cx="1317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Evidence a zpracování docházky</a:t>
            </a:r>
          </a:p>
        </p:txBody>
      </p:sp>
      <p:sp>
        <p:nvSpPr>
          <p:cNvPr id="21532" name="TextovéPole 45"/>
          <p:cNvSpPr txBox="1">
            <a:spLocks noChangeArrowheads="1"/>
          </p:cNvSpPr>
          <p:nvPr/>
        </p:nvSpPr>
        <p:spPr bwMode="auto">
          <a:xfrm>
            <a:off x="685800" y="1668463"/>
            <a:ext cx="1293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Výběrová řízení</a:t>
            </a:r>
          </a:p>
        </p:txBody>
      </p:sp>
      <p:sp>
        <p:nvSpPr>
          <p:cNvPr id="21533" name="TextovéPole 46"/>
          <p:cNvSpPr txBox="1">
            <a:spLocks noChangeArrowheads="1"/>
          </p:cNvSpPr>
          <p:nvPr/>
        </p:nvSpPr>
        <p:spPr bwMode="auto">
          <a:xfrm>
            <a:off x="2124075" y="1752600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 dirty="0">
                <a:latin typeface="Gill Sans MT" pitchFamily="34" charset="-18"/>
              </a:rPr>
              <a:t>Řízení vzdělávání</a:t>
            </a:r>
          </a:p>
        </p:txBody>
      </p:sp>
      <p:sp>
        <p:nvSpPr>
          <p:cNvPr id="21534" name="TextovéPole 47"/>
          <p:cNvSpPr txBox="1">
            <a:spLocks noChangeArrowheads="1"/>
          </p:cNvSpPr>
          <p:nvPr/>
        </p:nvSpPr>
        <p:spPr bwMode="auto">
          <a:xfrm>
            <a:off x="3419475" y="1752600"/>
            <a:ext cx="1296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Řízení výkonnosti</a:t>
            </a:r>
          </a:p>
        </p:txBody>
      </p:sp>
      <p:sp>
        <p:nvSpPr>
          <p:cNvPr id="21535" name="TextovéPole 48"/>
          <p:cNvSpPr txBox="1">
            <a:spLocks noChangeArrowheads="1"/>
          </p:cNvSpPr>
          <p:nvPr/>
        </p:nvSpPr>
        <p:spPr bwMode="auto">
          <a:xfrm>
            <a:off x="4787900" y="1752600"/>
            <a:ext cx="1296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Management odměňování</a:t>
            </a:r>
          </a:p>
        </p:txBody>
      </p:sp>
      <p:sp>
        <p:nvSpPr>
          <p:cNvPr id="21536" name="TextovéPole 49"/>
          <p:cNvSpPr txBox="1">
            <a:spLocks noChangeArrowheads="1"/>
          </p:cNvSpPr>
          <p:nvPr/>
        </p:nvSpPr>
        <p:spPr bwMode="auto">
          <a:xfrm>
            <a:off x="7451725" y="1628775"/>
            <a:ext cx="12969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Plánování vývoje organizace  </a:t>
            </a:r>
          </a:p>
        </p:txBody>
      </p:sp>
      <p:sp>
        <p:nvSpPr>
          <p:cNvPr id="21537" name="Obdélník 52"/>
          <p:cNvSpPr>
            <a:spLocks noChangeArrowheads="1"/>
          </p:cNvSpPr>
          <p:nvPr/>
        </p:nvSpPr>
        <p:spPr bwMode="auto">
          <a:xfrm>
            <a:off x="6156325" y="1697038"/>
            <a:ext cx="1295400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38" name="TextovéPole 53"/>
          <p:cNvSpPr txBox="1">
            <a:spLocks noChangeArrowheads="1"/>
          </p:cNvSpPr>
          <p:nvPr/>
        </p:nvSpPr>
        <p:spPr bwMode="auto">
          <a:xfrm>
            <a:off x="6156325" y="177323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Řízení kariéry</a:t>
            </a:r>
          </a:p>
        </p:txBody>
      </p:sp>
      <p:sp>
        <p:nvSpPr>
          <p:cNvPr id="21539" name="Obdélník 39"/>
          <p:cNvSpPr>
            <a:spLocks noChangeArrowheads="1"/>
          </p:cNvSpPr>
          <p:nvPr/>
        </p:nvSpPr>
        <p:spPr bwMode="auto">
          <a:xfrm>
            <a:off x="7596188" y="3213100"/>
            <a:ext cx="1368425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40" name="TextovéPole 50"/>
          <p:cNvSpPr txBox="1">
            <a:spLocks noChangeArrowheads="1"/>
          </p:cNvSpPr>
          <p:nvPr/>
        </p:nvSpPr>
        <p:spPr bwMode="auto">
          <a:xfrm>
            <a:off x="7596188" y="3213100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Náklady na činnosti</a:t>
            </a:r>
          </a:p>
        </p:txBody>
      </p:sp>
      <p:sp>
        <p:nvSpPr>
          <p:cNvPr id="21541" name="Obdélník 51"/>
          <p:cNvSpPr>
            <a:spLocks noChangeArrowheads="1"/>
          </p:cNvSpPr>
          <p:nvPr/>
        </p:nvSpPr>
        <p:spPr bwMode="auto">
          <a:xfrm>
            <a:off x="6227763" y="3213100"/>
            <a:ext cx="1296987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3200" b="1">
              <a:solidFill>
                <a:schemeClr val="bg2"/>
              </a:solidFill>
            </a:endParaRPr>
          </a:p>
        </p:txBody>
      </p:sp>
      <p:sp>
        <p:nvSpPr>
          <p:cNvPr id="21542" name="TextovéPole 54"/>
          <p:cNvSpPr txBox="1">
            <a:spLocks noChangeArrowheads="1"/>
          </p:cNvSpPr>
          <p:nvPr/>
        </p:nvSpPr>
        <p:spPr bwMode="auto">
          <a:xfrm>
            <a:off x="6227763" y="3213100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>
                <a:latin typeface="Gill Sans MT" pitchFamily="34" charset="-18"/>
              </a:rPr>
              <a:t>Zaměstnanecké výhody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Výběrová řízení</a:t>
            </a:r>
            <a:endParaRPr lang="en-US" sz="3200" dirty="0" smtClean="0">
              <a:latin typeface="Gill Sans MT" pitchFamily="34" charset="-1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Zajištění lidských zdrojů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Evidence kandidátů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Organizace výběrových řízení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Vazba na sociální sítě (především </a:t>
            </a:r>
            <a:r>
              <a:rPr lang="cs-CZ" dirty="0" err="1" smtClean="0">
                <a:latin typeface="Gill Sans MT" pitchFamily="34" charset="-18"/>
              </a:rPr>
              <a:t>Linkedin</a:t>
            </a:r>
            <a:r>
              <a:rPr lang="cs-CZ" dirty="0" smtClean="0">
                <a:latin typeface="Gill Sans MT" pitchFamily="34" charset="-18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22176"/>
            <a:ext cx="8820150" cy="9906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Výběrová řízené - </a:t>
            </a:r>
            <a:r>
              <a:rPr lang="cs-CZ" sz="3200" dirty="0" err="1" smtClean="0">
                <a:latin typeface="Gill Sans MT" pitchFamily="34" charset="-18"/>
              </a:rPr>
              <a:t>LinkedIn</a:t>
            </a:r>
            <a:r>
              <a:rPr lang="cs-CZ" sz="3200" dirty="0" smtClean="0">
                <a:latin typeface="Gill Sans MT" pitchFamily="34" charset="-18"/>
              </a:rPr>
              <a:t> </a:t>
            </a:r>
            <a:r>
              <a:rPr lang="cs-CZ" sz="3200" dirty="0" err="1" smtClean="0">
                <a:latin typeface="Gill Sans MT" pitchFamily="34" charset="-18"/>
              </a:rPr>
              <a:t>Recruiter</a:t>
            </a:r>
            <a:endParaRPr lang="en-US" sz="3200" dirty="0" smtClean="0">
              <a:latin typeface="Gill Sans MT" pitchFamily="34" charset="-18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09725"/>
            <a:ext cx="7772400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výkonnosti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latin typeface="Gill Sans MT" pitchFamily="34" charset="-18"/>
              </a:rPr>
              <a:t>Management kompetencí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Centrální (agregované) a periodické hodnocení výkonnosti</a:t>
            </a:r>
            <a:r>
              <a:rPr lang="en-US" dirty="0" smtClean="0">
                <a:latin typeface="Gill Sans MT" pitchFamily="34" charset="-1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Definice pružných parametrů výkonnosti</a:t>
            </a:r>
            <a:r>
              <a:rPr lang="en-US" dirty="0" smtClean="0">
                <a:latin typeface="Gill Sans MT" pitchFamily="34" charset="-1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Sebehodnocení a manažerské hodnocení</a:t>
            </a:r>
            <a:endParaRPr lang="en-US" dirty="0" smtClean="0">
              <a:latin typeface="Gill Sans MT" pitchFamily="34" charset="-18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Nástroje pro autorizaci a reporting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Podpora pro </a:t>
            </a:r>
            <a:r>
              <a:rPr lang="cs-CZ" dirty="0" err="1" smtClean="0">
                <a:latin typeface="Gill Sans MT" pitchFamily="34" charset="-18"/>
              </a:rPr>
              <a:t>coaching</a:t>
            </a:r>
            <a:r>
              <a:rPr lang="cs-CZ" dirty="0" smtClean="0">
                <a:latin typeface="Gill Sans MT" pitchFamily="34" charset="-18"/>
              </a:rPr>
              <a:t> zaměstnanců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výkonnosti – řízení cílů</a:t>
            </a:r>
            <a:endParaRPr lang="en-US" sz="3200" dirty="0" smtClean="0">
              <a:latin typeface="Gill Sans MT" pitchFamily="34" charset="-1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-18"/>
              </a:rPr>
              <a:t>Business </a:t>
            </a:r>
            <a:r>
              <a:rPr lang="cs-CZ" dirty="0" smtClean="0">
                <a:latin typeface="Gill Sans MT" pitchFamily="34" charset="-18"/>
              </a:rPr>
              <a:t>plán v organizační hierarchii</a:t>
            </a:r>
            <a:endParaRPr lang="en-US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Kaskáda podnikatelských cílů</a:t>
            </a:r>
            <a:r>
              <a:rPr lang="en-US" dirty="0" smtClean="0">
                <a:latin typeface="Gill Sans MT" pitchFamily="34" charset="-18"/>
              </a:rPr>
              <a:t> </a:t>
            </a:r>
          </a:p>
          <a:p>
            <a:pPr eaLnBrk="1" hangingPunct="1"/>
            <a:r>
              <a:rPr lang="en-US" dirty="0" smtClean="0">
                <a:latin typeface="Gill Sans MT" pitchFamily="34" charset="-18"/>
              </a:rPr>
              <a:t>Management </a:t>
            </a:r>
            <a:r>
              <a:rPr lang="cs-CZ" dirty="0" smtClean="0">
                <a:latin typeface="Gill Sans MT" pitchFamily="34" charset="-18"/>
              </a:rPr>
              <a:t>iniciativy</a:t>
            </a:r>
            <a:endParaRPr lang="en-US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Návrhář plánovaných cílů</a:t>
            </a:r>
            <a:endParaRPr lang="en-US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Plány cílů zaměstnanců</a:t>
            </a:r>
            <a:r>
              <a:rPr lang="en-US" dirty="0" smtClean="0">
                <a:latin typeface="Gill Sans MT" pitchFamily="34" charset="-18"/>
              </a:rPr>
              <a:t> 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Zaměstnanecké </a:t>
            </a:r>
            <a:r>
              <a:rPr lang="cs-CZ" dirty="0" err="1" smtClean="0">
                <a:latin typeface="Gill Sans MT" pitchFamily="34" charset="-18"/>
              </a:rPr>
              <a:t>action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items</a:t>
            </a:r>
            <a:endParaRPr lang="cs-CZ" dirty="0">
              <a:latin typeface="Gill Sans MT" pitchFamily="34" charset="-18"/>
            </a:endParaRP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úkoly, aktivity, události pro jednoho zaměstnance</a:t>
            </a:r>
            <a:endParaRPr lang="en-US" dirty="0" smtClean="0">
              <a:latin typeface="Gill Sans MT" pitchFamily="34" charset="-1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1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04094"/>
            <a:ext cx="738187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0040" y="764704"/>
            <a:ext cx="8676456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Gill Sans MT" pitchFamily="34" charset="-18"/>
              </a:rPr>
              <a:t>Příklad uživatelského rozhraní – řízení výkonnosti</a:t>
            </a:r>
            <a:endParaRPr lang="cs-CZ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kariéry</a:t>
            </a:r>
            <a:endParaRPr lang="en-US" sz="3200" dirty="0" smtClean="0">
              <a:latin typeface="Gill Sans MT" pitchFamily="34" charset="-1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Plánování kariéry (</a:t>
            </a:r>
            <a:r>
              <a:rPr lang="en-US" dirty="0" smtClean="0">
                <a:latin typeface="Gill Sans MT" pitchFamily="34" charset="-18"/>
              </a:rPr>
              <a:t>self-directed</a:t>
            </a:r>
            <a:r>
              <a:rPr lang="cs-CZ" dirty="0" smtClean="0">
                <a:latin typeface="Gill Sans MT" pitchFamily="34" charset="-18"/>
              </a:rPr>
              <a:t>)</a:t>
            </a:r>
            <a:r>
              <a:rPr lang="en-US" dirty="0" smtClean="0">
                <a:latin typeface="Gill Sans MT" pitchFamily="34" charset="-18"/>
              </a:rPr>
              <a:t> 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Kariérní scénáře a cesty</a:t>
            </a:r>
            <a:endParaRPr lang="en-US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Spolupráce s kariérním rádcem (mentor)</a:t>
            </a:r>
            <a:endParaRPr lang="en-US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Uživatelsky definované a předdefinované chytré vyhledávání</a:t>
            </a:r>
            <a:endParaRPr lang="en-US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Nástroje pro porovnávání pracovních zařazení</a:t>
            </a:r>
            <a:endParaRPr lang="en-US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Kariérní upozornění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Plánování vývoje organizace</a:t>
            </a:r>
            <a:endParaRPr lang="en-US" sz="3200" dirty="0" smtClean="0">
              <a:latin typeface="Gill Sans MT" pitchFamily="34" charset="-1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Modelování týmů</a:t>
            </a:r>
            <a:r>
              <a:rPr lang="en-US" dirty="0" smtClean="0">
                <a:latin typeface="Gill Sans MT" pitchFamily="34" charset="-1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Plány postupu, návrhy na postup</a:t>
            </a:r>
            <a:endParaRPr lang="en-US" dirty="0" smtClean="0">
              <a:latin typeface="Gill Sans MT" pitchFamily="34" charset="-18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Kandidáti pro postup, porovnání kandidátů</a:t>
            </a:r>
            <a:endParaRPr lang="en-US" dirty="0" smtClean="0">
              <a:latin typeface="Gill Sans MT" pitchFamily="34" charset="-18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Externí kandidáty + kontakty na personální agentury (</a:t>
            </a:r>
            <a:r>
              <a:rPr lang="en-US" dirty="0" smtClean="0">
                <a:latin typeface="Gill Sans MT" pitchFamily="34" charset="-18"/>
              </a:rPr>
              <a:t>head-hunters</a:t>
            </a:r>
            <a:r>
              <a:rPr lang="cs-CZ" dirty="0" smtClean="0">
                <a:latin typeface="Gill Sans MT" pitchFamily="34" charset="-1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Gill Sans MT" pitchFamily="34" charset="-18"/>
              </a:rPr>
              <a:t>Rozvojové plány a </a:t>
            </a:r>
            <a:r>
              <a:rPr lang="en-US" dirty="0" smtClean="0">
                <a:latin typeface="Gill Sans MT" pitchFamily="34" charset="-18"/>
              </a:rPr>
              <a:t>action items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vzdělávání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Požadavky na vzdělávání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Vzdělávací programy, kurzy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Obsahy kurzů, ceny kurzů, evidence plateb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Evidence účasti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Kredity, skóre, ukončení kurzů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Certifikace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Hodnocení vzdělávání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66192"/>
            <a:ext cx="8675687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Gill Sans MT" pitchFamily="34" charset="-18"/>
              </a:rPr>
              <a:t>Personální informační </a:t>
            </a:r>
            <a:r>
              <a:rPr lang="cs-CZ" sz="3200" dirty="0" smtClean="0">
                <a:latin typeface="Gill Sans MT" pitchFamily="34" charset="-18"/>
              </a:rPr>
              <a:t>systémy (HRIS)</a:t>
            </a:r>
            <a:endParaRPr lang="cs-CZ" sz="3200" dirty="0">
              <a:latin typeface="Gill Sans MT" pitchFamily="34" charset="-18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Funkce HRIS (</a:t>
            </a:r>
            <a:r>
              <a:rPr lang="cs-CZ" dirty="0" err="1" smtClean="0">
                <a:latin typeface="Gill Sans MT" pitchFamily="34" charset="-18"/>
              </a:rPr>
              <a:t>Human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Resources</a:t>
            </a:r>
            <a:r>
              <a:rPr lang="cs-CZ" dirty="0" smtClean="0">
                <a:latin typeface="Gill Sans MT" pitchFamily="34" charset="-18"/>
              </a:rPr>
              <a:t> Information Systém)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Portálové řešení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Aplikační architektura HRIS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řízení talentu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Budoucí technologie HRIS</a:t>
            </a:r>
          </a:p>
          <a:p>
            <a:pPr lvl="1" eaLnBrk="1" hangingPunct="1"/>
            <a:r>
              <a:rPr lang="cs-CZ" dirty="0" err="1" smtClean="0">
                <a:latin typeface="Gill Sans MT" pitchFamily="34" charset="-18"/>
              </a:rPr>
              <a:t>cloudové</a:t>
            </a:r>
            <a:r>
              <a:rPr lang="cs-CZ" dirty="0" smtClean="0">
                <a:latin typeface="Gill Sans MT" pitchFamily="34" charset="-18"/>
              </a:rPr>
              <a:t> řešení (např. V4 </a:t>
            </a:r>
            <a:r>
              <a:rPr lang="cs-CZ" dirty="0" err="1" smtClean="0">
                <a:latin typeface="Gill Sans MT" pitchFamily="34" charset="-18"/>
              </a:rPr>
              <a:t>Cloud</a:t>
            </a:r>
            <a:r>
              <a:rPr lang="cs-CZ" dirty="0">
                <a:latin typeface="Gill Sans MT" pitchFamily="34" charset="-18"/>
              </a:rPr>
              <a:t>)</a:t>
            </a:r>
            <a:endParaRPr lang="cs-CZ" dirty="0" smtClean="0">
              <a:latin typeface="Gill Sans MT" pitchFamily="34" charset="-18"/>
            </a:endParaRPr>
          </a:p>
          <a:p>
            <a:pPr lvl="1" eaLnBrk="1" hangingPunct="1"/>
            <a:r>
              <a:rPr lang="cs-CZ" dirty="0">
                <a:latin typeface="Gill Sans MT" pitchFamily="34" charset="-18"/>
              </a:rPr>
              <a:t>s</a:t>
            </a:r>
            <a:r>
              <a:rPr lang="cs-CZ" dirty="0" smtClean="0">
                <a:latin typeface="Gill Sans MT" pitchFamily="34" charset="-18"/>
              </a:rPr>
              <a:t>ociální sítě, mobilní technologie (tablety, chytré mobily)</a:t>
            </a:r>
          </a:p>
          <a:p>
            <a:pPr lvl="1" eaLnBrk="1" hangingPunct="1"/>
            <a:r>
              <a:rPr lang="cs-CZ" dirty="0">
                <a:latin typeface="Gill Sans MT" pitchFamily="34" charset="-18"/>
              </a:rPr>
              <a:t>a</a:t>
            </a:r>
            <a:r>
              <a:rPr lang="cs-CZ" dirty="0" smtClean="0">
                <a:latin typeface="Gill Sans MT" pitchFamily="34" charset="-18"/>
              </a:rPr>
              <a:t>utomatizace personálních procesů (</a:t>
            </a:r>
            <a:r>
              <a:rPr lang="cs-CZ" dirty="0" err="1" smtClean="0">
                <a:latin typeface="Gill Sans MT" pitchFamily="34" charset="-18"/>
              </a:rPr>
              <a:t>workflow</a:t>
            </a:r>
            <a:r>
              <a:rPr lang="cs-CZ" dirty="0" smtClean="0">
                <a:latin typeface="Gill Sans MT" pitchFamily="34" charset="-18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107505" y="764704"/>
            <a:ext cx="9036496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vzdělávání v HR Vema – vzdělávací akce</a:t>
            </a:r>
          </a:p>
        </p:txBody>
      </p:sp>
      <p:pic>
        <p:nvPicPr>
          <p:cNvPr id="32771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1568152"/>
            <a:ext cx="7620000" cy="5029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908720"/>
            <a:ext cx="849694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vzdělávání v HR Vema - samostudium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2726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24" y="836712"/>
            <a:ext cx="8820472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Gill Sans MT" pitchFamily="34" charset="-18"/>
              </a:rPr>
              <a:t>Řízení vzdělávání v HR Vema - hodnocení vzdělávacích akcí</a:t>
            </a: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44650"/>
            <a:ext cx="660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20725" y="836712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vzdělávání - </a:t>
            </a:r>
            <a:r>
              <a:rPr lang="cs-CZ" sz="3200" dirty="0" err="1" smtClean="0">
                <a:latin typeface="Gill Sans MT" pitchFamily="34" charset="-18"/>
              </a:rPr>
              <a:t>Kenexa</a:t>
            </a:r>
            <a:r>
              <a:rPr lang="cs-CZ" sz="3200" dirty="0" smtClean="0">
                <a:latin typeface="Gill Sans MT" pitchFamily="34" charset="-18"/>
              </a:rPr>
              <a:t> </a:t>
            </a:r>
            <a:r>
              <a:rPr lang="cs-CZ" sz="3200" dirty="0" err="1" smtClean="0">
                <a:latin typeface="Gill Sans MT" pitchFamily="34" charset="-18"/>
              </a:rPr>
              <a:t>SimSJT</a:t>
            </a:r>
            <a:endParaRPr lang="en-US" sz="3200" dirty="0" smtClean="0">
              <a:latin typeface="Gill Sans MT" pitchFamily="34" charset="-18"/>
            </a:endParaRP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2425"/>
            <a:ext cx="6724650" cy="4830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Management odměňování</a:t>
            </a:r>
            <a:endParaRPr lang="en-US" sz="3200" dirty="0" smtClean="0">
              <a:latin typeface="Gill Sans MT" pitchFamily="34" charset="-1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smtClean="0">
                <a:latin typeface="Gill Sans MT" pitchFamily="34" charset="-18"/>
              </a:rPr>
              <a:t>Kompenzační plány a balíčky</a:t>
            </a:r>
            <a:endParaRPr lang="en-US" sz="2000" smtClean="0"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latin typeface="Gill Sans MT" pitchFamily="34" charset="-18"/>
              </a:rPr>
              <a:t>Pružné kompenzace</a:t>
            </a:r>
            <a:endParaRPr lang="en-US" sz="2000" smtClean="0">
              <a:latin typeface="Gill Sans MT" pitchFamily="34" charset="-18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sz="1800" smtClean="0">
                <a:latin typeface="Gill Sans MT" pitchFamily="34" charset="-18"/>
              </a:rPr>
              <a:t>B</a:t>
            </a:r>
            <a:r>
              <a:rPr lang="en-US" sz="1800" smtClean="0">
                <a:latin typeface="Gill Sans MT" pitchFamily="34" charset="-18"/>
              </a:rPr>
              <a:t>onus</a:t>
            </a:r>
            <a:r>
              <a:rPr lang="cs-CZ" sz="1800" smtClean="0">
                <a:latin typeface="Gill Sans MT" pitchFamily="34" charset="-18"/>
              </a:rPr>
              <a:t>y pro oddělení (kolektivní odměny)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>
                <a:latin typeface="Gill Sans MT" pitchFamily="34" charset="-18"/>
              </a:rPr>
              <a:t>Cílové odměny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>
                <a:latin typeface="Gill Sans MT" pitchFamily="34" charset="-18"/>
              </a:rPr>
              <a:t>Nastavení schvalování odměn podle požadavků</a:t>
            </a:r>
            <a:endParaRPr lang="en-US" sz="1800" smtClean="0"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latin typeface="Gill Sans MT" pitchFamily="34" charset="-18"/>
              </a:rPr>
              <a:t>Akcie</a:t>
            </a:r>
            <a:endParaRPr lang="en-US" sz="2000" smtClean="0">
              <a:latin typeface="Gill Sans MT" pitchFamily="34" charset="-18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sz="1800" smtClean="0">
                <a:latin typeface="Gill Sans MT" pitchFamily="34" charset="-18"/>
              </a:rPr>
              <a:t>Správa akciových plánů pro zaměstnance (samoobsluha – jednoduše a intuitivně)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Gill Sans MT" pitchFamily="34" charset="-18"/>
              </a:rPr>
              <a:t>Benefit</a:t>
            </a:r>
            <a:r>
              <a:rPr lang="cs-CZ" sz="2000" smtClean="0">
                <a:latin typeface="Gill Sans MT" pitchFamily="34" charset="-18"/>
              </a:rPr>
              <a:t>y</a:t>
            </a:r>
            <a:endParaRPr lang="en-US" sz="2000" smtClean="0">
              <a:latin typeface="Gill Sans MT" pitchFamily="34" charset="-18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sz="1800" smtClean="0">
                <a:latin typeface="Gill Sans MT" pitchFamily="34" charset="-18"/>
              </a:rPr>
              <a:t>Globální </a:t>
            </a:r>
            <a:r>
              <a:rPr lang="en-US" sz="1800" smtClean="0">
                <a:latin typeface="Gill Sans MT" pitchFamily="34" charset="-18"/>
              </a:rPr>
              <a:t>benefit</a:t>
            </a:r>
            <a:r>
              <a:rPr lang="cs-CZ" sz="1800" smtClean="0">
                <a:latin typeface="Gill Sans MT" pitchFamily="34" charset="-18"/>
              </a:rPr>
              <a:t>ní</a:t>
            </a:r>
            <a:r>
              <a:rPr lang="en-US" sz="1800" smtClean="0">
                <a:latin typeface="Gill Sans MT" pitchFamily="34" charset="-18"/>
              </a:rPr>
              <a:t> </a:t>
            </a:r>
            <a:r>
              <a:rPr lang="cs-CZ" sz="1800" smtClean="0">
                <a:latin typeface="Gill Sans MT" pitchFamily="34" charset="-18"/>
              </a:rPr>
              <a:t>plány přístupné oprávněným zaměstnancům při náboru a životních událostech</a:t>
            </a:r>
            <a:endParaRPr lang="en-US" sz="1800" smtClean="0"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000" smtClean="0">
                <a:latin typeface="Gill Sans MT" pitchFamily="34" charset="-18"/>
              </a:rPr>
              <a:t>Vazba na zpracování mezd</a:t>
            </a:r>
            <a:endParaRPr lang="en-US" sz="2000" smtClean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Budoucí technologie HRIS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HRIS budou provozovány přes internet na aplikačních serverech dodavatelů takových systémů formou označovanou jako </a:t>
            </a:r>
            <a:r>
              <a:rPr lang="cs-CZ" dirty="0" err="1" smtClean="0">
                <a:latin typeface="Gill Sans MT" pitchFamily="34" charset="-18"/>
              </a:rPr>
              <a:t>Cloud</a:t>
            </a:r>
            <a:r>
              <a:rPr lang="cs-CZ" dirty="0" smtClean="0">
                <a:latin typeface="Gill Sans MT" pitchFamily="34" charset="-18"/>
              </a:rPr>
              <a:t> </a:t>
            </a:r>
            <a:r>
              <a:rPr lang="cs-CZ" dirty="0" err="1" smtClean="0">
                <a:latin typeface="Gill Sans MT" pitchFamily="34" charset="-18"/>
              </a:rPr>
              <a:t>Computing</a:t>
            </a:r>
            <a:endParaRPr lang="cs-CZ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Jiná označení:</a:t>
            </a:r>
          </a:p>
          <a:p>
            <a:pPr lvl="1" eaLnBrk="1" hangingPunct="1"/>
            <a:r>
              <a:rPr lang="en-US" dirty="0" err="1" smtClean="0">
                <a:latin typeface="Gill Sans MT" pitchFamily="34" charset="-18"/>
              </a:rPr>
              <a:t>SaaS</a:t>
            </a:r>
            <a:r>
              <a:rPr lang="en-US" dirty="0" smtClean="0">
                <a:latin typeface="Gill Sans MT" pitchFamily="34" charset="-18"/>
              </a:rPr>
              <a:t> (Software as a Service)</a:t>
            </a:r>
          </a:p>
          <a:p>
            <a:pPr lvl="1" eaLnBrk="1" hangingPunct="1"/>
            <a:r>
              <a:rPr lang="en-US" dirty="0" smtClean="0">
                <a:latin typeface="Gill Sans MT" pitchFamily="34" charset="-18"/>
              </a:rPr>
              <a:t>On Demand (</a:t>
            </a:r>
            <a:r>
              <a:rPr lang="en-US" dirty="0" err="1" smtClean="0">
                <a:latin typeface="Gill Sans MT" pitchFamily="34" charset="-18"/>
              </a:rPr>
              <a:t>na</a:t>
            </a:r>
            <a:r>
              <a:rPr lang="en-US" dirty="0" smtClean="0">
                <a:latin typeface="Gill Sans MT" pitchFamily="34" charset="-18"/>
              </a:rPr>
              <a:t> </a:t>
            </a:r>
            <a:r>
              <a:rPr lang="en-US" dirty="0" err="1" smtClean="0">
                <a:latin typeface="Gill Sans MT" pitchFamily="34" charset="-18"/>
              </a:rPr>
              <a:t>požádání</a:t>
            </a:r>
            <a:r>
              <a:rPr lang="en-US" dirty="0" smtClean="0">
                <a:latin typeface="Gill Sans MT" pitchFamily="34" charset="-18"/>
              </a:rPr>
              <a:t>)</a:t>
            </a:r>
            <a:endParaRPr lang="cs-CZ" dirty="0" smtClean="0">
              <a:latin typeface="Gill Sans MT" pitchFamily="34" charset="-18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1" y="1125538"/>
            <a:ext cx="8640960" cy="647700"/>
          </a:xfrm>
        </p:spPr>
        <p:txBody>
          <a:bodyPr/>
          <a:lstStyle/>
          <a:p>
            <a:r>
              <a:rPr lang="cs-CZ" sz="2800" dirty="0" smtClean="0"/>
              <a:t>Základní vlastnosti aplikací pro </a:t>
            </a:r>
            <a:r>
              <a:rPr lang="cs-CZ" sz="2800" dirty="0" err="1" smtClean="0"/>
              <a:t>Cloud</a:t>
            </a:r>
            <a:r>
              <a:rPr lang="cs-CZ" sz="2800" dirty="0" smtClean="0"/>
              <a:t> </a:t>
            </a:r>
            <a:r>
              <a:rPr lang="cs-CZ" sz="2800" dirty="0" err="1" smtClean="0"/>
              <a:t>Computing</a:t>
            </a:r>
            <a:r>
              <a:rPr lang="cs-CZ" sz="2800" dirty="0" smtClean="0"/>
              <a:t>…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Multitenancy</a:t>
            </a:r>
            <a:r>
              <a:rPr lang="cs-CZ" dirty="0" smtClean="0"/>
              <a:t> (má Vema V4 </a:t>
            </a:r>
            <a:r>
              <a:rPr lang="cs-CZ" dirty="0" err="1" smtClean="0"/>
              <a:t>Cloud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Princip softwarové architektury, kdy na serveru běží jediná instance softwaru, která obsluhuje mnoho zákazníků (</a:t>
            </a:r>
            <a:r>
              <a:rPr lang="cs-CZ" dirty="0" err="1" smtClean="0"/>
              <a:t>tenant</a:t>
            </a:r>
            <a:r>
              <a:rPr lang="cs-CZ" dirty="0" smtClean="0"/>
              <a:t>-nájemník) </a:t>
            </a:r>
          </a:p>
          <a:p>
            <a:pPr lvl="1"/>
            <a:r>
              <a:rPr lang="cs-CZ" dirty="0" err="1" smtClean="0"/>
              <a:t>Multitenancy</a:t>
            </a:r>
            <a:r>
              <a:rPr lang="cs-CZ" dirty="0" smtClean="0"/>
              <a:t> je v kontrastu k </a:t>
            </a:r>
            <a:r>
              <a:rPr lang="cs-CZ" dirty="0" err="1" smtClean="0"/>
              <a:t>multi</a:t>
            </a:r>
            <a:r>
              <a:rPr lang="cs-CZ" dirty="0" smtClean="0"/>
              <a:t>-instalační architektuře, kde oddělené instance softwaru (nebo oddělené hardwarové systémy) obsluhují vždy jediného zákazníka</a:t>
            </a:r>
          </a:p>
        </p:txBody>
      </p:sp>
    </p:spTree>
    <p:extLst>
      <p:ext uri="{BB962C8B-B14F-4D97-AF65-F5344CB8AC3E}">
        <p14:creationId xmlns:p14="http://schemas.microsoft.com/office/powerpoint/2010/main" xmlns="" val="1581687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1" y="1125538"/>
            <a:ext cx="8712968" cy="647700"/>
          </a:xfrm>
        </p:spPr>
        <p:txBody>
          <a:bodyPr/>
          <a:lstStyle/>
          <a:p>
            <a:r>
              <a:rPr lang="cs-CZ" sz="2800" dirty="0" smtClean="0"/>
              <a:t>…Základní vlastnosti aplikací pro </a:t>
            </a:r>
            <a:r>
              <a:rPr lang="cs-CZ" sz="2800" dirty="0" err="1" smtClean="0"/>
              <a:t>Cloud</a:t>
            </a:r>
            <a:r>
              <a:rPr lang="cs-CZ" sz="2800" dirty="0" smtClean="0"/>
              <a:t> </a:t>
            </a:r>
            <a:r>
              <a:rPr lang="cs-CZ" sz="2800" dirty="0" err="1" smtClean="0"/>
              <a:t>Computing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Aplikace musí být navrženy tak, že jsou schopny obsluhovat rozdílné zákazníky a musí být uživatelsky konfigurovatelné pro jednotlivé zákazníky (umí Vema V4 </a:t>
            </a:r>
            <a:r>
              <a:rPr lang="cs-CZ" dirty="0" err="1" smtClean="0"/>
              <a:t>Cloud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Multitenancy</a:t>
            </a:r>
            <a:r>
              <a:rPr lang="cs-CZ" dirty="0" smtClean="0"/>
              <a:t> – základní atribut softwaru pro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977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725" y="836712"/>
            <a:ext cx="7827963" cy="647700"/>
          </a:xfrm>
        </p:spPr>
        <p:txBody>
          <a:bodyPr/>
          <a:lstStyle/>
          <a:p>
            <a:r>
              <a:rPr lang="cs-CZ" sz="3200" dirty="0" err="1" smtClean="0"/>
              <a:t>Cloud</a:t>
            </a:r>
            <a:r>
              <a:rPr lang="cs-CZ" sz="3200" dirty="0" smtClean="0"/>
              <a:t> </a:t>
            </a:r>
            <a:r>
              <a:rPr lang="cs-CZ" sz="3200" dirty="0" err="1" smtClean="0"/>
              <a:t>Computing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332" y="1772816"/>
            <a:ext cx="5199980" cy="45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731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423275" cy="647700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Gill Sans MT" pitchFamily="34" charset="-18"/>
              </a:rPr>
              <a:t>Základní vlastnosti HRIS pro </a:t>
            </a:r>
            <a:r>
              <a:rPr lang="cs-CZ" sz="2800" dirty="0" err="1" smtClean="0">
                <a:latin typeface="Gill Sans MT" pitchFamily="34" charset="-18"/>
              </a:rPr>
              <a:t>Cloud</a:t>
            </a:r>
            <a:r>
              <a:rPr lang="cs-CZ" sz="2800" dirty="0" smtClean="0">
                <a:latin typeface="Gill Sans MT" pitchFamily="34" charset="-18"/>
              </a:rPr>
              <a:t> </a:t>
            </a:r>
            <a:r>
              <a:rPr lang="cs-CZ" sz="2800" dirty="0" err="1" smtClean="0">
                <a:latin typeface="Gill Sans MT" pitchFamily="34" charset="-18"/>
              </a:rPr>
              <a:t>Computing</a:t>
            </a:r>
            <a:endParaRPr lang="cs-CZ" sz="2800" dirty="0" smtClean="0">
              <a:latin typeface="Gill Sans MT" pitchFamily="34" charset="-18"/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řístup uživatelů k údajům a funkcím HRIS prostřednictvím internetového prohlížeče (Vema V4 </a:t>
            </a:r>
            <a:r>
              <a:rPr lang="cs-CZ" dirty="0" err="1" smtClean="0">
                <a:latin typeface="Gill Sans MT" pitchFamily="34" charset="-18"/>
              </a:rPr>
              <a:t>Cloud</a:t>
            </a:r>
            <a:r>
              <a:rPr lang="cs-CZ" dirty="0" smtClean="0">
                <a:latin typeface="Gill Sans MT" pitchFamily="34" charset="-18"/>
              </a:rPr>
              <a:t>)</a:t>
            </a:r>
          </a:p>
          <a:p>
            <a:pPr eaLnBrk="1" hangingPunct="1"/>
            <a:r>
              <a:rPr lang="cs-CZ" dirty="0">
                <a:latin typeface="Gill Sans MT" pitchFamily="34" charset="-18"/>
              </a:rPr>
              <a:t>Z</a:t>
            </a:r>
            <a:r>
              <a:rPr lang="cs-CZ" dirty="0" smtClean="0">
                <a:latin typeface="Gill Sans MT" pitchFamily="34" charset="-18"/>
              </a:rPr>
              <a:t>pracování dat zákazníků ve společném centru na jednom serveru v jediné instalaci </a:t>
            </a:r>
            <a:r>
              <a:rPr lang="cs-CZ" dirty="0">
                <a:latin typeface="Gill Sans MT" pitchFamily="34" charset="-18"/>
              </a:rPr>
              <a:t>HRIS (Vema V4 </a:t>
            </a:r>
            <a:r>
              <a:rPr lang="cs-CZ" dirty="0" err="1">
                <a:latin typeface="Gill Sans MT" pitchFamily="34" charset="-18"/>
              </a:rPr>
              <a:t>Cloud</a:t>
            </a:r>
            <a:r>
              <a:rPr lang="cs-CZ" dirty="0">
                <a:latin typeface="Gill Sans MT" pitchFamily="34" charset="-18"/>
              </a:rPr>
              <a:t>)</a:t>
            </a:r>
            <a:endParaRPr lang="cs-CZ" dirty="0" smtClean="0">
              <a:latin typeface="Gill Sans MT" pitchFamily="34" charset="-18"/>
            </a:endParaRP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HRIS provozované formou </a:t>
            </a:r>
            <a:r>
              <a:rPr lang="cs-CZ" dirty="0" err="1" smtClean="0">
                <a:latin typeface="Gill Sans MT" pitchFamily="34" charset="-18"/>
              </a:rPr>
              <a:t>SaaS</a:t>
            </a:r>
            <a:r>
              <a:rPr lang="cs-CZ" dirty="0" smtClean="0">
                <a:latin typeface="Gill Sans MT" pitchFamily="34" charset="-18"/>
              </a:rPr>
              <a:t> budou muset mít  nové vlastnosti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725" y="836712"/>
            <a:ext cx="7827963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Gill Sans MT" pitchFamily="34" charset="-18"/>
              </a:rPr>
              <a:t>HRIS jako součást </a:t>
            </a:r>
            <a:r>
              <a:rPr lang="cs-CZ" sz="3200" dirty="0" smtClean="0">
                <a:latin typeface="Gill Sans MT" pitchFamily="34" charset="-18"/>
              </a:rPr>
              <a:t>IPS </a:t>
            </a:r>
            <a:endParaRPr lang="cs-CZ" sz="3200" dirty="0">
              <a:latin typeface="Gill Sans MT" pitchFamily="34" charset="-18"/>
            </a:endParaRPr>
          </a:p>
        </p:txBody>
      </p:sp>
      <p:sp>
        <p:nvSpPr>
          <p:cNvPr id="19459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Integrovaný podnikový 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systém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 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(</a:t>
            </a:r>
            <a:r>
              <a:rPr lang="cs-CZ" dirty="0" err="1" smtClean="0">
                <a:latin typeface="Gill Sans MT" pitchFamily="34" charset="-18"/>
                <a:ea typeface="ＭＳ Ｐゴシック" pitchFamily="34" charset="-128"/>
              </a:rPr>
              <a:t>Integrated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 Business System)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ERP – podnikový informační systém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HRIS – informační systém pro podporu řízení lidských zdrojů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Lidské zdroje - </a:t>
            </a:r>
            <a:r>
              <a:rPr lang="cs-CZ" dirty="0" err="1" smtClean="0">
                <a:latin typeface="Gill Sans MT" pitchFamily="34" charset="-18"/>
                <a:ea typeface="ＭＳ Ｐゴシック" pitchFamily="34" charset="-128"/>
              </a:rPr>
              <a:t>Human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 </a:t>
            </a:r>
            <a:r>
              <a:rPr lang="cs-CZ" dirty="0" err="1" smtClean="0">
                <a:latin typeface="Gill Sans MT" pitchFamily="34" charset="-18"/>
                <a:ea typeface="ＭＳ Ｐゴシック" pitchFamily="34" charset="-128"/>
              </a:rPr>
              <a:t>Resources</a:t>
            </a:r>
            <a:endParaRPr lang="cs-CZ" dirty="0" smtClean="0">
              <a:latin typeface="Gill Sans MT" pitchFamily="34" charset="-18"/>
              <a:ea typeface="ＭＳ Ｐゴシック" pitchFamily="34" charset="-128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>
                <a:latin typeface="Gill Sans MT" pitchFamily="34" charset="-18"/>
                <a:ea typeface="ＭＳ Ｐゴシック" pitchFamily="34" charset="-128"/>
              </a:rPr>
              <a:t>n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ejdůležitější aktivum v podniku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>
                <a:latin typeface="Gill Sans MT" pitchFamily="34" charset="-18"/>
                <a:ea typeface="ＭＳ Ｐゴシック" pitchFamily="34" charset="-128"/>
              </a:rPr>
              <a:t>n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áklady na lidské zdroje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Řízení lidského kapitálu - </a:t>
            </a:r>
            <a:r>
              <a:rPr lang="cs-CZ" dirty="0" err="1" smtClean="0">
                <a:latin typeface="Gill Sans MT" pitchFamily="34" charset="-18"/>
                <a:ea typeface="ＭＳ Ｐゴシック" pitchFamily="34" charset="-128"/>
              </a:rPr>
              <a:t>Human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 </a:t>
            </a:r>
            <a:r>
              <a:rPr lang="cs-CZ" dirty="0" err="1" smtClean="0">
                <a:latin typeface="Gill Sans MT" pitchFamily="34" charset="-18"/>
                <a:ea typeface="ＭＳ Ｐゴシック" pitchFamily="34" charset="-128"/>
              </a:rPr>
              <a:t>Capital</a:t>
            </a: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 Management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>
                <a:latin typeface="Gill Sans MT" pitchFamily="34" charset="-18"/>
                <a:ea typeface="ＭＳ Ｐゴシック" pitchFamily="34" charset="-128"/>
              </a:rPr>
              <a:t>investice do lidského kapitálu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Vlastnosti HRIS pro </a:t>
            </a:r>
            <a:r>
              <a:rPr lang="cs-CZ" sz="3200" dirty="0" err="1" smtClean="0">
                <a:latin typeface="Gill Sans MT" pitchFamily="34" charset="-18"/>
              </a:rPr>
              <a:t>Cloud</a:t>
            </a:r>
            <a:r>
              <a:rPr lang="cs-CZ" sz="3200" dirty="0" smtClean="0">
                <a:latin typeface="Gill Sans MT" pitchFamily="34" charset="-18"/>
              </a:rPr>
              <a:t> </a:t>
            </a:r>
            <a:r>
              <a:rPr lang="cs-CZ" sz="3200" dirty="0" err="1" smtClean="0">
                <a:latin typeface="Gill Sans MT" pitchFamily="34" charset="-18"/>
              </a:rPr>
              <a:t>Computing</a:t>
            </a:r>
            <a:endParaRPr lang="cs-CZ" sz="32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K</a:t>
            </a:r>
            <a:r>
              <a:rPr lang="cs-CZ" dirty="0" smtClean="0">
                <a:latin typeface="Gill Sans MT" pitchFamily="34" charset="-18"/>
              </a:rPr>
              <a:t>omplexní bezpečnostní model aplikací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V</a:t>
            </a:r>
            <a:r>
              <a:rPr lang="cs-CZ" dirty="0" smtClean="0">
                <a:latin typeface="Gill Sans MT" pitchFamily="34" charset="-18"/>
              </a:rPr>
              <a:t>šezahrnující parametrizace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Č</a:t>
            </a:r>
            <a:r>
              <a:rPr lang="cs-CZ" dirty="0" smtClean="0">
                <a:latin typeface="Gill Sans MT" pitchFamily="34" charset="-18"/>
              </a:rPr>
              <a:t>asová dimenze dat a algoritmů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Z</a:t>
            </a:r>
            <a:r>
              <a:rPr lang="cs-CZ" dirty="0" smtClean="0">
                <a:latin typeface="Gill Sans MT" pitchFamily="34" charset="-18"/>
              </a:rPr>
              <a:t>pětné a budoucí zpracování dat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V</a:t>
            </a:r>
            <a:r>
              <a:rPr lang="cs-CZ" dirty="0" smtClean="0">
                <a:latin typeface="Gill Sans MT" pitchFamily="34" charset="-18"/>
              </a:rPr>
              <a:t>yšetřovací konfigurace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latin typeface="Gill Sans MT" pitchFamily="34" charset="-18"/>
              </a:rPr>
              <a:t>Vložená inteligence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D</a:t>
            </a:r>
            <a:r>
              <a:rPr lang="cs-CZ" dirty="0" smtClean="0">
                <a:latin typeface="Gill Sans MT" pitchFamily="34" charset="-18"/>
              </a:rPr>
              <a:t>olování obsahu z hromadného zpracování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S</a:t>
            </a:r>
            <a:r>
              <a:rPr lang="cs-CZ" dirty="0" smtClean="0">
                <a:latin typeface="Gill Sans MT" pitchFamily="34" charset="-18"/>
              </a:rPr>
              <a:t>ociální sítě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Ř</a:t>
            </a:r>
            <a:r>
              <a:rPr lang="cs-CZ" dirty="0" smtClean="0">
                <a:latin typeface="Gill Sans MT" pitchFamily="34" charset="-18"/>
              </a:rPr>
              <a:t>ízení procesů s využitím workflow (pracovní tok)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638200"/>
            <a:ext cx="8351838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Gill Sans MT" pitchFamily="34" charset="-18"/>
              </a:rPr>
              <a:t>Komplexní bezpečnostní model HRIS</a:t>
            </a:r>
            <a:endParaRPr lang="cs-CZ" sz="3200" dirty="0">
              <a:latin typeface="Gill Sans MT" pitchFamily="34" charset="-18"/>
            </a:endParaRP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Gill Sans MT" pitchFamily="34" charset="-18"/>
              </a:rPr>
              <a:t>U</a:t>
            </a:r>
            <a:r>
              <a:rPr lang="cs-CZ" dirty="0" smtClean="0">
                <a:latin typeface="Gill Sans MT" pitchFamily="34" charset="-18"/>
              </a:rPr>
              <a:t>niverzální bezpečnostní model pro jednotlivé zpracovatelské role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Bezpečnostní model zahrnuje: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veškeré údaje, </a:t>
            </a:r>
          </a:p>
          <a:p>
            <a:pPr lvl="1" eaLnBrk="1" hangingPunct="1"/>
            <a:r>
              <a:rPr lang="cs-CZ" dirty="0">
                <a:latin typeface="Gill Sans MT" pitchFamily="34" charset="-18"/>
              </a:rPr>
              <a:t>o</a:t>
            </a:r>
            <a:r>
              <a:rPr lang="cs-CZ" dirty="0" smtClean="0">
                <a:latin typeface="Gill Sans MT" pitchFamily="34" charset="-18"/>
              </a:rPr>
              <a:t>bjekty a  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funkce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Všezahrnující parametrizace HRIS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Gill Sans MT" pitchFamily="34" charset="-18"/>
              </a:rPr>
              <a:t>V</a:t>
            </a:r>
            <a:r>
              <a:rPr lang="cs-CZ" dirty="0" smtClean="0">
                <a:latin typeface="Gill Sans MT" pitchFamily="34" charset="-18"/>
              </a:rPr>
              <a:t>eškeré funkce aplikací parametrizovat</a:t>
            </a:r>
          </a:p>
          <a:p>
            <a:pPr eaLnBrk="1" hangingPunct="1"/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arametrizace: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datová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algoritmů (např. v Pythonu)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Časová dimenze dat a algoritmů v HRIS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Periodické zpracování (měsíčně)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Údaje z personálních procesů se uchovávají a zpracovávají v časových řadách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Univerzální řešení datové dimenze v modelu pro: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veškeré záznamy, objekty, funkce, produkční pravidla a konfigurační prvky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7" cy="79251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Časová dimenze dat a algoritmů v HR Vema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54075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Zpětné a budoucí zpracování dat v HRIS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Gill Sans MT" pitchFamily="34" charset="-18"/>
              </a:rPr>
              <a:t>O</a:t>
            </a:r>
            <a:r>
              <a:rPr lang="cs-CZ" dirty="0" smtClean="0">
                <a:latin typeface="Gill Sans MT" pitchFamily="34" charset="-18"/>
              </a:rPr>
              <a:t>pravy údajů do minulých časových období</a:t>
            </a:r>
          </a:p>
          <a:p>
            <a:pPr eaLnBrk="1" hangingPunct="1"/>
            <a:r>
              <a:rPr lang="cs-CZ" dirty="0">
                <a:latin typeface="Gill Sans MT" pitchFamily="34" charset="-18"/>
              </a:rPr>
              <a:t>N</a:t>
            </a:r>
            <a:r>
              <a:rPr lang="cs-CZ" dirty="0" smtClean="0">
                <a:latin typeface="Gill Sans MT" pitchFamily="34" charset="-18"/>
              </a:rPr>
              <a:t>ásledné zpětné zpracování těchto údajů</a:t>
            </a:r>
          </a:p>
          <a:p>
            <a:pPr eaLnBrk="1" hangingPunct="1"/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lánování budoucího vývoje organizace v oblasti mzdových nákladů nebo v oblasti vzdělávání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720725" y="909092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Zpětné zpracování dat v HR Vema</a:t>
            </a:r>
            <a:endParaRPr lang="cs-CZ" sz="3200" dirty="0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28775"/>
            <a:ext cx="86772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Vyšetřovací konfigurace HRIS 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Gill Sans MT" pitchFamily="34" charset="-18"/>
              </a:rPr>
              <a:t>K</a:t>
            </a:r>
            <a:r>
              <a:rPr lang="cs-CZ" dirty="0" smtClean="0">
                <a:latin typeface="Gill Sans MT" pitchFamily="34" charset="-18"/>
              </a:rPr>
              <a:t>onfigurace formou řízených dotazů, která: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vede uživatele celým procesem nastavení a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neumožňuje přeskočit žádný z konfiguračních prvků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Vložená inteligence HRIS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omoc se správným zadáním nebo zadání překontrolovat</a:t>
            </a:r>
          </a:p>
          <a:p>
            <a:pPr eaLnBrk="1" hangingPunct="1"/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ři zadání adresy může znát všechny ulice a čísla domů</a:t>
            </a:r>
          </a:p>
          <a:p>
            <a:pPr eaLnBrk="1" hangingPunct="1"/>
            <a:r>
              <a:rPr lang="cs-CZ" dirty="0">
                <a:latin typeface="Gill Sans MT" pitchFamily="34" charset="-18"/>
              </a:rPr>
              <a:t>P</a:t>
            </a:r>
            <a:r>
              <a:rPr lang="cs-CZ" dirty="0" smtClean="0">
                <a:latin typeface="Gill Sans MT" pitchFamily="34" charset="-18"/>
              </a:rPr>
              <a:t>rofil vhodného kandidáta na danou pozici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908720"/>
            <a:ext cx="8064896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Gill Sans MT" pitchFamily="34" charset="-18"/>
              </a:rPr>
              <a:t>Dolování obsahu z hromadného zpracování dat v HRIS</a:t>
            </a:r>
            <a:endParaRPr lang="cs-CZ" sz="2800" dirty="0">
              <a:latin typeface="Gill Sans MT" pitchFamily="34" charset="-18"/>
            </a:endParaRP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Učit se a přizpůsobovat se chování většiny uživatelů</a:t>
            </a:r>
          </a:p>
          <a:p>
            <a:pPr eaLnBrk="1" hangingPunct="1"/>
            <a:r>
              <a:rPr lang="cs-CZ" dirty="0">
                <a:latin typeface="Gill Sans MT" pitchFamily="34" charset="-18"/>
              </a:rPr>
              <a:t>N</a:t>
            </a:r>
            <a:r>
              <a:rPr lang="cs-CZ" dirty="0" smtClean="0">
                <a:latin typeface="Gill Sans MT" pitchFamily="34" charset="-18"/>
              </a:rPr>
              <a:t>abídnout nejčastěji používané hodnoty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Funkce HRIS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Gill Sans MT" pitchFamily="34" charset="-18"/>
              </a:rPr>
              <a:t>Informace pro personální řízení lidí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personalistika je datově náročná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personální rozvoj v časové řadě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Expertní nástroj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podpora pro rozhodování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Podpora personálních procesů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odměňování, hodnocení, vzdělávání</a:t>
            </a:r>
          </a:p>
          <a:p>
            <a:pPr eaLnBrk="1" hangingPunct="1"/>
            <a:r>
              <a:rPr lang="cs-CZ" dirty="0" smtClean="0">
                <a:latin typeface="Gill Sans MT" pitchFamily="34" charset="-18"/>
              </a:rPr>
              <a:t>Komunikace, sdílení informací, vzdělávání</a:t>
            </a:r>
          </a:p>
          <a:p>
            <a:pPr lvl="1" eaLnBrk="1" hangingPunct="1"/>
            <a:r>
              <a:rPr lang="cs-CZ" dirty="0" smtClean="0">
                <a:latin typeface="Gill Sans MT" pitchFamily="34" charset="-18"/>
              </a:rPr>
              <a:t>podpora horizontální komunikace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Sociální sítě a HRIS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Gill Sans MT" pitchFamily="34" charset="-18"/>
              </a:rPr>
              <a:t>Technologie Web 2.0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Trend: sociální sítě místo emailů v podnicích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Posun od transakčního zpracování k interakčnímu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okamžité interakce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Spolupráce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Collective Intelligence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Uživatelsky přívětivé rozhraní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Nepotřebuje školení</a:t>
            </a:r>
          </a:p>
          <a:p>
            <a:pPr eaLnBrk="1" hangingPunct="1"/>
            <a:endParaRPr lang="cs-CZ" smtClean="0">
              <a:latin typeface="Gill Sans MT" pitchFamily="34" charset="-18"/>
            </a:endParaRP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Proč sociální sítě a HRIS?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Gill Sans MT" pitchFamily="34" charset="-18"/>
              </a:rPr>
              <a:t>Nábor pracovníků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sociální síť LinkedIn jako databáze kandidátů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Spolupráce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adaptace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zapojení – informace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Školení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Sdílení znalostí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Jaké sociální sítě v HR?</a:t>
            </a:r>
            <a:endParaRPr lang="en-US" sz="3200" dirty="0" smtClean="0">
              <a:latin typeface="Gill Sans MT" pitchFamily="34" charset="-18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66863"/>
            <a:ext cx="7620000" cy="452596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>
                <a:latin typeface="Gill Sans MT" pitchFamily="34" charset="-18"/>
              </a:rPr>
              <a:t>Privátní: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>
                <a:latin typeface="Gill Sans MT" pitchFamily="34" charset="-18"/>
              </a:rPr>
              <a:t>Cílové skupiny: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 smtClean="0">
                <a:latin typeface="Gill Sans MT" pitchFamily="34" charset="-18"/>
              </a:rPr>
              <a:t>současní </a:t>
            </a:r>
            <a:r>
              <a:rPr lang="cs-CZ" dirty="0">
                <a:latin typeface="Gill Sans MT" pitchFamily="34" charset="-18"/>
              </a:rPr>
              <a:t>zaměstnanci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>
                <a:latin typeface="Gill Sans MT" pitchFamily="34" charset="-18"/>
              </a:rPr>
              <a:t>ženy na mateřské dovolené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>
                <a:latin typeface="Gill Sans MT" pitchFamily="34" charset="-18"/>
              </a:rPr>
              <a:t>bývalí </a:t>
            </a:r>
            <a:r>
              <a:rPr lang="cs-CZ" dirty="0" smtClean="0">
                <a:latin typeface="Gill Sans MT" pitchFamily="34" charset="-18"/>
              </a:rPr>
              <a:t>zaměstnanci včetně penzistů</a:t>
            </a:r>
            <a:endParaRPr lang="cs-CZ" dirty="0">
              <a:latin typeface="Gill Sans MT" pitchFamily="34" charset="-18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latin typeface="Gill Sans MT" pitchFamily="34" charset="-18"/>
              </a:rPr>
              <a:t>Veřejné:</a:t>
            </a:r>
            <a:endParaRPr lang="cs-CZ" dirty="0">
              <a:latin typeface="Gill Sans MT" pitchFamily="34" charset="-18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err="1" smtClean="0">
                <a:latin typeface="Gill Sans MT" pitchFamily="34" charset="-18"/>
              </a:rPr>
              <a:t>LinkedIn</a:t>
            </a:r>
            <a:endParaRPr lang="cs-CZ" dirty="0" smtClean="0">
              <a:latin typeface="Gill Sans MT" pitchFamily="34" charset="-18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err="1" smtClean="0">
                <a:latin typeface="Gill Sans MT" pitchFamily="34" charset="-18"/>
              </a:rPr>
              <a:t>Twitter</a:t>
            </a:r>
            <a:endParaRPr lang="cs-CZ" dirty="0">
              <a:latin typeface="Gill Sans MT" pitchFamily="34" charset="-18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err="1" smtClean="0">
                <a:latin typeface="Gill Sans MT" pitchFamily="34" charset="-18"/>
              </a:rPr>
              <a:t>Facebook</a:t>
            </a:r>
            <a:endParaRPr lang="cs-CZ" dirty="0" smtClean="0">
              <a:latin typeface="Gill Sans MT" pitchFamily="34" charset="-18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>
                <a:latin typeface="Gill Sans MT" pitchFamily="34" charset="-18"/>
              </a:rPr>
              <a:t>Google+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720725" y="836712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Sociální sítě a HR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236" y="1593917"/>
            <a:ext cx="7273180" cy="464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Využití mobilních technologií v HRIS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2017713"/>
          <a:ext cx="82343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83576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r>
              <a:rPr lang="cs-CZ" sz="3200" dirty="0" smtClean="0"/>
              <a:t>Technologie mobilních aplikací HRIS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HTML5 se zatím nepoužívá</a:t>
            </a:r>
          </a:p>
          <a:p>
            <a:r>
              <a:rPr lang="cs-CZ" dirty="0" smtClean="0"/>
              <a:t>Používají se tzv. nativní aplikace pro mobilní zařízení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905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3 varianty mobilních aplikací HRIS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nativní aplikace pro </a:t>
            </a:r>
            <a:r>
              <a:rPr lang="cs-CZ" dirty="0" err="1"/>
              <a:t>iOS</a:t>
            </a:r>
            <a:r>
              <a:rPr lang="cs-CZ" dirty="0"/>
              <a:t> (Apple), Android, and </a:t>
            </a:r>
            <a:r>
              <a:rPr lang="cs-CZ" dirty="0" err="1"/>
              <a:t>Blackberry</a:t>
            </a:r>
            <a:r>
              <a:rPr lang="cs-CZ" dirty="0"/>
              <a:t> (RIM)</a:t>
            </a:r>
          </a:p>
          <a:p>
            <a:pPr lvl="1"/>
            <a:r>
              <a:rPr lang="cs-CZ" dirty="0"/>
              <a:t>společné řešení pro tři platformy</a:t>
            </a:r>
          </a:p>
          <a:p>
            <a:pPr lvl="1"/>
            <a:r>
              <a:rPr lang="cs-CZ" dirty="0"/>
              <a:t>výhodou je rychlejší </a:t>
            </a:r>
            <a:r>
              <a:rPr lang="cs-CZ" dirty="0" smtClean="0"/>
              <a:t>vývoj, nevýhodou </a:t>
            </a:r>
            <a:r>
              <a:rPr lang="cs-CZ" dirty="0"/>
              <a:t>je jen jednoduché řešení</a:t>
            </a:r>
          </a:p>
          <a:p>
            <a:r>
              <a:rPr lang="cs-CZ" dirty="0"/>
              <a:t>Aplikace specifické jen pro </a:t>
            </a:r>
            <a:r>
              <a:rPr lang="cs-CZ" dirty="0" err="1"/>
              <a:t>iOS</a:t>
            </a:r>
            <a:r>
              <a:rPr lang="cs-CZ" dirty="0"/>
              <a:t> (Apple) </a:t>
            </a:r>
          </a:p>
          <a:p>
            <a:pPr lvl="1"/>
            <a:r>
              <a:rPr lang="cs-CZ" dirty="0"/>
              <a:t>výhodou optimalizace pro </a:t>
            </a:r>
            <a:r>
              <a:rPr lang="cs-CZ" dirty="0" smtClean="0"/>
              <a:t>iPhone, nevýhodou </a:t>
            </a:r>
            <a:r>
              <a:rPr lang="cs-CZ" dirty="0"/>
              <a:t>je závislost na jednom dodavateli hardwaru (Apple)</a:t>
            </a:r>
          </a:p>
          <a:p>
            <a:r>
              <a:rPr lang="cs-CZ" dirty="0"/>
              <a:t>Aplikace specifické pro </a:t>
            </a:r>
            <a:r>
              <a:rPr lang="cs-CZ" dirty="0" err="1"/>
              <a:t>iPad</a:t>
            </a:r>
            <a:endParaRPr lang="cs-CZ" dirty="0"/>
          </a:p>
          <a:p>
            <a:pPr lvl="1"/>
            <a:r>
              <a:rPr lang="cs-CZ" dirty="0"/>
              <a:t>výhodou je plné využití možností tabletu</a:t>
            </a:r>
          </a:p>
        </p:txBody>
      </p:sp>
    </p:spTree>
    <p:extLst>
      <p:ext uri="{BB962C8B-B14F-4D97-AF65-F5344CB8AC3E}">
        <p14:creationId xmlns:p14="http://schemas.microsoft.com/office/powerpoint/2010/main" xmlns="" val="349934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725" y="981100"/>
            <a:ext cx="7827963" cy="647700"/>
          </a:xfrm>
        </p:spPr>
        <p:txBody>
          <a:bodyPr/>
          <a:lstStyle/>
          <a:p>
            <a:r>
              <a:rPr lang="cs-CZ" sz="3200" dirty="0" smtClean="0"/>
              <a:t>Dodavatelé mobilních aplikací HRIS</a:t>
            </a:r>
            <a:endParaRPr lang="cs-CZ" sz="3200" dirty="0"/>
          </a:p>
        </p:txBody>
      </p:sp>
      <p:pic>
        <p:nvPicPr>
          <p:cNvPr id="5" name="Obrázek 4" descr="Slide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" y="1944712"/>
            <a:ext cx="79629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0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827963" cy="6477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effectLst>
                  <a:outerShdw blurRad="101600" dist="76200" dir="1800000" algn="l" rotWithShape="0">
                    <a:prstClr val="black">
                      <a:alpha val="40000"/>
                    </a:prstClr>
                  </a:outerShdw>
                </a:effectLst>
              </a:rPr>
              <a:t>Workday</a:t>
            </a:r>
            <a:r>
              <a:rPr lang="cs-CZ" sz="3200" b="1" dirty="0" smtClean="0">
                <a:effectLst>
                  <a:outerShdw blurRad="101600" dist="76200" dir="1800000" algn="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cs-CZ" sz="3200" b="1" dirty="0" err="1" smtClean="0">
                <a:effectLst>
                  <a:outerShdw blurRad="101600" dist="76200" dir="1800000" algn="l" rotWithShape="0">
                    <a:prstClr val="black">
                      <a:alpha val="40000"/>
                    </a:prstClr>
                  </a:outerShdw>
                </a:effectLst>
              </a:rPr>
              <a:t>Organization</a:t>
            </a:r>
            <a:r>
              <a:rPr lang="cs-CZ" sz="3200" b="1" dirty="0" smtClean="0">
                <a:effectLst>
                  <a:outerShdw blurRad="101600" dist="76200" dir="18000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101600" dist="76200" dir="1800000" algn="l" rotWithShape="0">
                    <a:prstClr val="black">
                      <a:alpha val="40000"/>
                    </a:prstClr>
                  </a:outerShdw>
                </a:effectLst>
              </a:rPr>
              <a:t>Swirl</a:t>
            </a:r>
            <a:endParaRPr lang="cs-CZ" sz="3200" b="1" dirty="0">
              <a:effectLst>
                <a:outerShdw blurRad="101600" dist="76200" dir="18000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1100"/>
          <a:stretch/>
        </p:blipFill>
        <p:spPr bwMode="auto">
          <a:xfrm>
            <a:off x="1475656" y="1844824"/>
            <a:ext cx="6354177" cy="433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834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Peoplefluent</a:t>
            </a:r>
            <a:r>
              <a:rPr lang="cs-CZ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</a:t>
            </a:r>
            <a:r>
              <a:rPr lang="cs-CZ" sz="3200" b="1" dirty="0" smtClean="0">
                <a:effectLst>
                  <a:outerShdw blurRad="1016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Explorer</a:t>
            </a:r>
            <a:endParaRPr lang="cs-CZ" sz="3200" b="1" dirty="0">
              <a:effectLst>
                <a:outerShdw blurRad="1016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119"/>
          <a:stretch/>
        </p:blipFill>
        <p:spPr bwMode="auto">
          <a:xfrm>
            <a:off x="1567856" y="1844824"/>
            <a:ext cx="5956472" cy="455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4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Uživatelská rozhraní HRIS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1782763"/>
            <a:ext cx="7620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 smtClean="0">
                <a:latin typeface="Gill Sans MT" pitchFamily="34" charset="-18"/>
              </a:rPr>
              <a:t>Odborní referenti – mzdová účetní, personalistka, referent vzdělávání, …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každodenní rutinní práce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optimalizace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 smtClean="0"/>
              <a:t> </a:t>
            </a:r>
            <a:r>
              <a:rPr lang="cs-CZ" sz="2600" dirty="0" smtClean="0">
                <a:latin typeface="Gill Sans MT" pitchFamily="34" charset="-18"/>
              </a:rPr>
              <a:t>Manažeři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občasný přístup k údajům podřízených, agregace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jednoduchost + přehlednost (portál)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 smtClean="0">
                <a:latin typeface="Gill Sans MT" pitchFamily="34" charset="-18"/>
              </a:rPr>
              <a:t>Všichni zaměstnanci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občasný přístup ke svým údajům, údaje o organizaci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300" dirty="0" smtClean="0">
                <a:latin typeface="Gill Sans MT" pitchFamily="34" charset="-18"/>
              </a:rPr>
              <a:t>jednoduchost + přehlednost (portál)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552"/>
          <a:stretch/>
        </p:blipFill>
        <p:spPr bwMode="auto">
          <a:xfrm>
            <a:off x="1691680" y="1844824"/>
            <a:ext cx="589718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baseline="0" dirty="0" smtClean="0">
                <a:solidFill>
                  <a:srgbClr val="2B59A7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ＭＳ Ｐゴシック"/>
                <a:cs typeface="ＭＳ Ｐゴシック"/>
              </a:rPr>
              <a:t>People fluent</a:t>
            </a:r>
            <a:r>
              <a:rPr lang="cs-CZ" sz="3200" b="1" baseline="0" dirty="0" smtClean="0">
                <a:solidFill>
                  <a:srgbClr val="2B59A7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ＭＳ Ｐゴシック"/>
                <a:cs typeface="ＭＳ Ｐゴシック"/>
              </a:rPr>
              <a:t> - </a:t>
            </a:r>
            <a:r>
              <a:rPr lang="cs-CZ" sz="3200" b="1" baseline="0" dirty="0" smtClean="0">
                <a:solidFill>
                  <a:srgbClr val="2B59A7"/>
                </a:solidFill>
                <a:effectLst>
                  <a:outerShdw blurRad="101600" dist="7620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ＭＳ Ｐゴシック"/>
                <a:cs typeface="ＭＳ Ｐゴシック"/>
              </a:rPr>
              <a:t>Explorer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41798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3200" b="1" dirty="0" smtClean="0">
                <a:effectLst>
                  <a:outerShdw blurRad="101600" dist="76200" dir="1800000" algn="tl">
                    <a:srgbClr val="000000">
                      <a:alpha val="40000"/>
                    </a:srgbClr>
                  </a:outerShdw>
                </a:effectLst>
              </a:rPr>
              <a:t>ADP - Run</a:t>
            </a:r>
            <a:endParaRPr lang="cs-CZ" sz="3200" b="1" dirty="0">
              <a:effectLst>
                <a:outerShdw blurRad="101600" dist="76200" dir="18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49" t="10365" r="4843" b="4844"/>
          <a:stretch/>
        </p:blipFill>
        <p:spPr bwMode="auto">
          <a:xfrm>
            <a:off x="1419225" y="1783804"/>
            <a:ext cx="3057526" cy="438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5723" t="3053" r="3625" b="4421"/>
          <a:stretch/>
        </p:blipFill>
        <p:spPr bwMode="auto">
          <a:xfrm>
            <a:off x="5124449" y="1802854"/>
            <a:ext cx="3048001" cy="436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818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r>
              <a:rPr lang="cs-CZ" sz="3200" dirty="0" err="1" smtClean="0"/>
              <a:t>Ultimate</a:t>
            </a:r>
            <a:r>
              <a:rPr lang="cs-CZ" sz="3200" dirty="0" smtClean="0"/>
              <a:t> – </a:t>
            </a:r>
            <a:r>
              <a:rPr lang="cs-CZ" sz="3200" dirty="0" err="1" smtClean="0"/>
              <a:t>Employee</a:t>
            </a:r>
            <a:r>
              <a:rPr lang="cs-CZ" sz="3200" dirty="0" smtClean="0"/>
              <a:t> </a:t>
            </a:r>
            <a:r>
              <a:rPr lang="cs-CZ" sz="3200" dirty="0" err="1" smtClean="0"/>
              <a:t>Directory</a:t>
            </a:r>
            <a:endParaRPr lang="cs-CZ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5259" t="9972" r="5883" b="6461"/>
          <a:stretch/>
        </p:blipFill>
        <p:spPr bwMode="auto">
          <a:xfrm>
            <a:off x="2051720" y="1900386"/>
            <a:ext cx="3038475" cy="455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498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r>
              <a:rPr lang="cs-CZ" sz="3200" dirty="0" err="1" smtClean="0"/>
              <a:t>SuccessFactors</a:t>
            </a:r>
            <a:r>
              <a:rPr lang="cs-CZ" sz="3200" dirty="0" smtClean="0"/>
              <a:t> – </a:t>
            </a:r>
            <a:r>
              <a:rPr lang="cs-CZ" sz="3200" dirty="0" err="1" smtClean="0"/>
              <a:t>Org</a:t>
            </a:r>
            <a:r>
              <a:rPr lang="cs-CZ" sz="3200" dirty="0" smtClean="0"/>
              <a:t> Chart</a:t>
            </a:r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272" t="8950" r="3664" b="2468"/>
          <a:stretch/>
        </p:blipFill>
        <p:spPr bwMode="auto">
          <a:xfrm>
            <a:off x="2009006" y="1700808"/>
            <a:ext cx="3067050" cy="458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356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r>
              <a:rPr lang="cs-CZ" sz="3200" dirty="0" smtClean="0"/>
              <a:t>Kronos – </a:t>
            </a:r>
            <a:r>
              <a:rPr lang="cs-CZ" sz="3200" dirty="0" err="1" smtClean="0"/>
              <a:t>Workforce</a:t>
            </a:r>
            <a:r>
              <a:rPr lang="cs-CZ" sz="3200" dirty="0" smtClean="0"/>
              <a:t> Mobile</a:t>
            </a:r>
            <a:endParaRPr 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68" t="6624" r="5146" b="2900"/>
          <a:stretch/>
        </p:blipFill>
        <p:spPr bwMode="auto">
          <a:xfrm>
            <a:off x="1596008" y="1675977"/>
            <a:ext cx="3048000" cy="470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597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0728"/>
            <a:ext cx="8599487" cy="620712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Řízení procesů s využitím workflow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Gill Sans MT" pitchFamily="34" charset="-18"/>
              </a:rPr>
              <a:t>Proces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spolupráce více lidí při řešení společného problému (např. rozdělování odměn)</a:t>
            </a:r>
          </a:p>
          <a:p>
            <a:pPr eaLnBrk="1" hangingPunct="1"/>
            <a:r>
              <a:rPr lang="cs-CZ" smtClean="0">
                <a:latin typeface="Gill Sans MT" pitchFamily="34" charset="-18"/>
              </a:rPr>
              <a:t>Podpora ze strany systému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znalost jednotlivých fází procesu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předávání odpovědnosti za fázi procesu</a:t>
            </a:r>
          </a:p>
          <a:p>
            <a:pPr lvl="2" eaLnBrk="1" hangingPunct="1"/>
            <a:r>
              <a:rPr lang="cs-CZ" smtClean="0">
                <a:latin typeface="Gill Sans MT" pitchFamily="34" charset="-18"/>
              </a:rPr>
              <a:t>generování mailů s odkazy na portál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kontrola lhůt a upozorňování na problémy</a:t>
            </a:r>
          </a:p>
          <a:p>
            <a:pPr lvl="1" eaLnBrk="1" hangingPunct="1"/>
            <a:r>
              <a:rPr lang="cs-CZ" smtClean="0">
                <a:latin typeface="Gill Sans MT" pitchFamily="34" charset="-18"/>
              </a:rPr>
              <a:t>zastupování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24936" cy="647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Gill Sans MT" pitchFamily="34" charset="-18"/>
              </a:rPr>
              <a:t>Nástup a změna pracovního zařazení v HR Vema</a:t>
            </a:r>
            <a:endParaRPr lang="cs-CZ" sz="2800" dirty="0">
              <a:latin typeface="Gill Sans MT" pitchFamily="34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866" t="13781" r="2152" b="3346"/>
          <a:stretch>
            <a:fillRect/>
          </a:stretch>
        </p:blipFill>
        <p:spPr bwMode="auto">
          <a:xfrm>
            <a:off x="1835696" y="1772816"/>
            <a:ext cx="5866559" cy="4608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792064"/>
            <a:ext cx="7772400" cy="620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Gill Sans MT" pitchFamily="34" charset="-18"/>
              </a:rPr>
              <a:t>Nástup a změna pracovního zařazení v HR Vema</a:t>
            </a:r>
            <a:endParaRPr lang="cs-CZ" dirty="0">
              <a:latin typeface="Gill Sans MT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649" t="17115" r="2113" b="3283"/>
          <a:stretch>
            <a:fillRect/>
          </a:stretch>
        </p:blipFill>
        <p:spPr bwMode="auto">
          <a:xfrm>
            <a:off x="1691680" y="1645967"/>
            <a:ext cx="6008712" cy="4519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err="1" smtClean="0">
                <a:latin typeface="Gill Sans MT" pitchFamily="34" charset="-18"/>
              </a:rPr>
              <a:t>Workflow</a:t>
            </a:r>
            <a:r>
              <a:rPr lang="cs-CZ" sz="3200" dirty="0" smtClean="0">
                <a:latin typeface="Gill Sans MT" pitchFamily="34" charset="-18"/>
              </a:rPr>
              <a:t> – úkoly k vyřízení v HR Vema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30" t="27739" r="2058" b="6348"/>
          <a:stretch>
            <a:fillRect/>
          </a:stretch>
        </p:blipFill>
        <p:spPr bwMode="auto">
          <a:xfrm>
            <a:off x="395288" y="1855788"/>
            <a:ext cx="8458200" cy="387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Zastupování v HR Vema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6" t="494" r="2195" b="3494"/>
          <a:stretch>
            <a:fillRect/>
          </a:stretch>
        </p:blipFill>
        <p:spPr>
          <a:xfrm>
            <a:off x="1235471" y="1878930"/>
            <a:ext cx="6792913" cy="40703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1444" name="Přímá spojovací šipka 7"/>
          <p:cNvCxnSpPr>
            <a:cxnSpLocks noChangeShapeType="1"/>
          </p:cNvCxnSpPr>
          <p:nvPr/>
        </p:nvCxnSpPr>
        <p:spPr bwMode="auto">
          <a:xfrm rot="5400000" flipH="1" flipV="1">
            <a:off x="800100" y="2628900"/>
            <a:ext cx="2895600" cy="1447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720725" y="836712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Rozhraní pro odborné referenty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3" y="1625600"/>
            <a:ext cx="904716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92063"/>
            <a:ext cx="8820472" cy="6207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Gill Sans MT" pitchFamily="34" charset="-18"/>
              </a:rPr>
              <a:t>Plánování a schvalování dovolené v HR Vema</a:t>
            </a:r>
            <a:endParaRPr lang="cs-CZ" sz="3200" dirty="0">
              <a:latin typeface="Gill Sans MT" pitchFamily="34" charset="-18"/>
            </a:endParaRPr>
          </a:p>
        </p:txBody>
      </p:sp>
      <p:pic>
        <p:nvPicPr>
          <p:cNvPr id="130052" name="Picture 4" descr="2-hotovo-male"/>
          <p:cNvPicPr>
            <a:picLocks noChangeAspect="1" noChangeArrowheads="1"/>
          </p:cNvPicPr>
          <p:nvPr/>
        </p:nvPicPr>
        <p:blipFill>
          <a:blip r:embed="rId3" cstate="print"/>
          <a:srcRect l="1616" r="2151" b="3624"/>
          <a:stretch>
            <a:fillRect/>
          </a:stretch>
        </p:blipFill>
        <p:spPr bwMode="auto">
          <a:xfrm>
            <a:off x="442913" y="1790799"/>
            <a:ext cx="8178800" cy="365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Personální šetření v HR Vema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072" t="32415" r="2687" b="18612"/>
          <a:stretch>
            <a:fillRect/>
          </a:stretch>
        </p:blipFill>
        <p:spPr bwMode="auto">
          <a:xfrm>
            <a:off x="838200" y="1673225"/>
            <a:ext cx="7959725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59" t="20491" r="19113" b="38864"/>
          <a:stretch>
            <a:fillRect/>
          </a:stretch>
        </p:blipFill>
        <p:spPr bwMode="auto">
          <a:xfrm>
            <a:off x="539552" y="3922712"/>
            <a:ext cx="5178425" cy="2935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980728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Dovolená - pohled vedoucího v HR Vema</a:t>
            </a:r>
          </a:p>
        </p:txBody>
      </p:sp>
      <p:pic>
        <p:nvPicPr>
          <p:cNvPr id="129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11" t="540" b="2396"/>
          <a:stretch>
            <a:fillRect/>
          </a:stretch>
        </p:blipFill>
        <p:spPr>
          <a:xfrm>
            <a:off x="539552" y="1844824"/>
            <a:ext cx="8105775" cy="45116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Portálové řešení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>
                <a:latin typeface="Gill Sans MT" pitchFamily="34" charset="-18"/>
              </a:rPr>
              <a:t>Portál nabízí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zdroj informací pro každého s ohledem na jeho pozici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samoobsluhu – správu dat podle kompetence uživatele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palubní  deska - upozorňování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pokročilé techniky získávání informací - dolování dat</a:t>
            </a:r>
          </a:p>
          <a:p>
            <a:pPr eaLnBrk="1" hangingPunct="1"/>
            <a:r>
              <a:rPr lang="cs-CZ" sz="2400" dirty="0" smtClean="0">
                <a:latin typeface="Gill Sans MT" pitchFamily="34" charset="-18"/>
              </a:rPr>
              <a:t>Proč portál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zpřístupnění informací zaměstnancům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není nutné instalovat ani školit obsluhu - intranet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personalizace – nabídka funkcí podle role uživatele</a:t>
            </a:r>
          </a:p>
          <a:p>
            <a:pPr lvl="1" eaLnBrk="1" hangingPunct="1"/>
            <a:r>
              <a:rPr lang="cs-CZ" sz="2200" dirty="0" smtClean="0">
                <a:latin typeface="Gill Sans MT" pitchFamily="34" charset="-18"/>
              </a:rPr>
              <a:t>zabezpečení - autentizace při vstupu na portál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720725" y="908720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Portál – vstupní obrazovka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82" t="18518" r="2684" b="7138"/>
          <a:stretch>
            <a:fillRect/>
          </a:stretch>
        </p:blipFill>
        <p:spPr bwMode="auto">
          <a:xfrm>
            <a:off x="304800" y="1913532"/>
            <a:ext cx="8564563" cy="4395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720725" y="764704"/>
            <a:ext cx="7827963" cy="647700"/>
          </a:xfrm>
        </p:spPr>
        <p:txBody>
          <a:bodyPr/>
          <a:lstStyle/>
          <a:p>
            <a:pPr eaLnBrk="1" hangingPunct="1"/>
            <a:r>
              <a:rPr lang="cs-CZ" sz="3200" dirty="0" smtClean="0">
                <a:latin typeface="Gill Sans MT" pitchFamily="34" charset="-18"/>
              </a:rPr>
              <a:t>Portál - přehledy</a:t>
            </a: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85" r="1952" b="1107"/>
          <a:stretch>
            <a:fillRect/>
          </a:stretch>
        </p:blipFill>
        <p:spPr>
          <a:xfrm>
            <a:off x="457200" y="1484784"/>
            <a:ext cx="8118475" cy="31686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 r="1854" b="4435"/>
          <a:stretch>
            <a:fillRect/>
          </a:stretch>
        </p:blipFill>
        <p:spPr bwMode="auto">
          <a:xfrm>
            <a:off x="990600" y="3395240"/>
            <a:ext cx="7793038" cy="298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_PPTprezentace_sablona_CZ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</Template>
  <TotalTime>609</TotalTime>
  <Words>1608</Words>
  <Application>Microsoft Office PowerPoint</Application>
  <PresentationFormat>Předvádění na obrazovce (4:3)</PresentationFormat>
  <Paragraphs>367</Paragraphs>
  <Slides>62</Slides>
  <Notes>62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MU_PPTprezentace_sablona_CZ</vt:lpstr>
      <vt:lpstr>1_Směsi</vt:lpstr>
      <vt:lpstr>2_Směsi</vt:lpstr>
      <vt:lpstr>1_MU_PPTprezentace_sablona_CZ</vt:lpstr>
      <vt:lpstr>3_Směsi</vt:lpstr>
      <vt:lpstr>Informační systémy pro podporu řízení lidských zdrojů (HRIS)  Jaroslav Šmarda</vt:lpstr>
      <vt:lpstr>Personální informační systémy (HRIS)</vt:lpstr>
      <vt:lpstr>HRIS jako součást IPS </vt:lpstr>
      <vt:lpstr>Funkce HRIS</vt:lpstr>
      <vt:lpstr>Uživatelská rozhraní HRIS </vt:lpstr>
      <vt:lpstr>Rozhraní pro odborné referenty</vt:lpstr>
      <vt:lpstr>Portálové řešení</vt:lpstr>
      <vt:lpstr>Portál – vstupní obrazovka</vt:lpstr>
      <vt:lpstr>Portál - přehledy</vt:lpstr>
      <vt:lpstr>Uživatelské rozhraní HRIS</vt:lpstr>
      <vt:lpstr>Aplikační architektura HRIS</vt:lpstr>
      <vt:lpstr>Výběrová řízení</vt:lpstr>
      <vt:lpstr>Výběrová řízené - LinkedIn Recruiter</vt:lpstr>
      <vt:lpstr>Řízení výkonnosti</vt:lpstr>
      <vt:lpstr>Řízení výkonnosti – řízení cílů</vt:lpstr>
      <vt:lpstr>Příklad uživatelského rozhraní – řízení výkonnosti</vt:lpstr>
      <vt:lpstr>Řízení kariéry</vt:lpstr>
      <vt:lpstr>Plánování vývoje organizace</vt:lpstr>
      <vt:lpstr>Řízení vzdělávání</vt:lpstr>
      <vt:lpstr>Řízení vzdělávání v HR Vema – vzdělávací akce</vt:lpstr>
      <vt:lpstr>Řízení vzdělávání v HR Vema - samostudium</vt:lpstr>
      <vt:lpstr>Řízení vzdělávání v HR Vema - hodnocení vzdělávacích akcí</vt:lpstr>
      <vt:lpstr>Řízení vzdělávání - Kenexa SimSJT</vt:lpstr>
      <vt:lpstr>Management odměňování</vt:lpstr>
      <vt:lpstr>Budoucí technologie HRIS</vt:lpstr>
      <vt:lpstr>Základní vlastnosti aplikací pro Cloud Computing…</vt:lpstr>
      <vt:lpstr>…Základní vlastnosti aplikací pro Cloud Computing</vt:lpstr>
      <vt:lpstr>Cloud Computing</vt:lpstr>
      <vt:lpstr>Základní vlastnosti HRIS pro Cloud Computing</vt:lpstr>
      <vt:lpstr>Vlastnosti HRIS pro Cloud Computing</vt:lpstr>
      <vt:lpstr>Komplexní bezpečnostní model HRIS</vt:lpstr>
      <vt:lpstr>Všezahrnující parametrizace HRIS</vt:lpstr>
      <vt:lpstr>Časová dimenze dat a algoritmů v HRIS</vt:lpstr>
      <vt:lpstr>Časová dimenze dat a algoritmů v HR Vema</vt:lpstr>
      <vt:lpstr>Zpětné a budoucí zpracování dat v HRIS</vt:lpstr>
      <vt:lpstr>Zpětné zpracování dat v HR Vema</vt:lpstr>
      <vt:lpstr>Vyšetřovací konfigurace HRIS </vt:lpstr>
      <vt:lpstr>Vložená inteligence HRIS</vt:lpstr>
      <vt:lpstr>Dolování obsahu z hromadného zpracování dat v HRIS</vt:lpstr>
      <vt:lpstr>Sociální sítě a HRIS</vt:lpstr>
      <vt:lpstr>Proč sociální sítě a HRIS?</vt:lpstr>
      <vt:lpstr>Jaké sociální sítě v HR?</vt:lpstr>
      <vt:lpstr>Sociální sítě a HR</vt:lpstr>
      <vt:lpstr>Využití mobilních technologií v HRIS</vt:lpstr>
      <vt:lpstr>Technologie mobilních aplikací HRIS</vt:lpstr>
      <vt:lpstr>3 varianty mobilních aplikací HRIS</vt:lpstr>
      <vt:lpstr>Dodavatelé mobilních aplikací HRIS</vt:lpstr>
      <vt:lpstr>Workday – Organization Swirl</vt:lpstr>
      <vt:lpstr>Peoplefluent - Explorer</vt:lpstr>
      <vt:lpstr>People fluent - Explorer</vt:lpstr>
      <vt:lpstr>ADP - Run</vt:lpstr>
      <vt:lpstr>Ultimate – Employee Directory</vt:lpstr>
      <vt:lpstr>SuccessFactors – Org Chart</vt:lpstr>
      <vt:lpstr>Kronos – Workforce Mobile</vt:lpstr>
      <vt:lpstr>Řízení procesů s využitím workflow</vt:lpstr>
      <vt:lpstr>Nástup a změna pracovního zařazení v HR Vema</vt:lpstr>
      <vt:lpstr>Nástup a změna pracovního zařazení v HR Vema</vt:lpstr>
      <vt:lpstr>Workflow – úkoly k vyřízení v HR Vema</vt:lpstr>
      <vt:lpstr>Zastupování v HR Vema</vt:lpstr>
      <vt:lpstr>Plánování a schvalování dovolené v HR Vema</vt:lpstr>
      <vt:lpstr>Personální šetření v HR Vema</vt:lpstr>
      <vt:lpstr>Dovolená - pohled vedoucího v HR Vema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smarda</dc:creator>
  <cp:lastModifiedBy>smarda</cp:lastModifiedBy>
  <cp:revision>86</cp:revision>
  <dcterms:created xsi:type="dcterms:W3CDTF">2010-09-06T19:37:37Z</dcterms:created>
  <dcterms:modified xsi:type="dcterms:W3CDTF">2012-07-26T20:38:03Z</dcterms:modified>
</cp:coreProperties>
</file>