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4" r:id="rId1"/>
    <p:sldMasterId id="2147484169" r:id="rId2"/>
    <p:sldMasterId id="2147484181" r:id="rId3"/>
    <p:sldMasterId id="2147484193" r:id="rId4"/>
    <p:sldMasterId id="2147484205" r:id="rId5"/>
  </p:sldMasterIdLst>
  <p:notesMasterIdLst>
    <p:notesMasterId r:id="rId28"/>
  </p:notesMasterIdLst>
  <p:sldIdLst>
    <p:sldId id="280" r:id="rId6"/>
    <p:sldId id="257" r:id="rId7"/>
    <p:sldId id="258" r:id="rId8"/>
    <p:sldId id="259" r:id="rId9"/>
    <p:sldId id="260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61" r:id="rId22"/>
    <p:sldId id="262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 autoAdjust="0"/>
    <p:restoredTop sz="94660"/>
  </p:normalViewPr>
  <p:slideViewPr>
    <p:cSldViewPr>
      <p:cViewPr>
        <p:scale>
          <a:sx n="80" d="100"/>
          <a:sy n="80" d="100"/>
        </p:scale>
        <p:origin x="-166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D96B3-DA30-4159-BC95-B61AF70BEA4A}" type="datetimeFigureOut">
              <a:rPr lang="cs-CZ" smtClean="0"/>
              <a:pPr/>
              <a:t>29.7.2012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4EF25-50F8-4187-83B4-78305C4786A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B620B7-B70C-48A2-B8F7-01E5C4B9633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B620B7-B70C-48A2-B8F7-01E5C4B9633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B620B7-B70C-48A2-B8F7-01E5C4B9633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B620B7-B70C-48A2-B8F7-01E5C4B9633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B620B7-B70C-48A2-B8F7-01E5C4B9633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4EF25-50F8-4187-83B4-78305C4786A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Jen tex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533400" y="1600200"/>
            <a:ext cx="8001000" cy="4343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fy, tabulky, 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85026" y="217488"/>
            <a:ext cx="7239000" cy="620712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495800"/>
          </a:xfrm>
        </p:spPr>
        <p:txBody>
          <a:bodyPr/>
          <a:lstStyle/>
          <a:p>
            <a:pPr lvl="0"/>
            <a:endParaRPr lang="cs-CZ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A79C87-5C90-4FFD-A05E-253CE6B4307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ECC467-E0DB-484E-A9F8-62B0249574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402AF2-371D-4BE6-A8B2-AE0A5AFE37A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B4A319-F1DF-4433-8B18-89404E8FC0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FB9AC5-FBB6-4E0F-ABD1-708168F2689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107506-D059-494C-A247-3624B9A0212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2CB41E-A683-4675-87B2-665F22FD7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1BA143-CAD2-4E3A-BE02-F7ED4CB625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3A5A86-1465-4571-9240-B20E7C49AE6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818190-6BA7-4D9B-9E7B-E34EBF6F0D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ADD9B3-2A95-43E6-B1CF-210CD1ECF78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D57D50-CE21-4A11-A5EF-7507CA8F59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9EA9F0-542D-4CBD-A3CA-BD35148554C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AADB1D-8557-420D-887F-E7386B00A16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BB244A-E42B-462B-860E-2E72F44D645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2AA8FA-2595-499C-9FFC-2982B23BC0C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427112-BCB3-4F7A-BAFF-766F11236C3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2BFF1D-CBA9-4574-BBB1-8468C45083A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3E10D8-BD96-43AA-9813-302F48F58A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3C6273-282F-4EA4-8696-3D9C799B11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FB00FC-7BD9-48C6-90B1-8A66C5F72D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7C9CE1-DB57-4AFA-A9A9-14D76B93D72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8801326-78CB-4D2F-9AFB-9169AB98577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F49629-247F-4F5E-89D6-32986CA5EE1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CCB487-7EFA-431A-8A9B-7216856C427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AEE937-B1F3-4C0E-9A57-CADB97E5AE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7E1C26-4DE7-48F9-B655-A8DE1943111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00A9AD-D543-4CE9-B4A0-9B6C5476CD7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EDA419-9436-491F-8194-EA52D34736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359F2C-95BF-4754-AEEA-CCCB9F97544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ED3345-EEBC-48E3-9AEF-243617425B7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CE445D-2A66-45E8-A6A0-F5C55453C4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DF2FB3-1B98-40D1-8800-B7D6259751D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5DE5EB-915B-43CF-94B5-2933A10CF1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E53C1-1CF2-47B8-9001-CAB61527483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A33096-E2EE-40BE-8C8E-A54517EA0AA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E00790-C430-4992-A60D-D7F53784C06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42FF2A-8608-4C78-A46E-3268654606F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BC0B58-9BCF-4E24-9093-1316617F2E6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D1A0D3-35BF-485F-96A3-9E8C8C7C2B6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11653D-57C6-41D1-9084-14456691848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90F666-E716-4CF6-8FD7-05BB5E37996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6721E7-11CE-4699-B7E2-D94DC302628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3DE2ED-D9DE-4C33-AB98-2E8760D99C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58AFB23A-DC93-476C-9C16-F9F3689F21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5" r:id="rId1"/>
    <p:sldLayoutId id="2147484156" r:id="rId2"/>
    <p:sldLayoutId id="2147484157" r:id="rId3"/>
    <p:sldLayoutId id="2147484158" r:id="rId4"/>
    <p:sldLayoutId id="2147484159" r:id="rId5"/>
    <p:sldLayoutId id="2147484160" r:id="rId6"/>
    <p:sldLayoutId id="2147484161" r:id="rId7"/>
    <p:sldLayoutId id="2147484162" r:id="rId8"/>
    <p:sldLayoutId id="2147484163" r:id="rId9"/>
    <p:sldLayoutId id="2147484164" r:id="rId10"/>
    <p:sldLayoutId id="2147484165" r:id="rId11"/>
    <p:sldLayoutId id="2147484167" r:id="rId12"/>
    <p:sldLayoutId id="2147484168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17ACA7BC-D0FF-4A6C-8157-EE9ADDCE7F1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73" r:id="rId4"/>
    <p:sldLayoutId id="2147484174" r:id="rId5"/>
    <p:sldLayoutId id="2147484175" r:id="rId6"/>
    <p:sldLayoutId id="2147484176" r:id="rId7"/>
    <p:sldLayoutId id="2147484177" r:id="rId8"/>
    <p:sldLayoutId id="2147484178" r:id="rId9"/>
    <p:sldLayoutId id="2147484179" r:id="rId10"/>
    <p:sldLayoutId id="214748418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4B4C9C5-FC8E-419A-A275-69774CD34C8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2" r:id="rId1"/>
    <p:sldLayoutId id="2147484183" r:id="rId2"/>
    <p:sldLayoutId id="2147484184" r:id="rId3"/>
    <p:sldLayoutId id="2147484185" r:id="rId4"/>
    <p:sldLayoutId id="2147484186" r:id="rId5"/>
    <p:sldLayoutId id="2147484187" r:id="rId6"/>
    <p:sldLayoutId id="2147484188" r:id="rId7"/>
    <p:sldLayoutId id="2147484189" r:id="rId8"/>
    <p:sldLayoutId id="2147484190" r:id="rId9"/>
    <p:sldLayoutId id="2147484191" r:id="rId10"/>
    <p:sldLayoutId id="214748419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38765F59-B5E4-46B8-9C7F-42BD5B2FABDB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4" r:id="rId1"/>
    <p:sldLayoutId id="2147484195" r:id="rId2"/>
    <p:sldLayoutId id="2147484196" r:id="rId3"/>
    <p:sldLayoutId id="2147484197" r:id="rId4"/>
    <p:sldLayoutId id="2147484198" r:id="rId5"/>
    <p:sldLayoutId id="2147484199" r:id="rId6"/>
    <p:sldLayoutId id="2147484200" r:id="rId7"/>
    <p:sldLayoutId id="2147484201" r:id="rId8"/>
    <p:sldLayoutId id="2147484202" r:id="rId9"/>
    <p:sldLayoutId id="2147484203" r:id="rId10"/>
    <p:sldLayoutId id="214748420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E362DEA7-AD3E-43BA-B345-2CE72AE1615D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07" r:id="rId2"/>
    <p:sldLayoutId id="2147484208" r:id="rId3"/>
    <p:sldLayoutId id="2147484209" r:id="rId4"/>
    <p:sldLayoutId id="2147484210" r:id="rId5"/>
    <p:sldLayoutId id="2147484211" r:id="rId6"/>
    <p:sldLayoutId id="2147484212" r:id="rId7"/>
    <p:sldLayoutId id="2147484213" r:id="rId8"/>
    <p:sldLayoutId id="2147484214" r:id="rId9"/>
    <p:sldLayoutId id="2147484215" r:id="rId10"/>
    <p:sldLayoutId id="214748421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business </a:t>
            </a:r>
            <a:r>
              <a:rPr lang="cs-CZ" dirty="0" err="1" smtClean="0"/>
              <a:t>intelligence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Jaroslav Šmarda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Architektura datových skladů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Agregované tabulky</a:t>
            </a:r>
          </a:p>
          <a:p>
            <a:r>
              <a:rPr lang="cs-CZ" dirty="0" smtClean="0">
                <a:latin typeface="Gill Sans MT" pitchFamily="34" charset="-18"/>
              </a:rPr>
              <a:t>Hvězdicová schémata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494184"/>
            <a:ext cx="8279832" cy="990600"/>
          </a:xfrm>
        </p:spPr>
        <p:txBody>
          <a:bodyPr>
            <a:normAutofit/>
          </a:bodyPr>
          <a:lstStyle/>
          <a:p>
            <a:r>
              <a:rPr lang="pl-PL" sz="3200" dirty="0" smtClean="0">
                <a:latin typeface="Gill Sans MT" pitchFamily="34" charset="-18"/>
              </a:rPr>
              <a:t>Datový sklad – agregované tabulky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11560" y="1628800"/>
            <a:ext cx="8280920" cy="4536504"/>
          </a:xfrm>
          <a:prstGeom prst="roundRect">
            <a:avLst>
              <a:gd name="adj" fmla="val 77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932040" y="1772816"/>
            <a:ext cx="288032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Vysoce agregované tabulky</a:t>
            </a:r>
          </a:p>
        </p:txBody>
      </p:sp>
      <p:sp>
        <p:nvSpPr>
          <p:cNvPr id="9" name="Obdélník 8"/>
          <p:cNvSpPr/>
          <p:nvPr/>
        </p:nvSpPr>
        <p:spPr>
          <a:xfrm>
            <a:off x="4932040" y="3212976"/>
            <a:ext cx="2880320" cy="1224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Lehce agregované tabulky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932040" y="4725144"/>
            <a:ext cx="2880320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Detailní tabulky</a:t>
            </a:r>
          </a:p>
          <a:p>
            <a:endParaRPr lang="cs-CZ" dirty="0"/>
          </a:p>
        </p:txBody>
      </p:sp>
      <p:sp>
        <p:nvSpPr>
          <p:cNvPr id="11" name="Šipka nahoru 10"/>
          <p:cNvSpPr/>
          <p:nvPr/>
        </p:nvSpPr>
        <p:spPr>
          <a:xfrm>
            <a:off x="6228184" y="4437112"/>
            <a:ext cx="432048" cy="216024"/>
          </a:xfrm>
          <a:prstGeom prst="up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nahoru 11"/>
          <p:cNvSpPr/>
          <p:nvPr/>
        </p:nvSpPr>
        <p:spPr>
          <a:xfrm>
            <a:off x="6156176" y="2996952"/>
            <a:ext cx="432048" cy="216024"/>
          </a:xfrm>
          <a:prstGeom prst="up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ývojový diagram: vnitřní paměť 12"/>
          <p:cNvSpPr/>
          <p:nvPr/>
        </p:nvSpPr>
        <p:spPr>
          <a:xfrm>
            <a:off x="1115616" y="2852936"/>
            <a:ext cx="2736304" cy="1656184"/>
          </a:xfrm>
          <a:prstGeom prst="flowChartInternalStorag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Tabulky s </a:t>
            </a:r>
            <a:r>
              <a:rPr lang="cs-CZ" dirty="0" err="1" smtClean="0">
                <a:solidFill>
                  <a:schemeClr val="tx1"/>
                </a:solidFill>
                <a:latin typeface="Gill Sans MT" pitchFamily="34" charset="-18"/>
              </a:rPr>
              <a:t>metadaty</a:t>
            </a:r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 (data o datech)</a:t>
            </a:r>
          </a:p>
        </p:txBody>
      </p:sp>
      <p:cxnSp>
        <p:nvCxnSpPr>
          <p:cNvPr id="15" name="Přímá spojovací čára 14"/>
          <p:cNvCxnSpPr>
            <a:stCxn id="13" idx="3"/>
            <a:endCxn id="6" idx="1"/>
          </p:cNvCxnSpPr>
          <p:nvPr/>
        </p:nvCxnSpPr>
        <p:spPr>
          <a:xfrm flipV="1">
            <a:off x="3851920" y="2384884"/>
            <a:ext cx="1080120" cy="12961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>
            <a:stCxn id="13" idx="3"/>
            <a:endCxn id="9" idx="1"/>
          </p:cNvCxnSpPr>
          <p:nvPr/>
        </p:nvCxnSpPr>
        <p:spPr>
          <a:xfrm>
            <a:off x="3851920" y="3681028"/>
            <a:ext cx="108012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3" idx="3"/>
            <a:endCxn id="10" idx="1"/>
          </p:cNvCxnSpPr>
          <p:nvPr/>
        </p:nvCxnSpPr>
        <p:spPr>
          <a:xfrm>
            <a:off x="3851920" y="3681028"/>
            <a:ext cx="1080120" cy="16561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899592" y="6280284"/>
            <a:ext cx="74168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Gill Sans MT" pitchFamily="34" charset="-18"/>
              </a:rPr>
              <a:t>Pozn.: Základem úspěchu je navrhnout správné agregované tabulky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Datový sklad –hvězdicová schémata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Jedna tabulka s detailními daty – tabulka s fakty (</a:t>
            </a:r>
            <a:r>
              <a:rPr lang="cs-CZ" dirty="0" err="1" smtClean="0">
                <a:latin typeface="Gill Sans MT" pitchFamily="34" charset="-18"/>
              </a:rPr>
              <a:t>fact</a:t>
            </a:r>
            <a:r>
              <a:rPr lang="cs-CZ" dirty="0" smtClean="0">
                <a:latin typeface="Gill Sans MT" pitchFamily="34" charset="-18"/>
              </a:rPr>
              <a:t> table)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Obklopená řadou tabulek s dimenzemi (</a:t>
            </a:r>
            <a:r>
              <a:rPr lang="cs-CZ" dirty="0" err="1" smtClean="0">
                <a:latin typeface="Gill Sans MT" pitchFamily="34" charset="-18"/>
              </a:rPr>
              <a:t>dimension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tables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dimenze nebo také kategorie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494184"/>
            <a:ext cx="8279832" cy="990600"/>
          </a:xfrm>
        </p:spPr>
        <p:txBody>
          <a:bodyPr>
            <a:normAutofit/>
          </a:bodyPr>
          <a:lstStyle/>
          <a:p>
            <a:r>
              <a:rPr lang="pl-PL" sz="3200" dirty="0" smtClean="0">
                <a:latin typeface="Gill Sans MT" pitchFamily="34" charset="-18"/>
              </a:rPr>
              <a:t>Datový sklad – hvězdicová schémata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83568" y="1700808"/>
            <a:ext cx="8280920" cy="4536504"/>
          </a:xfrm>
          <a:prstGeom prst="roundRect">
            <a:avLst>
              <a:gd name="adj" fmla="val 776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139952" y="3212976"/>
            <a:ext cx="2520280" cy="1224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Tabulka s fakty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499992" y="4725144"/>
            <a:ext cx="2016224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Tabulka s dimenzí</a:t>
            </a:r>
          </a:p>
          <a:p>
            <a:endParaRPr lang="cs-CZ" dirty="0"/>
          </a:p>
        </p:txBody>
      </p:sp>
      <p:sp>
        <p:nvSpPr>
          <p:cNvPr id="12" name="Šipka nahoru 11"/>
          <p:cNvSpPr/>
          <p:nvPr/>
        </p:nvSpPr>
        <p:spPr>
          <a:xfrm>
            <a:off x="5292080" y="2996952"/>
            <a:ext cx="360040" cy="216024"/>
          </a:xfrm>
          <a:prstGeom prst="up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ývojový diagram: vnitřní paměť 12"/>
          <p:cNvSpPr/>
          <p:nvPr/>
        </p:nvSpPr>
        <p:spPr>
          <a:xfrm>
            <a:off x="827584" y="1844824"/>
            <a:ext cx="2016224" cy="1080120"/>
          </a:xfrm>
          <a:prstGeom prst="flowChartInternalStorag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Tabulky s </a:t>
            </a:r>
            <a:r>
              <a:rPr lang="cs-CZ" dirty="0" err="1" smtClean="0">
                <a:solidFill>
                  <a:schemeClr val="tx1"/>
                </a:solidFill>
                <a:latin typeface="Gill Sans MT" pitchFamily="34" charset="-18"/>
              </a:rPr>
              <a:t>metadaty</a:t>
            </a:r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 (data o datech)</a:t>
            </a:r>
          </a:p>
        </p:txBody>
      </p:sp>
      <p:cxnSp>
        <p:nvCxnSpPr>
          <p:cNvPr id="15" name="Přímá spojovací čára 14"/>
          <p:cNvCxnSpPr>
            <a:stCxn id="13" idx="3"/>
            <a:endCxn id="6" idx="1"/>
          </p:cNvCxnSpPr>
          <p:nvPr/>
        </p:nvCxnSpPr>
        <p:spPr>
          <a:xfrm>
            <a:off x="2843808" y="2384884"/>
            <a:ext cx="158417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>
            <a:stCxn id="13" idx="3"/>
            <a:endCxn id="9" idx="1"/>
          </p:cNvCxnSpPr>
          <p:nvPr/>
        </p:nvCxnSpPr>
        <p:spPr>
          <a:xfrm>
            <a:off x="2843808" y="2384884"/>
            <a:ext cx="1296144" cy="14401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3" idx="3"/>
            <a:endCxn id="10" idx="1"/>
          </p:cNvCxnSpPr>
          <p:nvPr/>
        </p:nvCxnSpPr>
        <p:spPr>
          <a:xfrm>
            <a:off x="2843808" y="2384884"/>
            <a:ext cx="1656184" cy="295232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Šipka nahoru 13"/>
          <p:cNvSpPr/>
          <p:nvPr/>
        </p:nvSpPr>
        <p:spPr>
          <a:xfrm rot="10800000">
            <a:off x="5364088" y="4437112"/>
            <a:ext cx="360040" cy="216024"/>
          </a:xfrm>
          <a:prstGeom prst="up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6876256" y="3212976"/>
            <a:ext cx="2016224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Tabulka s dimenzí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1907704" y="3212976"/>
            <a:ext cx="2016224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Tabulka s dimenzí</a:t>
            </a:r>
          </a:p>
        </p:txBody>
      </p:sp>
      <p:sp>
        <p:nvSpPr>
          <p:cNvPr id="31" name="Šipka nahoru 30"/>
          <p:cNvSpPr/>
          <p:nvPr/>
        </p:nvSpPr>
        <p:spPr>
          <a:xfrm rot="5400000">
            <a:off x="6607350" y="3772725"/>
            <a:ext cx="360040" cy="216024"/>
          </a:xfrm>
          <a:prstGeom prst="up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ovací čára 32"/>
          <p:cNvCxnSpPr>
            <a:stCxn id="13" idx="3"/>
            <a:endCxn id="18" idx="0"/>
          </p:cNvCxnSpPr>
          <p:nvPr/>
        </p:nvCxnSpPr>
        <p:spPr>
          <a:xfrm>
            <a:off x="2843808" y="2384884"/>
            <a:ext cx="5040560" cy="8280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Šipka nahoru 31"/>
          <p:cNvSpPr/>
          <p:nvPr/>
        </p:nvSpPr>
        <p:spPr>
          <a:xfrm rot="16707209">
            <a:off x="3826629" y="3775117"/>
            <a:ext cx="360040" cy="216024"/>
          </a:xfrm>
          <a:prstGeom prst="up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Přímá spojovací čára 35"/>
          <p:cNvCxnSpPr>
            <a:stCxn id="13" idx="3"/>
          </p:cNvCxnSpPr>
          <p:nvPr/>
        </p:nvCxnSpPr>
        <p:spPr>
          <a:xfrm>
            <a:off x="2843808" y="2384884"/>
            <a:ext cx="72008" cy="8280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4427984" y="1772816"/>
            <a:ext cx="2016224" cy="1224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Gill Sans MT" pitchFamily="34" charset="-18"/>
              </a:rPr>
              <a:t>Tabulka s dimenzí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>
            <a:normAutofit/>
          </a:bodyPr>
          <a:lstStyle/>
          <a:p>
            <a:r>
              <a:rPr lang="pl-PL" sz="3200" dirty="0" smtClean="0">
                <a:latin typeface="Gill Sans MT" pitchFamily="34" charset="-18"/>
              </a:rPr>
              <a:t>Datový sklad – hvězdicová schémata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Tabulka s fakty v dimenzionálním modelu obsahuje: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metriky a fakta pro podnikatelské procesy</a:t>
            </a:r>
          </a:p>
          <a:p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Pozn.: Základem úspěchu je navrhnout správnou tabulku s fakty se správnými dimenzemi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Multidimenzionální databáze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Označované jako MOLAP (</a:t>
            </a:r>
            <a:r>
              <a:rPr lang="cs-CZ" dirty="0" err="1" smtClean="0">
                <a:latin typeface="Gill Sans MT" pitchFamily="34" charset="-18"/>
              </a:rPr>
              <a:t>Multidimensional</a:t>
            </a:r>
            <a:r>
              <a:rPr lang="cs-CZ" dirty="0" smtClean="0">
                <a:latin typeface="Gill Sans MT" pitchFamily="34" charset="-18"/>
              </a:rPr>
              <a:t> On Line </a:t>
            </a:r>
            <a:r>
              <a:rPr lang="cs-CZ" dirty="0" err="1" smtClean="0">
                <a:latin typeface="Gill Sans MT" pitchFamily="34" charset="-18"/>
              </a:rPr>
              <a:t>Analytical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Processing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Výrobci: 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Oracle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Essbase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MicroStrategy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Cognos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PowerPlay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640" y="998240"/>
            <a:ext cx="8351840" cy="99060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latin typeface="Gill Sans MT" pitchFamily="34" charset="-18"/>
              </a:rPr>
              <a:t>Multidimenzionální databáze jako datová kostka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3950" y="1830660"/>
            <a:ext cx="68961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OLAP – interaktivní analýzy dat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OLAP (On Line </a:t>
            </a:r>
            <a:r>
              <a:rPr lang="cs-CZ" dirty="0" err="1" smtClean="0">
                <a:latin typeface="Gill Sans MT" pitchFamily="34" charset="-18"/>
              </a:rPr>
              <a:t>Analytical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Processing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r>
              <a:rPr lang="cs-CZ" dirty="0" smtClean="0">
                <a:latin typeface="Gill Sans MT" pitchFamily="34" charset="-18"/>
              </a:rPr>
              <a:t>Například kontingenční tabulky v MS Excelu</a:t>
            </a:r>
          </a:p>
          <a:p>
            <a:r>
              <a:rPr lang="cs-CZ" dirty="0" smtClean="0">
                <a:latin typeface="Gill Sans MT" pitchFamily="34" charset="-18"/>
              </a:rPr>
              <a:t>Vstup: Datová tabulka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Sloupce obsahují: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Kategorie (tvoří dimenze kontingenční tabulky nebo osy grafu)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Hodnoty (údaje v kontingenční tabulce nebo grafu)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368" y="836712"/>
            <a:ext cx="7239000" cy="620712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OLAP – vstupní data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79512" y="1484784"/>
          <a:ext cx="8784977" cy="5272359"/>
        </p:xfrm>
        <a:graphic>
          <a:graphicData uri="http://schemas.openxmlformats.org/drawingml/2006/table">
            <a:tbl>
              <a:tblPr firstRow="1">
                <a:tableStyleId>{08FB837D-C827-4EFA-A057-4D05807E0F7C}</a:tableStyleId>
              </a:tblPr>
              <a:tblGrid>
                <a:gridCol w="936545"/>
                <a:gridCol w="2326725"/>
                <a:gridCol w="1482861"/>
                <a:gridCol w="1463350"/>
                <a:gridCol w="1346281"/>
                <a:gridCol w="1229215"/>
              </a:tblGrid>
              <a:tr h="22923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>
                          <a:solidFill>
                            <a:schemeClr val="tx1"/>
                          </a:solidFill>
                        </a:rPr>
                        <a:t>Datum</a:t>
                      </a:r>
                      <a:endParaRPr lang="cs-CZ" sz="1000" b="0" i="0" u="none" strike="noStrike" baseline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>
                          <a:solidFill>
                            <a:schemeClr val="tx1"/>
                          </a:solidFill>
                        </a:rPr>
                        <a:t>Prodejce</a:t>
                      </a:r>
                      <a:endParaRPr lang="cs-CZ" sz="1000" b="0" i="0" u="none" strike="noStrike" baseline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>
                          <a:solidFill>
                            <a:schemeClr val="tx1"/>
                          </a:solidFill>
                        </a:rPr>
                        <a:t>Značka</a:t>
                      </a:r>
                      <a:endParaRPr lang="cs-CZ" sz="1000" b="0" i="0" u="none" strike="noStrike" baseline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cs-CZ" sz="1000" b="0" i="0" u="none" strike="noStrike" baseline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>
                          <a:solidFill>
                            <a:schemeClr val="tx1"/>
                          </a:solidFill>
                        </a:rPr>
                        <a:t>Cena základní</a:t>
                      </a:r>
                      <a:endParaRPr lang="cs-CZ" sz="1000" b="0" i="0" u="none" strike="noStrike" baseline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>
                          <a:solidFill>
                            <a:schemeClr val="tx1"/>
                          </a:solidFill>
                        </a:rPr>
                        <a:t>Cena výbavy</a:t>
                      </a:r>
                      <a:endParaRPr lang="cs-CZ" sz="1000" b="0" i="0" u="none" strike="noStrike" baseline="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 dirty="0"/>
                        <a:t>2.5.2011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Brno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Fabia Combi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Scout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398,9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 dirty="0"/>
                        <a:t>8,5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 dirty="0"/>
                        <a:t>2.5.2011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Ždár n. S.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Superb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Exclusive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904,9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25,3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 dirty="0"/>
                        <a:t>2.5.2011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Jihlava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Superb Combi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Ambition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796,9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55,9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 dirty="0"/>
                        <a:t>2.5.2011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Praha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Yeti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Active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503,8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58,8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 dirty="0"/>
                        <a:t>2.5.2011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Třebíč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Praktik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Praktik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262,8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20,7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Praha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Roomster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Style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349,9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23,6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3.5.2011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Brno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Octavia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Classic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428,8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34,8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3.5.2011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Praha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Octavia Combi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Elegance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489,9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45,9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3.5.2011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Pardubice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Fabia   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Ambiente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264,9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15,6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3.5.2011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Plzeň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Superb Combi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Ambition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759,9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55,9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3.5.2011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Praha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Yeti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Classic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497,8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53,9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4.5.2011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Pardubice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Praktik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Praktik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262,8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20,7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Brno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Roomster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Style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349,9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23,6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Brno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Octavia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Classic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439,9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38,8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Brno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Octavia Combi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Elegance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489,9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45,9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Praha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Superb Combi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Ambition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725,8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43,5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Pardubice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Yeti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Elegance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538,9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65,8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Jihlava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Praktik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Praktik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262,8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20,7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Plzeň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Roomster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Style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349,9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23,6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5.5.2011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Jihlava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Octavia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Classic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439,9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 dirty="0"/>
                        <a:t>38,8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6.5.2011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Pardubice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Octavia Combi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/>
                        <a:t>Elegance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/>
                        <a:t>478,8</a:t>
                      </a:r>
                      <a:endParaRPr lang="cs-CZ" sz="1000" b="0" i="0" u="none" strike="noStrike" baseline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 dirty="0"/>
                        <a:t>46,9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  <a:tr h="229233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 dirty="0"/>
                        <a:t>6.5.2011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/>
                        <a:t>Praha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 err="1"/>
                        <a:t>Fabia</a:t>
                      </a:r>
                      <a:r>
                        <a:rPr lang="cs-CZ" sz="1000" u="none" strike="noStrike" baseline="0" dirty="0"/>
                        <a:t>   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baseline="0" dirty="0" err="1"/>
                        <a:t>Ambiente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 dirty="0"/>
                        <a:t>256,9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baseline="0" dirty="0"/>
                        <a:t>10,9</a:t>
                      </a:r>
                      <a:endParaRPr lang="cs-CZ" sz="1000" b="0" i="0" u="none" strike="noStrike" baseline="0" dirty="0">
                        <a:solidFill>
                          <a:srgbClr val="000000"/>
                        </a:solidFill>
                        <a:latin typeface="Gill Sans MT" pitchFamily="34" charset="-18"/>
                      </a:endParaRPr>
                    </a:p>
                  </a:txBody>
                  <a:tcPr marL="8835" marR="8835" marT="883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/>
          <a:lstStyle/>
          <a:p>
            <a:r>
              <a:rPr lang="cs-CZ" sz="3200" dirty="0" err="1" smtClean="0">
                <a:latin typeface="Gill Sans MT" pitchFamily="34" charset="-18"/>
              </a:rPr>
              <a:t>Datamart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Podmnožina datového skladu pro: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podporu některé organizační složky nebo podnikatelské funkce (např. obchod)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Základy business </a:t>
            </a:r>
            <a:r>
              <a:rPr lang="cs-CZ" sz="3200" dirty="0" err="1" smtClean="0">
                <a:latin typeface="Gill Sans MT" pitchFamily="34" charset="-18"/>
              </a:rPr>
              <a:t>intelligence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Business </a:t>
            </a:r>
            <a:r>
              <a:rPr lang="cs-CZ" dirty="0" err="1" smtClean="0">
                <a:latin typeface="Gill Sans MT" pitchFamily="34" charset="-18"/>
              </a:rPr>
              <a:t>intelligence</a:t>
            </a:r>
            <a:endParaRPr lang="cs-CZ" dirty="0" smtClean="0">
              <a:latin typeface="Gill Sans MT" pitchFamily="34" charset="-18"/>
            </a:endParaRPr>
          </a:p>
          <a:p>
            <a:r>
              <a:rPr lang="cs-CZ" dirty="0" smtClean="0">
                <a:latin typeface="Gill Sans MT" pitchFamily="34" charset="-18"/>
              </a:rPr>
              <a:t>Datový sklad</a:t>
            </a:r>
          </a:p>
          <a:p>
            <a:r>
              <a:rPr lang="cs-CZ" dirty="0" smtClean="0">
                <a:latin typeface="Gill Sans MT" pitchFamily="34" charset="-18"/>
              </a:rPr>
              <a:t>On-line </a:t>
            </a:r>
            <a:r>
              <a:rPr lang="cs-CZ" dirty="0" err="1" smtClean="0">
                <a:latin typeface="Gill Sans MT" pitchFamily="34" charset="-18"/>
              </a:rPr>
              <a:t>Analytical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Processing</a:t>
            </a:r>
            <a:r>
              <a:rPr lang="cs-CZ" dirty="0" smtClean="0">
                <a:latin typeface="Gill Sans MT" pitchFamily="34" charset="-18"/>
              </a:rPr>
              <a:t> (OLAP)</a:t>
            </a:r>
          </a:p>
          <a:p>
            <a:r>
              <a:rPr lang="cs-CZ" dirty="0" smtClean="0">
                <a:latin typeface="Gill Sans MT" pitchFamily="34" charset="-18"/>
              </a:rPr>
              <a:t>Kontingenční tabulky v MS Excelu jako příklad OLAP</a:t>
            </a:r>
          </a:p>
          <a:p>
            <a:r>
              <a:rPr lang="cs-CZ" dirty="0" smtClean="0">
                <a:latin typeface="Gill Sans MT" pitchFamily="34" charset="-18"/>
              </a:rPr>
              <a:t>Dolování dat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Dolování dat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Proces extrahování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validních,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dříve neznámých,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komplexních informací </a:t>
            </a:r>
          </a:p>
          <a:p>
            <a:r>
              <a:rPr lang="cs-CZ" dirty="0" smtClean="0">
                <a:latin typeface="Gill Sans MT" pitchFamily="34" charset="-18"/>
              </a:rPr>
              <a:t>z rozsáhlých databází a jejich použití pro důležitá podnikatelská rozhodnutí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Dolování dat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Strukturovaných dat z relačních databází</a:t>
            </a:r>
          </a:p>
          <a:p>
            <a:r>
              <a:rPr lang="cs-CZ" dirty="0" smtClean="0">
                <a:latin typeface="Gill Sans MT" pitchFamily="34" charset="-18"/>
              </a:rPr>
              <a:t>Dolování textových dat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Amazon:  Ti, co kupují tuto knihu ..., často kupují také tuto knihu ... 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Google </a:t>
            </a:r>
            <a:r>
              <a:rPr lang="cs-CZ" dirty="0" err="1" smtClean="0">
                <a:latin typeface="Gill Sans MT" pitchFamily="34" charset="-18"/>
              </a:rPr>
              <a:t>Analytics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80728"/>
            <a:ext cx="7827963" cy="6477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Dolování dat ze sociálních sítí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</a:rPr>
              <a:t>Příklady:</a:t>
            </a:r>
          </a:p>
          <a:p>
            <a:pPr lvl="1"/>
            <a:r>
              <a:rPr lang="cs-CZ" dirty="0" err="1" smtClean="0">
                <a:latin typeface="Gill Sans MT" pitchFamily="34" charset="-18"/>
              </a:rPr>
              <a:t>Twitter</a:t>
            </a:r>
            <a:r>
              <a:rPr lang="cs-CZ" dirty="0" smtClean="0">
                <a:latin typeface="Gill Sans MT" pitchFamily="34" charset="-18"/>
              </a:rPr>
              <a:t>: </a:t>
            </a:r>
            <a:r>
              <a:rPr lang="cs-CZ" dirty="0" err="1" smtClean="0">
                <a:latin typeface="Gill Sans MT" pitchFamily="34" charset="-18"/>
              </a:rPr>
              <a:t>Friends</a:t>
            </a:r>
            <a:r>
              <a:rPr lang="cs-CZ" dirty="0" smtClean="0">
                <a:latin typeface="Gill Sans MT" pitchFamily="34" charset="-18"/>
              </a:rPr>
              <a:t>/</a:t>
            </a:r>
            <a:r>
              <a:rPr lang="cs-CZ" dirty="0" err="1" smtClean="0">
                <a:latin typeface="Gill Sans MT" pitchFamily="34" charset="-18"/>
              </a:rPr>
              <a:t>Followers</a:t>
            </a:r>
            <a:r>
              <a:rPr lang="cs-CZ" dirty="0" smtClean="0">
                <a:latin typeface="Gill Sans MT" pitchFamily="34" charset="-18"/>
              </a:rPr>
              <a:t>, </a:t>
            </a:r>
            <a:r>
              <a:rPr lang="cs-CZ" dirty="0" err="1" smtClean="0">
                <a:latin typeface="Gill Sans MT" pitchFamily="34" charset="-18"/>
              </a:rPr>
              <a:t>retweets</a:t>
            </a:r>
            <a:endParaRPr lang="cs-CZ" dirty="0" smtClean="0">
              <a:latin typeface="Gill Sans MT" pitchFamily="34" charset="-18"/>
            </a:endParaRPr>
          </a:p>
          <a:p>
            <a:pPr lvl="1"/>
            <a:r>
              <a:rPr lang="cs-CZ" dirty="0" err="1" smtClean="0">
                <a:latin typeface="Gill Sans MT" pitchFamily="34" charset="-18"/>
              </a:rPr>
              <a:t>Folksonomie</a:t>
            </a:r>
            <a:r>
              <a:rPr lang="cs-CZ" dirty="0" smtClean="0">
                <a:latin typeface="Gill Sans MT" pitchFamily="34" charset="-18"/>
              </a:rPr>
              <a:t> (</a:t>
            </a:r>
            <a:r>
              <a:rPr lang="cs-CZ" dirty="0" err="1" smtClean="0">
                <a:latin typeface="Gill Sans MT" pitchFamily="34" charset="-18"/>
              </a:rPr>
              <a:t>folksonomy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základním aspektem lidské inteligence je potřeba klasifikace a klasifikační hierarchie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klasifikace pomocí </a:t>
            </a:r>
            <a:r>
              <a:rPr lang="cs-CZ" dirty="0" err="1" smtClean="0">
                <a:latin typeface="Gill Sans MT" pitchFamily="34" charset="-18"/>
              </a:rPr>
              <a:t>tagů</a:t>
            </a:r>
            <a:r>
              <a:rPr lang="cs-CZ" dirty="0" smtClean="0">
                <a:latin typeface="Gill Sans MT" pitchFamily="34" charset="-18"/>
              </a:rPr>
              <a:t> (</a:t>
            </a:r>
            <a:r>
              <a:rPr lang="cs-CZ" dirty="0" err="1" smtClean="0">
                <a:latin typeface="Gill Sans MT" pitchFamily="34" charset="-18"/>
              </a:rPr>
              <a:t>tags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2"/>
            <a:r>
              <a:rPr lang="cs-CZ" dirty="0" smtClean="0">
                <a:latin typeface="Gill Sans MT" pitchFamily="34" charset="-18"/>
              </a:rPr>
              <a:t>např.  </a:t>
            </a:r>
            <a:r>
              <a:rPr lang="cs-CZ" dirty="0" err="1" smtClean="0">
                <a:latin typeface="Gill Sans MT" pitchFamily="34" charset="-18"/>
              </a:rPr>
              <a:t>Twitter</a:t>
            </a:r>
            <a:r>
              <a:rPr lang="cs-CZ" dirty="0" smtClean="0">
                <a:latin typeface="Gill Sans MT" pitchFamily="34" charset="-18"/>
              </a:rPr>
              <a:t>: </a:t>
            </a:r>
            <a:r>
              <a:rPr lang="cs-CZ" dirty="0" err="1" smtClean="0">
                <a:latin typeface="Gill Sans MT" pitchFamily="34" charset="-18"/>
              </a:rPr>
              <a:t>hashtags</a:t>
            </a:r>
            <a:r>
              <a:rPr lang="cs-CZ" dirty="0" smtClean="0">
                <a:latin typeface="Gill Sans MT" pitchFamily="34" charset="-18"/>
              </a:rPr>
              <a:t> (začínají #)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Analýza textů přirozených jazyků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9092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sz="3200" dirty="0" smtClean="0">
                <a:latin typeface="Gill Sans MT" pitchFamily="34" charset="-18"/>
              </a:rPr>
              <a:t>Business </a:t>
            </a:r>
            <a:r>
              <a:rPr lang="cs-CZ" sz="3200" dirty="0" err="1" smtClean="0">
                <a:latin typeface="Gill Sans MT" pitchFamily="34" charset="-18"/>
              </a:rPr>
              <a:t>intelligence</a:t>
            </a:r>
            <a:r>
              <a:rPr lang="cs-CZ" sz="3200" dirty="0" smtClean="0">
                <a:latin typeface="Gill Sans MT" pitchFamily="34" charset="-18"/>
              </a:rPr>
              <a:t> </a:t>
            </a:r>
            <a:r>
              <a:rPr lang="cs-CZ" sz="3200" dirty="0" smtClean="0">
                <a:latin typeface="Gill Sans MT" pitchFamily="34" charset="-18"/>
              </a:rPr>
              <a:t>a MIS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548640" indent="-411480">
              <a:spcBef>
                <a:spcPts val="672"/>
              </a:spcBef>
              <a:defRPr/>
            </a:pPr>
            <a:r>
              <a:rPr lang="cs-CZ" dirty="0" smtClean="0">
                <a:latin typeface="Gill Sans MT" pitchFamily="34" charset="-18"/>
              </a:rPr>
              <a:t>Business </a:t>
            </a:r>
            <a:r>
              <a:rPr lang="cs-CZ" dirty="0" err="1" smtClean="0">
                <a:latin typeface="Gill Sans MT" pitchFamily="34" charset="-18"/>
              </a:rPr>
              <a:t>intelligence</a:t>
            </a:r>
            <a:r>
              <a:rPr lang="cs-CZ" dirty="0" smtClean="0">
                <a:latin typeface="Gill Sans MT" pitchFamily="34" charset="-18"/>
              </a:rPr>
              <a:t>:</a:t>
            </a:r>
            <a:endParaRPr lang="cs-CZ" dirty="0" smtClean="0">
              <a:latin typeface="Gill Sans MT" pitchFamily="34" charset="-18"/>
            </a:endParaRPr>
          </a:p>
          <a:p>
            <a:pPr marL="868680" lvl="1" indent="-283464">
              <a:spcBef>
                <a:spcPts val="576"/>
              </a:spcBef>
              <a:defRPr/>
            </a:pPr>
            <a:r>
              <a:rPr lang="cs-CZ" dirty="0" smtClean="0">
                <a:latin typeface="Gill Sans MT" pitchFamily="34" charset="-18"/>
              </a:rPr>
              <a:t>množina technologií a procesů, které využívají data k porozumění a analýze podnikatelské výkonnosti</a:t>
            </a:r>
          </a:p>
          <a:p>
            <a:pPr marL="548640" indent="-411480">
              <a:spcBef>
                <a:spcPts val="672"/>
              </a:spcBef>
              <a:defRPr/>
            </a:pPr>
            <a:r>
              <a:rPr lang="cs-CZ" dirty="0" smtClean="0">
                <a:latin typeface="Gill Sans MT" pitchFamily="34" charset="-18"/>
              </a:rPr>
              <a:t>Analytika:</a:t>
            </a:r>
          </a:p>
          <a:p>
            <a:pPr marL="868680" lvl="1" indent="-283464">
              <a:spcBef>
                <a:spcPts val="576"/>
              </a:spcBef>
              <a:defRPr/>
            </a:pPr>
            <a:r>
              <a:rPr lang="cs-CZ" dirty="0" smtClean="0">
                <a:latin typeface="Gill Sans MT" pitchFamily="34" charset="-18"/>
              </a:rPr>
              <a:t>podmnožina BI</a:t>
            </a:r>
          </a:p>
          <a:p>
            <a:pPr marL="868680" lvl="1" indent="-283464">
              <a:spcBef>
                <a:spcPts val="576"/>
              </a:spcBef>
              <a:defRPr/>
            </a:pPr>
            <a:r>
              <a:rPr lang="cs-CZ" dirty="0" smtClean="0">
                <a:latin typeface="Gill Sans MT" pitchFamily="34" charset="-18"/>
              </a:rPr>
              <a:t>extenzivní využívání dat, statistické a kvantitativní analýzy, vysvětlovacích a prediktivních modelů k rozhodování a následnému jednání</a:t>
            </a:r>
          </a:p>
          <a:p>
            <a:pPr marL="868680" lvl="1" indent="-283464">
              <a:spcBef>
                <a:spcPts val="576"/>
              </a:spcBef>
              <a:defRPr/>
            </a:pPr>
            <a:r>
              <a:rPr lang="cs-CZ" dirty="0" smtClean="0">
                <a:latin typeface="Gill Sans MT" pitchFamily="34" charset="-18"/>
              </a:rPr>
              <a:t>vstup pro rozhodování:</a:t>
            </a:r>
          </a:p>
          <a:p>
            <a:pPr marL="1133856" lvl="2">
              <a:spcBef>
                <a:spcPts val="528"/>
              </a:spcBef>
              <a:defRPr/>
            </a:pPr>
            <a:r>
              <a:rPr lang="cs-CZ" dirty="0" smtClean="0">
                <a:latin typeface="Gill Sans MT" pitchFamily="34" charset="-18"/>
              </a:rPr>
              <a:t>lidí</a:t>
            </a:r>
          </a:p>
          <a:p>
            <a:pPr marL="1133856" lvl="2">
              <a:spcBef>
                <a:spcPts val="528"/>
              </a:spcBef>
              <a:defRPr/>
            </a:pPr>
            <a:r>
              <a:rPr lang="cs-CZ" dirty="0" smtClean="0">
                <a:latin typeface="Gill Sans MT" pitchFamily="34" charset="-18"/>
              </a:rPr>
              <a:t>plně automatické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8" name="Rectangle 4"/>
          <p:cNvSpPr>
            <a:spLocks noGrp="1" noChangeArrowheads="1"/>
          </p:cNvSpPr>
          <p:nvPr>
            <p:ph type="title"/>
          </p:nvPr>
        </p:nvSpPr>
        <p:spPr>
          <a:xfrm>
            <a:off x="720725" y="836712"/>
            <a:ext cx="7827963" cy="6477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dirty="0" smtClean="0">
                <a:latin typeface="Gill Sans MT" pitchFamily="34" charset="-18"/>
              </a:rPr>
              <a:t>Business </a:t>
            </a:r>
            <a:r>
              <a:rPr lang="cs-CZ" sz="3200" dirty="0" err="1" smtClean="0">
                <a:latin typeface="Gill Sans MT" pitchFamily="34" charset="-18"/>
              </a:rPr>
              <a:t>intelligence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17430" name="Text Box 145"/>
          <p:cNvSpPr txBox="1">
            <a:spLocks noChangeArrowheads="1"/>
          </p:cNvSpPr>
          <p:nvPr/>
        </p:nvSpPr>
        <p:spPr bwMode="auto">
          <a:xfrm rot="-5400000">
            <a:off x="-795759" y="3431927"/>
            <a:ext cx="327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>
                <a:solidFill>
                  <a:schemeClr val="tx2"/>
                </a:solidFill>
                <a:latin typeface="Gill Sans MT" pitchFamily="34" charset="-18"/>
              </a:rPr>
              <a:t>Konkurenční výhoda</a:t>
            </a:r>
            <a:endParaRPr lang="en-US" sz="2400" dirty="0">
              <a:solidFill>
                <a:schemeClr val="tx2"/>
              </a:solidFill>
              <a:latin typeface="Gill Sans MT" pitchFamily="34" charset="-18"/>
            </a:endParaRPr>
          </a:p>
        </p:txBody>
      </p:sp>
      <p:sp>
        <p:nvSpPr>
          <p:cNvPr id="17431" name="Line 146"/>
          <p:cNvSpPr>
            <a:spLocks noChangeShapeType="1"/>
          </p:cNvSpPr>
          <p:nvPr/>
        </p:nvSpPr>
        <p:spPr bwMode="auto">
          <a:xfrm>
            <a:off x="1259632" y="4077072"/>
            <a:ext cx="617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411" name="Line 120"/>
          <p:cNvSpPr>
            <a:spLocks noChangeShapeType="1"/>
          </p:cNvSpPr>
          <p:nvPr/>
        </p:nvSpPr>
        <p:spPr bwMode="auto">
          <a:xfrm flipV="1">
            <a:off x="1259904" y="6481142"/>
            <a:ext cx="632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7412" name="Line 121"/>
          <p:cNvSpPr>
            <a:spLocks noChangeShapeType="1"/>
          </p:cNvSpPr>
          <p:nvPr/>
        </p:nvSpPr>
        <p:spPr bwMode="auto">
          <a:xfrm flipV="1">
            <a:off x="1259904" y="1451942"/>
            <a:ext cx="0" cy="502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7413" name="Rectangle 122"/>
          <p:cNvSpPr>
            <a:spLocks noChangeArrowheads="1"/>
          </p:cNvSpPr>
          <p:nvPr/>
        </p:nvSpPr>
        <p:spPr bwMode="auto">
          <a:xfrm>
            <a:off x="1259904" y="5871542"/>
            <a:ext cx="4191000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4" name="Rectangle 129"/>
          <p:cNvSpPr>
            <a:spLocks noChangeArrowheads="1"/>
          </p:cNvSpPr>
          <p:nvPr/>
        </p:nvSpPr>
        <p:spPr bwMode="auto">
          <a:xfrm>
            <a:off x="1488504" y="5261942"/>
            <a:ext cx="4191000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5" name="Rectangle 130"/>
          <p:cNvSpPr>
            <a:spLocks noChangeArrowheads="1"/>
          </p:cNvSpPr>
          <p:nvPr/>
        </p:nvSpPr>
        <p:spPr bwMode="auto">
          <a:xfrm>
            <a:off x="1717104" y="4652342"/>
            <a:ext cx="4191000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6" name="Rectangle 131"/>
          <p:cNvSpPr>
            <a:spLocks noChangeArrowheads="1"/>
          </p:cNvSpPr>
          <p:nvPr/>
        </p:nvSpPr>
        <p:spPr bwMode="auto">
          <a:xfrm>
            <a:off x="1945704" y="4042742"/>
            <a:ext cx="4191000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7" name="Rectangle 132"/>
          <p:cNvSpPr>
            <a:spLocks noChangeArrowheads="1"/>
          </p:cNvSpPr>
          <p:nvPr/>
        </p:nvSpPr>
        <p:spPr bwMode="auto">
          <a:xfrm>
            <a:off x="2174304" y="3433142"/>
            <a:ext cx="4191000" cy="6096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8" name="Rectangle 133"/>
          <p:cNvSpPr>
            <a:spLocks noChangeArrowheads="1"/>
          </p:cNvSpPr>
          <p:nvPr/>
        </p:nvSpPr>
        <p:spPr bwMode="auto">
          <a:xfrm>
            <a:off x="2402904" y="2823542"/>
            <a:ext cx="4191000" cy="6096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19" name="Rectangle 134"/>
          <p:cNvSpPr>
            <a:spLocks noChangeArrowheads="1"/>
          </p:cNvSpPr>
          <p:nvPr/>
        </p:nvSpPr>
        <p:spPr bwMode="auto">
          <a:xfrm>
            <a:off x="2631504" y="2213942"/>
            <a:ext cx="4191000" cy="6096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20" name="Rectangle 135"/>
          <p:cNvSpPr>
            <a:spLocks noChangeArrowheads="1"/>
          </p:cNvSpPr>
          <p:nvPr/>
        </p:nvSpPr>
        <p:spPr bwMode="auto">
          <a:xfrm>
            <a:off x="2860104" y="1604342"/>
            <a:ext cx="4191000" cy="6096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21" name="Text Box 136"/>
          <p:cNvSpPr txBox="1">
            <a:spLocks noChangeArrowheads="1"/>
          </p:cNvSpPr>
          <p:nvPr/>
        </p:nvSpPr>
        <p:spPr bwMode="auto">
          <a:xfrm>
            <a:off x="1336104" y="6023942"/>
            <a:ext cx="3810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/>
              <a:t>Standardní sestavy   </a:t>
            </a:r>
            <a:r>
              <a:rPr lang="cs-CZ" sz="1600" i="1"/>
              <a:t>Co se stalo?</a:t>
            </a:r>
            <a:endParaRPr lang="en-US" sz="1600" i="1"/>
          </a:p>
        </p:txBody>
      </p:sp>
      <p:sp>
        <p:nvSpPr>
          <p:cNvPr id="17422" name="Text Box 137"/>
          <p:cNvSpPr txBox="1">
            <a:spLocks noChangeArrowheads="1"/>
          </p:cNvSpPr>
          <p:nvPr/>
        </p:nvSpPr>
        <p:spPr bwMode="auto">
          <a:xfrm>
            <a:off x="1564704" y="5290517"/>
            <a:ext cx="3886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/>
              <a:t>Ad hoc sestavy   </a:t>
            </a:r>
            <a:r>
              <a:rPr lang="cs-CZ" sz="1600" i="1"/>
              <a:t>Kolik, jak často, kde?</a:t>
            </a:r>
            <a:endParaRPr lang="en-US" sz="1600" i="1"/>
          </a:p>
        </p:txBody>
      </p:sp>
      <p:sp>
        <p:nvSpPr>
          <p:cNvPr id="17423" name="Text Box 138"/>
          <p:cNvSpPr txBox="1">
            <a:spLocks noChangeArrowheads="1"/>
          </p:cNvSpPr>
          <p:nvPr/>
        </p:nvSpPr>
        <p:spPr bwMode="auto">
          <a:xfrm>
            <a:off x="1869504" y="4680917"/>
            <a:ext cx="3810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/>
              <a:t>Dotaz/zavrtání   </a:t>
            </a:r>
            <a:r>
              <a:rPr lang="cs-CZ" sz="1600" i="1"/>
              <a:t>Kde přesně je problém?</a:t>
            </a:r>
            <a:endParaRPr lang="en-US" sz="1600" i="1"/>
          </a:p>
        </p:txBody>
      </p:sp>
      <p:sp>
        <p:nvSpPr>
          <p:cNvPr id="17424" name="Text Box 139"/>
          <p:cNvSpPr txBox="1">
            <a:spLocks noChangeArrowheads="1"/>
          </p:cNvSpPr>
          <p:nvPr/>
        </p:nvSpPr>
        <p:spPr bwMode="auto">
          <a:xfrm>
            <a:off x="2098104" y="4042742"/>
            <a:ext cx="3733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/>
              <a:t>Upozornění   </a:t>
            </a:r>
            <a:r>
              <a:rPr lang="cs-CZ" sz="1600" i="1"/>
              <a:t>Jakou akci je třeba učinit?</a:t>
            </a:r>
            <a:endParaRPr lang="en-US" sz="1600" i="1"/>
          </a:p>
        </p:txBody>
      </p:sp>
      <p:sp>
        <p:nvSpPr>
          <p:cNvPr id="17425" name="Text Box 140"/>
          <p:cNvSpPr txBox="1">
            <a:spLocks noChangeArrowheads="1"/>
          </p:cNvSpPr>
          <p:nvPr/>
        </p:nvSpPr>
        <p:spPr bwMode="auto">
          <a:xfrm>
            <a:off x="2326704" y="3382342"/>
            <a:ext cx="3886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dirty="0"/>
              <a:t>Statistická analýza   </a:t>
            </a:r>
            <a:r>
              <a:rPr lang="cs-CZ" sz="1600" i="1" dirty="0"/>
              <a:t>Proč se to stalo?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17426" name="Text Box 141"/>
          <p:cNvSpPr txBox="1">
            <a:spLocks noChangeArrowheads="1"/>
          </p:cNvSpPr>
          <p:nvPr/>
        </p:nvSpPr>
        <p:spPr bwMode="auto">
          <a:xfrm>
            <a:off x="2555304" y="2852117"/>
            <a:ext cx="3962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dirty="0"/>
              <a:t>Předpovědi/extrapolace   </a:t>
            </a:r>
            <a:r>
              <a:rPr lang="cs-CZ" sz="1600" i="1" dirty="0"/>
              <a:t>Co se stane, když trend bude pokračovat?</a:t>
            </a:r>
            <a:endParaRPr lang="en-US" sz="1600" i="1" dirty="0"/>
          </a:p>
        </p:txBody>
      </p:sp>
      <p:sp>
        <p:nvSpPr>
          <p:cNvPr id="17427" name="Text Box 142"/>
          <p:cNvSpPr txBox="1">
            <a:spLocks noChangeArrowheads="1"/>
          </p:cNvSpPr>
          <p:nvPr/>
        </p:nvSpPr>
        <p:spPr bwMode="auto">
          <a:xfrm>
            <a:off x="2860104" y="2213942"/>
            <a:ext cx="3657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/>
              <a:t>Prediktivní modelování   </a:t>
            </a:r>
            <a:r>
              <a:rPr lang="cs-CZ" sz="1600" i="1"/>
              <a:t>Co se stane jako následující?</a:t>
            </a:r>
            <a:endParaRPr lang="en-US" sz="1600" i="1"/>
          </a:p>
        </p:txBody>
      </p:sp>
      <p:sp>
        <p:nvSpPr>
          <p:cNvPr id="17428" name="Text Box 143"/>
          <p:cNvSpPr txBox="1">
            <a:spLocks noChangeArrowheads="1"/>
          </p:cNvSpPr>
          <p:nvPr/>
        </p:nvSpPr>
        <p:spPr bwMode="auto">
          <a:xfrm>
            <a:off x="3012504" y="1604342"/>
            <a:ext cx="3886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dirty="0"/>
              <a:t>Optimalizace   </a:t>
            </a:r>
            <a:r>
              <a:rPr lang="cs-CZ" sz="1600" i="1" dirty="0"/>
              <a:t>Co nejlepšího by se mělo stát?</a:t>
            </a:r>
            <a:endParaRPr lang="en-US" sz="1600" i="1" dirty="0"/>
          </a:p>
        </p:txBody>
      </p:sp>
      <p:sp>
        <p:nvSpPr>
          <p:cNvPr id="17429" name="Text Box 144"/>
          <p:cNvSpPr txBox="1">
            <a:spLocks noChangeArrowheads="1"/>
          </p:cNvSpPr>
          <p:nvPr/>
        </p:nvSpPr>
        <p:spPr bwMode="auto">
          <a:xfrm>
            <a:off x="2707704" y="6413326"/>
            <a:ext cx="3276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chemeClr val="tx2"/>
                </a:solidFill>
              </a:rPr>
              <a:t>Stupeň inteligence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7432" name="AutoShape 147"/>
          <p:cNvSpPr>
            <a:spLocks/>
          </p:cNvSpPr>
          <p:nvPr/>
        </p:nvSpPr>
        <p:spPr bwMode="auto">
          <a:xfrm>
            <a:off x="7127304" y="1528142"/>
            <a:ext cx="381000" cy="2514600"/>
          </a:xfrm>
          <a:prstGeom prst="rightBrace">
            <a:avLst>
              <a:gd name="adj1" fmla="val 5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33" name="AutoShape 148"/>
          <p:cNvSpPr>
            <a:spLocks/>
          </p:cNvSpPr>
          <p:nvPr/>
        </p:nvSpPr>
        <p:spPr bwMode="auto">
          <a:xfrm>
            <a:off x="7127304" y="4042742"/>
            <a:ext cx="381000" cy="2438400"/>
          </a:xfrm>
          <a:prstGeom prst="rightBrace">
            <a:avLst>
              <a:gd name="adj1" fmla="val 5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34" name="Text Box 149"/>
          <p:cNvSpPr txBox="1">
            <a:spLocks noChangeArrowheads="1"/>
          </p:cNvSpPr>
          <p:nvPr/>
        </p:nvSpPr>
        <p:spPr bwMode="auto">
          <a:xfrm>
            <a:off x="7432104" y="2442542"/>
            <a:ext cx="160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dirty="0">
                <a:solidFill>
                  <a:schemeClr val="tx2"/>
                </a:solidFill>
                <a:latin typeface="Gill Sans MT" pitchFamily="34" charset="-18"/>
              </a:rPr>
              <a:t>Business </a:t>
            </a:r>
            <a:r>
              <a:rPr lang="cs-CZ" sz="2000" dirty="0" err="1" smtClean="0">
                <a:solidFill>
                  <a:schemeClr val="tx2"/>
                </a:solidFill>
                <a:latin typeface="Gill Sans MT" pitchFamily="34" charset="-18"/>
              </a:rPr>
              <a:t>intelligence</a:t>
            </a:r>
            <a:endParaRPr lang="en-US" sz="2000" dirty="0">
              <a:solidFill>
                <a:schemeClr val="tx2"/>
              </a:solidFill>
              <a:latin typeface="Gill Sans MT" pitchFamily="34" charset="-18"/>
            </a:endParaRPr>
          </a:p>
        </p:txBody>
      </p:sp>
      <p:sp>
        <p:nvSpPr>
          <p:cNvPr id="17435" name="Text Box 149"/>
          <p:cNvSpPr txBox="1">
            <a:spLocks noChangeArrowheads="1"/>
          </p:cNvSpPr>
          <p:nvPr/>
        </p:nvSpPr>
        <p:spPr bwMode="auto">
          <a:xfrm>
            <a:off x="7508304" y="5033342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>
                <a:solidFill>
                  <a:schemeClr val="tx2"/>
                </a:solidFill>
                <a:latin typeface="Gill Sans MT" pitchFamily="34" charset="-18"/>
              </a:rPr>
              <a:t>Reporting</a:t>
            </a:r>
            <a:endParaRPr lang="en-US" sz="2000" dirty="0">
              <a:solidFill>
                <a:schemeClr val="tx2"/>
              </a:solidFill>
              <a:latin typeface="Gill Sans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sz="3200" dirty="0" smtClean="0">
                <a:latin typeface="Gill Sans MT" pitchFamily="34" charset="-18"/>
              </a:rPr>
              <a:t>Nástroje BI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cs-CZ" dirty="0" smtClean="0">
                <a:latin typeface="Gill Sans MT" pitchFamily="34" charset="-18"/>
                <a:ea typeface="ＭＳ Ｐゴシック" pitchFamily="34" charset="-128"/>
              </a:rPr>
              <a:t>Používané analytické technologie</a:t>
            </a:r>
          </a:p>
          <a:p>
            <a:pPr lvl="1"/>
            <a:r>
              <a:rPr lang="cs-CZ" dirty="0" smtClean="0">
                <a:latin typeface="Gill Sans MT" pitchFamily="34" charset="-18"/>
                <a:ea typeface="ＭＳ Ｐゴシック" pitchFamily="34" charset="-128"/>
              </a:rPr>
              <a:t>tabulkové procesory (MS Excel)</a:t>
            </a:r>
          </a:p>
          <a:p>
            <a:pPr lvl="1"/>
            <a:r>
              <a:rPr lang="cs-CZ" dirty="0" smtClean="0">
                <a:latin typeface="Gill Sans MT" pitchFamily="34" charset="-18"/>
                <a:ea typeface="ＭＳ Ｐゴシック" pitchFamily="34" charset="-128"/>
              </a:rPr>
              <a:t>OLAP nástroje (On Line </a:t>
            </a:r>
            <a:r>
              <a:rPr lang="cs-CZ" dirty="0" err="1" smtClean="0">
                <a:latin typeface="Gill Sans MT" pitchFamily="34" charset="-18"/>
                <a:ea typeface="ＭＳ Ｐゴシック" pitchFamily="34" charset="-128"/>
              </a:rPr>
              <a:t>Analytical</a:t>
            </a:r>
            <a:r>
              <a:rPr lang="cs-CZ" dirty="0" smtClean="0">
                <a:latin typeface="Gill Sans MT" pitchFamily="34" charset="-18"/>
                <a:ea typeface="ＭＳ Ｐゴシック" pitchFamily="34" charset="-128"/>
              </a:rPr>
              <a:t> </a:t>
            </a:r>
            <a:r>
              <a:rPr lang="cs-CZ" dirty="0" err="1" smtClean="0">
                <a:latin typeface="Gill Sans MT" pitchFamily="34" charset="-18"/>
                <a:ea typeface="ＭＳ Ｐゴシック" pitchFamily="34" charset="-128"/>
              </a:rPr>
              <a:t>Processing</a:t>
            </a:r>
            <a:r>
              <a:rPr lang="cs-CZ" dirty="0" smtClean="0">
                <a:latin typeface="Gill Sans MT" pitchFamily="34" charset="-18"/>
                <a:ea typeface="ＭＳ Ｐゴシック" pitchFamily="34" charset="-12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  <a:ea typeface="ＭＳ Ｐゴシック" pitchFamily="34" charset="-128"/>
              </a:rPr>
              <a:t>statistické a kvantitativní algoritmy</a:t>
            </a:r>
          </a:p>
          <a:p>
            <a:pPr lvl="1"/>
            <a:r>
              <a:rPr lang="cs-CZ" dirty="0" smtClean="0">
                <a:latin typeface="Gill Sans MT" pitchFamily="34" charset="-18"/>
                <a:ea typeface="ＭＳ Ｐゴシック" pitchFamily="34" charset="-128"/>
              </a:rPr>
              <a:t>nástroje pro dolování dat</a:t>
            </a:r>
          </a:p>
          <a:p>
            <a:pPr lvl="1"/>
            <a:r>
              <a:rPr lang="cs-CZ" dirty="0" smtClean="0">
                <a:latin typeface="Gill Sans MT" pitchFamily="34" charset="-18"/>
                <a:ea typeface="ＭＳ Ｐゴシック" pitchFamily="34" charset="-128"/>
              </a:rPr>
              <a:t>nástroje pro textové dolování (data </a:t>
            </a:r>
            <a:r>
              <a:rPr lang="cs-CZ" dirty="0" err="1" smtClean="0">
                <a:latin typeface="Gill Sans MT" pitchFamily="34" charset="-18"/>
                <a:ea typeface="ＭＳ Ｐゴシック" pitchFamily="34" charset="-128"/>
              </a:rPr>
              <a:t>crawler</a:t>
            </a:r>
            <a:r>
              <a:rPr lang="cs-CZ" dirty="0" smtClean="0">
                <a:latin typeface="Gill Sans MT" pitchFamily="34" charset="-18"/>
                <a:ea typeface="ＭＳ Ｐゴシック" pitchFamily="34" charset="-12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  <a:ea typeface="ＭＳ Ｐゴシック" pitchFamily="34" charset="-128"/>
              </a:rPr>
              <a:t>simulační nástroje</a:t>
            </a:r>
          </a:p>
          <a:p>
            <a:endParaRPr lang="cs-CZ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Ukládání dat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OLTP (On Line </a:t>
            </a:r>
            <a:r>
              <a:rPr lang="cs-CZ" dirty="0" err="1" smtClean="0">
                <a:latin typeface="Gill Sans MT" pitchFamily="34" charset="-18"/>
              </a:rPr>
              <a:t>Transaction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Processing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velké množství transakčních dat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detailní data z každodenních transakcí v podniku</a:t>
            </a:r>
          </a:p>
          <a:p>
            <a:r>
              <a:rPr lang="cs-CZ" dirty="0" smtClean="0">
                <a:latin typeface="Gill Sans MT" pitchFamily="34" charset="-18"/>
              </a:rPr>
              <a:t>OLAP (On Line </a:t>
            </a:r>
            <a:r>
              <a:rPr lang="cs-CZ" dirty="0" err="1" smtClean="0">
                <a:latin typeface="Gill Sans MT" pitchFamily="34" charset="-18"/>
              </a:rPr>
              <a:t>Analytical</a:t>
            </a:r>
            <a:r>
              <a:rPr lang="cs-CZ" dirty="0" smtClean="0">
                <a:latin typeface="Gill Sans MT" pitchFamily="34" charset="-18"/>
              </a:rPr>
              <a:t> </a:t>
            </a:r>
            <a:r>
              <a:rPr lang="cs-CZ" dirty="0" err="1" smtClean="0">
                <a:latin typeface="Gill Sans MT" pitchFamily="34" charset="-18"/>
              </a:rPr>
              <a:t>Processing</a:t>
            </a:r>
            <a:r>
              <a:rPr lang="cs-CZ" dirty="0" smtClean="0">
                <a:latin typeface="Gill Sans MT" pitchFamily="34" charset="-18"/>
              </a:rPr>
              <a:t>)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analýzy obvykle historických dat pro hledání trendů potřebných pro strategická rozhodnutí managementu</a:t>
            </a:r>
          </a:p>
          <a:p>
            <a:pPr lvl="1"/>
            <a:r>
              <a:rPr lang="cs-CZ" dirty="0" smtClean="0">
                <a:latin typeface="Gill Sans MT" pitchFamily="34" charset="-18"/>
              </a:rPr>
              <a:t>periodické ukládání dat (detailních nebo agregovaných)</a:t>
            </a:r>
            <a:endParaRPr lang="cs-CZ" dirty="0">
              <a:latin typeface="Gill Sans MT" pitchFamily="34" charset="-1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Datový sklad (Data </a:t>
            </a:r>
            <a:r>
              <a:rPr lang="cs-CZ" sz="3200" dirty="0" err="1" smtClean="0">
                <a:latin typeface="Gill Sans MT" pitchFamily="34" charset="-18"/>
              </a:rPr>
              <a:t>Warehouse</a:t>
            </a:r>
            <a:r>
              <a:rPr lang="cs-CZ" sz="3200" dirty="0" smtClean="0">
                <a:latin typeface="Gill Sans MT" pitchFamily="34" charset="-18"/>
              </a:rPr>
              <a:t>)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předmětově orientované, integrované, časově proměnné kolekce dat určené pro podporu rozhodování</a:t>
            </a:r>
          </a:p>
          <a:p>
            <a:r>
              <a:rPr lang="cs-CZ" dirty="0" smtClean="0">
                <a:latin typeface="Gill Sans MT" pitchFamily="34" charset="-18"/>
              </a:rPr>
              <a:t>předmětově orientované – prodeje, zákazníci, dodavatelé, produkty</a:t>
            </a:r>
          </a:p>
          <a:p>
            <a:r>
              <a:rPr lang="cs-CZ" dirty="0" smtClean="0">
                <a:latin typeface="Gill Sans MT" pitchFamily="34" charset="-18"/>
              </a:rPr>
              <a:t>určený pro OLAP</a:t>
            </a:r>
          </a:p>
          <a:p>
            <a:endParaRPr lang="cs-CZ" dirty="0" smtClean="0">
              <a:latin typeface="Gill Sans MT" pitchFamily="34" charset="-18"/>
            </a:endParaRPr>
          </a:p>
          <a:p>
            <a:r>
              <a:rPr lang="cs-CZ" i="1" dirty="0" smtClean="0">
                <a:latin typeface="Gill Sans MT" pitchFamily="34" charset="-18"/>
              </a:rPr>
              <a:t>Pozn.: Na rozdíl od OLAP je OLTP procesně orientované – zpracování mezd, účetnictví, výroba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Gill Sans MT" pitchFamily="34" charset="-18"/>
              </a:rPr>
              <a:t>Datový sklad</a:t>
            </a:r>
            <a:endParaRPr lang="cs-CZ" sz="32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Gill Sans MT" pitchFamily="34" charset="-18"/>
              </a:rPr>
              <a:t>data integrována z různých OLTP datových zdrojů</a:t>
            </a:r>
          </a:p>
          <a:p>
            <a:r>
              <a:rPr lang="cs-CZ" dirty="0" smtClean="0">
                <a:latin typeface="Gill Sans MT" pitchFamily="34" charset="-18"/>
              </a:rPr>
              <a:t>není aktualizován v reálném čase (okamžitě)</a:t>
            </a:r>
          </a:p>
          <a:p>
            <a:r>
              <a:rPr lang="cs-CZ" dirty="0" smtClean="0">
                <a:latin typeface="Gill Sans MT" pitchFamily="34" charset="-18"/>
              </a:rPr>
              <a:t>aktualizován periodicky (např. denně, týdně, měsíčně)  </a:t>
            </a:r>
          </a:p>
          <a:p>
            <a:r>
              <a:rPr lang="cs-CZ" dirty="0" smtClean="0">
                <a:latin typeface="Gill Sans MT" pitchFamily="34" charset="-18"/>
              </a:rPr>
              <a:t>potenciálně konkurenční výhoda</a:t>
            </a:r>
          </a:p>
          <a:p>
            <a:r>
              <a:rPr lang="cs-CZ" dirty="0" smtClean="0">
                <a:latin typeface="Gill Sans MT" pitchFamily="34" charset="-18"/>
              </a:rPr>
              <a:t>zvyšuje produktivitu managementu při rozhodování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725" y="908720"/>
            <a:ext cx="7827963" cy="647700"/>
          </a:xfrm>
        </p:spPr>
        <p:txBody>
          <a:bodyPr/>
          <a:lstStyle/>
          <a:p>
            <a:r>
              <a:rPr lang="cs-CZ" sz="3200" dirty="0" smtClean="0">
                <a:latin typeface="Gill Sans MT" pitchFamily="34" charset="-18"/>
              </a:rPr>
              <a:t>Databáze OLTP vs. Datový sklad</a:t>
            </a:r>
            <a:endParaRPr lang="cs-CZ" sz="3200" dirty="0">
              <a:latin typeface="Gill Sans MT" pitchFamily="34" charset="-18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11560" y="1741263"/>
          <a:ext cx="7992888" cy="4640067"/>
        </p:xfrm>
        <a:graphic>
          <a:graphicData uri="http://schemas.openxmlformats.org/drawingml/2006/table">
            <a:tbl>
              <a:tblPr firstRow="1">
                <a:tableStyleId>{912C8C85-51F0-491E-9774-3900AFEF0FD7}</a:tableStyleId>
              </a:tblPr>
              <a:tblGrid>
                <a:gridCol w="3996444"/>
                <a:gridCol w="3996444"/>
              </a:tblGrid>
              <a:tr h="365485">
                <a:tc>
                  <a:txBody>
                    <a:bodyPr/>
                    <a:lstStyle/>
                    <a:p>
                      <a:pPr rtl="0"/>
                      <a:r>
                        <a:rPr lang="cs-CZ" sz="1800" baseline="0" dirty="0">
                          <a:solidFill>
                            <a:schemeClr val="tx1"/>
                          </a:solidFill>
                        </a:rPr>
                        <a:t>Databáze OLTP</a:t>
                      </a:r>
                      <a:endParaRPr lang="cs-CZ" sz="1800" baseline="0" dirty="0">
                        <a:solidFill>
                          <a:schemeClr val="tx1"/>
                        </a:solidFill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  <a:tc>
                  <a:txBody>
                    <a:bodyPr/>
                    <a:lstStyle/>
                    <a:p>
                      <a:pPr rtl="0"/>
                      <a:r>
                        <a:rPr lang="cs-CZ" sz="1800" baseline="0" dirty="0">
                          <a:solidFill>
                            <a:schemeClr val="tx1"/>
                          </a:solidFill>
                        </a:rPr>
                        <a:t>Datový sklad</a:t>
                      </a:r>
                      <a:endParaRPr lang="cs-CZ" sz="1800" baseline="0" dirty="0">
                        <a:solidFill>
                          <a:schemeClr val="tx1"/>
                        </a:solidFill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</a:tr>
              <a:tr h="365485">
                <a:tc>
                  <a:txBody>
                    <a:bodyPr/>
                    <a:lstStyle/>
                    <a:p>
                      <a:pPr rtl="0"/>
                      <a:r>
                        <a:rPr lang="cs-CZ" sz="1800" baseline="0" dirty="0"/>
                        <a:t>Obsahuje aktuální data</a:t>
                      </a:r>
                      <a:endParaRPr lang="cs-CZ" sz="1800" baseline="0" dirty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  <a:tc>
                  <a:txBody>
                    <a:bodyPr/>
                    <a:lstStyle/>
                    <a:p>
                      <a:pPr rtl="0"/>
                      <a:r>
                        <a:rPr lang="cs-CZ" sz="1800" baseline="0"/>
                        <a:t>Obsahuje historická data</a:t>
                      </a:r>
                      <a:endParaRPr lang="cs-CZ" sz="1800" baseline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</a:tr>
              <a:tr h="651516">
                <a:tc>
                  <a:txBody>
                    <a:bodyPr/>
                    <a:lstStyle/>
                    <a:p>
                      <a:pPr rtl="0"/>
                      <a:r>
                        <a:rPr lang="cs-CZ" sz="1800" baseline="0" dirty="0"/>
                        <a:t>Ukládá jen detailní údaje</a:t>
                      </a:r>
                      <a:endParaRPr lang="cs-CZ" sz="1800" baseline="0" dirty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  <a:tc>
                  <a:txBody>
                    <a:bodyPr/>
                    <a:lstStyle/>
                    <a:p>
                      <a:pPr rtl="0"/>
                      <a:r>
                        <a:rPr lang="cs-CZ" sz="1800" baseline="0"/>
                        <a:t>Ukládá detailní data společně s agregovanými</a:t>
                      </a:r>
                      <a:endParaRPr lang="cs-CZ" sz="1800" baseline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</a:tr>
              <a:tr h="937548">
                <a:tc>
                  <a:txBody>
                    <a:bodyPr/>
                    <a:lstStyle/>
                    <a:p>
                      <a:pPr rtl="0"/>
                      <a:r>
                        <a:rPr lang="cs-CZ" sz="1800" baseline="0" dirty="0"/>
                        <a:t>Data jsou dynamická</a:t>
                      </a:r>
                      <a:endParaRPr lang="cs-CZ" sz="1800" baseline="0" dirty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  <a:tc>
                  <a:txBody>
                    <a:bodyPr/>
                    <a:lstStyle/>
                    <a:p>
                      <a:pPr rtl="0"/>
                      <a:r>
                        <a:rPr lang="cs-CZ" sz="1800" baseline="0"/>
                        <a:t>Data jsou statická kromě periodického dohrávání dalších období</a:t>
                      </a:r>
                      <a:endParaRPr lang="cs-CZ" sz="1800" baseline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</a:tr>
              <a:tr h="651516">
                <a:tc>
                  <a:txBody>
                    <a:bodyPr/>
                    <a:lstStyle/>
                    <a:p>
                      <a:pPr rtl="0"/>
                      <a:r>
                        <a:rPr lang="cs-CZ" sz="1800" baseline="0" dirty="0"/>
                        <a:t>Dotazy jsou rychlé a přistupují k několika řádkům tabulek</a:t>
                      </a:r>
                      <a:endParaRPr lang="cs-CZ" sz="1800" baseline="0" dirty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  <a:tc>
                  <a:txBody>
                    <a:bodyPr/>
                    <a:lstStyle/>
                    <a:p>
                      <a:pPr rtl="0"/>
                      <a:r>
                        <a:rPr lang="cs-CZ" sz="1800" baseline="0"/>
                        <a:t>Dotazy trvají dlouho a přistupují k mnoha řádkům tabulek</a:t>
                      </a:r>
                      <a:endParaRPr lang="cs-CZ" sz="1800" baseline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</a:tr>
              <a:tr h="651516">
                <a:tc>
                  <a:txBody>
                    <a:bodyPr/>
                    <a:lstStyle/>
                    <a:p>
                      <a:pPr rtl="0"/>
                      <a:r>
                        <a:rPr lang="cs-CZ" sz="1800" baseline="0" dirty="0"/>
                        <a:t>Řízeny transakcemi, podporují každodenní operace</a:t>
                      </a:r>
                      <a:endParaRPr lang="cs-CZ" sz="1800" baseline="0" dirty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  <a:tc>
                  <a:txBody>
                    <a:bodyPr/>
                    <a:lstStyle/>
                    <a:p>
                      <a:pPr rtl="0"/>
                      <a:r>
                        <a:rPr lang="cs-CZ" sz="1800" baseline="0"/>
                        <a:t>Řízeny analýzami, podporují rozhodování</a:t>
                      </a:r>
                      <a:endParaRPr lang="cs-CZ" sz="1800" baseline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</a:tr>
              <a:tr h="365485">
                <a:tc>
                  <a:txBody>
                    <a:bodyPr/>
                    <a:lstStyle/>
                    <a:p>
                      <a:pPr rtl="0"/>
                      <a:r>
                        <a:rPr lang="cs-CZ" sz="1800" baseline="0" dirty="0"/>
                        <a:t>Procesně orientovány</a:t>
                      </a:r>
                      <a:endParaRPr lang="cs-CZ" sz="1800" baseline="0" dirty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  <a:tc>
                  <a:txBody>
                    <a:bodyPr/>
                    <a:lstStyle/>
                    <a:p>
                      <a:pPr rtl="0"/>
                      <a:r>
                        <a:rPr lang="cs-CZ" sz="1800" baseline="0"/>
                        <a:t>Předmětově orientované</a:t>
                      </a:r>
                      <a:endParaRPr lang="cs-CZ" sz="1800" baseline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</a:tr>
              <a:tr h="651516">
                <a:tc>
                  <a:txBody>
                    <a:bodyPr/>
                    <a:lstStyle/>
                    <a:p>
                      <a:pPr rtl="0"/>
                      <a:r>
                        <a:rPr lang="cs-CZ" sz="1800" baseline="0" dirty="0"/>
                        <a:t>Slouží velkému množství paralelně pracujících uživatelů</a:t>
                      </a:r>
                      <a:endParaRPr lang="cs-CZ" sz="1800" baseline="0" dirty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  <a:tc>
                  <a:txBody>
                    <a:bodyPr/>
                    <a:lstStyle/>
                    <a:p>
                      <a:pPr rtl="0"/>
                      <a:r>
                        <a:rPr lang="cs-CZ" sz="1800" baseline="0" dirty="0"/>
                        <a:t>Slouží relativně malému počtu manažerů, kteří rozhodují</a:t>
                      </a:r>
                      <a:endParaRPr lang="cs-CZ" sz="1800" baseline="0" dirty="0">
                        <a:latin typeface="Gill Sans MT" pitchFamily="34" charset="-18"/>
                      </a:endParaRPr>
                    </a:p>
                  </a:txBody>
                  <a:tcPr marL="34795" marR="34795" marT="34795" marB="3479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U_PPTprezentace_sablona_CZ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</Template>
  <TotalTime>197</TotalTime>
  <Words>885</Words>
  <Application>Microsoft Office PowerPoint</Application>
  <PresentationFormat>Předvádění na obrazovce (4:3)</PresentationFormat>
  <Paragraphs>293</Paragraphs>
  <Slides>22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5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MU_PPTprezentace_sablona_CZ</vt:lpstr>
      <vt:lpstr>1_Směsi</vt:lpstr>
      <vt:lpstr>2_Směsi</vt:lpstr>
      <vt:lpstr>1_MU_PPTprezentace_sablona_CZ</vt:lpstr>
      <vt:lpstr>3_Směsi</vt:lpstr>
      <vt:lpstr>Základy business intelligence  Jaroslav Šmarda</vt:lpstr>
      <vt:lpstr>Základy business intelligence</vt:lpstr>
      <vt:lpstr>Business intelligence a MIS</vt:lpstr>
      <vt:lpstr>Business intelligence</vt:lpstr>
      <vt:lpstr>Nástroje BI</vt:lpstr>
      <vt:lpstr>Ukládání dat</vt:lpstr>
      <vt:lpstr>Datový sklad (Data Warehouse)</vt:lpstr>
      <vt:lpstr>Datový sklad</vt:lpstr>
      <vt:lpstr>Databáze OLTP vs. Datový sklad</vt:lpstr>
      <vt:lpstr>Architektura datových skladů</vt:lpstr>
      <vt:lpstr>Datový sklad – agregované tabulky</vt:lpstr>
      <vt:lpstr>Datový sklad –hvězdicová schémata</vt:lpstr>
      <vt:lpstr>Datový sklad – hvězdicová schémata</vt:lpstr>
      <vt:lpstr>Datový sklad – hvězdicová schémata</vt:lpstr>
      <vt:lpstr>Multidimenzionální databáze</vt:lpstr>
      <vt:lpstr>Multidimenzionální databáze jako datová kostka </vt:lpstr>
      <vt:lpstr>OLAP – interaktivní analýzy dat</vt:lpstr>
      <vt:lpstr>OLAP – vstupní data</vt:lpstr>
      <vt:lpstr>Datamart</vt:lpstr>
      <vt:lpstr>Dolování dat</vt:lpstr>
      <vt:lpstr>Dolování dat</vt:lpstr>
      <vt:lpstr>Dolování dat ze sociálních sítí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smarda</dc:creator>
  <cp:lastModifiedBy>smarda</cp:lastModifiedBy>
  <cp:revision>48</cp:revision>
  <dcterms:created xsi:type="dcterms:W3CDTF">2010-09-06T19:37:37Z</dcterms:created>
  <dcterms:modified xsi:type="dcterms:W3CDTF">2012-07-29T19:30:32Z</dcterms:modified>
</cp:coreProperties>
</file>