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499" r:id="rId3"/>
    <p:sldId id="535" r:id="rId4"/>
    <p:sldId id="536" r:id="rId5"/>
    <p:sldId id="500" r:id="rId6"/>
    <p:sldId id="501" r:id="rId7"/>
    <p:sldId id="502" r:id="rId8"/>
    <p:sldId id="503" r:id="rId9"/>
    <p:sldId id="504" r:id="rId10"/>
    <p:sldId id="505" r:id="rId11"/>
    <p:sldId id="526" r:id="rId12"/>
    <p:sldId id="527" r:id="rId13"/>
    <p:sldId id="533" r:id="rId14"/>
    <p:sldId id="451" r:id="rId15"/>
    <p:sldId id="398" r:id="rId16"/>
    <p:sldId id="453" r:id="rId17"/>
    <p:sldId id="455" r:id="rId18"/>
    <p:sldId id="457" r:id="rId19"/>
    <p:sldId id="465" r:id="rId20"/>
    <p:sldId id="528" r:id="rId21"/>
    <p:sldId id="461" r:id="rId22"/>
    <p:sldId id="463" r:id="rId23"/>
    <p:sldId id="492" r:id="rId24"/>
    <p:sldId id="494" r:id="rId25"/>
    <p:sldId id="530" r:id="rId26"/>
    <p:sldId id="472" r:id="rId27"/>
    <p:sldId id="543" r:id="rId28"/>
    <p:sldId id="542" r:id="rId29"/>
    <p:sldId id="412" r:id="rId30"/>
    <p:sldId id="473" r:id="rId31"/>
    <p:sldId id="475" r:id="rId32"/>
    <p:sldId id="478" r:id="rId33"/>
    <p:sldId id="476" r:id="rId34"/>
    <p:sldId id="480" r:id="rId35"/>
    <p:sldId id="529" r:id="rId36"/>
    <p:sldId id="482" r:id="rId37"/>
    <p:sldId id="485" r:id="rId38"/>
    <p:sldId id="486" r:id="rId39"/>
    <p:sldId id="544" r:id="rId40"/>
    <p:sldId id="489" r:id="rId41"/>
    <p:sldId id="540" r:id="rId42"/>
    <p:sldId id="507" r:id="rId43"/>
    <p:sldId id="497" r:id="rId44"/>
    <p:sldId id="549" r:id="rId45"/>
    <p:sldId id="545" r:id="rId46"/>
    <p:sldId id="546" r:id="rId47"/>
    <p:sldId id="548" r:id="rId48"/>
    <p:sldId id="547" r:id="rId49"/>
    <p:sldId id="553" r:id="rId50"/>
    <p:sldId id="552" r:id="rId51"/>
    <p:sldId id="508" r:id="rId52"/>
    <p:sldId id="510" r:id="rId53"/>
    <p:sldId id="537" r:id="rId54"/>
    <p:sldId id="509" r:id="rId55"/>
    <p:sldId id="513" r:id="rId56"/>
    <p:sldId id="514" r:id="rId57"/>
    <p:sldId id="516" r:id="rId58"/>
    <p:sldId id="498" r:id="rId59"/>
    <p:sldId id="531" r:id="rId60"/>
    <p:sldId id="258" r:id="rId6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FF9900"/>
    <a:srgbClr val="F3D001"/>
    <a:srgbClr val="F4EE00"/>
    <a:srgbClr val="FFFF00"/>
    <a:srgbClr val="008000"/>
    <a:srgbClr val="FF19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16" d="100"/>
          <a:sy n="116" d="100"/>
        </p:scale>
        <p:origin x="-15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F2372C-B743-4D7E-B963-D0EA8D0314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8EF4B-65E2-49C2-ACAC-676BBD9FC17D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6CBB29-9F4D-45A2-9F0C-D938DC13F759}" type="slidenum">
              <a:rPr lang="ru-RU" sz="1200"/>
              <a:pPr algn="r"/>
              <a:t>2</a:t>
            </a:fld>
            <a:endParaRPr lang="ru-RU" sz="120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5EEFAE-3ED2-4AB5-9E10-6972E619B39D}" type="slidenum">
              <a:rPr lang="ru-RU" sz="1200"/>
              <a:pPr algn="r"/>
              <a:t>11</a:t>
            </a:fld>
            <a:endParaRPr lang="ru-RU" sz="120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55004E-D34B-418A-A58B-F57101333C07}" type="slidenum">
              <a:rPr lang="ru-RU" sz="1200"/>
              <a:pPr algn="r"/>
              <a:t>14</a:t>
            </a:fld>
            <a:endParaRPr lang="ru-RU" sz="120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8569A8-C88F-4C65-82F2-4E008E78C123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643C99-F56E-4377-82BD-26A149615A51}" type="slidenum">
              <a:rPr lang="ru-RU" sz="1200"/>
              <a:pPr algn="r"/>
              <a:t>42</a:t>
            </a:fld>
            <a:endParaRPr lang="ru-RU" sz="120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14AF35-4371-4ECE-A1A7-0425ED1128C2}" type="slidenum">
              <a:rPr lang="ru-RU" sz="1200"/>
              <a:pPr algn="r"/>
              <a:t>50</a:t>
            </a:fld>
            <a:endParaRPr lang="ru-RU" sz="1200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722E8-59C4-490B-833F-1F35DD11E5B4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uncilscienceeditors.org/publications/style.cfm" TargetMode="External"/><Relationship Id="rId5" Type="http://schemas.openxmlformats.org/officeDocument/2006/relationships/hyperlink" Target="http://www.samford.edu/schools/pharmacy/dic/amaquickref07.pdf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oblog.cz/pokrocila-propagace-webu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yendnoteweb.com/" TargetMode="Externa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pro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citeulike.org/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bibus-biblio.sourceforge.net/wiki/index.php/Main_Page" TargetMode="External"/><Relationship Id="rId2" Type="http://schemas.openxmlformats.org/officeDocument/2006/relationships/hyperlink" Target="http://www.bibtex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asybib.com/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tionmachine.net/" TargetMode="Externa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gram.cz/findInSection.do?sectionId=1115&amp;categoryId=1173" TargetMode="Externa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.muni.cz/elportal/?id=954043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hicagomanualofstyl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6000" smtClean="0">
                <a:solidFill>
                  <a:srgbClr val="FFFF00"/>
                </a:solidFill>
              </a:rPr>
              <a:t>Citace pro všechny případy</a:t>
            </a:r>
            <a:endParaRPr lang="uk-UA" sz="6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itchFamily="34" charset="0"/>
              </a:rPr>
              <a:t>Přednáška pro studenty KISK FF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>
                <a:latin typeface="Tahoma" pitchFamily="34" charset="0"/>
              </a:rPr>
              <a:t>Brno, 23. března 2012</a:t>
            </a:r>
            <a:endParaRPr lang="cs-CZ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11626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bg1"/>
                </a:solidFill>
              </a:rPr>
              <a:t>Citační etika, norma ČSN ISO 690, 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5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6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ČSN ISO 690</a:t>
            </a:r>
            <a:endParaRPr lang="uk-UA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Platná od 1.4.2011</a:t>
            </a:r>
          </a:p>
          <a:p>
            <a:pPr>
              <a:lnSpc>
                <a:spcPct val="110000"/>
              </a:lnSpc>
            </a:pPr>
            <a:r>
              <a:rPr lang="cs-CZ" smtClean="0"/>
              <a:t>Nahradila ČSN ISO 690 a 690-2</a:t>
            </a:r>
          </a:p>
          <a:p>
            <a:pPr>
              <a:lnSpc>
                <a:spcPct val="110000"/>
              </a:lnSpc>
            </a:pPr>
            <a:r>
              <a:rPr lang="cs-CZ" smtClean="0"/>
              <a:t>Nová verze po 14-ti letech</a:t>
            </a:r>
          </a:p>
          <a:p>
            <a:pPr>
              <a:lnSpc>
                <a:spcPct val="110000"/>
              </a:lnSpc>
            </a:pPr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připomínkováno 8 odborníky na citace</a:t>
            </a:r>
          </a:p>
          <a:p>
            <a:pPr>
              <a:lnSpc>
                <a:spcPct val="110000"/>
              </a:lnSpc>
            </a:pPr>
            <a:r>
              <a:rPr lang="cs-CZ" smtClean="0"/>
              <a:t>Jiný zápis autorů</a:t>
            </a:r>
          </a:p>
          <a:p>
            <a:pPr>
              <a:lnSpc>
                <a:spcPct val="110000"/>
              </a:lnSpc>
            </a:pPr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pPr>
              <a:lnSpc>
                <a:spcPct val="110000"/>
              </a:lnSpc>
            </a:pPr>
            <a:r>
              <a:rPr lang="cs-CZ" smtClean="0"/>
              <a:t>Není nutné uvádět počet stran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Tištěné dokumenty</a:t>
            </a:r>
            <a:endParaRPr lang="uk-UA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Citovaný text mít fyzicky u sebe</a:t>
            </a:r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Pokud </a:t>
            </a:r>
            <a:r>
              <a:rPr lang="cs-CZ" smtClean="0">
                <a:latin typeface="Arial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[</a:t>
            </a:r>
            <a:r>
              <a:rPr lang="cs-CZ" smtClean="0">
                <a:latin typeface="Arial" charset="0"/>
              </a:rPr>
              <a:t>Externí zdroje</a:t>
            </a:r>
            <a:r>
              <a:rPr lang="en-US" smtClean="0">
                <a:latin typeface="Arial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[Odhad]</a:t>
            </a:r>
            <a:endParaRPr 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700" smtClean="0"/>
              <a:t>Primární odpovědnost. </a:t>
            </a:r>
            <a:r>
              <a:rPr lang="cs-CZ" sz="2700" i="1" smtClean="0"/>
              <a:t>Název: podnázev</a:t>
            </a:r>
            <a:r>
              <a:rPr lang="cs-CZ" sz="2700" smtClean="0"/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700" smtClean="0"/>
          </a:p>
          <a:p>
            <a:pPr>
              <a:lnSpc>
                <a:spcPct val="100000"/>
              </a:lnSpc>
            </a:pPr>
            <a:r>
              <a:rPr lang="cs-CZ" sz="2700" smtClean="0"/>
              <a:t>HOLZNER, Steven a Jan ŠINDELÁŘ. </a:t>
            </a:r>
            <a:r>
              <a:rPr lang="cs-CZ" sz="2700" i="1" smtClean="0"/>
              <a:t>RSS: automatické doručování obsahu vašich WWW stránek</a:t>
            </a:r>
            <a:r>
              <a:rPr lang="cs-CZ" sz="2700" smtClean="0"/>
              <a:t>. Vyd. 1. Brno: Computer Press, 2007, 278 s. ISBN 978-80-251-1479-7.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– pouze strany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/>
              <a:t>Primární odpovědnost. </a:t>
            </a:r>
            <a:r>
              <a:rPr lang="cs-CZ" sz="2400" i="1" smtClean="0"/>
              <a:t>Název: podnázev</a:t>
            </a:r>
            <a:r>
              <a:rPr lang="cs-CZ" sz="2400" smtClean="0"/>
              <a:t>. Sekundární odpovědnost. Vydání. Místo vydání: Nakladatelství, rok vydání</a:t>
            </a:r>
            <a:r>
              <a:rPr lang="en-US" sz="2400" smtClean="0"/>
              <a:t>, r</a:t>
            </a:r>
            <a:r>
              <a:rPr lang="cs-CZ" sz="2400" smtClean="0"/>
              <a:t>ozsah stran. Edice: Subedice,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110000"/>
              </a:lnSpc>
            </a:pPr>
            <a:r>
              <a:rPr lang="cs-CZ" sz="2400" smtClean="0"/>
              <a:t>HENRY, Miriam et al. </a:t>
            </a:r>
            <a:r>
              <a:rPr lang="cs-CZ" sz="2400" i="1" smtClean="0"/>
              <a:t>Understanding Schooling: An Introductory Sociology of Australian Education</a:t>
            </a:r>
            <a:r>
              <a:rPr lang="cs-CZ" sz="2400" smtClean="0"/>
              <a:t>. London, Sidney: Routledge, 1988, s. 18-39. ISBN 0-415-00895-6. Dostupný </a:t>
            </a:r>
            <a:r>
              <a:rPr lang="en-US" sz="2400" smtClean="0"/>
              <a:t>tak</a:t>
            </a:r>
            <a:r>
              <a:rPr lang="cs-CZ" sz="2400" smtClean="0"/>
              <a:t>é z:  http://site.ebrary.com/lib/masaryk/docDetail.action?docID=10017788&amp;p00=sociology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/>
              <a:t>Primární odpovědnost. Název článku: podnázev článku. Sekundární odpovědnost článku. </a:t>
            </a:r>
            <a:r>
              <a:rPr lang="cs-CZ" sz="2400" i="1" smtClean="0"/>
              <a:t>Název periodika: podnázev periodika</a:t>
            </a:r>
            <a:r>
              <a:rPr lang="cs-CZ" sz="2400" smtClean="0"/>
              <a:t>. Místo: Nakladatelství, rok vydání, </a:t>
            </a:r>
            <a:r>
              <a:rPr lang="cs-CZ" sz="2400" b="1" smtClean="0"/>
              <a:t>ročník</a:t>
            </a:r>
            <a:r>
              <a:rPr lang="cs-CZ" sz="2400" smtClean="0"/>
              <a:t>(číslo)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110000"/>
              </a:lnSpc>
            </a:pPr>
            <a:r>
              <a:rPr lang="cs-CZ" sz="2400" smtClean="0"/>
              <a:t>DASGUPTA, Partha a Eric MASKIN. Efficient Auctions. </a:t>
            </a:r>
            <a:r>
              <a:rPr lang="cs-CZ" sz="2400" i="1" smtClean="0"/>
              <a:t>The Quarterly Journal of Economics</a:t>
            </a:r>
            <a:r>
              <a:rPr lang="cs-CZ" sz="2400" smtClean="0"/>
              <a:t>. Oxford (GB): Oxford University Press, 2000, </a:t>
            </a:r>
            <a:r>
              <a:rPr lang="cs-CZ" sz="2400" b="1" smtClean="0"/>
              <a:t>115</a:t>
            </a:r>
            <a:r>
              <a:rPr lang="cs-CZ" sz="2400" smtClean="0"/>
              <a:t>(2), 341-388. DOI: 10.1162/003355300554755.</a:t>
            </a:r>
            <a:r>
              <a:rPr lang="cs-CZ" sz="260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 smtClean="0"/>
              <a:t>Název periodika: podnázev periodika</a:t>
            </a:r>
            <a:r>
              <a:rPr lang="cs-CZ" sz="2400" smtClean="0"/>
              <a:t>. Odpovědnost. Místo: Nakladatelství, rok vydání, </a:t>
            </a:r>
            <a:r>
              <a:rPr lang="cs-CZ" sz="2400" b="1" smtClean="0"/>
              <a:t>ročník</a:t>
            </a:r>
            <a:r>
              <a:rPr lang="cs-CZ" sz="2400" smtClean="0"/>
              <a:t>(číslo). ISSN. Dostupnost. Poznámky.</a:t>
            </a:r>
          </a:p>
          <a:p>
            <a:pPr>
              <a:buFontTx/>
              <a:buNone/>
            </a:pPr>
            <a:endParaRPr lang="cs-CZ" sz="2400" smtClean="0"/>
          </a:p>
          <a:p>
            <a:r>
              <a:rPr lang="cs-CZ" sz="2400" i="1" smtClean="0"/>
              <a:t>Bacteriology</a:t>
            </a:r>
            <a:r>
              <a:rPr lang="cs-CZ" sz="2400" smtClean="0"/>
              <a:t>. Edited by John Mosley. Preliminary edition. London: Routledge, 1987, </a:t>
            </a:r>
            <a:r>
              <a:rPr lang="cs-CZ" sz="2400" b="1" smtClean="0"/>
              <a:t>1</a:t>
            </a:r>
            <a:r>
              <a:rPr lang="cs-CZ" sz="2400" smtClean="0"/>
              <a:t>(1). ISSN 0051-3772. Vychází 12x ročně.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Bibliografické citace</a:t>
            </a:r>
            <a:endParaRPr lang="uk-UA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/>
              <a:t>Primární odpovědnost sborníku. </a:t>
            </a:r>
            <a:r>
              <a:rPr lang="cs-CZ" sz="2400" i="1" smtClean="0"/>
              <a:t>Název sborníku: podnázev sborníku</a:t>
            </a:r>
            <a:r>
              <a:rPr lang="cs-CZ" sz="2400" smtClean="0"/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100000"/>
              </a:lnSpc>
            </a:pPr>
            <a:r>
              <a:rPr lang="cs-CZ" sz="2400" smtClean="0"/>
              <a:t>TKAČÍKOVÁ, Daniela a Barbora RAMAJZLOVÁ (ed.). </a:t>
            </a:r>
            <a:r>
              <a:rPr lang="cs-CZ" sz="2400" i="1" smtClean="0"/>
              <a:t>Automatizace knihovnických procesů – 11: sborník z 11. ročníku semináře pořádaného ve dnech 16.–17. května 2007 v Liberci</a:t>
            </a:r>
            <a:r>
              <a:rPr lang="cs-CZ" sz="2400" smtClean="0"/>
              <a:t>. Praha: ČVUT, 2007. ISBN 978-80-01-0369. Dostupné také z:  http://www.akvs.cz/akp-2007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/>
              <a:t>Primární odpovědnost příspěvku. Název: podnázev příspěvku. Sekundární odpovědnost příspěvku. In: Primární odpovědnost sborníku. </a:t>
            </a:r>
            <a:r>
              <a:rPr lang="cs-CZ" sz="2000" i="1" smtClean="0"/>
              <a:t>Název sborníku: podnázev sborníku</a:t>
            </a:r>
            <a:r>
              <a:rPr lang="cs-CZ" sz="2000" smtClean="0"/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2000" smtClean="0"/>
              <a:t>POLIŠENSKÝ, Jiří. Implementace formátu METS v Systému Kramerius. In: TKAČÍKOVÁ, Daniela a Barbora RAMAJZLOVÁ (ed.). </a:t>
            </a:r>
            <a:r>
              <a:rPr lang="cs-CZ" sz="2000" i="1" smtClean="0"/>
              <a:t>Automatizace knihovnických procesů – 11: sborník z 11. ročníku semináře pořádéného ve dnech 16.–17. května 2007 v Liberci</a:t>
            </a:r>
            <a:r>
              <a:rPr lang="cs-CZ" sz="2000" smtClean="0"/>
              <a:t>. Praha: ČVUT, 2007, s. 25-32. Dostupné také z:  http://www.akvs.cz/akp-2007/13-polisensky.pdf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</a:t>
            </a:r>
            <a:endParaRPr lang="cs-CZ" sz="2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/>
              <a:t>Primární odpovědnost. </a:t>
            </a:r>
            <a:r>
              <a:rPr lang="cs-CZ" sz="2400" i="1" smtClean="0"/>
              <a:t>Název: podnázev.</a:t>
            </a:r>
            <a:r>
              <a:rPr lang="cs-CZ" sz="2400" smtClean="0"/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100000"/>
              </a:lnSpc>
            </a:pPr>
            <a:r>
              <a:rPr lang="cs-CZ" sz="2400" smtClean="0"/>
              <a:t>JANKŮ, Monika. </a:t>
            </a:r>
            <a:r>
              <a:rPr lang="cs-CZ" sz="2400" i="1" smtClean="0"/>
              <a:t>Mateřství a dětství očima žen různých generací</a:t>
            </a:r>
            <a:r>
              <a:rPr lang="cs-CZ" sz="2400" smtClean="0"/>
              <a:t>. Brno, 2008, 133 s. Dostupné z: http://is.muni.cz/th/78718/fss_m_a2</a:t>
            </a:r>
            <a:r>
              <a:rPr lang="en-US" sz="2400" smtClean="0"/>
              <a:t>. </a:t>
            </a:r>
            <a:r>
              <a:rPr lang="cs-CZ" sz="2400" smtClean="0"/>
              <a:t>Vedoucí diplomové práce Miroslava Štěpánková. Masarykova univerzita, Katedra psychologie.</a:t>
            </a:r>
            <a:r>
              <a:rPr lang="cs-CZ" sz="220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</a:t>
            </a:r>
            <a:endParaRPr lang="cs-CZ" sz="28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1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</a:rPr>
              <a:t>Není definováno v normě, odvozeno z obecné struktury!</a:t>
            </a:r>
            <a:endParaRPr lang="cs-CZ" sz="1800" smtClean="0"/>
          </a:p>
          <a:p>
            <a:pPr marL="271463" indent="-271463">
              <a:lnSpc>
                <a:spcPct val="110000"/>
              </a:lnSpc>
              <a:tabLst/>
            </a:pPr>
            <a:r>
              <a:rPr lang="cs-CZ" sz="2000" smtClean="0"/>
              <a:t>Působnost. Primární odpovědnost. Název: podnázev. In: Primární odpovědnost sbírky. </a:t>
            </a:r>
            <a:r>
              <a:rPr lang="cs-CZ" sz="2000" i="1" smtClean="0"/>
              <a:t>Název sbírky: podnázev sbírky.</a:t>
            </a:r>
            <a:r>
              <a:rPr lang="cs-CZ" sz="2000" smtClean="0"/>
              <a:t> Rok vydání, část, rozsah stran. Dostupnost. Poznámky. </a:t>
            </a:r>
          </a:p>
          <a:p>
            <a:pPr marL="271463" indent="-271463">
              <a:lnSpc>
                <a:spcPct val="110000"/>
              </a:lnSpc>
              <a:buFontTx/>
              <a:buNone/>
              <a:tabLst/>
            </a:pPr>
            <a:endParaRPr lang="cs-CZ" sz="2000" smtClean="0"/>
          </a:p>
          <a:p>
            <a:pPr marL="271463" indent="-271463">
              <a:lnSpc>
                <a:spcPct val="110000"/>
              </a:lnSpc>
              <a:tabLst/>
            </a:pPr>
            <a:r>
              <a:rPr lang="cs-CZ" sz="2000" smtClean="0"/>
              <a:t>Česko. Zákon č. 111 ze dne 22. dubna 1998 o vysokých školách a o změně a doplnění dalších zákonů (zákon o vysokých školách). In: </a:t>
            </a:r>
            <a:r>
              <a:rPr lang="cs-CZ" sz="2000" i="1" smtClean="0"/>
              <a:t>Sbírka zákonů České republiky</a:t>
            </a:r>
            <a:r>
              <a:rPr lang="cs-CZ" sz="2000" smtClean="0"/>
              <a:t>. 1998, částka 39, s. 5388-5419. Dostupný také z: </a:t>
            </a:r>
            <a:r>
              <a:rPr lang="cs-CZ" sz="2000" u="sng" smtClean="0"/>
              <a:t>http://aplikace.mvcr.cz/archiv2008/sbirka/1998/sb039-98.pdf </a:t>
            </a:r>
            <a:endParaRPr lang="cs-CZ" sz="1900" u="sng" smtClean="0"/>
          </a:p>
          <a:p>
            <a:pPr marL="271463" indent="-271463">
              <a:lnSpc>
                <a:spcPct val="110000"/>
              </a:lnSpc>
              <a:tabLst/>
            </a:pPr>
            <a:endParaRPr lang="cs-CZ" sz="1900" u="sng" smtClean="0"/>
          </a:p>
          <a:p>
            <a:pPr marL="271463" indent="-271463">
              <a:lnSpc>
                <a:spcPct val="110000"/>
              </a:lnSpc>
              <a:tabLst/>
            </a:pPr>
            <a:r>
              <a:rPr lang="cs-CZ" sz="2000" i="1" smtClean="0"/>
              <a:t>Na právnických fakultách se při citování vychází z  </a:t>
            </a:r>
            <a:r>
              <a:rPr lang="cs-CZ" sz="2000" smtClean="0">
                <a:hlinkClick r:id="rId2"/>
              </a:rPr>
              <a:t>Legislativních pravidel vlády</a:t>
            </a:r>
            <a:r>
              <a:rPr lang="cs-CZ" sz="2000" smtClean="0"/>
              <a:t> (s. 48-52).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</a:t>
            </a:r>
            <a:endParaRPr lang="cs-CZ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/>
              <a:t>Označení. </a:t>
            </a:r>
            <a:r>
              <a:rPr lang="cs-CZ" sz="2400" i="1" smtClean="0"/>
              <a:t>Název: podnázev</a:t>
            </a:r>
            <a:r>
              <a:rPr lang="cs-CZ" sz="2400" smtClean="0"/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110000"/>
              </a:lnSpc>
            </a:pPr>
            <a:r>
              <a:rPr lang="cs-CZ" sz="2400" smtClean="0"/>
              <a:t>ČSN EN 62270</a:t>
            </a:r>
            <a:r>
              <a:rPr lang="cs-CZ" sz="2400" i="1" smtClean="0"/>
              <a:t>. Automatizace vodních elektráren: pokyn pro řízení pomocí počítače. </a:t>
            </a:r>
            <a:r>
              <a:rPr lang="cs-CZ" sz="2400" smtClean="0"/>
              <a:t>Praha: Český normalizační institut, 2005-03-01. 72 s. Třídící znak 08 5500</a:t>
            </a:r>
            <a:r>
              <a:rPr lang="cs-CZ" sz="2400" i="1" smtClean="0"/>
              <a:t>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700" smtClean="0"/>
              <a:t>Primární odpovědnost. </a:t>
            </a:r>
            <a:r>
              <a:rPr lang="cs-CZ" sz="2700" i="1" smtClean="0"/>
              <a:t>Název: podnázev</a:t>
            </a:r>
            <a:r>
              <a:rPr lang="cs-CZ" sz="2700" smtClean="0"/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700" smtClean="0"/>
          </a:p>
          <a:p>
            <a:r>
              <a:rPr lang="cs-CZ" sz="2600" i="1" smtClean="0"/>
              <a:t>Třeboňsko: velká cykloturistická mapa</a:t>
            </a:r>
            <a:r>
              <a:rPr lang="cs-CZ" sz="2600" smtClean="0"/>
              <a:t>. [1:60 000]. Vizovice: Shocart, 2008. ISBN 978-80-7224-565-9.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literatura a nepublikované dokumenty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/>
              <a:t>Primární odpovědnost. </a:t>
            </a:r>
            <a:r>
              <a:rPr lang="cs-CZ" sz="2400" i="1" smtClean="0"/>
              <a:t>Název: podnázev</a:t>
            </a:r>
            <a:r>
              <a:rPr lang="cs-CZ" sz="2400" smtClean="0"/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/>
          </a:p>
          <a:p>
            <a:r>
              <a:rPr lang="cs-CZ" sz="2400" smtClean="0"/>
              <a:t>KŘÍŽ, Jan, Martin KRČÁL a Blanka FARKAŠOVÁ. </a:t>
            </a:r>
            <a:r>
              <a:rPr lang="cs-CZ" sz="2400" i="1" smtClean="0"/>
              <a:t>Nastavení připojení k internetu: jednoduchý interní návod pro zaměstnance</a:t>
            </a:r>
            <a:r>
              <a:rPr lang="cs-CZ" sz="2400" smtClean="0"/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Obrázek/reprodukce např. v knize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/>
              <a:t>Primární odpovědnost příspěvku. Název: podnázev příspěvku. Sekundární odpovědnost příspěvku. In: Primární odpovědnost knihy. </a:t>
            </a:r>
            <a:r>
              <a:rPr lang="cs-CZ" sz="2400" i="1" smtClean="0"/>
              <a:t>Název knihy: podnázev knihy</a:t>
            </a:r>
            <a:r>
              <a:rPr lang="cs-CZ" sz="2400" smtClean="0"/>
              <a:t>. Sekundární odpovědnost. Vydání. Místo vydání: Nakladatelství, rok vydání, rozsah stran. Edice: Subedice, číslo edice. Identifikátor. Dostupnost. Poznámky.</a:t>
            </a:r>
          </a:p>
          <a:p>
            <a:pPr>
              <a:lnSpc>
                <a:spcPct val="100000"/>
              </a:lnSpc>
            </a:pPr>
            <a:endParaRPr lang="cs-CZ" sz="2600" smtClean="0"/>
          </a:p>
          <a:p>
            <a:pPr>
              <a:lnSpc>
                <a:spcPct val="100000"/>
              </a:lnSpc>
            </a:pPr>
            <a:r>
              <a:rPr lang="cs-CZ" sz="2600" smtClean="0"/>
              <a:t>LONGONI, Baltassar. Zlatá pole Itálie [obraz, 1940]. In: PIJOAN, José. </a:t>
            </a:r>
            <a:r>
              <a:rPr lang="cs-CZ" sz="2600" i="1" smtClean="0"/>
              <a:t>Dějiny umění 11</a:t>
            </a:r>
            <a:r>
              <a:rPr lang="cs-CZ" sz="2600" smtClean="0"/>
              <a:t>. Praha: Balios, Knižní klub, 2000, s. 251. ISBN 80-242-0449-5. </a:t>
            </a:r>
          </a:p>
          <a:p>
            <a:pPr>
              <a:lnSpc>
                <a:spcPct val="100000"/>
              </a:lnSpc>
            </a:pPr>
            <a:endParaRPr lang="cs-CZ" sz="26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Umělecké předměty v galeriích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/>
              <a:t>Primární odpovědnost díla. </a:t>
            </a:r>
            <a:r>
              <a:rPr lang="cs-CZ" sz="2400" i="1" smtClean="0"/>
              <a:t>Název díla: podnázev</a:t>
            </a:r>
            <a:r>
              <a:rPr lang="en-US" sz="2400" i="1" smtClean="0"/>
              <a:t> </a:t>
            </a:r>
            <a:r>
              <a:rPr lang="en-US" sz="2400" smtClean="0"/>
              <a:t>[nosi</a:t>
            </a:r>
            <a:r>
              <a:rPr lang="cs-CZ" sz="2400" smtClean="0"/>
              <a:t>č</a:t>
            </a:r>
            <a:r>
              <a:rPr lang="en-US" sz="2400" smtClean="0"/>
              <a:t>].</a:t>
            </a:r>
            <a:r>
              <a:rPr lang="cs-CZ" sz="2400" smtClean="0"/>
              <a:t> V: Město: Instituce. Poznámky.</a:t>
            </a:r>
          </a:p>
          <a:p>
            <a:pPr>
              <a:buFontTx/>
              <a:buNone/>
            </a:pPr>
            <a:endParaRPr lang="cs-CZ" sz="1000" smtClean="0"/>
          </a:p>
          <a:p>
            <a:pPr>
              <a:buFontTx/>
              <a:buNone/>
            </a:pPr>
            <a:r>
              <a:rPr lang="cs-CZ" sz="1800" smtClean="0"/>
              <a:t>Pozn.: V: = At: = místo uložení</a:t>
            </a:r>
          </a:p>
          <a:p>
            <a:pPr>
              <a:buFontTx/>
              <a:buNone/>
            </a:pPr>
            <a:endParaRPr lang="cs-CZ" sz="1800" smtClean="0"/>
          </a:p>
          <a:p>
            <a:r>
              <a:rPr lang="cs-CZ" sz="2400" smtClean="0"/>
              <a:t>DVOŘÁK, Karel. </a:t>
            </a:r>
            <a:r>
              <a:rPr lang="cs-CZ" sz="2400" i="1" smtClean="0"/>
              <a:t>Sochař Jan Štursa </a:t>
            </a:r>
            <a:r>
              <a:rPr lang="cs-CZ" sz="2400" smtClean="0"/>
              <a:t>[socha]. V: Praha: Národní galerie. Inventární číslo P3598.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Elektronické dokumenty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Citát, parafráze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citát</a:t>
            </a:r>
          </a:p>
          <a:p>
            <a:pPr lvl="1" eaLnBrk="1" hangingPunct="1"/>
            <a:r>
              <a:rPr lang="cs-CZ" smtClean="0"/>
              <a:t>doslovné uvedení cizího výroku nebo textu ve vlastním dokumentu</a:t>
            </a:r>
          </a:p>
          <a:p>
            <a:pPr lvl="1" eaLnBrk="1" hangingPunct="1"/>
            <a:r>
              <a:rPr lang="cs-CZ" smtClean="0"/>
              <a:t>uvozovky, změna stylu písma (řez, font)</a:t>
            </a:r>
          </a:p>
          <a:p>
            <a:pPr lvl="1" eaLnBrk="1" hangingPunct="1"/>
            <a:r>
              <a:rPr lang="cs-CZ" smtClean="0"/>
              <a:t>více než 4 řádky (40 slov) – samostatný odstavec, odsazení (5pt)</a:t>
            </a:r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parafráze</a:t>
            </a:r>
          </a:p>
          <a:p>
            <a:pPr lvl="1" eaLnBrk="1" hangingPunct="1"/>
            <a:r>
              <a:rPr lang="cs-CZ" smtClean="0"/>
              <a:t>vyjádření cizí myšlenky vlastními slovy</a:t>
            </a:r>
          </a:p>
          <a:p>
            <a:pPr lvl="1" eaLnBrk="1" hangingPunct="1"/>
            <a:r>
              <a:rPr lang="cs-CZ" smtClean="0"/>
              <a:t>větší míra zapracování do vlastního textu</a:t>
            </a:r>
          </a:p>
          <a:p>
            <a:pPr lvl="1" eaLnBrk="1" hangingPunct="1"/>
            <a:r>
              <a:rPr lang="cs-CZ" smtClean="0"/>
              <a:t>nesmíme změnit původní myšlenku</a:t>
            </a:r>
          </a:p>
          <a:p>
            <a:pPr lvl="1" eaLnBrk="1" hangingPunct="1"/>
            <a:r>
              <a:rPr lang="cs-CZ" smtClean="0"/>
              <a:t>platí i pro výtah z textu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[</a:t>
            </a:r>
            <a:r>
              <a:rPr lang="cs-CZ" smtClean="0">
                <a:latin typeface="Arial" charset="0"/>
              </a:rPr>
              <a:t>externí zdroje</a:t>
            </a:r>
            <a:r>
              <a:rPr lang="en-US" smtClean="0">
                <a:latin typeface="Arial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[</a:t>
            </a:r>
            <a:r>
              <a:rPr lang="cs-CZ" smtClean="0">
                <a:latin typeface="Arial" charset="0"/>
              </a:rPr>
              <a:t>o</a:t>
            </a:r>
            <a:r>
              <a:rPr lang="en-US" smtClean="0">
                <a:latin typeface="Arial" charset="0"/>
              </a:rPr>
              <a:t>dhad]</a:t>
            </a:r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200" smtClean="0"/>
              <a:t>Primární odpovědnost. Název článku: podnázev článku. Sekundární odpovědnost článku. </a:t>
            </a:r>
            <a:r>
              <a:rPr lang="cs-CZ" sz="2200" i="1" smtClean="0"/>
              <a:t>Název periodika: podnázev periodika</a:t>
            </a:r>
            <a:r>
              <a:rPr lang="cs-CZ" sz="2200" smtClean="0"/>
              <a:t> </a:t>
            </a:r>
            <a:r>
              <a:rPr lang="en-US" sz="2200" smtClean="0"/>
              <a:t>[nosi</a:t>
            </a:r>
            <a:r>
              <a:rPr lang="cs-CZ" sz="2200" smtClean="0"/>
              <a:t>č</a:t>
            </a:r>
            <a:r>
              <a:rPr lang="en-US" sz="2200" smtClean="0"/>
              <a:t>]</a:t>
            </a:r>
            <a:r>
              <a:rPr lang="cs-CZ" sz="2200" smtClean="0"/>
              <a:t>. Místo: nakladatelství, rok/datum vydání, </a:t>
            </a:r>
            <a:r>
              <a:rPr lang="cs-CZ" sz="2200" b="1" smtClean="0"/>
              <a:t>ročník</a:t>
            </a:r>
            <a:r>
              <a:rPr lang="cs-CZ" sz="2200" smtClean="0"/>
              <a:t>(číslo), rozsah stran, datum aktualizace </a:t>
            </a:r>
            <a:r>
              <a:rPr lang="en-US" sz="2200" smtClean="0"/>
              <a:t>[datum citov</a:t>
            </a:r>
            <a:r>
              <a:rPr lang="cs-CZ" sz="2200" smtClean="0"/>
              <a:t>ání</a:t>
            </a:r>
            <a:r>
              <a:rPr lang="en-US" sz="2200" smtClean="0"/>
              <a:t>]</a:t>
            </a:r>
            <a:r>
              <a:rPr lang="cs-CZ" sz="2200" smtClean="0"/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200" smtClean="0"/>
          </a:p>
          <a:p>
            <a:pPr>
              <a:lnSpc>
                <a:spcPct val="100000"/>
              </a:lnSpc>
            </a:pPr>
            <a:r>
              <a:rPr lang="cs-CZ" sz="2200" smtClean="0"/>
              <a:t>SRBECKÁ, Gabriela. Rozvoj kompetencí studentů ve vzdělávání. </a:t>
            </a:r>
            <a:r>
              <a:rPr lang="cs-CZ" sz="2200" i="1" smtClean="0"/>
              <a:t>Inflow: information journal </a:t>
            </a:r>
            <a:r>
              <a:rPr lang="cs-CZ" sz="2200" smtClean="0"/>
              <a:t>[online]. Brno: </a:t>
            </a:r>
            <a:r>
              <a:rPr lang="en-US" sz="2200" smtClean="0"/>
              <a:t>[</a:t>
            </a:r>
            <a:r>
              <a:rPr lang="cs-CZ" sz="2200" smtClean="0"/>
              <a:t>Masarykova univerzita, Filozofická fakulta, KISK</a:t>
            </a:r>
            <a:r>
              <a:rPr lang="en-US" sz="2200" smtClean="0"/>
              <a:t>]</a:t>
            </a:r>
            <a:r>
              <a:rPr lang="cs-CZ" sz="2200" smtClean="0"/>
              <a:t>, 2010, roč. 3, č. 7 [vid. 2010-08-06]. Dostupné z: http://www.inflow.cz/ 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smtClean="0"/>
              <a:t>Primární odpovědnost. </a:t>
            </a:r>
            <a:r>
              <a:rPr lang="cs-CZ" sz="2200" i="1" smtClean="0"/>
              <a:t>Název: podnázev</a:t>
            </a:r>
            <a:r>
              <a:rPr lang="cs-CZ" sz="2200" smtClean="0"/>
              <a:t> </a:t>
            </a:r>
            <a:r>
              <a:rPr lang="en-US" sz="2200" smtClean="0"/>
              <a:t>[nosi</a:t>
            </a:r>
            <a:r>
              <a:rPr lang="cs-CZ" sz="2200" smtClean="0"/>
              <a:t>č</a:t>
            </a:r>
            <a:r>
              <a:rPr lang="en-US" sz="2200" smtClean="0"/>
              <a:t>]</a:t>
            </a:r>
            <a:r>
              <a:rPr lang="cs-CZ" sz="2200" smtClean="0"/>
              <a:t>. Sekundární odpovědnost. Vydání. Místo vydání: Nakladatelství, rok/datum vydání, datum aktualizace </a:t>
            </a:r>
            <a:r>
              <a:rPr lang="en-US" sz="2200" smtClean="0"/>
              <a:t>[</a:t>
            </a:r>
            <a:r>
              <a:rPr lang="cs-CZ" sz="2200" smtClean="0"/>
              <a:t>datum citování</a:t>
            </a:r>
            <a:r>
              <a:rPr lang="en-US" sz="2200" smtClean="0"/>
              <a:t>]</a:t>
            </a:r>
            <a:r>
              <a:rPr lang="cs-CZ" sz="2200" smtClean="0"/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200" smtClean="0"/>
          </a:p>
          <a:p>
            <a:r>
              <a:rPr lang="cs-CZ" sz="2100" smtClean="0"/>
              <a:t>HÖNIG, Johannes Franz. </a:t>
            </a:r>
            <a:r>
              <a:rPr lang="cs-CZ" sz="2100" i="1" smtClean="0"/>
              <a:t>Abdominoplastik</a:t>
            </a:r>
            <a:r>
              <a:rPr lang="cs-CZ" sz="2100" smtClean="0"/>
              <a:t>: </a:t>
            </a:r>
            <a:r>
              <a:rPr lang="cs-CZ" sz="2100" i="1" smtClean="0"/>
              <a:t>Prinzip und Technik</a:t>
            </a:r>
            <a:r>
              <a:rPr lang="cs-CZ" sz="2100" smtClean="0"/>
              <a:t> [online]. </a:t>
            </a:r>
            <a:r>
              <a:rPr lang="en-US" sz="2100" smtClean="0"/>
              <a:t>[</a:t>
            </a:r>
            <a:r>
              <a:rPr lang="cs-CZ" sz="2100" smtClean="0"/>
              <a:t>Heidelberg</a:t>
            </a:r>
            <a:r>
              <a:rPr lang="en-US" sz="2100" smtClean="0"/>
              <a:t>]</a:t>
            </a:r>
            <a:r>
              <a:rPr lang="cs-CZ" sz="2100" smtClean="0"/>
              <a:t>: Steinkopff, 2008 [vid.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e-dokumenty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/>
              <a:t>obdobně se vytvářejí citace elektronických ekvivalentů klasických dokumentů</a:t>
            </a:r>
          </a:p>
          <a:p>
            <a:r>
              <a:rPr lang="cs-CZ" smtClean="0"/>
              <a:t>e-příspěvky, e-časopisy, e-firemní literatura, část e-knihy, e-práce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Webové sídlo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smtClean="0"/>
              <a:t>Primární odpovědnost. </a:t>
            </a:r>
            <a:r>
              <a:rPr lang="cs-CZ" sz="2200" i="1" smtClean="0"/>
              <a:t>Název webu: podnázev webu</a:t>
            </a:r>
            <a:r>
              <a:rPr lang="cs-CZ" sz="2200" smtClean="0"/>
              <a:t> </a:t>
            </a:r>
            <a:r>
              <a:rPr lang="en-US" sz="2200" smtClean="0"/>
              <a:t>[nosi</a:t>
            </a:r>
            <a:r>
              <a:rPr lang="cs-CZ" sz="2200" smtClean="0"/>
              <a:t>č</a:t>
            </a:r>
            <a:r>
              <a:rPr lang="en-US" sz="2200" smtClean="0"/>
              <a:t>]</a:t>
            </a:r>
            <a:r>
              <a:rPr lang="cs-CZ" sz="2200" smtClean="0"/>
              <a:t>. Sekundární odpovědnost. Vydání/verze. Místo vydání: Nakladatelství, rok/datum vydání, datum aktualizace </a:t>
            </a:r>
            <a:r>
              <a:rPr lang="en-US" sz="2200" smtClean="0"/>
              <a:t>[</a:t>
            </a:r>
            <a:r>
              <a:rPr lang="cs-CZ" sz="2200" smtClean="0"/>
              <a:t>datum citování</a:t>
            </a:r>
            <a:r>
              <a:rPr lang="en-US" sz="2200" smtClean="0"/>
              <a:t>]</a:t>
            </a:r>
            <a:r>
              <a:rPr lang="cs-CZ" sz="2200" smtClean="0"/>
              <a:t>. Identifikátor. Dostupnost. Poznámky. </a:t>
            </a:r>
          </a:p>
          <a:p>
            <a:pPr>
              <a:buFontTx/>
              <a:buNone/>
            </a:pPr>
            <a:endParaRPr lang="cs-CZ" sz="2200" smtClean="0"/>
          </a:p>
          <a:p>
            <a:r>
              <a:rPr lang="cs-CZ" sz="2200" i="1" smtClean="0"/>
              <a:t>Wikipedia: the free encyclopedia</a:t>
            </a:r>
            <a:r>
              <a:rPr lang="cs-CZ" sz="2200" smtClean="0"/>
              <a:t> [online]. St. Petersburg (Florida): Wikipedia Foundation, 5 November 2001, </a:t>
            </a:r>
            <a:r>
              <a:rPr lang="en-US" sz="2200" smtClean="0"/>
              <a:t>18</a:t>
            </a:r>
            <a:r>
              <a:rPr lang="cs-CZ" sz="2200" smtClean="0"/>
              <a:t> </a:t>
            </a:r>
            <a:r>
              <a:rPr lang="en-US" sz="2200" smtClean="0"/>
              <a:t>October</a:t>
            </a:r>
            <a:r>
              <a:rPr lang="cs-CZ" sz="2200" smtClean="0"/>
              <a:t> 201</a:t>
            </a:r>
            <a:r>
              <a:rPr lang="en-US" sz="2200" smtClean="0"/>
              <a:t>1</a:t>
            </a:r>
            <a:r>
              <a:rPr lang="cs-CZ" sz="2200" smtClean="0"/>
              <a:t> [vid. 201</a:t>
            </a:r>
            <a:r>
              <a:rPr lang="en-US" sz="2200" smtClean="0"/>
              <a:t>1</a:t>
            </a:r>
            <a:r>
              <a:rPr lang="cs-CZ" sz="2200" smtClean="0"/>
              <a:t>-</a:t>
            </a:r>
            <a:r>
              <a:rPr lang="en-US" sz="2200" smtClean="0"/>
              <a:t>10</a:t>
            </a:r>
            <a:r>
              <a:rPr lang="cs-CZ" sz="2200" smtClean="0"/>
              <a:t>-</a:t>
            </a:r>
            <a:r>
              <a:rPr lang="en-US" sz="2200" smtClean="0"/>
              <a:t>18</a:t>
            </a:r>
            <a:r>
              <a:rPr lang="cs-CZ" sz="2200" smtClean="0"/>
              <a:t>. Dostupné z: http://en.wikipedia.org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Webová</a:t>
            </a:r>
            <a:r>
              <a:rPr lang="en-US" sz="3200" smtClean="0"/>
              <a:t> str</a:t>
            </a:r>
            <a:r>
              <a:rPr lang="cs-CZ" sz="3200" smtClean="0"/>
              <a:t>ánka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/>
              <a:t>Primární odpovědnost stránky. </a:t>
            </a:r>
            <a:r>
              <a:rPr lang="cs-CZ" sz="2000" i="1" smtClean="0"/>
              <a:t>Název stránky: podnázev stránky</a:t>
            </a:r>
            <a:r>
              <a:rPr lang="cs-CZ" sz="2000" smtClean="0"/>
              <a:t>. Primární odpovědnost webu. </a:t>
            </a:r>
            <a:r>
              <a:rPr lang="cs-CZ" sz="2000" i="1" smtClean="0"/>
              <a:t>Název webu: podnázev webu</a:t>
            </a:r>
            <a:r>
              <a:rPr lang="cs-CZ" sz="2000" smtClean="0"/>
              <a:t> </a:t>
            </a:r>
            <a:r>
              <a:rPr lang="en-US" sz="2000" smtClean="0"/>
              <a:t>[nosi</a:t>
            </a:r>
            <a:r>
              <a:rPr lang="cs-CZ" sz="2000" smtClean="0"/>
              <a:t>č</a:t>
            </a:r>
            <a:r>
              <a:rPr lang="en-US" sz="2000" smtClean="0"/>
              <a:t>]</a:t>
            </a:r>
            <a:r>
              <a:rPr lang="cs-CZ" sz="2000" smtClean="0"/>
              <a:t>. Sekundární odpovědnost webu. Vydání/verze. Místo vydání: Nakladatelství, rok/datum vydání, datum aktualizace </a:t>
            </a:r>
            <a:r>
              <a:rPr lang="en-US" sz="2000" smtClean="0"/>
              <a:t>[</a:t>
            </a:r>
            <a:r>
              <a:rPr lang="cs-CZ" sz="2000" smtClean="0"/>
              <a:t>datum citování</a:t>
            </a:r>
            <a:r>
              <a:rPr lang="en-US" sz="2000" smtClean="0"/>
              <a:t>]</a:t>
            </a:r>
            <a:r>
              <a:rPr lang="cs-CZ" sz="2000" smtClean="0"/>
              <a:t>. Identifikátor. Dostupnost. Poznámky.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Wikipedia:About. </a:t>
            </a:r>
            <a:r>
              <a:rPr lang="cs-CZ" sz="2000" i="1" smtClean="0"/>
              <a:t>Wikipedia: the free encyclopedia</a:t>
            </a:r>
            <a:r>
              <a:rPr lang="cs-CZ" sz="2000" smtClean="0"/>
              <a:t> [online]. St. Petersburg (Florida): Wikipedia Foundation, 5 November 2001, last modified on 23 September 2011 at 08:29 [vid. 2011-10-18]. Dostupné z http://en.wikipedia.org/wiki/Wikipedia:About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webovém sídle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smtClean="0"/>
              <a:t>Primární odpovědnost příspěvku. Název příspěvku: podnázev příspěvku</a:t>
            </a:r>
            <a:r>
              <a:rPr lang="cs-CZ" sz="2200" i="1" smtClean="0"/>
              <a:t>.</a:t>
            </a:r>
            <a:r>
              <a:rPr lang="cs-CZ" sz="2200" smtClean="0"/>
              <a:t> In: Primární odpovědnost webu. </a:t>
            </a:r>
            <a:r>
              <a:rPr lang="cs-CZ" sz="2200" i="1" smtClean="0"/>
              <a:t>Název webu : podnázev webu</a:t>
            </a:r>
            <a:r>
              <a:rPr lang="cs-CZ" sz="2200" smtClean="0"/>
              <a:t> </a:t>
            </a:r>
            <a:r>
              <a:rPr lang="en-US" sz="2200" smtClean="0"/>
              <a:t>[nosi</a:t>
            </a:r>
            <a:r>
              <a:rPr lang="cs-CZ" sz="2200" smtClean="0"/>
              <a:t>č</a:t>
            </a:r>
            <a:r>
              <a:rPr lang="en-US" sz="2200" smtClean="0"/>
              <a:t>]</a:t>
            </a:r>
            <a:r>
              <a:rPr lang="cs-CZ" sz="2200" smtClean="0"/>
              <a:t>. Sekundární odpovědnost webu. Vydání/verze. Místo vydání: Nakladatelství, rok/datum vydání, datum aktualizace </a:t>
            </a:r>
            <a:r>
              <a:rPr lang="en-US" sz="2200" smtClean="0"/>
              <a:t>[</a:t>
            </a:r>
            <a:r>
              <a:rPr lang="cs-CZ" sz="2200" smtClean="0"/>
              <a:t>datum citování</a:t>
            </a:r>
            <a:r>
              <a:rPr lang="en-US" sz="2200" smtClean="0"/>
              <a:t>]</a:t>
            </a:r>
            <a:r>
              <a:rPr lang="cs-CZ" sz="2200" smtClean="0"/>
              <a:t>. Identifikátor. Dostupnost. Poznámky.</a:t>
            </a:r>
          </a:p>
          <a:p>
            <a:pPr>
              <a:buFontTx/>
              <a:buNone/>
            </a:pPr>
            <a:endParaRPr lang="cs-CZ" sz="1800" smtClean="0"/>
          </a:p>
          <a:p>
            <a:r>
              <a:rPr lang="cs-CZ" sz="2200" smtClean="0"/>
              <a:t>Albert Einstein. In: </a:t>
            </a:r>
            <a:r>
              <a:rPr lang="cs-CZ" sz="2200" i="1" smtClean="0"/>
              <a:t>Wikipedia: the free encyclopedia</a:t>
            </a:r>
            <a:r>
              <a:rPr lang="cs-CZ" sz="2200" smtClean="0"/>
              <a:t> [online]. St. Petersburg (Florida): Wikipedia Foundation, 5 November 2001, 3 March 2010 [vid. 2010-03-03]. Dostupné z http://en.wikipedia.org/wiki/Albert_Einstein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200" smtClean="0"/>
              <a:t>Primární odpovědnost příspěvku. Název příspěvku: podnázev příspěvku. In: Primární odpovědnost blogu. </a:t>
            </a:r>
            <a:r>
              <a:rPr lang="cs-CZ" sz="2200" i="1" smtClean="0"/>
              <a:t>Název blogu: podnázev blogu</a:t>
            </a:r>
            <a:r>
              <a:rPr lang="cs-CZ" sz="2200" smtClean="0"/>
              <a:t> </a:t>
            </a:r>
            <a:r>
              <a:rPr lang="en-US" sz="2200" smtClean="0"/>
              <a:t>[nosi</a:t>
            </a:r>
            <a:r>
              <a:rPr lang="cs-CZ" sz="2200" smtClean="0"/>
              <a:t>č</a:t>
            </a:r>
            <a:r>
              <a:rPr lang="en-US" sz="2200" smtClean="0"/>
              <a:t>]</a:t>
            </a:r>
            <a:r>
              <a:rPr lang="cs-CZ" sz="2200" smtClean="0"/>
              <a:t>. Sekundární odpovědnost. Vydání/verze. Místo vydání: Nakladatelství, datum vydání, datum aktualizace </a:t>
            </a:r>
            <a:r>
              <a:rPr lang="en-US" sz="2200" smtClean="0"/>
              <a:t>[</a:t>
            </a:r>
            <a:r>
              <a:rPr lang="cs-CZ" sz="2200" smtClean="0"/>
              <a:t>datum citování</a:t>
            </a:r>
            <a:r>
              <a:rPr lang="en-US" sz="2200" smtClean="0"/>
              <a:t>]</a:t>
            </a:r>
            <a:r>
              <a:rPr lang="cs-CZ" sz="2200" smtClean="0"/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200" i="1" smtClean="0"/>
              <a:t> </a:t>
            </a:r>
            <a:endParaRPr lang="cs-CZ" sz="2200" smtClean="0"/>
          </a:p>
          <a:p>
            <a:pPr>
              <a:lnSpc>
                <a:spcPct val="100000"/>
              </a:lnSpc>
            </a:pPr>
            <a:r>
              <a:rPr lang="cs-CZ" sz="2200" smtClean="0"/>
              <a:t>TWEETY. Pokročilá propagace webu. In: </a:t>
            </a:r>
            <a:r>
              <a:rPr lang="cs-CZ" sz="2200" i="1" smtClean="0"/>
              <a:t>SEO blog</a:t>
            </a:r>
            <a:r>
              <a:rPr lang="cs-CZ" sz="2200" smtClean="0"/>
              <a:t> [online]. 7. 1. 2008  [vid. 2010-07-08]. Dostupný z:  </a:t>
            </a:r>
            <a:r>
              <a:rPr lang="cs-CZ" sz="2200" smtClean="0">
                <a:hlinkClick r:id="rId2"/>
              </a:rPr>
              <a:t>http://www.seoblog.cz/pokrocila-propagace-webu</a:t>
            </a:r>
            <a:endParaRPr lang="cs-CZ" sz="22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jako blogy se citují příspěvky do:</a:t>
            </a:r>
          </a:p>
          <a:p>
            <a:pPr lvl="1">
              <a:defRPr/>
            </a:pPr>
            <a:r>
              <a:rPr lang="cs-CZ" dirty="0" smtClean="0">
                <a:ea typeface="+mn-ea"/>
                <a:cs typeface="+mn-cs"/>
              </a:rPr>
              <a:t>elektronických monografií</a:t>
            </a:r>
          </a:p>
          <a:p>
            <a:pPr lvl="1">
              <a:defRPr/>
            </a:pPr>
            <a:r>
              <a:rPr lang="cs-CZ" dirty="0" smtClean="0">
                <a:ea typeface="+mn-ea"/>
                <a:cs typeface="+mn-cs"/>
              </a:rPr>
              <a:t>webových sídel</a:t>
            </a:r>
          </a:p>
          <a:p>
            <a:pPr lvl="1">
              <a:defRPr/>
            </a:pPr>
            <a:r>
              <a:rPr lang="cs-CZ" dirty="0" smtClean="0">
                <a:ea typeface="+mn-ea"/>
                <a:cs typeface="+mn-cs"/>
              </a:rPr>
              <a:t>databází</a:t>
            </a:r>
          </a:p>
          <a:p>
            <a:pPr lvl="1">
              <a:defRPr/>
            </a:pPr>
            <a:r>
              <a:rPr lang="cs-CZ" dirty="0" smtClean="0">
                <a:ea typeface="+mn-ea"/>
                <a:cs typeface="+mn-cs"/>
              </a:rPr>
              <a:t>počítačových programů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Obrázky na internetu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/>
              <a:t>Primární odpovědnost k obrázku. Název obrázku: podnázev</a:t>
            </a:r>
            <a:r>
              <a:rPr lang="cs-CZ" sz="2000" i="1" smtClean="0"/>
              <a:t>.</a:t>
            </a:r>
            <a:r>
              <a:rPr lang="cs-CZ" sz="2000" smtClean="0"/>
              <a:t> In: Primární odpovědnost webu. </a:t>
            </a:r>
            <a:r>
              <a:rPr lang="cs-CZ" sz="2000" i="1" smtClean="0"/>
              <a:t>Název webu : podnázev webu</a:t>
            </a:r>
            <a:r>
              <a:rPr lang="cs-CZ" sz="2000" smtClean="0"/>
              <a:t> </a:t>
            </a:r>
            <a:r>
              <a:rPr lang="en-US" sz="2000" smtClean="0"/>
              <a:t>[nosi</a:t>
            </a:r>
            <a:r>
              <a:rPr lang="cs-CZ" sz="2000" smtClean="0"/>
              <a:t>č</a:t>
            </a:r>
            <a:r>
              <a:rPr lang="en-US" sz="2000" smtClean="0"/>
              <a:t>]</a:t>
            </a:r>
            <a:r>
              <a:rPr lang="cs-CZ" sz="2000" smtClean="0"/>
              <a:t>. Sekundární odpovědnost webu. Vydání/verze. Místo vydání: Nakladatelství, rok/datum vydání, datum aktualizace </a:t>
            </a:r>
            <a:r>
              <a:rPr lang="en-US" sz="2000" smtClean="0"/>
              <a:t>[</a:t>
            </a:r>
            <a:r>
              <a:rPr lang="cs-CZ" sz="2000" smtClean="0"/>
              <a:t>datum citování</a:t>
            </a:r>
            <a:r>
              <a:rPr lang="en-US" sz="2000" smtClean="0"/>
              <a:t>]</a:t>
            </a:r>
            <a:r>
              <a:rPr lang="cs-CZ" sz="2000" smtClean="0"/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2000" smtClean="0"/>
              <a:t>KOITMÄE, Martin. Helkivad ööpilved Kuresoo kohal.jpg </a:t>
            </a:r>
            <a:r>
              <a:rPr lang="en-US" sz="2000" smtClean="0"/>
              <a:t>[mrak</a:t>
            </a:r>
            <a:r>
              <a:rPr lang="cs-CZ" sz="2000" smtClean="0"/>
              <a:t>y nad Soomaa National Park v Estonsku</a:t>
            </a:r>
            <a:r>
              <a:rPr lang="en-US" sz="2000" smtClean="0"/>
              <a:t>]</a:t>
            </a:r>
            <a:r>
              <a:rPr lang="cs-CZ" sz="2000" smtClean="0"/>
              <a:t>. In: </a:t>
            </a:r>
            <a:r>
              <a:rPr lang="cs-CZ" sz="2000" i="1" smtClean="0"/>
              <a:t>Wikipedia: the free encyclopedia</a:t>
            </a:r>
            <a:r>
              <a:rPr lang="cs-CZ" sz="2000" smtClean="0"/>
              <a:t> [online]. St. Petersburg (Florida): Wikipedia Foundation, 26 July 2009 [vid. 2012-03-22]. Dostupné z http://en.wikipedia.org/wiki/File:Helkivad_ööpilved_Kuresoo_kohal.jpg. Rozlišení 3402×2261 pixelů, velikost souboru 2.72 MB, formát JPG.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např. voda vaří při 100°C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Zpráva v e-konferenci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900" smtClean="0"/>
              <a:t>Primární odpovědnost zprávy. Název zprávy: podnázev zprávy. In: </a:t>
            </a:r>
            <a:r>
              <a:rPr lang="cs-CZ" sz="1900" i="1" smtClean="0"/>
              <a:t>Název systému zpráv: podnázev systému zpráv</a:t>
            </a:r>
            <a:r>
              <a:rPr lang="cs-CZ" sz="1900" smtClean="0"/>
              <a:t> </a:t>
            </a:r>
            <a:r>
              <a:rPr lang="en-US" sz="1900" smtClean="0"/>
              <a:t>[nosi</a:t>
            </a:r>
            <a:r>
              <a:rPr lang="cs-CZ" sz="1900" smtClean="0"/>
              <a:t>č</a:t>
            </a:r>
            <a:r>
              <a:rPr lang="en-US" sz="1900" smtClean="0"/>
              <a:t>]</a:t>
            </a:r>
            <a:r>
              <a:rPr lang="cs-CZ" sz="1900" smtClean="0"/>
              <a:t>. Sekundární odpovědnost. Místo vydání: Vydavatel, datum vydání/odeslání, datum aktualizace </a:t>
            </a:r>
            <a:r>
              <a:rPr lang="en-US" sz="1900" smtClean="0"/>
              <a:t>[</a:t>
            </a:r>
            <a:r>
              <a:rPr lang="cs-CZ" sz="1900" smtClean="0"/>
              <a:t>datum citování</a:t>
            </a:r>
            <a:r>
              <a:rPr lang="en-US" sz="1900" smtClean="0"/>
              <a:t>]</a:t>
            </a:r>
            <a:r>
              <a:rPr lang="cs-CZ" sz="1900" smtClean="0"/>
              <a:t>. Číslování/lokace v rámci systému zpráv. Dostupnost. Poznámky.</a:t>
            </a:r>
          </a:p>
          <a:p>
            <a:endParaRPr lang="cs-CZ" sz="1900" smtClean="0"/>
          </a:p>
          <a:p>
            <a:r>
              <a:rPr lang="cs-CZ" sz="1900" smtClean="0"/>
              <a:t>RICHTER, Vít. Autorske pravo ve znalostni ekonomice. In: </a:t>
            </a:r>
            <a:r>
              <a:rPr lang="cs-CZ" sz="1900" i="1" smtClean="0"/>
              <a:t>KNIHOVNA List: Diskusni skupina knihoven a automatizace knihoven </a:t>
            </a:r>
            <a:r>
              <a:rPr lang="cs-CZ" sz="1900" smtClean="0"/>
              <a:t>[online].</a:t>
            </a:r>
            <a:r>
              <a:rPr lang="cs-CZ" sz="1900" i="1" smtClean="0"/>
              <a:t> </a:t>
            </a:r>
            <a:r>
              <a:rPr lang="cs-CZ" sz="1900" smtClean="0"/>
              <a:t>Praha: CESNET, Fri, 15 Aug 2008 11:54:34 +0200 [vid. 22. prosince 2008]. Dostupné prostřednictvím e-mailu: knihovna@cesnet.cz a také z archivu: http://listserv.cesnet.cz/cgi-bin/wa?A2=ind0808&amp;L=knihovna&amp;T=0&amp;F=&amp;S=&amp;P=3291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e-mailová zpráva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/>
              <a:t>Primární odpovědnost zprávy. </a:t>
            </a:r>
            <a:r>
              <a:rPr lang="cs-CZ" sz="2400" i="1" smtClean="0"/>
              <a:t>Název zprávy: podnázev zprávy </a:t>
            </a:r>
            <a:r>
              <a:rPr lang="en-US" sz="2400" smtClean="0"/>
              <a:t>[nosi</a:t>
            </a:r>
            <a:r>
              <a:rPr lang="cs-CZ" sz="2400" smtClean="0"/>
              <a:t>č</a:t>
            </a:r>
            <a:r>
              <a:rPr lang="en-US" sz="2400" smtClean="0"/>
              <a:t>]</a:t>
            </a:r>
            <a:r>
              <a:rPr lang="cs-CZ" sz="2400" smtClean="0"/>
              <a:t>. Sekundární odpovědnost. Datum a čas přijetí zprávy </a:t>
            </a:r>
            <a:r>
              <a:rPr lang="en-US" sz="2400" smtClean="0"/>
              <a:t>[</a:t>
            </a:r>
            <a:r>
              <a:rPr lang="cs-CZ" sz="2400" smtClean="0"/>
              <a:t>datum citování</a:t>
            </a:r>
            <a:r>
              <a:rPr lang="en-US" sz="2400" smtClean="0"/>
              <a:t>]</a:t>
            </a:r>
            <a:r>
              <a:rPr lang="cs-CZ" sz="2400" smtClean="0"/>
              <a:t>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3200" smtClean="0"/>
          </a:p>
          <a:p>
            <a:pPr>
              <a:lnSpc>
                <a:spcPct val="110000"/>
              </a:lnSpc>
            </a:pPr>
            <a:r>
              <a:rPr lang="cs-CZ" sz="2400" smtClean="0"/>
              <a:t>FALADOVÁ, Adéla. </a:t>
            </a:r>
            <a:r>
              <a:rPr lang="cs-CZ" sz="2400" i="1" smtClean="0"/>
              <a:t>Re:</a:t>
            </a:r>
            <a:r>
              <a:rPr lang="cs-CZ" sz="2400" smtClean="0"/>
              <a:t> </a:t>
            </a:r>
            <a:r>
              <a:rPr lang="cs-CZ" sz="2400" i="1" smtClean="0"/>
              <a:t>Zápis z jednání k novele AZ - knihovní licence, 12.3.2012 - a související dokumenty </a:t>
            </a:r>
            <a:r>
              <a:rPr lang="cs-CZ" sz="2400" smtClean="0"/>
              <a:t>[elektronická pošta]</a:t>
            </a:r>
            <a:r>
              <a:rPr lang="cs-CZ" sz="2400" i="1" smtClean="0"/>
              <a:t>. </a:t>
            </a:r>
            <a:r>
              <a:rPr lang="cs-CZ" sz="2400" smtClean="0"/>
              <a:t>Příjemce zprávy: Martin Krčál. 19. března 2012 10:33 [cit. 2012-03-22]. Osobní komunikace.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Citace v textu</a:t>
            </a:r>
            <a:br>
              <a:rPr lang="cs-CZ" sz="7200" smtClean="0">
                <a:solidFill>
                  <a:srgbClr val="FFFF00"/>
                </a:solidFill>
              </a:rPr>
            </a:br>
            <a:r>
              <a:rPr lang="cs-CZ" sz="4000" smtClean="0">
                <a:solidFill>
                  <a:srgbClr val="FFFF00"/>
                </a:solidFill>
              </a:rPr>
              <a:t>a jiné „speciality“</a:t>
            </a:r>
            <a:endParaRPr lang="uk-UA" sz="4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citování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použitá literatura, bibliografie</a:t>
            </a:r>
          </a:p>
          <a:p>
            <a:pPr lvl="1"/>
            <a:r>
              <a:rPr lang="cs-CZ" smtClean="0"/>
              <a:t>úplná citace</a:t>
            </a:r>
          </a:p>
          <a:p>
            <a:r>
              <a:rPr lang="cs-CZ" smtClean="0"/>
              <a:t>v textu</a:t>
            </a:r>
          </a:p>
          <a:p>
            <a:pPr lvl="1"/>
            <a:r>
              <a:rPr lang="cs-CZ" smtClean="0"/>
              <a:t>poznámky pod čarou</a:t>
            </a:r>
          </a:p>
          <a:p>
            <a:pPr lvl="1"/>
            <a:r>
              <a:rPr lang="cs-CZ" smtClean="0"/>
              <a:t>čísla odkazující na použitou literaturu</a:t>
            </a:r>
          </a:p>
          <a:p>
            <a:pPr lvl="1"/>
            <a:r>
              <a:rPr lang="cs-CZ" smtClean="0"/>
              <a:t>příjmení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Citování pod čarou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r>
              <a:rPr lang="cs-CZ" sz="2600" smtClean="0"/>
              <a:t>v normě není definováno</a:t>
            </a:r>
          </a:p>
          <a:p>
            <a:r>
              <a:rPr lang="cs-CZ" sz="2600" smtClean="0"/>
              <a:t>pod čarou jen zkrácená citace</a:t>
            </a:r>
          </a:p>
          <a:p>
            <a:r>
              <a:rPr lang="cs-CZ" sz="2600" smtClean="0"/>
              <a:t>údaje potřebné k identifikaci</a:t>
            </a:r>
          </a:p>
          <a:p>
            <a:pPr lvl="1"/>
            <a:r>
              <a:rPr lang="cs-CZ" sz="2000" smtClean="0"/>
              <a:t>autoři, název, strana</a:t>
            </a:r>
          </a:p>
          <a:p>
            <a:pPr lvl="1"/>
            <a:r>
              <a:rPr lang="cs-CZ" sz="2000" smtClean="0"/>
              <a:t>SMITH, Michael. </a:t>
            </a:r>
            <a:r>
              <a:rPr lang="cs-CZ" sz="2000" i="1" smtClean="0"/>
              <a:t>Digital libraries</a:t>
            </a:r>
            <a:r>
              <a:rPr lang="cs-CZ" sz="2000" smtClean="0"/>
              <a:t>, s. 195.</a:t>
            </a:r>
          </a:p>
          <a:p>
            <a:pPr lvl="1"/>
            <a:r>
              <a:rPr lang="cs-CZ" sz="2000" smtClean="0"/>
              <a:t>pokud jsou poznámky stejné lze zadat: tamtéž</a:t>
            </a:r>
          </a:p>
          <a:p>
            <a:r>
              <a:rPr lang="cs-CZ" sz="2600" smtClean="0"/>
              <a:t>údaje lze i přidat – pro lepší identifikaci</a:t>
            </a:r>
          </a:p>
          <a:p>
            <a:r>
              <a:rPr lang="cs-CZ" sz="2600" smtClean="0"/>
              <a:t>uvádíme alespoň prvního autora</a:t>
            </a:r>
          </a:p>
          <a:p>
            <a:r>
              <a:rPr lang="cs-CZ" sz="2600" smtClean="0"/>
              <a:t>název lze zkrátit, nedáváme podnázev</a:t>
            </a:r>
          </a:p>
          <a:p>
            <a:r>
              <a:rPr lang="cs-CZ" sz="2600" smtClean="0"/>
              <a:t>název celku je kurzívou, název části ne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Vancouverský styl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číslování odkazů v použité literatuře</a:t>
            </a:r>
          </a:p>
          <a:p>
            <a:pPr>
              <a:lnSpc>
                <a:spcPct val="110000"/>
              </a:lnSpc>
            </a:pPr>
            <a:r>
              <a:rPr lang="cs-CZ" smtClean="0"/>
              <a:t>každý záznam má pevné číslo</a:t>
            </a:r>
          </a:p>
          <a:p>
            <a:pPr>
              <a:lnSpc>
                <a:spcPct val="110000"/>
              </a:lnSpc>
            </a:pPr>
            <a:r>
              <a:rPr lang="cs-CZ" smtClean="0"/>
              <a:t>řazení dle použití v textu</a:t>
            </a:r>
          </a:p>
          <a:p>
            <a:pPr>
              <a:lnSpc>
                <a:spcPct val="110000"/>
              </a:lnSpc>
            </a:pPr>
            <a:r>
              <a:rPr lang="cs-CZ" smtClean="0"/>
              <a:t>ukázka citace v soupisu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20. KRUG, Steve. </a:t>
            </a:r>
            <a:r>
              <a:rPr lang="cs-CZ" i="1" smtClean="0"/>
              <a:t>Web design</a:t>
            </a:r>
            <a:r>
              <a:rPr lang="cs-CZ" smtClean="0"/>
              <a:t>: </a:t>
            </a:r>
            <a:r>
              <a:rPr lang="cs-CZ" i="1" smtClean="0"/>
              <a:t>nenuťte uživatele přemýšlet!</a:t>
            </a:r>
            <a:r>
              <a:rPr lang="cs-CZ" smtClean="0"/>
              <a:t>. 2. aktualiz. vyd. Brno: Computer Press, 2006, 167 s. ISBN 80-251-1291-8. </a:t>
            </a:r>
          </a:p>
          <a:p>
            <a:pPr>
              <a:lnSpc>
                <a:spcPct val="110000"/>
              </a:lnSpc>
            </a:pPr>
            <a:r>
              <a:rPr lang="cs-CZ" smtClean="0"/>
              <a:t>ukázky citací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(20, s. 145) </a:t>
            </a:r>
            <a:r>
              <a:rPr lang="cs-CZ" sz="1800" smtClean="0"/>
              <a:t>– pokud odkazujete na konkrétní stranu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(20) </a:t>
            </a:r>
            <a:r>
              <a:rPr lang="cs-CZ" sz="1800" smtClean="0"/>
              <a:t>– pokud odkazujete na celé dílo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r>
              <a:rPr lang="cs-CZ" smtClean="0"/>
              <a:t>dle jmen autorů</a:t>
            </a:r>
          </a:p>
          <a:p>
            <a:r>
              <a:rPr lang="cs-CZ" smtClean="0"/>
              <a:t>nutná jednoznačná identifikace</a:t>
            </a:r>
          </a:p>
          <a:p>
            <a:r>
              <a:rPr lang="cs-CZ" smtClean="0"/>
              <a:t>v soupisu rok umístíme hned za primární odpovědnost</a:t>
            </a:r>
          </a:p>
          <a:p>
            <a:pPr lvl="1"/>
            <a:r>
              <a:rPr lang="cs-CZ" smtClean="0"/>
              <a:t>pokud není, tak za název</a:t>
            </a:r>
          </a:p>
          <a:p>
            <a:pPr lvl="1"/>
            <a:r>
              <a:rPr lang="cs-CZ" smtClean="0"/>
              <a:t>pokud je uvedeno celé datum, pak za autory vložíme rok a za vydavatelem celé datum</a:t>
            </a:r>
          </a:p>
          <a:p>
            <a:r>
              <a:rPr lang="cs-CZ" smtClean="0"/>
              <a:t>v soupisu řadíme dle roku</a:t>
            </a:r>
            <a:endParaRPr lang="cs-CZ" sz="210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Příklady Harvardu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ukázka citace v soupisu</a:t>
            </a:r>
          </a:p>
          <a:p>
            <a:pPr lvl="1"/>
            <a:r>
              <a:rPr lang="cs-CZ" smtClean="0"/>
              <a:t>KRUG, Steve, 2006. </a:t>
            </a:r>
            <a:r>
              <a:rPr lang="cs-CZ" i="1" smtClean="0"/>
              <a:t>Web design</a:t>
            </a:r>
            <a:r>
              <a:rPr lang="cs-CZ" smtClean="0"/>
              <a:t>: </a:t>
            </a:r>
            <a:r>
              <a:rPr lang="cs-CZ" i="1" smtClean="0"/>
              <a:t>nenuťte uživatele přemýšlet!</a:t>
            </a:r>
            <a:r>
              <a:rPr lang="cs-CZ" smtClean="0"/>
              <a:t>. 2. aktualiz. vyd. Brno: Computer Press, 167 s. ISBN 80-251-1291-8. </a:t>
            </a:r>
          </a:p>
          <a:p>
            <a:r>
              <a:rPr lang="cs-CZ" smtClean="0"/>
              <a:t>ukázky citací v textu</a:t>
            </a:r>
          </a:p>
          <a:p>
            <a:pPr lvl="1"/>
            <a:r>
              <a:rPr lang="cs-CZ" smtClean="0"/>
              <a:t>(Krug 2006, s. 145) </a:t>
            </a:r>
            <a:r>
              <a:rPr lang="cs-CZ" sz="1800" smtClean="0"/>
              <a:t>– pokud odkazujete na stranu</a:t>
            </a:r>
          </a:p>
          <a:p>
            <a:pPr lvl="1"/>
            <a:r>
              <a:rPr lang="cs-CZ" smtClean="0"/>
              <a:t>...jak píše Krug (2006, s. 145) </a:t>
            </a:r>
            <a:r>
              <a:rPr lang="cs-CZ" sz="1800" smtClean="0"/>
              <a:t>– pokud se jméno objeví již v textu, pak se v závorce neobjeví</a:t>
            </a:r>
          </a:p>
          <a:p>
            <a:pPr lvl="1"/>
            <a:r>
              <a:rPr lang="cs-CZ" smtClean="0"/>
              <a:t>(Krug 2006) </a:t>
            </a:r>
            <a:r>
              <a:rPr lang="cs-CZ" sz="1800" smtClean="0"/>
              <a:t>– pokud odkazujete na celé dílo</a:t>
            </a:r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Příklady Harvardu – možná záměna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ukázka citace v soupisu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KRUG, Steve, 2006a. </a:t>
            </a:r>
            <a:r>
              <a:rPr lang="cs-CZ" i="1" smtClean="0"/>
              <a:t>Web design</a:t>
            </a:r>
            <a:r>
              <a:rPr lang="cs-CZ" smtClean="0"/>
              <a:t>: </a:t>
            </a:r>
            <a:r>
              <a:rPr lang="cs-CZ" i="1" smtClean="0"/>
              <a:t>nenuťte uživatele přemýšlet!</a:t>
            </a:r>
            <a:r>
              <a:rPr lang="cs-CZ" smtClean="0"/>
              <a:t>. 2. aktualiz. vyd. Brno: Computer Press, 167 s. ISBN 80-251-1291-8. 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KRUG, Steve, 2006b. Usability? Usability!. </a:t>
            </a:r>
            <a:r>
              <a:rPr lang="cs-CZ" i="1" smtClean="0"/>
              <a:t>Webdesign Magazine</a:t>
            </a:r>
            <a:r>
              <a:rPr lang="cs-CZ" smtClean="0"/>
              <a:t>, </a:t>
            </a:r>
            <a:r>
              <a:rPr lang="cs-CZ" b="1" smtClean="0"/>
              <a:t>3</a:t>
            </a:r>
            <a:r>
              <a:rPr lang="cs-CZ" smtClean="0"/>
              <a:t>(1). </a:t>
            </a:r>
          </a:p>
          <a:p>
            <a:pPr>
              <a:lnSpc>
                <a:spcPct val="110000"/>
              </a:lnSpc>
            </a:pPr>
            <a:r>
              <a:rPr lang="cs-CZ" smtClean="0"/>
              <a:t>ukázky citací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(Krug 2006a, s. 145) </a:t>
            </a:r>
            <a:r>
              <a:rPr lang="cs-CZ" sz="1700" smtClean="0"/>
              <a:t>– pokud se odkazuje na knihu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...jak píše Krug (2006b, s. 145) </a:t>
            </a:r>
            <a:r>
              <a:rPr lang="cs-CZ" sz="1700" smtClean="0"/>
              <a:t>– pokud se odkazuje na článek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(Krug 2006a) </a:t>
            </a:r>
            <a:r>
              <a:rPr lang="cs-CZ" sz="1800" smtClean="0"/>
              <a:t>– </a:t>
            </a:r>
            <a:r>
              <a:rPr lang="cs-CZ" sz="1700" smtClean="0"/>
              <a:t>pokud se odkazuje na knihu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(Krug 2006b) </a:t>
            </a:r>
            <a:r>
              <a:rPr lang="cs-CZ" sz="1800" smtClean="0"/>
              <a:t>– </a:t>
            </a:r>
            <a:r>
              <a:rPr lang="cs-CZ" sz="1700" smtClean="0"/>
              <a:t>pokud se odkazuje na článek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Citování ze sekundárního 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pokud nemáte k dispozici primární zdroj, ale někdo ho zmiňuje v jiném zdroji</a:t>
            </a:r>
          </a:p>
          <a:p>
            <a:r>
              <a:rPr lang="cs-CZ" smtClean="0"/>
              <a:t>Citace primárního zdroje. </a:t>
            </a:r>
            <a:r>
              <a:rPr lang="cs-CZ" smtClean="0">
                <a:solidFill>
                  <a:srgbClr val="FF1901"/>
                </a:solidFill>
              </a:rPr>
              <a:t>Podle:</a:t>
            </a:r>
            <a:r>
              <a:rPr lang="cs-CZ" smtClean="0"/>
              <a:t> Citace sekundárního zdroje.</a:t>
            </a:r>
          </a:p>
          <a:p>
            <a:r>
              <a:rPr lang="cs-CZ" sz="1800" smtClean="0"/>
              <a:t>KRUG, Steve. </a:t>
            </a:r>
            <a:r>
              <a:rPr lang="cs-CZ" sz="1800" i="1" smtClean="0"/>
              <a:t>Web design</a:t>
            </a:r>
            <a:r>
              <a:rPr lang="cs-CZ" sz="1800" smtClean="0"/>
              <a:t>: </a:t>
            </a:r>
            <a:r>
              <a:rPr lang="cs-CZ" sz="1800" i="1" smtClean="0"/>
              <a:t>nenuťte uživatele přemýšlet!</a:t>
            </a:r>
            <a:r>
              <a:rPr lang="cs-CZ" sz="1800" smtClean="0"/>
              <a:t>. 2. aktualiz. vyd. Brno: Computer Press, 2006, 167 s. ISBN 80-251-1291-8. Podle: DYNYBYLOVÁ, Nikola. </a:t>
            </a:r>
            <a:r>
              <a:rPr lang="cs-CZ" sz="1800" i="1" smtClean="0"/>
              <a:t>Čtenářství z odborného pohledu: návrh portálu</a:t>
            </a:r>
            <a:r>
              <a:rPr lang="cs-CZ" sz="1800" smtClean="0"/>
              <a:t>. Brno: 2010. Dostupné také z: Thesis.cz. Diplomová práce obhájená na Kabinetu informačních studií a knihovnictví FF MU.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Citační software</a:t>
            </a:r>
            <a:endParaRPr lang="uk-UA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= Reference management software/system</a:t>
            </a:r>
          </a:p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DB)</a:t>
            </a:r>
          </a:p>
          <a:p>
            <a:pPr lvl="1" eaLnBrk="1" hangingPunct="1"/>
            <a:r>
              <a:rPr lang="cs-CZ" smtClean="0"/>
              <a:t>export do citačních stylů, 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nově funkce Webu 2.0</a:t>
            </a:r>
          </a:p>
          <a:p>
            <a:pPr lvl="1" eaLnBrk="1" hangingPunct="1"/>
            <a:r>
              <a:rPr lang="cs-CZ" smtClean="0"/>
              <a:t>nástroje (Word, lišty,...)</a:t>
            </a:r>
          </a:p>
          <a:p>
            <a:pPr lvl="1" eaLnBrk="1" hangingPunct="1"/>
            <a:r>
              <a:rPr lang="cs-CZ" smtClean="0"/>
              <a:t>...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b="0" smtClean="0">
                <a:hlinkClick r:id="rId2" tooltip="End Note Web"/>
              </a:rPr>
              <a:t>EndNote Web</a:t>
            </a:r>
            <a:endParaRPr lang="cs-CZ" sz="3200" b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Thomson Reuters</a:t>
            </a:r>
          </a:p>
          <a:p>
            <a:pPr eaLnBrk="1" hangingPunct="1"/>
            <a:r>
              <a:rPr lang="cs-CZ" smtClean="0"/>
              <a:t>správy citací, podpora různých typů dokumentů a citačních stylů</a:t>
            </a:r>
          </a:p>
          <a:p>
            <a:pPr eaLnBrk="1" hangingPunct="1"/>
            <a:r>
              <a:rPr lang="cs-CZ" smtClean="0"/>
              <a:t>nepřímý import z profi DB (přes externí soubory) </a:t>
            </a:r>
          </a:p>
          <a:p>
            <a:pPr eaLnBrk="1" hangingPunct="1"/>
            <a:r>
              <a:rPr lang="cs-CZ" smtClean="0"/>
              <a:t>dostupný na MU</a:t>
            </a:r>
          </a:p>
        </p:txBody>
      </p:sp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404813"/>
            <a:ext cx="1736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generátor citací</a:t>
            </a:r>
          </a:p>
          <a:p>
            <a:r>
              <a:rPr lang="cs-CZ" smtClean="0"/>
              <a:t>správa citací po registraci</a:t>
            </a:r>
          </a:p>
          <a:p>
            <a:r>
              <a:rPr lang="cs-CZ" smtClean="0"/>
              <a:t>generování dle stylu ČSN ISO 690</a:t>
            </a:r>
          </a:p>
          <a:p>
            <a:r>
              <a:rPr lang="cs-CZ" smtClean="0"/>
              <a:t>export do Wordu</a:t>
            </a:r>
          </a:p>
          <a:p>
            <a:r>
              <a:rPr lang="cs-CZ" smtClean="0"/>
              <a:t>importy dle ISBN a DOI</a:t>
            </a:r>
          </a:p>
          <a:p>
            <a:r>
              <a:rPr lang="cs-CZ" smtClean="0"/>
              <a:t>...</a:t>
            </a:r>
          </a:p>
          <a:p>
            <a:endParaRPr lang="cs-CZ" smtClean="0"/>
          </a:p>
          <a:p>
            <a:r>
              <a:rPr lang="cs-CZ" smtClean="0">
                <a:hlinkClick r:id="rId3"/>
              </a:rPr>
              <a:t>Citace Pro </a:t>
            </a:r>
            <a:r>
              <a:rPr lang="cs-CZ" smtClean="0"/>
              <a:t>– více stylů, Shibboleth,...</a:t>
            </a:r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Další citační SW</a:t>
            </a:r>
          </a:p>
        </p:txBody>
      </p:sp>
      <p:sp>
        <p:nvSpPr>
          <p:cNvPr id="8806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BibTEX</a:t>
            </a:r>
            <a:endParaRPr lang="cs-CZ" smtClean="0"/>
          </a:p>
          <a:p>
            <a:pPr lvl="1"/>
            <a:r>
              <a:rPr lang="cs-CZ" smtClean="0"/>
              <a:t>generování použité literatury v prostředí LATEX</a:t>
            </a:r>
          </a:p>
          <a:p>
            <a:pPr lvl="1"/>
            <a:r>
              <a:rPr lang="cs-CZ" smtClean="0"/>
              <a:t>oddělení obsahu od formy</a:t>
            </a:r>
          </a:p>
          <a:p>
            <a:pPr lvl="1"/>
            <a:r>
              <a:rPr lang="cs-CZ" smtClean="0"/>
              <a:t>BibShare - plug-in pro Word</a:t>
            </a:r>
          </a:p>
          <a:p>
            <a:r>
              <a:rPr lang="cs-CZ" smtClean="0">
                <a:hlinkClick r:id="rId3"/>
              </a:rPr>
              <a:t>Bibus</a:t>
            </a:r>
            <a:endParaRPr lang="cs-CZ" smtClean="0"/>
          </a:p>
          <a:p>
            <a:pPr lvl="1"/>
            <a:r>
              <a:rPr lang="cs-CZ" smtClean="0"/>
              <a:t>open source</a:t>
            </a:r>
          </a:p>
          <a:p>
            <a:pPr lvl="1"/>
            <a:r>
              <a:rPr lang="cs-CZ" smtClean="0"/>
              <a:t>spolupracuje s BibTEX</a:t>
            </a:r>
          </a:p>
          <a:p>
            <a:r>
              <a:rPr lang="cs-CZ" smtClean="0">
                <a:hlinkClick r:id="rId4"/>
              </a:rPr>
              <a:t>EasyBib</a:t>
            </a:r>
            <a:endParaRPr lang="cs-CZ" smtClean="0"/>
          </a:p>
          <a:p>
            <a:pPr lvl="1"/>
            <a:r>
              <a:rPr lang="cs-CZ" smtClean="0"/>
              <a:t>free (MLA), premium (AMA, Chicago)</a:t>
            </a:r>
          </a:p>
          <a:p>
            <a:pPr lvl="1"/>
            <a:r>
              <a:rPr lang="cs-CZ" smtClean="0"/>
              <a:t>zajímavý import dat (např. WorldCat)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Další citační SW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Citation Machine</a:t>
            </a:r>
            <a:endParaRPr lang="cs-CZ" smtClean="0"/>
          </a:p>
          <a:p>
            <a:pPr lvl="1"/>
            <a:r>
              <a:rPr lang="cs-CZ" smtClean="0"/>
              <a:t>generátor citací</a:t>
            </a:r>
          </a:p>
          <a:p>
            <a:pPr lvl="1"/>
            <a:r>
              <a:rPr lang="cs-CZ" smtClean="0"/>
              <a:t>dle ISBN</a:t>
            </a:r>
          </a:p>
          <a:p>
            <a:pPr lvl="1"/>
            <a:r>
              <a:rPr lang="cs-CZ" smtClean="0"/>
              <a:t>MLA, APA, Turabian, Chicago</a:t>
            </a:r>
          </a:p>
          <a:p>
            <a:pPr lvl="1"/>
            <a:r>
              <a:rPr lang="cs-CZ" smtClean="0"/>
              <a:t>problém s českou literaturou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Více info o citačním SW</a:t>
            </a:r>
          </a:p>
        </p:txBody>
      </p:sp>
      <p:sp>
        <p:nvSpPr>
          <p:cNvPr id="9113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Bibliografické manažery</a:t>
            </a:r>
            <a:r>
              <a:rPr lang="cs-CZ" smtClean="0"/>
              <a:t> (Infogram)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0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0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Kratochvíl, Jiří a kol. - </a:t>
            </a:r>
            <a:r>
              <a:rPr lang="cs-CZ" sz="1800" smtClean="0">
                <a:hlinkClick r:id="rId6"/>
              </a:rPr>
              <a:t>Metodika tvorby bibliografických citací </a:t>
            </a:r>
            <a:r>
              <a:rPr lang="cs-CZ" sz="1800" smtClean="0"/>
              <a:t>(e-kniha volně dostupná na MU)</a:t>
            </a:r>
          </a:p>
          <a:p>
            <a:pPr eaLnBrk="1" hangingPunct="1">
              <a:lnSpc>
                <a:spcPct val="10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…a samozřejmě</a:t>
            </a:r>
          </a:p>
        </p:txBody>
      </p:sp>
      <p:pic>
        <p:nvPicPr>
          <p:cNvPr id="109573" name="Picture 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2349500"/>
            <a:ext cx="446563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49156" name="Picture 8" descr="billboard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2000" b="1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>
                <a:latin typeface="Verdana" pitchFamily="34" charset="0"/>
              </a:rPr>
              <a:t>krcal@fss.muni.cz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etika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/>
              <a:t>intelektuální vlastnictví </a:t>
            </a:r>
            <a:r>
              <a:rPr lang="cs-CZ" smtClean="0">
                <a:sym typeface="Wingdings" pitchFamily="2" charset="2"/>
              </a:rPr>
              <a:t></a:t>
            </a:r>
            <a:r>
              <a:rPr lang="cs-CZ" smtClean="0"/>
              <a:t> ochrana AZ</a:t>
            </a:r>
          </a:p>
          <a:p>
            <a:pPr eaLnBrk="1" hangingPunct="1"/>
            <a:r>
              <a:rPr lang="cs-CZ" smtClean="0"/>
              <a:t>povinnost zveřejňovat všechny materiály, které jsme použili</a:t>
            </a:r>
          </a:p>
          <a:p>
            <a:pPr eaLnBrk="1" hangingPunct="1"/>
            <a:r>
              <a:rPr lang="cs-CZ" smtClean="0"/>
              <a:t>citace přesné a přehledné</a:t>
            </a:r>
          </a:p>
          <a:p>
            <a:pPr lvl="1" eaLnBrk="1" hangingPunct="1"/>
            <a:r>
              <a:rPr lang="cs-CZ" smtClean="0"/>
              <a:t>zpětná dohledatelnost pramenů</a:t>
            </a:r>
          </a:p>
          <a:p>
            <a:pPr lvl="1" eaLnBrk="1" hangingPunct="1"/>
            <a:r>
              <a:rPr lang="cs-CZ" smtClean="0"/>
              <a:t>slušnost vůči autorovi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citování díla, které autor při práci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necitování díla, které bylo použito 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endParaRPr lang="cs-CZ" b="1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4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4882</TotalTime>
  <Words>3232</Words>
  <Application>Microsoft Office PowerPoint</Application>
  <PresentationFormat>Předvádění na obrazovce (4:3)</PresentationFormat>
  <Paragraphs>352</Paragraphs>
  <Slides>60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Tahoma</vt:lpstr>
      <vt:lpstr>Verdana</vt:lpstr>
      <vt:lpstr>Wingdings</vt:lpstr>
      <vt:lpstr>template</vt:lpstr>
      <vt:lpstr>Citace pro všechny případy</vt:lpstr>
      <vt:lpstr>Bibliografické citace</vt:lpstr>
      <vt:lpstr>Citát, parafráze</vt:lpstr>
      <vt:lpstr>Obecně známé věci</vt:lpstr>
      <vt:lpstr>Bibliografické citace/reference</vt:lpstr>
      <vt:lpstr>Proč citujeme</vt:lpstr>
      <vt:lpstr>Citační etika</vt:lpstr>
      <vt:lpstr>Chyby proti citační etice</vt:lpstr>
      <vt:lpstr>Citační styly</vt:lpstr>
      <vt:lpstr>Citační styly</vt:lpstr>
      <vt:lpstr>ČSN ISO 690</vt:lpstr>
      <vt:lpstr>Nová norma</vt:lpstr>
      <vt:lpstr>Obecná struktura</vt:lpstr>
      <vt:lpstr>Tištěné dokumenty</vt:lpstr>
      <vt:lpstr>Citování tištěných dokumentů</vt:lpstr>
      <vt:lpstr>Monografie</vt:lpstr>
      <vt:lpstr>Část monografie – pouze strany</vt:lpstr>
      <vt:lpstr>Článek</vt:lpstr>
      <vt:lpstr>Periodikum</vt:lpstr>
      <vt:lpstr>Sborník</vt:lpstr>
      <vt:lpstr>Příspěvek</vt:lpstr>
      <vt:lpstr>Akademická práce</vt:lpstr>
      <vt:lpstr>Legislativa</vt:lpstr>
      <vt:lpstr>Normy a standardy</vt:lpstr>
      <vt:lpstr>Kartografické materiály</vt:lpstr>
      <vt:lpstr>Firemní literatura a nepublikované dokumenty</vt:lpstr>
      <vt:lpstr>Obrázek/reprodukce např. v knize</vt:lpstr>
      <vt:lpstr>Umělecké předměty v galeriích</vt:lpstr>
      <vt:lpstr>Elektronické dokumenty</vt:lpstr>
      <vt:lpstr>Citování elektronických dokumentů</vt:lpstr>
      <vt:lpstr>e-Článek</vt:lpstr>
      <vt:lpstr>e-Kniha</vt:lpstr>
      <vt:lpstr>Další e-dokumenty</vt:lpstr>
      <vt:lpstr>Webové sídlo</vt:lpstr>
      <vt:lpstr>Webová stránka</vt:lpstr>
      <vt:lpstr>Příspěvek na webovém sídle</vt:lpstr>
      <vt:lpstr>Blog</vt:lpstr>
      <vt:lpstr>e-Příspěvky</vt:lpstr>
      <vt:lpstr>Obrázky na internetu</vt:lpstr>
      <vt:lpstr>Zpráva v e-konferenci</vt:lpstr>
      <vt:lpstr>e-mailová zpráva</vt:lpstr>
      <vt:lpstr>Citace v textu a jiné „speciality“</vt:lpstr>
      <vt:lpstr>Druhy citování</vt:lpstr>
      <vt:lpstr>Citování pod čarou</vt:lpstr>
      <vt:lpstr>Vancouverský styl</vt:lpstr>
      <vt:lpstr>Harvardský styl</vt:lpstr>
      <vt:lpstr>Příklady Harvardu</vt:lpstr>
      <vt:lpstr>Příklady Harvardu – možná záměna</vt:lpstr>
      <vt:lpstr>Citování ze sekundárního zdroje</vt:lpstr>
      <vt:lpstr>Citační software</vt:lpstr>
      <vt:lpstr>Co je citační SW?</vt:lpstr>
      <vt:lpstr>EndNote Web</vt:lpstr>
      <vt:lpstr>Citace.com</vt:lpstr>
      <vt:lpstr>Zdarma dostupný SW</vt:lpstr>
      <vt:lpstr>Další citační SW</vt:lpstr>
      <vt:lpstr>Další citační SW</vt:lpstr>
      <vt:lpstr>Více info o citačním SW</vt:lpstr>
      <vt:lpstr>Zdroje:</vt:lpstr>
      <vt:lpstr>…a samozřejmě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Iva Zadražilová</cp:lastModifiedBy>
  <cp:revision>333</cp:revision>
  <dcterms:created xsi:type="dcterms:W3CDTF">2008-06-02T21:04:14Z</dcterms:created>
  <dcterms:modified xsi:type="dcterms:W3CDTF">2012-04-02T06:53:46Z</dcterms:modified>
</cp:coreProperties>
</file>