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64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5F5EB53-30DE-4F71-B377-6B3E31A61CA2}" type="datetimeFigureOut">
              <a:rPr lang="cs-CZ" smtClean="0"/>
              <a:pPr/>
              <a:t>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metodologie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ickr.com/photos/thomashaw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arm1.staticflickr.com/191/498667899_f9fb4af671_b.jpg"/>
          <p:cNvPicPr>
            <a:picLocks noChangeAspect="1" noChangeArrowheads="1"/>
          </p:cNvPicPr>
          <p:nvPr/>
        </p:nvPicPr>
        <p:blipFill>
          <a:blip r:embed="rId2" cstate="print"/>
          <a:srcRect r="11073"/>
          <a:stretch>
            <a:fillRect/>
          </a:stretch>
        </p:blipFill>
        <p:spPr bwMode="auto">
          <a:xfrm>
            <a:off x="0" y="0"/>
            <a:ext cx="914342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8077200" cy="1673352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cs-CZ" dirty="0" smtClean="0"/>
              <a:t>Metodologie pro ISK 2</a:t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Úvod do práce s daty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Slučování datových souborů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Chceme sloučit více dat o stejných případech: </a:t>
            </a:r>
            <a:r>
              <a:rPr lang="cs-CZ" b="1" dirty="0" err="1" smtClean="0"/>
              <a:t>Merge</a:t>
            </a:r>
            <a:r>
              <a:rPr lang="cs-CZ" b="1" dirty="0" smtClean="0"/>
              <a:t> </a:t>
            </a:r>
            <a:r>
              <a:rPr lang="cs-CZ" b="1" dirty="0" err="1" smtClean="0"/>
              <a:t>Files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Add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variables</a:t>
            </a:r>
            <a:endParaRPr lang="cs-CZ" b="1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Chceme sloučit soubory s různými jednotkami a stejnými proměnnými </a:t>
            </a:r>
            <a:br>
              <a:rPr lang="cs-CZ" dirty="0" smtClean="0">
                <a:sym typeface="Wingdings" pitchFamily="2" charset="2"/>
              </a:rPr>
            </a:br>
            <a:r>
              <a:rPr lang="cs-CZ" b="1" dirty="0" err="1" smtClean="0"/>
              <a:t>Merge</a:t>
            </a:r>
            <a:r>
              <a:rPr lang="cs-CZ" b="1" dirty="0" smtClean="0"/>
              <a:t> </a:t>
            </a:r>
            <a:r>
              <a:rPr lang="cs-CZ" b="1" dirty="0" err="1" smtClean="0"/>
              <a:t>Files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br>
              <a:rPr lang="cs-CZ" b="1" dirty="0" smtClean="0">
                <a:sym typeface="Wingdings" pitchFamily="2" charset="2"/>
              </a:rPr>
            </a:br>
            <a:r>
              <a:rPr lang="cs-CZ" b="1" dirty="0" err="1" smtClean="0">
                <a:sym typeface="Wingdings" pitchFamily="2" charset="2"/>
              </a:rPr>
              <a:t>Add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Cases</a:t>
            </a:r>
            <a:endParaRPr lang="cs-CZ" b="1" dirty="0"/>
          </a:p>
        </p:txBody>
      </p:sp>
      <p:pic>
        <p:nvPicPr>
          <p:cNvPr id="4" name="Obrázek 3" descr="sp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3456384" cy="28561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případů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462560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Pokud nechceme pracovat s celým souborem</a:t>
            </a:r>
          </a:p>
          <a:p>
            <a:r>
              <a:rPr lang="cs-CZ" b="1" dirty="0" smtClean="0"/>
              <a:t>Data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Select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Cases</a:t>
            </a:r>
            <a:endParaRPr lang="cs-CZ" b="1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Lze vybírat náhodně nebo dle kritéria – pokud např. chceme pracovat jen s muži, pak musíme použít proceduru IF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160" y="1916832"/>
            <a:ext cx="410991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6588224" y="2708920"/>
            <a:ext cx="1008112" cy="360040"/>
          </a:xfrm>
          <a:prstGeom prst="ellipse">
            <a:avLst/>
          </a:prstGeom>
          <a:noFill/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Rekódování</a:t>
            </a:r>
            <a:r>
              <a:rPr lang="cs-CZ" dirty="0" smtClean="0"/>
              <a:t> 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462560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Např. pokud máme hodnotu proměnné zapsanou v různých formátech (</a:t>
            </a:r>
            <a:r>
              <a:rPr lang="cs-CZ" dirty="0" err="1" smtClean="0"/>
              <a:t>prezencni</a:t>
            </a:r>
            <a:r>
              <a:rPr lang="cs-CZ" dirty="0" smtClean="0"/>
              <a:t>_1, </a:t>
            </a:r>
            <a:r>
              <a:rPr lang="cs-CZ" dirty="0" err="1" smtClean="0"/>
              <a:t>prezencni</a:t>
            </a:r>
            <a:r>
              <a:rPr lang="cs-CZ" dirty="0" smtClean="0"/>
              <a:t>_1, P1)</a:t>
            </a:r>
          </a:p>
          <a:p>
            <a:r>
              <a:rPr lang="cs-CZ" dirty="0" smtClean="0"/>
              <a:t>Používá se např. i v případech, kdy chceme spojitou proměnnou převést na ordinální</a:t>
            </a:r>
          </a:p>
          <a:p>
            <a:r>
              <a:rPr lang="cs-CZ" b="1" dirty="0" err="1" smtClean="0"/>
              <a:t>Transform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recode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into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Same</a:t>
            </a:r>
            <a:r>
              <a:rPr lang="cs-CZ" b="1" dirty="0" smtClean="0">
                <a:sym typeface="Wingdings" pitchFamily="2" charset="2"/>
              </a:rPr>
              <a:t>/</a:t>
            </a:r>
            <a:r>
              <a:rPr lang="cs-CZ" b="1" dirty="0" err="1" smtClean="0">
                <a:sym typeface="Wingdings" pitchFamily="2" charset="2"/>
              </a:rPr>
              <a:t>Different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Variables</a:t>
            </a:r>
            <a:endParaRPr lang="cs-CZ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600400" cy="232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600400" cy="257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 DÚ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Připravit si .</a:t>
            </a:r>
            <a:r>
              <a:rPr lang="cs-CZ" dirty="0" err="1" smtClean="0"/>
              <a:t>sav</a:t>
            </a:r>
            <a:r>
              <a:rPr lang="cs-CZ" dirty="0" smtClean="0"/>
              <a:t> soubor pro další práci:</a:t>
            </a:r>
          </a:p>
          <a:p>
            <a:pPr lvl="1"/>
            <a:r>
              <a:rPr lang="cs-CZ" dirty="0" smtClean="0"/>
              <a:t>Vyexportovat data z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Docs</a:t>
            </a:r>
            <a:r>
              <a:rPr lang="cs-CZ" dirty="0" smtClean="0"/>
              <a:t> tabulky (</a:t>
            </a:r>
            <a:r>
              <a:rPr lang="cs-CZ" dirty="0" smtClean="0">
                <a:hlinkClick r:id="rId2"/>
              </a:rPr>
              <a:t>http://bit.</a:t>
            </a:r>
            <a:r>
              <a:rPr lang="cs-CZ" dirty="0" err="1" smtClean="0">
                <a:hlinkClick r:id="rId2"/>
              </a:rPr>
              <a:t>ly</a:t>
            </a:r>
            <a:r>
              <a:rPr lang="cs-CZ" dirty="0" smtClean="0">
                <a:hlinkClick r:id="rId2"/>
              </a:rPr>
              <a:t>/metodologie2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Popsat všechny proměnné</a:t>
            </a:r>
          </a:p>
          <a:p>
            <a:pPr lvl="1"/>
            <a:r>
              <a:rPr lang="cs-CZ" dirty="0" smtClean="0"/>
              <a:t>Odevzdat do příští hodiny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Obrázky: </a:t>
            </a:r>
            <a:r>
              <a:rPr lang="cs-CZ" dirty="0" smtClean="0">
                <a:hlinkClick r:id="rId2"/>
              </a:rPr>
              <a:t>Thomas </a:t>
            </a:r>
            <a:r>
              <a:rPr lang="cs-CZ" dirty="0" err="1" smtClean="0">
                <a:hlinkClick r:id="rId2"/>
              </a:rPr>
              <a:t>Hawk</a:t>
            </a:r>
            <a:r>
              <a:rPr lang="cs-CZ" dirty="0" smtClean="0"/>
              <a:t>,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Kódování otázek v dotazníku</a:t>
            </a:r>
            <a:endParaRPr lang="cs-CZ" dirty="0"/>
          </a:p>
        </p:txBody>
      </p:sp>
      <p:sp>
        <p:nvSpPr>
          <p:cNvPr id="4" name="Vývojový diagram: postup 3"/>
          <p:cNvSpPr/>
          <p:nvPr/>
        </p:nvSpPr>
        <p:spPr bwMode="auto">
          <a:xfrm>
            <a:off x="323528" y="4653136"/>
            <a:ext cx="5256584" cy="929264"/>
          </a:xfrm>
          <a:prstGeom prst="flowChart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Oválný popisek 4"/>
          <p:cNvSpPr/>
          <p:nvPr/>
        </p:nvSpPr>
        <p:spPr bwMode="auto">
          <a:xfrm>
            <a:off x="2627784" y="5665378"/>
            <a:ext cx="3096344" cy="1003982"/>
          </a:xfrm>
          <a:prstGeom prst="wedgeEllipseCallout">
            <a:avLst>
              <a:gd name="adj1" fmla="val -9"/>
              <a:gd name="adj2" fmla="val -800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Chybějící hodnoty (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missing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values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)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395536" y="2852936"/>
            <a:ext cx="5112568" cy="273630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Vývojový diagram: postup 6"/>
          <p:cNvSpPr/>
          <p:nvPr/>
        </p:nvSpPr>
        <p:spPr bwMode="auto">
          <a:xfrm>
            <a:off x="5724128" y="2852936"/>
            <a:ext cx="648072" cy="2808312"/>
          </a:xfrm>
          <a:prstGeom prst="flowChart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Oválný popisek 7"/>
          <p:cNvSpPr/>
          <p:nvPr/>
        </p:nvSpPr>
        <p:spPr bwMode="auto">
          <a:xfrm>
            <a:off x="6804248" y="4797152"/>
            <a:ext cx="2016224" cy="1584176"/>
          </a:xfrm>
          <a:prstGeom prst="wedgeEllipseCallout">
            <a:avLst>
              <a:gd name="adj1" fmla="val -69740"/>
              <a:gd name="adj2" fmla="val -7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Hodnoty proměnné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okódované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Elipsa 8"/>
          <p:cNvSpPr/>
          <p:nvPr/>
        </p:nvSpPr>
        <p:spPr bwMode="auto">
          <a:xfrm>
            <a:off x="683568" y="1556792"/>
            <a:ext cx="504056" cy="50006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95275" y="1489075"/>
            <a:ext cx="8518525" cy="43068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 2. </a:t>
            </a:r>
            <a:r>
              <a:rPr lang="cs-CZ" b="1" dirty="0" smtClean="0"/>
              <a:t>Považujete obor Informační studia a knihovnictví za perspektivní?</a:t>
            </a:r>
          </a:p>
          <a:p>
            <a:endParaRPr lang="cs-CZ" b="1" dirty="0" smtClean="0"/>
          </a:p>
          <a:p>
            <a:r>
              <a:rPr lang="cs-CZ" dirty="0" smtClean="0"/>
              <a:t>velmi perspektivní			1	</a:t>
            </a:r>
          </a:p>
          <a:p>
            <a:r>
              <a:rPr lang="cs-CZ" dirty="0" smtClean="0"/>
              <a:t>spíše perspektivní			2</a:t>
            </a:r>
          </a:p>
          <a:p>
            <a:r>
              <a:rPr lang="cs-CZ" dirty="0" smtClean="0"/>
              <a:t>spíše neperspektivní		3</a:t>
            </a:r>
          </a:p>
          <a:p>
            <a:r>
              <a:rPr lang="cs-CZ" dirty="0" smtClean="0"/>
              <a:t>zcela neperspektivní		4</a:t>
            </a:r>
          </a:p>
          <a:p>
            <a:r>
              <a:rPr lang="cs-CZ" dirty="0" smtClean="0"/>
              <a:t>nevím, nemohu odpovědět	-1</a:t>
            </a:r>
          </a:p>
          <a:p>
            <a:r>
              <a:rPr lang="cs-CZ" dirty="0" smtClean="0"/>
              <a:t>neodpověděl/a			-2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Kódování baterie otázek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7583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576064"/>
                <a:gridCol w="576064"/>
                <a:gridCol w="720080"/>
                <a:gridCol w="504056"/>
                <a:gridCol w="576064"/>
                <a:gridCol w="632641"/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cs-CZ" sz="2400" b="1" dirty="0" smtClean="0"/>
                        <a:t>Spokojenost s nabídkou kurzů</a:t>
                      </a:r>
                      <a:endParaRPr lang="cs-CZ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Velmi souhlasím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Spíše souhlasím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Ani souhlasím,</a:t>
                      </a:r>
                      <a:r>
                        <a:rPr lang="cs-CZ" sz="1200" baseline="0" dirty="0" smtClean="0"/>
                        <a:t> ani nesouhlasím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Spíše nesouhlasím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Vůbec nesouhlasím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Nevím</a:t>
                      </a:r>
                      <a:r>
                        <a:rPr lang="cs-CZ" sz="1200" baseline="0" dirty="0" smtClean="0"/>
                        <a:t> / nemohu odpovědět</a:t>
                      </a:r>
                      <a:endParaRPr lang="cs-CZ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Povinné (A) kurzy mají logickou časovou posloupnost.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Obsahy jednotlivých povinných (A) kurzů se nepřekrývají.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Jsem spokojen/a s tematickou šíří nabídky povinně volitelných (B) kurzů.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Jsem spokojen/a s počtem nabízených povinně volitelných (B) kurzů.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Otevření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.</a:t>
            </a:r>
            <a:r>
              <a:rPr lang="cs-CZ" dirty="0" err="1" smtClean="0"/>
              <a:t>sav</a:t>
            </a:r>
            <a:r>
              <a:rPr lang="cs-CZ" dirty="0" smtClean="0"/>
              <a:t> soubor:</a:t>
            </a:r>
            <a:r>
              <a:rPr lang="cs-CZ" dirty="0" smtClean="0">
                <a:sym typeface="Wingdings" pitchFamily="2" charset="2"/>
              </a:rPr>
              <a:t> Open  Data</a:t>
            </a:r>
          </a:p>
          <a:p>
            <a:r>
              <a:rPr lang="cs-CZ" dirty="0" smtClean="0">
                <a:sym typeface="Wingdings" pitchFamily="2" charset="2"/>
              </a:rPr>
              <a:t>.</a:t>
            </a:r>
            <a:r>
              <a:rPr lang="cs-CZ" dirty="0" err="1" smtClean="0">
                <a:sym typeface="Wingdings" pitchFamily="2" charset="2"/>
              </a:rPr>
              <a:t>xls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a jiné databázové formáty: Open </a:t>
            </a:r>
            <a:r>
              <a:rPr lang="cs-CZ" dirty="0" err="1" smtClean="0">
                <a:sym typeface="Wingdings" pitchFamily="2" charset="2"/>
              </a:rPr>
              <a:t>Database</a:t>
            </a:r>
            <a:r>
              <a:rPr lang="cs-CZ" dirty="0" smtClean="0">
                <a:sym typeface="Wingdings" pitchFamily="2" charset="2"/>
              </a:rPr>
              <a:t>  New </a:t>
            </a:r>
            <a:r>
              <a:rPr lang="cs-CZ" dirty="0" err="1" smtClean="0">
                <a:sym typeface="Wingdings" pitchFamily="2" charset="2"/>
              </a:rPr>
              <a:t>Query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12976"/>
            <a:ext cx="378552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do matice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97825"/>
          </a:xfrm>
        </p:spPr>
        <p:txBody>
          <a:bodyPr/>
          <a:lstStyle/>
          <a:p>
            <a:pPr marL="467233" lvl="1" indent="-174625" algn="just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Jednotlivé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případy (jednotky)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= řádky</a:t>
            </a:r>
          </a:p>
          <a:p>
            <a:pPr marL="467233" lvl="1" indent="-174625" algn="just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Jednotlivé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proměnné (otázky)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= sloupce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6023769" cy="354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P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8671186" cy="5010169"/>
          </a:xfrm>
        </p:spPr>
      </p:pic>
      <p:sp>
        <p:nvSpPr>
          <p:cNvPr id="5" name="Popisek se šipkou dolů 4"/>
          <p:cNvSpPr/>
          <p:nvPr/>
        </p:nvSpPr>
        <p:spPr bwMode="auto">
          <a:xfrm>
            <a:off x="214282" y="214290"/>
            <a:ext cx="1643074" cy="178595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Q1_</a:t>
            </a:r>
            <a:r>
              <a:rPr lang="cs-CZ" sz="1600" dirty="0" err="1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prinos</a:t>
            </a:r>
            <a:endParaRPr lang="cs-CZ" sz="1600" dirty="0" smtClean="0">
              <a:solidFill>
                <a:schemeClr val="bg1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Studium na KISK hodnotím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jako: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Popisek se šipkou doleva 5"/>
          <p:cNvSpPr/>
          <p:nvPr/>
        </p:nvSpPr>
        <p:spPr bwMode="auto">
          <a:xfrm>
            <a:off x="1214414" y="1714488"/>
            <a:ext cx="3214710" cy="1785950"/>
          </a:xfrm>
          <a:prstGeom prst="left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1 velmi 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2 spíše 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3 spíše nepřínosné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4 zcela nepřínosné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-1 nevím / nemohu odpovědět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-2 Neodpověděl/a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Popisek se šipkou nahoru 6"/>
          <p:cNvSpPr/>
          <p:nvPr/>
        </p:nvSpPr>
        <p:spPr bwMode="auto">
          <a:xfrm>
            <a:off x="4500562" y="2357430"/>
            <a:ext cx="2857520" cy="3857652"/>
          </a:xfrm>
          <a:prstGeom prst="upArrowCallout">
            <a:avLst>
              <a:gd name="adj1" fmla="val 25000"/>
              <a:gd name="adj2" fmla="val 25000"/>
              <a:gd name="adj3" fmla="val 11426"/>
              <a:gd name="adj4" fmla="val 8056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00" b="1" dirty="0" smtClean="0"/>
              <a:t>BATERIE V DOTAZNÍKU</a:t>
            </a:r>
          </a:p>
          <a:p>
            <a:r>
              <a:rPr lang="cs-CZ" sz="1600" dirty="0" smtClean="0"/>
              <a:t>Q8_1 Povinné (A) kurzy mají logickou časovou posloupnost.</a:t>
            </a:r>
          </a:p>
          <a:p>
            <a:r>
              <a:rPr lang="cs-CZ" sz="1600" dirty="0" smtClean="0"/>
              <a:t>Q8_2 Obsahy jednotlivých povinných (A) kurzů se nepřekrývají.</a:t>
            </a:r>
          </a:p>
          <a:p>
            <a:r>
              <a:rPr lang="cs-CZ" sz="1600" dirty="0" smtClean="0"/>
              <a:t>Q8_3 Jsem spokojen/a s tematickou šíří nabídky povinně volitelných (B) kurzů.</a:t>
            </a:r>
          </a:p>
          <a:p>
            <a:r>
              <a:rPr lang="cs-CZ" sz="1600" dirty="0" smtClean="0"/>
              <a:t>Q8_4 Jsem spokojen/a s počtem nabízených povinně volitelných (B) kurzů.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3" descr="SPS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8722220" cy="3631556"/>
          </a:xfrm>
        </p:spPr>
      </p:pic>
      <p:sp>
        <p:nvSpPr>
          <p:cNvPr id="10" name="Obdélník 9"/>
          <p:cNvSpPr/>
          <p:nvPr/>
        </p:nvSpPr>
        <p:spPr bwMode="auto">
          <a:xfrm>
            <a:off x="8143900" y="2643182"/>
            <a:ext cx="785818" cy="3571900"/>
          </a:xfrm>
          <a:prstGeom prst="rect">
            <a:avLst/>
          </a:prstGeom>
          <a:solidFill>
            <a:schemeClr val="accent6">
              <a:alpha val="18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Oválný popisek 10"/>
          <p:cNvSpPr/>
          <p:nvPr/>
        </p:nvSpPr>
        <p:spPr bwMode="auto">
          <a:xfrm>
            <a:off x="4071934" y="5286388"/>
            <a:ext cx="2857520" cy="1571612"/>
          </a:xfrm>
          <a:prstGeom prst="wedgeEllipseCallout">
            <a:avLst>
              <a:gd name="adj1" fmla="val -44021"/>
              <a:gd name="adj2" fmla="val -833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Zápis baterie otázek</a:t>
            </a:r>
          </a:p>
        </p:txBody>
      </p:sp>
      <p:sp>
        <p:nvSpPr>
          <p:cNvPr id="12" name="Oválný popisek 11"/>
          <p:cNvSpPr/>
          <p:nvPr/>
        </p:nvSpPr>
        <p:spPr bwMode="auto">
          <a:xfrm>
            <a:off x="6143636" y="714356"/>
            <a:ext cx="1928826" cy="1428760"/>
          </a:xfrm>
          <a:prstGeom prst="wedgeEllipseCallout">
            <a:avLst>
              <a:gd name="adj1" fmla="val 63675"/>
              <a:gd name="adj2" fmla="val 949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Druh proměnné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SPSS – popis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Name</a:t>
            </a:r>
            <a:r>
              <a:rPr lang="cs-CZ" dirty="0" smtClean="0"/>
              <a:t>: zkrácené označení proměnné</a:t>
            </a:r>
          </a:p>
          <a:p>
            <a:r>
              <a:rPr lang="cs-CZ" dirty="0" smtClean="0"/>
              <a:t>Typ: číselné/slovní</a:t>
            </a:r>
          </a:p>
          <a:p>
            <a:r>
              <a:rPr lang="cs-CZ" dirty="0" err="1" smtClean="0"/>
              <a:t>Decimal</a:t>
            </a:r>
            <a:r>
              <a:rPr lang="cs-CZ" dirty="0" smtClean="0"/>
              <a:t>: desetinná místa (pouze kardinální proměnné)</a:t>
            </a:r>
          </a:p>
          <a:p>
            <a:r>
              <a:rPr lang="cs-CZ" dirty="0" err="1" smtClean="0"/>
              <a:t>Label</a:t>
            </a:r>
            <a:r>
              <a:rPr lang="cs-CZ" dirty="0" smtClean="0"/>
              <a:t>: většinou kopírujeme znění otázky</a:t>
            </a:r>
          </a:p>
          <a:p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labels</a:t>
            </a:r>
            <a:r>
              <a:rPr lang="cs-CZ" dirty="0" smtClean="0"/>
              <a:t>: hodnoty proměnné</a:t>
            </a:r>
          </a:p>
          <a:p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: které hodnoty nezahrnujeme do dané analýzy</a:t>
            </a:r>
          </a:p>
          <a:p>
            <a:r>
              <a:rPr lang="cs-CZ" dirty="0" err="1" smtClean="0"/>
              <a:t>Measure</a:t>
            </a:r>
            <a:r>
              <a:rPr lang="cs-CZ" dirty="0" smtClean="0"/>
              <a:t>: </a:t>
            </a:r>
            <a:r>
              <a:rPr lang="cs-CZ" smtClean="0"/>
              <a:t>typ proměnné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SPSS – popis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„</a:t>
            </a: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 err="1" smtClean="0"/>
              <a:t>labels</a:t>
            </a:r>
            <a:r>
              <a:rPr lang="cs-CZ" b="1" dirty="0" smtClean="0"/>
              <a:t>“</a:t>
            </a:r>
            <a:r>
              <a:rPr lang="cs-CZ" dirty="0" smtClean="0"/>
              <a:t>: popíšeme všechny hodnoty proměnné včetně „</a:t>
            </a:r>
            <a:r>
              <a:rPr lang="cs-CZ" dirty="0" err="1" smtClean="0"/>
              <a:t>missing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„</a:t>
            </a:r>
            <a:r>
              <a:rPr lang="cs-CZ" b="1" dirty="0" err="1" smtClean="0"/>
              <a:t>Missing</a:t>
            </a:r>
            <a:r>
              <a:rPr lang="cs-CZ" b="1" dirty="0" smtClean="0"/>
              <a:t> </a:t>
            </a:r>
            <a:r>
              <a:rPr lang="cs-CZ" b="1" dirty="0" err="1" smtClean="0"/>
              <a:t>values</a:t>
            </a:r>
            <a:r>
              <a:rPr lang="cs-CZ" dirty="0" smtClean="0"/>
              <a:t>“ zaznačíme zvlášť – SPSS s nimi při konkrétních operacích </a:t>
            </a:r>
            <a:r>
              <a:rPr lang="cs-CZ" b="1" dirty="0" smtClean="0"/>
              <a:t>nebude pracovat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3458499" cy="22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1"/>
            <a:ext cx="3024336" cy="22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726</TotalTime>
  <Words>446</Words>
  <Application>Microsoft Office PowerPoint</Application>
  <PresentationFormat>Předvádění na obrazovce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Modul</vt:lpstr>
      <vt:lpstr>Metodologie pro ISK 2 Úvod do práce s daty</vt:lpstr>
      <vt:lpstr>Kódování otázek v dotazníku</vt:lpstr>
      <vt:lpstr>Kódování baterie otázek</vt:lpstr>
      <vt:lpstr>Otevření souboru</vt:lpstr>
      <vt:lpstr>Zápis do matice dat</vt:lpstr>
      <vt:lpstr>Snímek 6</vt:lpstr>
      <vt:lpstr>Snímek 7</vt:lpstr>
      <vt:lpstr>SPSS – popis proměnných</vt:lpstr>
      <vt:lpstr>SPSS – popis proměnných</vt:lpstr>
      <vt:lpstr>Slučování datových souborů</vt:lpstr>
      <vt:lpstr>Výběr případů</vt:lpstr>
      <vt:lpstr>Rekódování proměnné</vt:lpstr>
      <vt:lpstr>Za DÚ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pro ISK 2 Úvod do práce s daty</dc:title>
  <dc:creator>Honza Zikuška</dc:creator>
  <cp:lastModifiedBy>Ladislava Suchá</cp:lastModifiedBy>
  <cp:revision>5</cp:revision>
  <dcterms:created xsi:type="dcterms:W3CDTF">2012-02-25T06:45:48Z</dcterms:created>
  <dcterms:modified xsi:type="dcterms:W3CDTF">2012-03-06T17:12:01Z</dcterms:modified>
</cp:coreProperties>
</file>