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64D891-F49D-4150-8BF1-CC498A22DF40}" type="datetimeFigureOut">
              <a:rPr lang="cs-CZ" smtClean="0"/>
              <a:pPr/>
              <a:t>30.3.2012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AB6D9C-C1AC-4B95-8F9C-BDF53A27C8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lderdom.com/intelligence/IQUnderstandingInterpreting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inexpert.e15.cz/jak-se-lisi-prumerna-mzda-a-media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Analýza kardinálních proměnných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Metodologie pro ISK II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 (příklady)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8020986" cy="16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036893" cy="1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741498" cy="444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 (příklad)</a:t>
            </a:r>
            <a:endParaRPr lang="cs-CZ" dirty="0"/>
          </a:p>
        </p:txBody>
      </p:sp>
      <p:pic>
        <p:nvPicPr>
          <p:cNvPr id="7170" name="Picture 2" descr="http://wilderdom.com/images/IQBellCurveEinste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9"/>
            <a:ext cx="6120680" cy="402434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83568" y="630932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Zdroj: http://wilderdom.com/intelligence/IQUnderstandingInterpreting.html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Rozptyl, směrodatná odchylka</a:t>
            </a:r>
            <a:br>
              <a:rPr lang="cs-CZ" dirty="0" smtClean="0"/>
            </a:br>
            <a:r>
              <a:rPr lang="cs-CZ" dirty="0" smtClean="0"/>
              <a:t>Koeficient variace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Rozptyl a směrodatná odchylka mají vždy stejnou jednotku jako daná proměnná (věk v letech, výška v cm, plat v EUR…)</a:t>
            </a:r>
          </a:p>
          <a:p>
            <a:r>
              <a:rPr lang="cs-CZ" dirty="0" smtClean="0"/>
              <a:t>Chceme-li porovnávat mezi sebou různé proměnné (s různými jednotkami), vypočítáme </a:t>
            </a:r>
            <a:r>
              <a:rPr lang="cs-CZ" b="1" dirty="0" smtClean="0"/>
              <a:t>variační koeficient</a:t>
            </a:r>
          </a:p>
          <a:p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29200"/>
            <a:ext cx="3096344" cy="9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odchylka, rozptyl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15982"/>
            <a:ext cx="5544616" cy="48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ový popisek 4"/>
          <p:cNvSpPr/>
          <p:nvPr/>
        </p:nvSpPr>
        <p:spPr>
          <a:xfrm>
            <a:off x="6804248" y="1844824"/>
            <a:ext cx="2016224" cy="2736304"/>
          </a:xfrm>
          <a:prstGeom prst="wedgeRoundRectCallout">
            <a:avLst>
              <a:gd name="adj1" fmla="val -308720"/>
              <a:gd name="adj2" fmla="val 687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Analyze</a:t>
            </a:r>
            <a:r>
              <a:rPr lang="cs-CZ" dirty="0" smtClean="0"/>
              <a:t> - </a:t>
            </a:r>
            <a:r>
              <a:rPr lang="cs-CZ" dirty="0" err="1" smtClean="0"/>
              <a:t>Frequencies</a:t>
            </a:r>
            <a:r>
              <a:rPr lang="cs-CZ" dirty="0" smtClean="0"/>
              <a:t> - </a:t>
            </a:r>
            <a:r>
              <a:rPr lang="cs-CZ" dirty="0" err="1" smtClean="0"/>
              <a:t>Statistics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Percentily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Nejčastěji používané: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MEDIÁN</a:t>
            </a:r>
            <a:r>
              <a:rPr lang="cs-CZ" dirty="0" smtClean="0"/>
              <a:t> (x50)</a:t>
            </a:r>
          </a:p>
          <a:p>
            <a:r>
              <a:rPr lang="cs-CZ" b="1" dirty="0" smtClean="0"/>
              <a:t>KVARTILY</a:t>
            </a:r>
            <a:r>
              <a:rPr lang="cs-CZ" dirty="0" smtClean="0"/>
              <a:t> (x25, x50, x75)</a:t>
            </a:r>
          </a:p>
          <a:p>
            <a:r>
              <a:rPr lang="cs-CZ" b="1" dirty="0" smtClean="0"/>
              <a:t>DECILY</a:t>
            </a:r>
            <a:r>
              <a:rPr lang="cs-CZ" dirty="0" smtClean="0"/>
              <a:t> (x10, x20, x30, x40, x50, x60, x70, x80, x90)</a:t>
            </a:r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079" y="3140968"/>
            <a:ext cx="39250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lů 4"/>
          <p:cNvSpPr/>
          <p:nvPr/>
        </p:nvSpPr>
        <p:spPr>
          <a:xfrm rot="1700829">
            <a:off x="5552196" y="1729394"/>
            <a:ext cx="792088" cy="19483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Percentily</a:t>
            </a:r>
            <a:endParaRPr lang="cs-CZ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768752" cy="49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 rot="16200000">
            <a:off x="6209567" y="3951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3"/>
              </a:rPr>
              <a:t>http://finexpert.e15.cz/jak-se-</a:t>
            </a:r>
            <a:r>
              <a:rPr lang="cs-CZ" dirty="0" err="1" smtClean="0">
                <a:hlinkClick r:id="rId3"/>
              </a:rPr>
              <a:t>lisi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prumerna</a:t>
            </a:r>
            <a:r>
              <a:rPr lang="cs-CZ" dirty="0" smtClean="0">
                <a:hlinkClick r:id="rId3"/>
              </a:rPr>
              <a:t>-mzda-a-</a:t>
            </a:r>
            <a:r>
              <a:rPr lang="cs-CZ" dirty="0" err="1" smtClean="0">
                <a:hlinkClick r:id="rId3"/>
              </a:rPr>
              <a:t>median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Percentily (příklad)</a:t>
            </a:r>
            <a:endParaRPr lang="cs-CZ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024336" cy="47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ývojový diagram: více dokumentů 4"/>
          <p:cNvSpPr/>
          <p:nvPr/>
        </p:nvSpPr>
        <p:spPr>
          <a:xfrm>
            <a:off x="3923928" y="2420888"/>
            <a:ext cx="4752528" cy="3096344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„spodních“ 10</a:t>
            </a:r>
            <a:r>
              <a:rPr lang="en-US" b="1" dirty="0" smtClean="0"/>
              <a:t> %</a:t>
            </a:r>
            <a:r>
              <a:rPr lang="cs-CZ" b="1" dirty="0" smtClean="0"/>
              <a:t> čtenářů čte jen jednu knihu ročně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polovina čtenářů přečte do 10 knih ročně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tři čtvrtiny čtenářů přečte do 20 knih ročně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Šikmost</a:t>
            </a:r>
            <a:endParaRPr lang="cs-CZ" dirty="0"/>
          </a:p>
        </p:txBody>
      </p:sp>
      <p:pic>
        <p:nvPicPr>
          <p:cNvPr id="4" name="Zástupný symbol pro obsah 3" descr="zešikmení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99288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Šikmost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Symetrické (normální) rozložení</a:t>
            </a:r>
            <a:r>
              <a:rPr lang="cs-CZ" dirty="0" smtClean="0"/>
              <a:t> - aritmetický průměr, medián a modus mají stejné nebo velmi podobné hodnoty. (0)</a:t>
            </a:r>
          </a:p>
          <a:p>
            <a:pPr lvl="0"/>
            <a:r>
              <a:rPr lang="cs-CZ" dirty="0" smtClean="0"/>
              <a:t>Pokud je aritmetický průměr větší než medián, který je zase větší než modus, znamená to, že je více případů menších než průměr a naše </a:t>
            </a:r>
            <a:r>
              <a:rPr lang="cs-CZ" b="1" dirty="0" smtClean="0"/>
              <a:t>rozložení je šikmé doprava</a:t>
            </a:r>
            <a:r>
              <a:rPr lang="cs-CZ" dirty="0" smtClean="0"/>
              <a:t>. (+)</a:t>
            </a:r>
          </a:p>
          <a:p>
            <a:pPr lvl="0"/>
            <a:r>
              <a:rPr lang="cs-CZ" dirty="0" smtClean="0"/>
              <a:t>Třetí možností je, že je více případů větších než aritmetický průměr. Ten je pak menší než medián a ten je menší než modus. Naše </a:t>
            </a:r>
            <a:r>
              <a:rPr lang="cs-CZ" b="1" dirty="0" smtClean="0"/>
              <a:t>rozložení je šikmé doleva</a:t>
            </a:r>
            <a:r>
              <a:rPr lang="cs-CZ" dirty="0" smtClean="0"/>
              <a:t>. 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Kardinální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hodnoty z daného intervalu</a:t>
            </a:r>
          </a:p>
          <a:p>
            <a:endParaRPr lang="cs-CZ" dirty="0" smtClean="0"/>
          </a:p>
          <a:p>
            <a:r>
              <a:rPr lang="cs-CZ" dirty="0" smtClean="0"/>
              <a:t>Zjišťujeme:</a:t>
            </a:r>
          </a:p>
          <a:p>
            <a:pPr lvl="1"/>
            <a:r>
              <a:rPr lang="cs-CZ" dirty="0" smtClean="0"/>
              <a:t>Centrální míry</a:t>
            </a:r>
          </a:p>
          <a:p>
            <a:pPr lvl="1"/>
            <a:r>
              <a:rPr lang="cs-CZ" dirty="0" smtClean="0"/>
              <a:t>Variabilitu</a:t>
            </a:r>
          </a:p>
          <a:p>
            <a:pPr lvl="1"/>
            <a:r>
              <a:rPr lang="cs-CZ" dirty="0" smtClean="0"/>
              <a:t>Šikmost, špičatost</a:t>
            </a:r>
          </a:p>
          <a:p>
            <a:pPr lvl="1"/>
            <a:r>
              <a:rPr lang="cs-CZ" dirty="0" smtClean="0"/>
              <a:t>Percentily (decily, kvantily…)</a:t>
            </a:r>
          </a:p>
          <a:p>
            <a:endParaRPr lang="cs-CZ" dirty="0" smtClean="0"/>
          </a:p>
          <a:p>
            <a:r>
              <a:rPr lang="cs-CZ" dirty="0" smtClean="0"/>
              <a:t>Zobrazení: </a:t>
            </a:r>
            <a:r>
              <a:rPr lang="cs-CZ" b="1" dirty="0" smtClean="0"/>
              <a:t>histogram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Špičatost</a:t>
            </a:r>
            <a:endParaRPr lang="cs-CZ" dirty="0"/>
          </a:p>
        </p:txBody>
      </p:sp>
      <p:pic>
        <p:nvPicPr>
          <p:cNvPr id="29700" name="Picture 4" descr="http://allaboutalpha.com/blog/wp-content/uploads/2010/08/kur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55688"/>
            <a:ext cx="7056784" cy="4349888"/>
          </a:xfrm>
          <a:prstGeom prst="rect">
            <a:avLst/>
          </a:prstGeom>
          <a:noFill/>
        </p:spPr>
      </p:pic>
      <p:sp>
        <p:nvSpPr>
          <p:cNvPr id="6" name="Oválný popisek 5"/>
          <p:cNvSpPr/>
          <p:nvPr/>
        </p:nvSpPr>
        <p:spPr>
          <a:xfrm>
            <a:off x="2051720" y="2780928"/>
            <a:ext cx="1584176" cy="864096"/>
          </a:xfrm>
          <a:prstGeom prst="wedgeEllipseCallout">
            <a:avLst>
              <a:gd name="adj1" fmla="val 105484"/>
              <a:gd name="adj2" fmla="val -55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Pozitivní špičatost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6012160" y="4437112"/>
            <a:ext cx="1584176" cy="864096"/>
          </a:xfrm>
          <a:prstGeom prst="wedgeEllipseCallout">
            <a:avLst>
              <a:gd name="adj1" fmla="val -143803"/>
              <a:gd name="adj2" fmla="val 1802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Negativní špičatost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Šikmost a špičatost</a:t>
            </a:r>
            <a:endParaRPr lang="cs-CZ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21460"/>
            <a:ext cx="5616623" cy="498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6876256" y="4149080"/>
            <a:ext cx="1368152" cy="792088"/>
          </a:xfrm>
          <a:prstGeom prst="wedgeEllipseCallout">
            <a:avLst>
              <a:gd name="adj1" fmla="val -94332"/>
              <a:gd name="adj2" fmla="val 1051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šikmost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7452320" y="5229200"/>
            <a:ext cx="1512168" cy="792088"/>
          </a:xfrm>
          <a:prstGeom prst="wedgeEllipseCallout">
            <a:avLst>
              <a:gd name="adj1" fmla="val -150512"/>
              <a:gd name="adj2" fmla="val -358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špičatost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Šikmost a špičatost (příklad)</a:t>
            </a:r>
            <a:endParaRPr lang="cs-CZ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2410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825" y="1700808"/>
            <a:ext cx="5591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hnutá šipka nahoru 5"/>
          <p:cNvSpPr/>
          <p:nvPr/>
        </p:nvSpPr>
        <p:spPr>
          <a:xfrm>
            <a:off x="1115616" y="5013176"/>
            <a:ext cx="3312368" cy="1152128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Boxploty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podrobné a přehledné vizualizace distribuce spojitých dat</a:t>
            </a:r>
            <a:endParaRPr lang="cs-CZ" dirty="0"/>
          </a:p>
        </p:txBody>
      </p:sp>
      <p:pic>
        <p:nvPicPr>
          <p:cNvPr id="35844" name="Picture 4" descr="http://informationandvisualization.de/files/boxplot_explan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14078"/>
            <a:ext cx="2736304" cy="3721375"/>
          </a:xfrm>
          <a:prstGeom prst="rect">
            <a:avLst/>
          </a:prstGeom>
          <a:noFill/>
        </p:spPr>
      </p:pic>
      <p:sp>
        <p:nvSpPr>
          <p:cNvPr id="6" name="Zaoblený obdélníkový popisek 5"/>
          <p:cNvSpPr/>
          <p:nvPr/>
        </p:nvSpPr>
        <p:spPr>
          <a:xfrm>
            <a:off x="971600" y="3068960"/>
            <a:ext cx="3744416" cy="1008112"/>
          </a:xfrm>
          <a:prstGeom prst="wedgeRoundRectCallout">
            <a:avLst>
              <a:gd name="adj1" fmla="val 80270"/>
              <a:gd name="adj2" fmla="val -77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nejvyšší  hodnota  výběru, která je menší nebo rovna součtu hodnoty horního </a:t>
            </a:r>
            <a:r>
              <a:rPr lang="cs-CZ" dirty="0" err="1" smtClean="0"/>
              <a:t>kvartilu</a:t>
            </a:r>
            <a:r>
              <a:rPr lang="cs-CZ" dirty="0" smtClean="0"/>
              <a:t> a 1.5 násobku </a:t>
            </a:r>
            <a:r>
              <a:rPr lang="cs-CZ" dirty="0" err="1" smtClean="0"/>
              <a:t>interkvartilového</a:t>
            </a:r>
            <a:r>
              <a:rPr lang="cs-CZ" dirty="0" smtClean="0"/>
              <a:t> rozpětí</a:t>
            </a:r>
            <a:endParaRPr lang="cs-CZ" dirty="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568450" y="460375"/>
            <a:ext cx="0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385888" y="457200"/>
            <a:ext cx="366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nejvyšší  hodnota  výběru, která je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	menší nebo rovna součtu hodnoty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	horního kvartilu a 1.5 násobku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	interkvartilového rozpětí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568450" y="460375"/>
            <a:ext cx="0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385888" y="457200"/>
            <a:ext cx="366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nejvyšší  hodnota  výběru, která je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	menší nebo rovna součtu hodnoty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	horního kvartilu a 1.5 násobku</a:t>
            </a: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	interkvartilového rozpětí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683568" y="4941168"/>
            <a:ext cx="3744416" cy="1008112"/>
          </a:xfrm>
          <a:prstGeom prst="wedgeRoundRectCallout">
            <a:avLst>
              <a:gd name="adj1" fmla="val 86287"/>
              <a:gd name="adj2" fmla="val 6184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nejnižší hodnota výběru, která je větší nebo rovna rozdílu hodnoty dolního </a:t>
            </a:r>
            <a:r>
              <a:rPr lang="cs-CZ" dirty="0" err="1" smtClean="0"/>
              <a:t>kvartilu</a:t>
            </a:r>
            <a:r>
              <a:rPr lang="cs-CZ" dirty="0" smtClean="0"/>
              <a:t> a 1.5 </a:t>
            </a:r>
            <a:r>
              <a:rPr lang="cs-CZ" dirty="0" err="1" smtClean="0"/>
              <a:t>násobkuinterkvartilového</a:t>
            </a:r>
            <a:r>
              <a:rPr lang="cs-CZ" dirty="0" smtClean="0"/>
              <a:t> rozpětí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Boxplot</a:t>
            </a:r>
            <a:r>
              <a:rPr lang="cs-CZ" dirty="0" smtClean="0"/>
              <a:t> (příklad)</a:t>
            </a:r>
            <a:endParaRPr lang="cs-CZ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68810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6372200" y="2420888"/>
            <a:ext cx="2016224" cy="2592288"/>
          </a:xfrm>
          <a:prstGeom prst="wedgeRectCallout">
            <a:avLst>
              <a:gd name="adj1" fmla="val -47825"/>
              <a:gd name="adj2" fmla="val 313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Analyze</a:t>
            </a:r>
            <a:r>
              <a:rPr lang="cs-CZ" dirty="0" smtClean="0"/>
              <a:t> – </a:t>
            </a:r>
            <a:r>
              <a:rPr lang="cs-CZ" dirty="0" err="1" smtClean="0"/>
              <a:t>Explore</a:t>
            </a:r>
            <a:r>
              <a:rPr lang="cs-CZ" dirty="0" smtClean="0"/>
              <a:t>  - </a:t>
            </a:r>
            <a:r>
              <a:rPr lang="cs-CZ" dirty="0" err="1" smtClean="0"/>
              <a:t>Plots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4283968" y="4869160"/>
            <a:ext cx="1512168" cy="504056"/>
          </a:xfrm>
          <a:prstGeom prst="wedgeEllipseCallout">
            <a:avLst>
              <a:gd name="adj1" fmla="val -102026"/>
              <a:gd name="adj2" fmla="val 4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outliers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4283968" y="2420888"/>
            <a:ext cx="1512168" cy="504056"/>
          </a:xfrm>
          <a:prstGeom prst="wedgeEllipseCallout">
            <a:avLst>
              <a:gd name="adj1" fmla="val -102026"/>
              <a:gd name="adj2" fmla="val 46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extremes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DÚ: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Kolik průměrně naši respondenti kupují knih za rok?</a:t>
            </a:r>
          </a:p>
          <a:p>
            <a:r>
              <a:rPr lang="cs-CZ" dirty="0" smtClean="0"/>
              <a:t>Je průměr v tomto případě vhodný ukazatel? Zdůvodněte své stanovisko…</a:t>
            </a:r>
          </a:p>
          <a:p>
            <a:r>
              <a:rPr lang="cs-CZ" dirty="0" smtClean="0"/>
              <a:t>Vytvořte </a:t>
            </a:r>
            <a:r>
              <a:rPr lang="cs-CZ" dirty="0" err="1" smtClean="0"/>
              <a:t>boxploty</a:t>
            </a:r>
            <a:r>
              <a:rPr lang="cs-CZ" dirty="0" smtClean="0"/>
              <a:t> pro přečtené a nakoupené knihy a porovnejte je.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DÚ z minula: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Vytvořte novou proměnnou spokojenost_2, kde budou jen tři kategorie:</a:t>
            </a:r>
          </a:p>
          <a:p>
            <a:pPr lvl="1"/>
            <a:r>
              <a:rPr lang="cs-CZ" dirty="0" smtClean="0"/>
              <a:t>Spokojen/a</a:t>
            </a:r>
          </a:p>
          <a:p>
            <a:pPr lvl="1"/>
            <a:r>
              <a:rPr lang="cs-CZ" dirty="0" smtClean="0"/>
              <a:t>Ani/ani</a:t>
            </a:r>
          </a:p>
          <a:p>
            <a:pPr lvl="1"/>
            <a:r>
              <a:rPr lang="cs-CZ" dirty="0" smtClean="0"/>
              <a:t>Nespokojen/a</a:t>
            </a:r>
          </a:p>
          <a:p>
            <a:r>
              <a:rPr lang="cs-CZ" dirty="0" smtClean="0"/>
              <a:t>Vytvořte novou proměnnou „vek“ a okomentujte rozložení (</a:t>
            </a:r>
            <a:r>
              <a:rPr lang="cs-CZ" dirty="0" err="1" smtClean="0"/>
              <a:t>max</a:t>
            </a:r>
            <a:r>
              <a:rPr lang="cs-CZ" dirty="0" smtClean="0"/>
              <a:t>, min, středové hodnoty)</a:t>
            </a:r>
          </a:p>
          <a:p>
            <a:r>
              <a:rPr lang="cs-CZ" dirty="0" smtClean="0"/>
              <a:t>Z jakých zdrojů získávají knihy muži a ženy? (vytvořte tabulku četností podle pohlaví)</a:t>
            </a:r>
          </a:p>
          <a:p>
            <a:r>
              <a:rPr lang="cs-CZ" dirty="0" smtClean="0"/>
              <a:t>Z kolika zdrojů získáváme knihy?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i="1" dirty="0" smtClean="0">
                <a:solidFill>
                  <a:schemeClr val="accent3">
                    <a:lumMod val="75000"/>
                  </a:schemeClr>
                </a:solidFill>
              </a:rPr>
              <a:t>MODUS</a:t>
            </a:r>
            <a:r>
              <a:rPr lang="cs-CZ" i="1" dirty="0" smtClean="0"/>
              <a:t> je hodnota, která se v datech vyskytuje nejčastěji.</a:t>
            </a:r>
          </a:p>
          <a:p>
            <a:pPr>
              <a:buNone/>
            </a:pPr>
            <a:r>
              <a:rPr lang="cs-CZ" b="1" i="1" dirty="0" smtClean="0">
                <a:solidFill>
                  <a:srgbClr val="0070C0"/>
                </a:solidFill>
              </a:rPr>
              <a:t>MEDIÁN</a:t>
            </a:r>
            <a:r>
              <a:rPr lang="cs-CZ" i="1" dirty="0" smtClean="0"/>
              <a:t> dělí řadu výsledků seřazených podle velikosti na dvě stejně početné poloviny</a:t>
            </a:r>
          </a:p>
          <a:p>
            <a:pPr>
              <a:buNone/>
            </a:pPr>
            <a:r>
              <a:rPr lang="cs-CZ" b="1" i="1" dirty="0" smtClean="0">
                <a:solidFill>
                  <a:srgbClr val="00B050"/>
                </a:solidFill>
              </a:rPr>
              <a:t>MEDIÁNOVÁ KATEGORIE </a:t>
            </a:r>
            <a:r>
              <a:rPr lang="cs-CZ" i="1" dirty="0" smtClean="0"/>
              <a:t>je ta, ve které je dosaženo 50% všech údajů, postupujeme-li od první kategorie výše.</a:t>
            </a:r>
          </a:p>
          <a:p>
            <a:pPr>
              <a:buNone/>
            </a:pP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ARITMETICKÝ PRŮMĚR</a:t>
            </a:r>
            <a:r>
              <a:rPr lang="cs-CZ" i="1" dirty="0" smtClean="0"/>
              <a:t> je součet všech hodnot vydělený jejich počtem</a:t>
            </a:r>
            <a:endParaRPr lang="cs-CZ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954288"/>
            <a:ext cx="2880320" cy="60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Statistics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Mean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,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Median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, Mode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2300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Aritmetický průměr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 roce 2011 </a:t>
            </a:r>
            <a:r>
              <a:rPr lang="cs-CZ" dirty="0" smtClean="0"/>
              <a:t>dosáhla v ČR průměrná mzda výše </a:t>
            </a:r>
            <a:r>
              <a:rPr lang="cs-CZ" b="1" dirty="0" smtClean="0"/>
              <a:t>24 319 Kč</a:t>
            </a:r>
            <a:r>
              <a:rPr lang="cs-CZ" dirty="0" smtClean="0"/>
              <a:t>. </a:t>
            </a:r>
            <a:r>
              <a:rPr lang="cs-CZ" i="1" dirty="0" smtClean="0"/>
              <a:t>Můžeme z toho usuzovat, že typický Čech má plat 24 319 Kč?</a:t>
            </a:r>
          </a:p>
          <a:p>
            <a:pPr>
              <a:buNone/>
            </a:pPr>
            <a:endParaRPr lang="cs-CZ" i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29000"/>
            <a:ext cx="4905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Aritmetický průměr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 roce 2011 </a:t>
            </a:r>
            <a:r>
              <a:rPr lang="cs-CZ" dirty="0" smtClean="0"/>
              <a:t>dosáhla v ČR průměrná mzda výše </a:t>
            </a:r>
            <a:r>
              <a:rPr lang="cs-CZ" b="1" dirty="0" smtClean="0"/>
              <a:t>24 319 Kč</a:t>
            </a:r>
            <a:r>
              <a:rPr lang="cs-CZ" dirty="0" smtClean="0"/>
              <a:t>. </a:t>
            </a:r>
            <a:r>
              <a:rPr lang="cs-CZ" i="1" dirty="0" smtClean="0"/>
              <a:t>Můžeme z toho usuzovat, že typický Čech má plat 24 319 Kč?</a:t>
            </a:r>
          </a:p>
          <a:p>
            <a:pPr>
              <a:buNone/>
            </a:pPr>
            <a:endParaRPr lang="cs-CZ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53136"/>
            <a:ext cx="4896544" cy="17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 rot="5400000">
            <a:off x="4211960" y="3284984"/>
            <a:ext cx="1008112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všechno zjišťujeme?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MINIMUM</a:t>
            </a:r>
          </a:p>
          <a:p>
            <a:r>
              <a:rPr lang="cs-CZ" dirty="0" smtClean="0"/>
              <a:t>MAXIMUM</a:t>
            </a:r>
          </a:p>
          <a:p>
            <a:r>
              <a:rPr lang="cs-CZ" dirty="0" smtClean="0"/>
              <a:t>ROZPĚTÍ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050109" cy="30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ve tvaru U 4"/>
          <p:cNvSpPr/>
          <p:nvPr/>
        </p:nvSpPr>
        <p:spPr>
          <a:xfrm rot="5400000">
            <a:off x="1835696" y="3789040"/>
            <a:ext cx="388843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pka ve tvaru U 5"/>
          <p:cNvSpPr/>
          <p:nvPr/>
        </p:nvSpPr>
        <p:spPr>
          <a:xfrm rot="5400000">
            <a:off x="2123728" y="3933056"/>
            <a:ext cx="3744416" cy="1008112"/>
          </a:xfrm>
          <a:prstGeom prst="uturnArrow">
            <a:avLst>
              <a:gd name="adj1" fmla="val 6596"/>
              <a:gd name="adj2" fmla="val 10687"/>
              <a:gd name="adj3" fmla="val 9664"/>
              <a:gd name="adj4" fmla="val 43750"/>
              <a:gd name="adj5" fmla="val 1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pka ve tvaru U 6"/>
          <p:cNvSpPr/>
          <p:nvPr/>
        </p:nvSpPr>
        <p:spPr>
          <a:xfrm rot="5400000">
            <a:off x="2591780" y="3969060"/>
            <a:ext cx="2592288" cy="792088"/>
          </a:xfrm>
          <a:prstGeom prst="uturnArrow">
            <a:avLst>
              <a:gd name="adj1" fmla="val 11197"/>
              <a:gd name="adj2" fmla="val 10687"/>
              <a:gd name="adj3" fmla="val 9664"/>
              <a:gd name="adj4" fmla="val 43750"/>
              <a:gd name="adj5" fmla="val 10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26245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ový popisek 8"/>
          <p:cNvSpPr/>
          <p:nvPr/>
        </p:nvSpPr>
        <p:spPr>
          <a:xfrm>
            <a:off x="5796136" y="1988840"/>
            <a:ext cx="2880320" cy="720080"/>
          </a:xfrm>
          <a:prstGeom prst="wedgeRectCallout">
            <a:avLst>
              <a:gd name="adj1" fmla="val -36476"/>
              <a:gd name="adj2" fmla="val 43425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Analyze</a:t>
            </a:r>
            <a:r>
              <a:rPr lang="cs-CZ" b="1" dirty="0" smtClean="0"/>
              <a:t> – </a:t>
            </a:r>
            <a:r>
              <a:rPr lang="cs-CZ" b="1" dirty="0" err="1" smtClean="0"/>
              <a:t>Frequencies</a:t>
            </a:r>
            <a:r>
              <a:rPr lang="cs-CZ" b="1" dirty="0" smtClean="0"/>
              <a:t> - </a:t>
            </a:r>
            <a:r>
              <a:rPr lang="cs-CZ" b="1" dirty="0" err="1" smtClean="0"/>
              <a:t>Statistics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7020272" y="4293096"/>
            <a:ext cx="1728192" cy="1800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MIN: minimální hodnota</a:t>
            </a:r>
          </a:p>
          <a:p>
            <a:r>
              <a:rPr lang="cs-CZ" sz="1400" b="1" dirty="0" smtClean="0"/>
              <a:t>MAX: maximální hodnota</a:t>
            </a:r>
          </a:p>
          <a:p>
            <a:r>
              <a:rPr lang="cs-CZ" sz="1400" b="1" dirty="0" smtClean="0"/>
              <a:t>RANGE: rozpětí (maximální minus minimální hodnota)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Rozptyl je definován jako</a:t>
            </a:r>
            <a:r>
              <a:rPr lang="cs-CZ" b="1" dirty="0" smtClean="0"/>
              <a:t> střední hodnota kvadrátů odchylek od střední hodnoty </a:t>
            </a:r>
            <a:r>
              <a:rPr lang="cs-CZ" dirty="0" smtClean="0"/>
              <a:t>(průměru).</a:t>
            </a:r>
          </a:p>
          <a:p>
            <a:r>
              <a:rPr lang="cs-CZ" dirty="0" smtClean="0"/>
              <a:t>vyjadřuje variabilitu rozdělení souboru náhodných hodnot kolem její střední hodnoty.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Směrodatná odchylka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SMĚRODATNÁ ODCHYLKA </a:t>
            </a:r>
            <a:r>
              <a:rPr lang="cs-CZ" dirty="0" smtClean="0"/>
              <a:t>je druhá odmocnina rozptylu, a  v podstatě nám říká, uvnitř jakého intervalu okolo průměru leží zvolené  procento případů</a:t>
            </a:r>
          </a:p>
          <a:p>
            <a:r>
              <a:rPr lang="cs-CZ" dirty="0" smtClean="0"/>
              <a:t>Čím je směrodatná odchylka menší, tím lépe pro aritmetický průměr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721</TotalTime>
  <Words>590</Words>
  <Application>Microsoft Office PowerPoint</Application>
  <PresentationFormat>Předvádění na obrazovce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Modul</vt:lpstr>
      <vt:lpstr>Analýza kardinálních proměnných</vt:lpstr>
      <vt:lpstr>Kardinální proměnné</vt:lpstr>
      <vt:lpstr>Míry centrální tendence</vt:lpstr>
      <vt:lpstr>Míry centrální tendence</vt:lpstr>
      <vt:lpstr>Aritmetický průměr</vt:lpstr>
      <vt:lpstr>Aritmetický průměr</vt:lpstr>
      <vt:lpstr>Co všechno zjišťujeme?</vt:lpstr>
      <vt:lpstr>Rozptyl</vt:lpstr>
      <vt:lpstr>Směrodatná odchylka</vt:lpstr>
      <vt:lpstr>Směrodatná odchylka (příklady)</vt:lpstr>
      <vt:lpstr>Směrodatná odchylka</vt:lpstr>
      <vt:lpstr>Směrodatná odchylka (příklad)</vt:lpstr>
      <vt:lpstr>Rozptyl, směrodatná odchylka Koeficient variace</vt:lpstr>
      <vt:lpstr>Směrodatná odchylka, rozptyl</vt:lpstr>
      <vt:lpstr>Percentily</vt:lpstr>
      <vt:lpstr>Percentily</vt:lpstr>
      <vt:lpstr>Percentily (příklad)</vt:lpstr>
      <vt:lpstr>Šikmost</vt:lpstr>
      <vt:lpstr>Šikmost</vt:lpstr>
      <vt:lpstr>Špičatost</vt:lpstr>
      <vt:lpstr>Šikmost a špičatost</vt:lpstr>
      <vt:lpstr>Šikmost a špičatost (příklad)</vt:lpstr>
      <vt:lpstr>Boxploty</vt:lpstr>
      <vt:lpstr>Boxplot (příklad)</vt:lpstr>
      <vt:lpstr>Za DÚ:</vt:lpstr>
      <vt:lpstr>Za DÚ z minula: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kardinálních proměnných</dc:title>
  <dc:creator>Honza Zikuška</dc:creator>
  <cp:lastModifiedBy>Ladislava Suchá</cp:lastModifiedBy>
  <cp:revision>5</cp:revision>
  <dcterms:created xsi:type="dcterms:W3CDTF">2012-03-22T19:26:00Z</dcterms:created>
  <dcterms:modified xsi:type="dcterms:W3CDTF">2012-03-30T09:41:02Z</dcterms:modified>
</cp:coreProperties>
</file>