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7" r:id="rId4"/>
    <p:sldId id="262" r:id="rId5"/>
    <p:sldId id="263" r:id="rId6"/>
    <p:sldId id="261" r:id="rId7"/>
    <p:sldId id="264" r:id="rId8"/>
    <p:sldId id="265" r:id="rId9"/>
    <p:sldId id="266" r:id="rId10"/>
    <p:sldId id="268" r:id="rId11"/>
    <p:sldId id="269" r:id="rId12"/>
    <p:sldId id="270" r:id="rId13"/>
    <p:sldId id="271" r:id="rId14"/>
    <p:sldId id="273" r:id="rId15"/>
    <p:sldId id="274" r:id="rId16"/>
    <p:sldId id="275" r:id="rId17"/>
    <p:sldId id="276" r:id="rId18"/>
    <p:sldId id="277" r:id="rId19"/>
    <p:sldId id="278" r:id="rId20"/>
    <p:sldId id="279" r:id="rId21"/>
    <p:sldId id="280" r:id="rId22"/>
    <p:sldId id="281" r:id="rId23"/>
    <p:sldId id="282" r:id="rId24"/>
    <p:sldId id="283" r:id="rId25"/>
    <p:sldId id="258" r:id="rId26"/>
    <p:sldId id="259" r:id="rId27"/>
    <p:sldId id="260" r:id="rId28"/>
  </p:sldIdLst>
  <p:sldSz cx="9144000" cy="6858000" type="screen4x3"/>
  <p:notesSz cx="7099300" cy="102346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66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3" name="Obdélník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Obdélník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Obdélník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Obdélník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bdélník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Zaoblený obdélník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Zaoblený obdélník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Obdélník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cs-CZ" smtClean="0"/>
              <a:t>Kliknutím lze upravit styl.</a:t>
            </a:r>
            <a:endParaRPr kumimoji="0" lang="en-US"/>
          </a:p>
        </p:txBody>
      </p:sp>
      <p:sp>
        <p:nvSpPr>
          <p:cNvPr id="9" name="Podnadpis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a:xfrm>
            <a:off x="6705600" y="4206240"/>
            <a:ext cx="960120" cy="457200"/>
          </a:xfrm>
        </p:spPr>
        <p:txBody>
          <a:bodyPr/>
          <a:lstStyle/>
          <a:p>
            <a:fld id="{93389182-1735-4A70-97B3-97D5A4240B7D}" type="datetimeFigureOut">
              <a:rPr lang="cs-CZ" smtClean="0"/>
              <a:t>6.4.2012</a:t>
            </a:fld>
            <a:endParaRPr lang="cs-CZ"/>
          </a:p>
        </p:txBody>
      </p:sp>
      <p:sp>
        <p:nvSpPr>
          <p:cNvPr id="17" name="Zástupný symbol pro zápatí 16"/>
          <p:cNvSpPr>
            <a:spLocks noGrp="1"/>
          </p:cNvSpPr>
          <p:nvPr>
            <p:ph type="ftr" sz="quarter" idx="11"/>
          </p:nvPr>
        </p:nvSpPr>
        <p:spPr>
          <a:xfrm>
            <a:off x="5410200" y="4205288"/>
            <a:ext cx="1295400" cy="457200"/>
          </a:xfrm>
        </p:spPr>
        <p:txBody>
          <a:bodyPr/>
          <a:lstStyle/>
          <a:p>
            <a:endParaRPr lang="cs-CZ"/>
          </a:p>
        </p:txBody>
      </p:sp>
      <p:sp>
        <p:nvSpPr>
          <p:cNvPr id="29" name="Zástupný symbol pro číslo snímku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CE04752B-3BF9-4A4C-B138-E3C8C541C6CF}"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3389182-1735-4A70-97B3-97D5A4240B7D}" type="datetimeFigureOut">
              <a:rPr lang="cs-CZ" smtClean="0"/>
              <a:t>6.4.2012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04752B-3BF9-4A4C-B138-E3C8C541C6CF}"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81800" y="1143000"/>
            <a:ext cx="1905000" cy="5486400"/>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1143000"/>
            <a:ext cx="6248400" cy="5486400"/>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3389182-1735-4A70-97B3-97D5A4240B7D}" type="datetimeFigureOut">
              <a:rPr lang="cs-CZ" smtClean="0"/>
              <a:t>6.4.2012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04752B-3BF9-4A4C-B138-E3C8C541C6CF}"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3389182-1735-4A70-97B3-97D5A4240B7D}" type="datetimeFigureOut">
              <a:rPr lang="cs-CZ" smtClean="0"/>
              <a:t>6.4.2012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04752B-3BF9-4A4C-B138-E3C8C541C6CF}"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p:txBody>
          <a:bodyPr/>
          <a:lstStyle/>
          <a:p>
            <a:fld id="{93389182-1735-4A70-97B3-97D5A4240B7D}" type="datetimeFigureOut">
              <a:rPr lang="cs-CZ" smtClean="0"/>
              <a:t>6.4.2012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04752B-3BF9-4A4C-B138-E3C8C541C6CF}"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obsah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93389182-1735-4A70-97B3-97D5A4240B7D}" type="datetimeFigureOut">
              <a:rPr lang="cs-CZ" smtClean="0"/>
              <a:t>6.4.2012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E04752B-3BF9-4A4C-B138-E3C8C541C6CF}"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381000" y="1143000"/>
            <a:ext cx="8382000" cy="1069848"/>
          </a:xfrm>
        </p:spPr>
        <p:txBody>
          <a:bodyPr anchor="ctr"/>
          <a:lstStyle>
            <a:lvl1pPr>
              <a:defRPr sz="4000" b="0" i="0" cap="none" baseline="0"/>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5" name="Zástupný symbol pro obsah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datum 25"/>
          <p:cNvSpPr>
            <a:spLocks noGrp="1"/>
          </p:cNvSpPr>
          <p:nvPr>
            <p:ph type="dt" sz="half" idx="10"/>
          </p:nvPr>
        </p:nvSpPr>
        <p:spPr/>
        <p:txBody>
          <a:bodyPr rtlCol="0"/>
          <a:lstStyle/>
          <a:p>
            <a:fld id="{93389182-1735-4A70-97B3-97D5A4240B7D}" type="datetimeFigureOut">
              <a:rPr lang="cs-CZ" smtClean="0"/>
              <a:t>6.4.2012</a:t>
            </a:fld>
            <a:endParaRPr lang="cs-CZ"/>
          </a:p>
        </p:txBody>
      </p:sp>
      <p:sp>
        <p:nvSpPr>
          <p:cNvPr id="27" name="Zástupný symbol pro číslo snímku 26"/>
          <p:cNvSpPr>
            <a:spLocks noGrp="1"/>
          </p:cNvSpPr>
          <p:nvPr>
            <p:ph type="sldNum" sz="quarter" idx="11"/>
          </p:nvPr>
        </p:nvSpPr>
        <p:spPr/>
        <p:txBody>
          <a:bodyPr rtlCol="0"/>
          <a:lstStyle/>
          <a:p>
            <a:fld id="{CE04752B-3BF9-4A4C-B138-E3C8C541C6CF}" type="slidenum">
              <a:rPr lang="cs-CZ" smtClean="0"/>
              <a:t>‹#›</a:t>
            </a:fld>
            <a:endParaRPr lang="cs-CZ"/>
          </a:p>
        </p:txBody>
      </p:sp>
      <p:sp>
        <p:nvSpPr>
          <p:cNvPr id="28" name="Zástupný symbol pro zápatí 27"/>
          <p:cNvSpPr>
            <a:spLocks noGrp="1"/>
          </p:cNvSpPr>
          <p:nvPr>
            <p:ph type="ftr" sz="quarter" idx="12"/>
          </p:nvPr>
        </p:nvSpPr>
        <p:spPr/>
        <p:txBody>
          <a:bodyPr rtlCol="0"/>
          <a:lstStyle/>
          <a:p>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cs-CZ" smtClean="0"/>
              <a:t>Kliknutím lze upravit styl.</a:t>
            </a:r>
            <a:endParaRPr kumimoji="0" lang="en-US"/>
          </a:p>
        </p:txBody>
      </p:sp>
      <p:sp>
        <p:nvSpPr>
          <p:cNvPr id="3" name="Zástupný symbol pro datum 2"/>
          <p:cNvSpPr>
            <a:spLocks noGrp="1"/>
          </p:cNvSpPr>
          <p:nvPr>
            <p:ph type="dt" sz="half" idx="10"/>
          </p:nvPr>
        </p:nvSpPr>
        <p:spPr>
          <a:xfrm>
            <a:off x="6583680" y="612648"/>
            <a:ext cx="957264" cy="457200"/>
          </a:xfrm>
        </p:spPr>
        <p:txBody>
          <a:bodyPr/>
          <a:lstStyle/>
          <a:p>
            <a:fld id="{93389182-1735-4A70-97B3-97D5A4240B7D}" type="datetimeFigureOut">
              <a:rPr lang="cs-CZ" smtClean="0"/>
              <a:t>6.4.2012</a:t>
            </a:fld>
            <a:endParaRPr lang="cs-CZ"/>
          </a:p>
        </p:txBody>
      </p:sp>
      <p:sp>
        <p:nvSpPr>
          <p:cNvPr id="4" name="Zástupný symbol pro zápatí 3"/>
          <p:cNvSpPr>
            <a:spLocks noGrp="1"/>
          </p:cNvSpPr>
          <p:nvPr>
            <p:ph type="ftr" sz="quarter" idx="11"/>
          </p:nvPr>
        </p:nvSpPr>
        <p:spPr>
          <a:xfrm>
            <a:off x="5257800" y="612648"/>
            <a:ext cx="1325880" cy="457200"/>
          </a:xfrm>
        </p:spPr>
        <p:txBody>
          <a:bodyPr/>
          <a:lstStyle/>
          <a:p>
            <a:endParaRPr lang="cs-CZ"/>
          </a:p>
        </p:txBody>
      </p:sp>
      <p:sp>
        <p:nvSpPr>
          <p:cNvPr id="5" name="Zástupný symbol pro číslo snímku 4"/>
          <p:cNvSpPr>
            <a:spLocks noGrp="1"/>
          </p:cNvSpPr>
          <p:nvPr>
            <p:ph type="sldNum" sz="quarter" idx="12"/>
          </p:nvPr>
        </p:nvSpPr>
        <p:spPr>
          <a:xfrm>
            <a:off x="8174736" y="2272"/>
            <a:ext cx="762000" cy="365760"/>
          </a:xfrm>
        </p:spPr>
        <p:txBody>
          <a:bodyPr/>
          <a:lstStyle/>
          <a:p>
            <a:fld id="{CE04752B-3BF9-4A4C-B138-E3C8C541C6CF}"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3389182-1735-4A70-97B3-97D5A4240B7D}" type="datetimeFigureOut">
              <a:rPr lang="cs-CZ" smtClean="0"/>
              <a:t>6.4.2012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E04752B-3BF9-4A4C-B138-E3C8C541C6CF}"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53496" y="1101970"/>
            <a:ext cx="3383280" cy="877824"/>
          </a:xfrm>
        </p:spPr>
        <p:txBody>
          <a:bodyPr anchor="b"/>
          <a:lstStyle>
            <a:lvl1pPr algn="l">
              <a:buNone/>
              <a:defRPr sz="1800" b="1"/>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4" name="Zástupný symbol pro obsah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93389182-1735-4A70-97B3-97D5A4240B7D}" type="datetimeFigureOut">
              <a:rPr lang="cs-CZ" smtClean="0"/>
              <a:t>6.4.2012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E04752B-3BF9-4A4C-B138-E3C8C541C6CF}"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cs-CZ" smtClean="0"/>
              <a:t>Kliknutím na ikonu přidáte obrázek.</a:t>
            </a:r>
            <a:endParaRPr kumimoji="0" lang="en-US" dirty="0"/>
          </a:p>
        </p:txBody>
      </p:sp>
      <p:sp>
        <p:nvSpPr>
          <p:cNvPr id="4" name="Zástupný symbol pro text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smtClean="0"/>
              <a:t>Kliknutím lze upravit styly předlohy textu.</a:t>
            </a:r>
          </a:p>
        </p:txBody>
      </p:sp>
      <p:sp>
        <p:nvSpPr>
          <p:cNvPr id="5" name="Zástupný symbol pro datum 4"/>
          <p:cNvSpPr>
            <a:spLocks noGrp="1"/>
          </p:cNvSpPr>
          <p:nvPr>
            <p:ph type="dt" sz="half" idx="10"/>
          </p:nvPr>
        </p:nvSpPr>
        <p:spPr/>
        <p:txBody>
          <a:bodyPr/>
          <a:lstStyle/>
          <a:p>
            <a:fld id="{93389182-1735-4A70-97B3-97D5A4240B7D}" type="datetimeFigureOut">
              <a:rPr lang="cs-CZ" smtClean="0"/>
              <a:t>6.4.2012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E04752B-3BF9-4A4C-B138-E3C8C541C6CF}"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Obdélník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Obdélník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Obdélník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Obdélník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Obdélník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Zaoblený obdélník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Zaoblený obdélník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Obdélník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Obdélník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Obdélník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Obdélník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Obdélník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Obdélník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Zástupný symbol pro nadpis 21"/>
          <p:cNvSpPr>
            <a:spLocks noGrp="1"/>
          </p:cNvSpPr>
          <p:nvPr>
            <p:ph type="title"/>
          </p:nvPr>
        </p:nvSpPr>
        <p:spPr>
          <a:xfrm>
            <a:off x="457200" y="1143000"/>
            <a:ext cx="8229600" cy="1066800"/>
          </a:xfrm>
          <a:prstGeom prst="rect">
            <a:avLst/>
          </a:prstGeom>
        </p:spPr>
        <p:txBody>
          <a:bodyPr vert="horz" anchor="ctr">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3389182-1735-4A70-97B3-97D5A4240B7D}" type="datetimeFigureOut">
              <a:rPr lang="cs-CZ" smtClean="0"/>
              <a:t>6.4.2012</a:t>
            </a:fld>
            <a:endParaRPr lang="cs-CZ"/>
          </a:p>
        </p:txBody>
      </p:sp>
      <p:sp>
        <p:nvSpPr>
          <p:cNvPr id="3" name="Zástupný symbol pro zápatí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cs-CZ"/>
          </a:p>
        </p:txBody>
      </p:sp>
      <p:sp>
        <p:nvSpPr>
          <p:cNvPr id="23" name="Zástupný symbol pro číslo snímku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CE04752B-3BF9-4A4C-B138-E3C8C541C6CF}"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8.png"/><Relationship Id="rId4" Type="http://schemas.openxmlformats.org/officeDocument/2006/relationships/image" Target="../media/image7.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smtClean="0"/>
              <a:t>Informační </a:t>
            </a:r>
            <a:r>
              <a:rPr lang="cs-CZ" smtClean="0"/>
              <a:t>audit</a:t>
            </a:r>
            <a:endParaRPr lang="cs-CZ" dirty="0"/>
          </a:p>
        </p:txBody>
      </p:sp>
      <p:sp>
        <p:nvSpPr>
          <p:cNvPr id="3" name="Podnadpis 2"/>
          <p:cNvSpPr>
            <a:spLocks noGrp="1"/>
          </p:cNvSpPr>
          <p:nvPr>
            <p:ph type="subTitle" idx="1"/>
          </p:nvPr>
        </p:nvSpPr>
        <p:spPr/>
        <p:txBody>
          <a:bodyPr/>
          <a:lstStyle/>
          <a:p>
            <a:pPr algn="r"/>
            <a:r>
              <a:rPr lang="cs-CZ" smtClean="0"/>
              <a:t>IM, VIKMA07, KISK 6. </a:t>
            </a:r>
            <a:r>
              <a:rPr lang="cs-CZ" dirty="0"/>
              <a:t>4</a:t>
            </a:r>
            <a:r>
              <a:rPr lang="cs-CZ" smtClean="0"/>
              <a:t>. 2012</a:t>
            </a:r>
            <a:endParaRPr lang="cs-CZ" dirty="0"/>
          </a:p>
        </p:txBody>
      </p:sp>
    </p:spTree>
    <p:extLst>
      <p:ext uri="{BB962C8B-B14F-4D97-AF65-F5344CB8AC3E}">
        <p14:creationId xmlns:p14="http://schemas.microsoft.com/office/powerpoint/2010/main" val="2539363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IA v ČR</a:t>
            </a:r>
            <a:endParaRPr lang="cs-CZ" dirty="0"/>
          </a:p>
        </p:txBody>
      </p:sp>
      <p:sp>
        <p:nvSpPr>
          <p:cNvPr id="3" name="Zástupný symbol pro obsah 2"/>
          <p:cNvSpPr>
            <a:spLocks noGrp="1"/>
          </p:cNvSpPr>
          <p:nvPr>
            <p:ph idx="1"/>
          </p:nvPr>
        </p:nvSpPr>
        <p:spPr/>
        <p:txBody>
          <a:bodyPr/>
          <a:lstStyle/>
          <a:p>
            <a:pPr marL="0" indent="0">
              <a:buNone/>
            </a:pPr>
            <a:r>
              <a:rPr lang="cs-CZ" dirty="0" smtClean="0"/>
              <a:t>V rámci informačního auditu podle metodiky SPRIG vždy zdůrazňujeme vazbu celkové strategie organizace a její informační strategie. Výchozím bodem je přitom firemní/institucionální identita a image. Identitu tu chápeme jako obraz organizace, který sama přijímá za vlastní a její image pak za obraz, který nabízí směrem navenek. Základními prvky jsou identifikace vize, poslání a hodnot organizace.</a:t>
            </a:r>
            <a:endParaRPr lang="cs-CZ" dirty="0"/>
          </a:p>
        </p:txBody>
      </p:sp>
    </p:spTree>
    <p:extLst>
      <p:ext uri="{BB962C8B-B14F-4D97-AF65-F5344CB8AC3E}">
        <p14:creationId xmlns:p14="http://schemas.microsoft.com/office/powerpoint/2010/main" val="648608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Informační audit: metodika SPRIG </a:t>
            </a:r>
          </a:p>
        </p:txBody>
      </p:sp>
      <p:sp>
        <p:nvSpPr>
          <p:cNvPr id="3" name="Zástupný symbol pro obsah 2"/>
          <p:cNvSpPr>
            <a:spLocks noGrp="1"/>
          </p:cNvSpPr>
          <p:nvPr>
            <p:ph idx="1"/>
          </p:nvPr>
        </p:nvSpPr>
        <p:spPr/>
        <p:txBody>
          <a:bodyPr/>
          <a:lstStyle/>
          <a:p>
            <a:pPr marL="0" indent="0">
              <a:buNone/>
            </a:pPr>
            <a:r>
              <a:rPr lang="cs-CZ" dirty="0"/>
              <a:t>Samotná realizace informačního auditu může probíhat na třech úrovních: </a:t>
            </a:r>
          </a:p>
          <a:p>
            <a:r>
              <a:rPr lang="cs-CZ" smtClean="0"/>
              <a:t>Komplexní </a:t>
            </a:r>
            <a:r>
              <a:rPr lang="cs-CZ" dirty="0"/>
              <a:t>informační audit </a:t>
            </a:r>
          </a:p>
          <a:p>
            <a:r>
              <a:rPr lang="cs-CZ" smtClean="0"/>
              <a:t>Audit </a:t>
            </a:r>
            <a:r>
              <a:rPr lang="cs-CZ" dirty="0"/>
              <a:t>firemní identity </a:t>
            </a:r>
          </a:p>
          <a:p>
            <a:r>
              <a:rPr lang="cs-CZ" smtClean="0"/>
              <a:t>Audit </a:t>
            </a:r>
            <a:r>
              <a:rPr lang="cs-CZ" dirty="0"/>
              <a:t>internetové prezentace </a:t>
            </a:r>
          </a:p>
          <a:p>
            <a:pPr marL="0" indent="0">
              <a:buNone/>
            </a:pPr>
            <a:endParaRPr lang="cs-CZ" dirty="0"/>
          </a:p>
        </p:txBody>
      </p:sp>
    </p:spTree>
    <p:extLst>
      <p:ext uri="{BB962C8B-B14F-4D97-AF65-F5344CB8AC3E}">
        <p14:creationId xmlns:p14="http://schemas.microsoft.com/office/powerpoint/2010/main" val="2288738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Komplexní IA SPRIG</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dirty="0"/>
              <a:t>Komplexní informační audit odpovídá na otázky: </a:t>
            </a:r>
          </a:p>
          <a:p>
            <a:r>
              <a:rPr lang="cs-CZ" dirty="0"/>
              <a:t>o Jsou informace dostupné v organizaci efektivně využity? </a:t>
            </a:r>
          </a:p>
          <a:p>
            <a:r>
              <a:rPr lang="cs-CZ" dirty="0"/>
              <a:t>o Poskytují dostupné informace optimální základ pro rozhodování? </a:t>
            </a:r>
          </a:p>
          <a:p>
            <a:r>
              <a:rPr lang="cs-CZ" dirty="0"/>
              <a:t>o Jsou informační toky optimální vzhledem k požadavkům a potřebám organizace? </a:t>
            </a:r>
          </a:p>
          <a:p>
            <a:r>
              <a:rPr lang="cs-CZ" dirty="0"/>
              <a:t>o Podporují sdílené informace firemní identitu? </a:t>
            </a:r>
          </a:p>
          <a:p>
            <a:r>
              <a:rPr lang="cs-CZ" dirty="0"/>
              <a:t>o Vytvářejí informace poskytované navenek žádoucí firemní image? </a:t>
            </a:r>
          </a:p>
          <a:p>
            <a:pPr marL="0" indent="0">
              <a:buNone/>
            </a:pPr>
            <a:endParaRPr lang="cs-CZ" dirty="0"/>
          </a:p>
        </p:txBody>
      </p:sp>
    </p:spTree>
    <p:extLst>
      <p:ext uri="{BB962C8B-B14F-4D97-AF65-F5344CB8AC3E}">
        <p14:creationId xmlns:p14="http://schemas.microsoft.com/office/powerpoint/2010/main" val="2066943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Metodika analýzy</a:t>
            </a:r>
            <a:endParaRPr lang="cs-CZ" dirty="0"/>
          </a:p>
        </p:txBody>
      </p:sp>
      <p:sp>
        <p:nvSpPr>
          <p:cNvPr id="3" name="Zástupný symbol pro obsah 2"/>
          <p:cNvSpPr>
            <a:spLocks noGrp="1"/>
          </p:cNvSpPr>
          <p:nvPr>
            <p:ph idx="1"/>
          </p:nvPr>
        </p:nvSpPr>
        <p:spPr/>
        <p:txBody>
          <a:bodyPr/>
          <a:lstStyle/>
          <a:p>
            <a:pPr marL="0" indent="0">
              <a:buNone/>
            </a:pPr>
            <a:r>
              <a:rPr lang="cs-CZ" dirty="0" smtClean="0"/>
              <a:t>Metodika analýzy informačních toků a systémů vychází z metodiky DFD (Data </a:t>
            </a:r>
            <a:r>
              <a:rPr lang="cs-CZ" dirty="0" err="1" smtClean="0"/>
              <a:t>Flow</a:t>
            </a:r>
            <a:r>
              <a:rPr lang="cs-CZ" dirty="0" smtClean="0"/>
              <a:t> Diagram), která představuje funkční pohled na informační infrastrukturu společnosti a ERD (Entity </a:t>
            </a:r>
            <a:r>
              <a:rPr lang="cs-CZ" dirty="0" err="1" smtClean="0"/>
              <a:t>Relationship</a:t>
            </a:r>
            <a:r>
              <a:rPr lang="cs-CZ" dirty="0" smtClean="0"/>
              <a:t> Diagram), tedy datový pohled na tuto infrastrukturu.</a:t>
            </a:r>
            <a:endParaRPr lang="cs-CZ" dirty="0"/>
          </a:p>
        </p:txBody>
      </p:sp>
    </p:spTree>
    <p:extLst>
      <p:ext uri="{BB962C8B-B14F-4D97-AF65-F5344CB8AC3E}">
        <p14:creationId xmlns:p14="http://schemas.microsoft.com/office/powerpoint/2010/main" val="189783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Informační toky</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Grafická metoda, </a:t>
            </a:r>
            <a:r>
              <a:rPr lang="cs-CZ" dirty="0"/>
              <a:t>která formou hierarchicky uspořádaných síťových diagramů vyjadřuje dekompozici systému na subsystémy a prvky a současně dovoluje zachytit informační vazby mezi těmito prvky</a:t>
            </a:r>
            <a:r>
              <a:rPr lang="cs-CZ" dirty="0" smtClean="0"/>
              <a:t>.</a:t>
            </a:r>
          </a:p>
          <a:p>
            <a:r>
              <a:rPr lang="cs-CZ" dirty="0" smtClean="0"/>
              <a:t>Vhodná metoda pro studium strukturálních vlastností systému.</a:t>
            </a:r>
          </a:p>
          <a:p>
            <a:r>
              <a:rPr lang="cs-CZ" dirty="0"/>
              <a:t>Základními aktivními prvky jsou funkční prvky neboli funkce, prvky zajišťující transformaci vstupní informace na výstupní</a:t>
            </a:r>
            <a:r>
              <a:rPr lang="cs-CZ" dirty="0" smtClean="0"/>
              <a:t>.</a:t>
            </a:r>
          </a:p>
          <a:p>
            <a:r>
              <a:rPr lang="cs-CZ" b="1" dirty="0"/>
              <a:t>Aktivní prvky </a:t>
            </a:r>
            <a:r>
              <a:rPr lang="cs-CZ" dirty="0"/>
              <a:t>lze dále rozlišovat na prvky příslušné k popisovanému systému a prvky, které lze považovat vzhledem k popisovanému systému za vnější.</a:t>
            </a:r>
          </a:p>
        </p:txBody>
      </p:sp>
    </p:spTree>
    <p:extLst>
      <p:ext uri="{BB962C8B-B14F-4D97-AF65-F5344CB8AC3E}">
        <p14:creationId xmlns:p14="http://schemas.microsoft.com/office/powerpoint/2010/main" val="19840707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Informační toky</a:t>
            </a:r>
          </a:p>
        </p:txBody>
      </p:sp>
      <p:sp>
        <p:nvSpPr>
          <p:cNvPr id="3" name="Zástupný symbol pro obsah 2"/>
          <p:cNvSpPr>
            <a:spLocks noGrp="1"/>
          </p:cNvSpPr>
          <p:nvPr>
            <p:ph idx="1"/>
          </p:nvPr>
        </p:nvSpPr>
        <p:spPr/>
        <p:txBody>
          <a:bodyPr>
            <a:normAutofit fontScale="70000" lnSpcReduction="20000"/>
          </a:bodyPr>
          <a:lstStyle/>
          <a:p>
            <a:r>
              <a:rPr lang="cs-CZ" b="1" dirty="0"/>
              <a:t>Pasivní prvky </a:t>
            </a:r>
            <a:r>
              <a:rPr lang="cs-CZ" dirty="0"/>
              <a:t>představují paměti. Jedná se o prvky, které jsou schopny uchovat uloženou informaci. V případě softwarově orientovaných systémů mohou být realizovány například soubory nebo databázemi, v oblasti nesoftwarových systémů například protokoly, seznamy nebo záznamovými knihami.</a:t>
            </a:r>
          </a:p>
          <a:p>
            <a:r>
              <a:rPr lang="cs-CZ" dirty="0"/>
              <a:t>Významnou složkou diagramu informačních toků jsou </a:t>
            </a:r>
            <a:r>
              <a:rPr lang="cs-CZ" b="1" dirty="0"/>
              <a:t>informační vazby mezi prvky systému </a:t>
            </a:r>
            <a:r>
              <a:rPr lang="cs-CZ" dirty="0"/>
              <a:t>– informační toky. Obsah informačního toku nemůže být s ohledem na požadavek přehlednosti diagramu vyjádřen zcela detailně. </a:t>
            </a:r>
            <a:endParaRPr lang="cs-CZ" dirty="0" smtClean="0"/>
          </a:p>
          <a:p>
            <a:r>
              <a:rPr lang="cs-CZ" b="1" dirty="0"/>
              <a:t>Metoda informačních toků </a:t>
            </a:r>
            <a:r>
              <a:rPr lang="cs-CZ" dirty="0"/>
              <a:t>vyjadřuje formou hierarchicky uspořádaných síťových diagramů dekompozici systému na subsystémy a prvky a současně zachycuje informační vazby mezi těmito prvky. </a:t>
            </a:r>
            <a:endParaRPr lang="cs-CZ" dirty="0" smtClean="0"/>
          </a:p>
          <a:p>
            <a:r>
              <a:rPr lang="cs-CZ" dirty="0"/>
              <a:t>Na vrcholu této hierarchie stojí </a:t>
            </a:r>
            <a:r>
              <a:rPr lang="cs-CZ" b="1" dirty="0"/>
              <a:t>tzv. kontextový diagram, </a:t>
            </a:r>
            <a:r>
              <a:rPr lang="cs-CZ" dirty="0"/>
              <a:t>který vyjadřuje začlenění systému do souvislostí okolního světa.</a:t>
            </a:r>
          </a:p>
        </p:txBody>
      </p:sp>
    </p:spTree>
    <p:extLst>
      <p:ext uri="{BB962C8B-B14F-4D97-AF65-F5344CB8AC3E}">
        <p14:creationId xmlns:p14="http://schemas.microsoft.com/office/powerpoint/2010/main" val="32040456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Informační toky</a:t>
            </a:r>
            <a:endParaRPr lang="cs-CZ"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5" name="Objekt 4"/>
          <p:cNvGraphicFramePr>
            <a:graphicFrameLocks noChangeAspect="1"/>
          </p:cNvGraphicFramePr>
          <p:nvPr>
            <p:extLst>
              <p:ext uri="{D42A27DB-BD31-4B8C-83A1-F6EECF244321}">
                <p14:modId xmlns:p14="http://schemas.microsoft.com/office/powerpoint/2010/main" val="1423324809"/>
              </p:ext>
            </p:extLst>
          </p:nvPr>
        </p:nvGraphicFramePr>
        <p:xfrm>
          <a:off x="899592" y="1628800"/>
          <a:ext cx="6344042" cy="4032448"/>
        </p:xfrm>
        <a:graphic>
          <a:graphicData uri="http://schemas.openxmlformats.org/presentationml/2006/ole">
            <mc:AlternateContent xmlns:mc="http://schemas.openxmlformats.org/markup-compatibility/2006">
              <mc:Choice xmlns:v="urn:schemas-microsoft-com:vml" Requires="v">
                <p:oleObj spid="_x0000_s2057" name="Picture" r:id="rId3" imgW="4706112" imgH="2996184" progId="Word.Picture.8">
                  <p:embed/>
                </p:oleObj>
              </mc:Choice>
              <mc:Fallback>
                <p:oleObj name="Picture" r:id="rId3" imgW="4706112" imgH="2996184"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1628800"/>
                        <a:ext cx="6344042" cy="4032448"/>
                      </a:xfrm>
                      <a:prstGeom prst="rect">
                        <a:avLst/>
                      </a:prstGeom>
                      <a:noFill/>
                    </p:spPr>
                  </p:pic>
                </p:oleObj>
              </mc:Fallback>
            </mc:AlternateContent>
          </a:graphicData>
        </a:graphic>
      </p:graphicFrame>
    </p:spTree>
    <p:extLst>
      <p:ext uri="{BB962C8B-B14F-4D97-AF65-F5344CB8AC3E}">
        <p14:creationId xmlns:p14="http://schemas.microsoft.com/office/powerpoint/2010/main" val="32041473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ER model</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ER model – model entit a jejich vzájemných </a:t>
            </a:r>
            <a:r>
              <a:rPr lang="cs-CZ" dirty="0" smtClean="0"/>
              <a:t>vztahů. </a:t>
            </a:r>
          </a:p>
          <a:p>
            <a:r>
              <a:rPr lang="cs-CZ" dirty="0" smtClean="0"/>
              <a:t>Vhodný </a:t>
            </a:r>
            <a:r>
              <a:rPr lang="cs-CZ" dirty="0"/>
              <a:t>pro analýzu systému v případě, kdy složitost systému spočívá spíše ve složitosti struktury dat než ve složitosti jeho funkčních složek.</a:t>
            </a:r>
            <a:r>
              <a:rPr lang="cs-CZ" dirty="0" smtClean="0"/>
              <a:t> </a:t>
            </a:r>
          </a:p>
          <a:p>
            <a:r>
              <a:rPr lang="cs-CZ" dirty="0"/>
              <a:t>ER model zachycuje formou síťového grafu objekty reálného světa a vztahy mezi nimi. Množiny objektů reálného světa mající shodné vlastnosti se nazývají entitami, vztahy mezi nimi pak relacemi. Entity mohou být blíže specifikovány množinou atributů, které mají shodný význam jako datové elementy užívané při detailní datové analýze. </a:t>
            </a:r>
          </a:p>
        </p:txBody>
      </p:sp>
    </p:spTree>
    <p:extLst>
      <p:ext uri="{BB962C8B-B14F-4D97-AF65-F5344CB8AC3E}">
        <p14:creationId xmlns:p14="http://schemas.microsoft.com/office/powerpoint/2010/main" val="40991445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ER model</a:t>
            </a:r>
          </a:p>
        </p:txBody>
      </p:sp>
      <p:sp>
        <p:nvSpPr>
          <p:cNvPr id="3" name="Zástupný symbol pro obsah 2"/>
          <p:cNvSpPr>
            <a:spLocks noGrp="1"/>
          </p:cNvSpPr>
          <p:nvPr>
            <p:ph idx="1"/>
          </p:nvPr>
        </p:nvSpPr>
        <p:spPr/>
        <p:txBody>
          <a:bodyPr/>
          <a:lstStyle/>
          <a:p>
            <a:r>
              <a:rPr lang="cs-CZ" dirty="0"/>
              <a:t>Relace mezi entitami jsou specifikovány kardinalitou a těsností vazby. ER modely se využívají pro tvorbu modelů dat na logické neboli konceptuální úrovni, tedy modelů dat nezávislých na jejich fyzické realizaci prostřednictvím specifického databázového systému.  </a:t>
            </a:r>
            <a:endParaRPr lang="cs-CZ" dirty="0" smtClean="0"/>
          </a:p>
          <a:p>
            <a:endParaRPr lang="cs-CZ" dirty="0"/>
          </a:p>
          <a:p>
            <a:endParaRPr lang="cs-CZ"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016" y="4581128"/>
            <a:ext cx="3680409" cy="201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993883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ER model</a:t>
            </a:r>
            <a:endParaRPr lang="cs-CZ" dirty="0"/>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1412776"/>
            <a:ext cx="4680520" cy="4830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24710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Informační audit - specifikace</a:t>
            </a:r>
            <a:endParaRPr lang="cs-CZ" dirty="0"/>
          </a:p>
        </p:txBody>
      </p:sp>
      <p:sp>
        <p:nvSpPr>
          <p:cNvPr id="3" name="Zástupný symbol pro obsah 2"/>
          <p:cNvSpPr>
            <a:spLocks noGrp="1"/>
          </p:cNvSpPr>
          <p:nvPr>
            <p:ph idx="1"/>
          </p:nvPr>
        </p:nvSpPr>
        <p:spPr/>
        <p:txBody>
          <a:bodyPr>
            <a:normAutofit/>
          </a:bodyPr>
          <a:lstStyle/>
          <a:p>
            <a:pPr marL="0" indent="0">
              <a:buNone/>
            </a:pPr>
            <a:r>
              <a:rPr lang="cs-CZ" dirty="0" smtClean="0"/>
              <a:t>Informační audit je významným nástrojem řízení moderní organizace, napomáhá zejména aktualizovat a usměrňovat strategii organizace, resp. na ni navazující informační strategii.</a:t>
            </a:r>
          </a:p>
          <a:p>
            <a:endParaRPr lang="cs-CZ" dirty="0"/>
          </a:p>
          <a:p>
            <a:pPr marL="0" indent="0">
              <a:buNone/>
            </a:pPr>
            <a:r>
              <a:rPr lang="cs-CZ" dirty="0" smtClean="0"/>
              <a:t>Informační </a:t>
            </a:r>
            <a:r>
              <a:rPr lang="cs-CZ" dirty="0"/>
              <a:t>audit je relativně novou teoretickou disciplínou na pomezí informační vědy, znalostního a informačního managementu s velkým potenciálem aplikace v praxi. </a:t>
            </a:r>
          </a:p>
        </p:txBody>
      </p:sp>
    </p:spTree>
    <p:extLst>
      <p:ext uri="{BB962C8B-B14F-4D97-AF65-F5344CB8AC3E}">
        <p14:creationId xmlns:p14="http://schemas.microsoft.com/office/powerpoint/2010/main" val="19684931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ER model</a:t>
            </a:r>
            <a:endParaRPr lang="cs-CZ"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2060848"/>
            <a:ext cx="7277100" cy="300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57033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Metody popisu chování</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Popis chování systému je v obecném slova smyslu jeho algoritmizací</a:t>
            </a:r>
            <a:r>
              <a:rPr lang="cs-CZ" dirty="0" smtClean="0"/>
              <a:t>.</a:t>
            </a:r>
          </a:p>
          <a:p>
            <a:r>
              <a:rPr lang="cs-CZ" dirty="0"/>
              <a:t>Algoritmus chování je však v určitých případech nutné nebo účelné podrobněji popsat již ve fázi analýzy. Metody popisu chování umožňují ve fázi analýzy zachytit algoritmickou složku systému, avšak abstrahují od konkrétního způsobu realizace, který je předmětem fáze návrhu. </a:t>
            </a:r>
            <a:endParaRPr lang="cs-CZ" dirty="0" smtClean="0"/>
          </a:p>
          <a:p>
            <a:r>
              <a:rPr lang="cs-CZ" dirty="0"/>
              <a:t>Metody jsou založeny na grafickém vyjádření nebo na vhodné kombinaci grafického vyjádření a formalizovaného textového popisu. Obvykle je pomocí grafických prostředků zachycena základní struktura algoritmu, která je pro specifikaci algoritmu na detailní úrovni doplněna relativně krátkými sekvencemi příkazů zapsanými formalizovaným jazykem. </a:t>
            </a:r>
          </a:p>
          <a:p>
            <a:endParaRPr lang="cs-CZ" dirty="0"/>
          </a:p>
        </p:txBody>
      </p:sp>
    </p:spTree>
    <p:extLst>
      <p:ext uri="{BB962C8B-B14F-4D97-AF65-F5344CB8AC3E}">
        <p14:creationId xmlns:p14="http://schemas.microsoft.com/office/powerpoint/2010/main" val="34197411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Metody popisu chování</a:t>
            </a:r>
          </a:p>
        </p:txBody>
      </p:sp>
      <p:sp>
        <p:nvSpPr>
          <p:cNvPr id="3" name="Zástupný symbol pro obsah 2"/>
          <p:cNvSpPr>
            <a:spLocks noGrp="1"/>
          </p:cNvSpPr>
          <p:nvPr>
            <p:ph idx="1"/>
          </p:nvPr>
        </p:nvSpPr>
        <p:spPr/>
        <p:txBody>
          <a:bodyPr>
            <a:normAutofit lnSpcReduction="10000"/>
          </a:bodyPr>
          <a:lstStyle/>
          <a:p>
            <a:r>
              <a:rPr lang="cs-CZ" dirty="0"/>
              <a:t>Klasickým grafickým prostředkem zápisu algoritmu je vývojový diagram. Díky své jednoduchosti získal oblibu v nejrůznějších oblastech, které daly vzniknout jeho různým modifikacím. Nejjednodušší varianta zachycuje základní strukturu algoritmu pomocí vzájemně propojených elementů představovaných bloky a podmínkami. Detailní specifikace algoritmu je obsahem příslušných elementů a je vyjádřena formalizovaným jazykem.  </a:t>
            </a:r>
          </a:p>
          <a:p>
            <a:endParaRPr lang="cs-CZ" dirty="0"/>
          </a:p>
        </p:txBody>
      </p:sp>
    </p:spTree>
    <p:extLst>
      <p:ext uri="{BB962C8B-B14F-4D97-AF65-F5344CB8AC3E}">
        <p14:creationId xmlns:p14="http://schemas.microsoft.com/office/powerpoint/2010/main" val="29855127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Vývojový diagram</a:t>
            </a:r>
            <a:endParaRPr lang="cs-CZ"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6" name="Objekt 5"/>
          <p:cNvGraphicFramePr>
            <a:graphicFrameLocks noChangeAspect="1"/>
          </p:cNvGraphicFramePr>
          <p:nvPr>
            <p:extLst>
              <p:ext uri="{D42A27DB-BD31-4B8C-83A1-F6EECF244321}">
                <p14:modId xmlns:p14="http://schemas.microsoft.com/office/powerpoint/2010/main" val="3276958756"/>
              </p:ext>
            </p:extLst>
          </p:nvPr>
        </p:nvGraphicFramePr>
        <p:xfrm>
          <a:off x="683568" y="2473270"/>
          <a:ext cx="2952328" cy="3987713"/>
        </p:xfrm>
        <a:graphic>
          <a:graphicData uri="http://schemas.openxmlformats.org/presentationml/2006/ole">
            <mc:AlternateContent xmlns:mc="http://schemas.openxmlformats.org/markup-compatibility/2006">
              <mc:Choice xmlns:v="urn:schemas-microsoft-com:vml" Requires="v">
                <p:oleObj spid="_x0000_s3081" name="Picture" r:id="rId3" imgW="1819656" imgH="2453640" progId="Word.Picture.8">
                  <p:embed/>
                </p:oleObj>
              </mc:Choice>
              <mc:Fallback>
                <p:oleObj name="Picture" r:id="rId3" imgW="1819656" imgH="2453640"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568" y="2473270"/>
                        <a:ext cx="2952328" cy="3987713"/>
                      </a:xfrm>
                      <a:prstGeom prst="rect">
                        <a:avLst/>
                      </a:prstGeom>
                      <a:noFill/>
                      <a:ln>
                        <a:noFill/>
                      </a:ln>
                      <a:extLst/>
                    </p:spPr>
                  </p:pic>
                </p:oleObj>
              </mc:Fallback>
            </mc:AlternateContent>
          </a:graphicData>
        </a:graphic>
      </p:graphicFrame>
      <p:pic>
        <p:nvPicPr>
          <p:cNvPr id="819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5937" y="2132856"/>
            <a:ext cx="4632812" cy="43281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09678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Metody popisu chování</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a:t>Metody popisu chování jsou obvykle velmi příbuzné metodám užívaným při tvorbě </a:t>
            </a:r>
            <a:r>
              <a:rPr lang="cs-CZ" dirty="0" smtClean="0"/>
              <a:t>programů.</a:t>
            </a:r>
          </a:p>
          <a:p>
            <a:r>
              <a:rPr lang="cs-CZ" dirty="0"/>
              <a:t>Při nedodržení určitých pravidel mohou konstrukce zachycené pomocí vývojových diagramů odporovat zásadám strukturovaného programování, a tím mohou znesnadňovat případnou následnou programovou realizaci. </a:t>
            </a:r>
          </a:p>
          <a:p>
            <a:r>
              <a:rPr lang="cs-CZ" dirty="0"/>
              <a:t>Mezi metody, které podporují a dodržují zásady strukturovaného </a:t>
            </a:r>
            <a:r>
              <a:rPr lang="cs-CZ" dirty="0" smtClean="0"/>
              <a:t>programování, </a:t>
            </a:r>
            <a:r>
              <a:rPr lang="cs-CZ" dirty="0"/>
              <a:t>patří metoda grafického zápisu algoritmů podle Jacksona, označovaná jako Jacksonovy diagramy. Základní struktura algoritmu je popsána hierarchickým stromovým diagramem, detailní specifikace je obsahem příslušných elementů a je vyjádřena formalizovaným jazykem. </a:t>
            </a:r>
          </a:p>
          <a:p>
            <a:endParaRPr lang="cs-CZ" dirty="0"/>
          </a:p>
        </p:txBody>
      </p:sp>
    </p:spTree>
    <p:extLst>
      <p:ext uri="{BB962C8B-B14F-4D97-AF65-F5344CB8AC3E}">
        <p14:creationId xmlns:p14="http://schemas.microsoft.com/office/powerpoint/2010/main" val="38262880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Analytická studie</a:t>
            </a:r>
            <a:endParaRPr lang="cs-CZ" dirty="0"/>
          </a:p>
        </p:txBody>
      </p:sp>
      <p:sp>
        <p:nvSpPr>
          <p:cNvPr id="3" name="Zástupný symbol pro obsah 2"/>
          <p:cNvSpPr>
            <a:spLocks noGrp="1"/>
          </p:cNvSpPr>
          <p:nvPr>
            <p:ph idx="1"/>
          </p:nvPr>
        </p:nvSpPr>
        <p:spPr/>
        <p:txBody>
          <a:bodyPr>
            <a:normAutofit/>
          </a:bodyPr>
          <a:lstStyle/>
          <a:p>
            <a:pPr marL="653796" indent="-571500">
              <a:buFont typeface="+mj-lt"/>
              <a:buAutoNum type="romanUcPeriod"/>
            </a:pPr>
            <a:r>
              <a:rPr lang="cs-CZ" dirty="0" smtClean="0"/>
              <a:t>Profil zvolené organizace</a:t>
            </a:r>
          </a:p>
          <a:p>
            <a:pPr marL="596646" indent="-514350">
              <a:buNone/>
            </a:pPr>
            <a:r>
              <a:rPr lang="cs-CZ" dirty="0" smtClean="0"/>
              <a:t>	Ekonomické informace (právní status, základní kapitál, počet zaměstnanců, obrat, předmět činnosti).</a:t>
            </a:r>
          </a:p>
          <a:p>
            <a:pPr marL="596646" indent="-514350">
              <a:buNone/>
            </a:pPr>
            <a:r>
              <a:rPr lang="cs-CZ" dirty="0" smtClean="0"/>
              <a:t>	Lze zvolit ziskovou i neziskovou organizaci.</a:t>
            </a:r>
          </a:p>
          <a:p>
            <a:pPr marL="596646" indent="-514350">
              <a:buNone/>
            </a:pPr>
            <a:endParaRPr lang="cs-CZ" dirty="0" smtClean="0"/>
          </a:p>
          <a:p>
            <a:pPr marL="653796" indent="-571500">
              <a:buAutoNum type="romanUcPeriod" startAt="2"/>
            </a:pPr>
            <a:r>
              <a:rPr lang="cs-CZ" dirty="0" smtClean="0"/>
              <a:t>Organizační struktura organizace</a:t>
            </a:r>
          </a:p>
          <a:p>
            <a:pPr marL="653796" indent="-571500">
              <a:buNone/>
            </a:pPr>
            <a:r>
              <a:rPr lang="cs-CZ" dirty="0" smtClean="0"/>
              <a:t>	Hierarchie řízení organizace.</a:t>
            </a:r>
          </a:p>
          <a:p>
            <a:pPr marL="596646" indent="-514350">
              <a:buNone/>
            </a:pPr>
            <a:r>
              <a:rPr lang="cs-CZ" dirty="0" smtClean="0"/>
              <a:t>	</a:t>
            </a:r>
            <a:endParaRPr lang="cs-CZ" dirty="0"/>
          </a:p>
        </p:txBody>
      </p:sp>
    </p:spTree>
    <p:extLst>
      <p:ext uri="{BB962C8B-B14F-4D97-AF65-F5344CB8AC3E}">
        <p14:creationId xmlns:p14="http://schemas.microsoft.com/office/powerpoint/2010/main" val="29279163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Analytická studie</a:t>
            </a:r>
            <a:endParaRPr lang="cs-CZ" dirty="0"/>
          </a:p>
        </p:txBody>
      </p:sp>
      <p:sp>
        <p:nvSpPr>
          <p:cNvPr id="3" name="Zástupný symbol pro obsah 2"/>
          <p:cNvSpPr>
            <a:spLocks noGrp="1"/>
          </p:cNvSpPr>
          <p:nvPr>
            <p:ph idx="1"/>
          </p:nvPr>
        </p:nvSpPr>
        <p:spPr/>
        <p:txBody>
          <a:bodyPr>
            <a:normAutofit lnSpcReduction="10000"/>
          </a:bodyPr>
          <a:lstStyle/>
          <a:p>
            <a:pPr marL="653796" indent="-571500">
              <a:buAutoNum type="romanUcPeriod" startAt="3"/>
            </a:pPr>
            <a:r>
              <a:rPr lang="cs-CZ" dirty="0" smtClean="0"/>
              <a:t>Informační strategie organizace</a:t>
            </a:r>
          </a:p>
          <a:p>
            <a:pPr marL="653796" indent="-571500">
              <a:buAutoNum type="romanUcPeriod" startAt="3"/>
            </a:pPr>
            <a:r>
              <a:rPr lang="cs-CZ" dirty="0" smtClean="0"/>
              <a:t>Podnikatelská strategie organizace</a:t>
            </a:r>
          </a:p>
          <a:p>
            <a:pPr marL="653796" indent="-571500">
              <a:buAutoNum type="romanUcPeriod" startAt="3"/>
            </a:pPr>
            <a:r>
              <a:rPr lang="cs-CZ" dirty="0" smtClean="0"/>
              <a:t>Informační systém v organizaci</a:t>
            </a:r>
          </a:p>
          <a:p>
            <a:pPr marL="653796" indent="-571500">
              <a:buAutoNum type="romanUcPeriod" startAt="3"/>
            </a:pPr>
            <a:r>
              <a:rPr lang="cs-CZ" dirty="0" smtClean="0"/>
              <a:t>Výběr oblasti zájmu (proces/IS) – resp. PROBLÉM</a:t>
            </a:r>
          </a:p>
          <a:p>
            <a:pPr marL="653796" indent="-571500">
              <a:buNone/>
            </a:pPr>
            <a:r>
              <a:rPr lang="cs-CZ" dirty="0" smtClean="0"/>
              <a:t>	Současný stav, nedostatky současného řešení, návrh optimalizace procesu/IS, předpokládané chování procesu/IS po implementaci návrhu na optimalizaci procesu.</a:t>
            </a:r>
          </a:p>
          <a:p>
            <a:pPr marL="653796" indent="-571500">
              <a:buNone/>
            </a:pPr>
            <a:r>
              <a:rPr lang="cs-CZ" dirty="0" smtClean="0"/>
              <a:t>	</a:t>
            </a:r>
          </a:p>
          <a:p>
            <a:pPr marL="653796" indent="-571500">
              <a:buAutoNum type="romanUcPeriod" startAt="3"/>
            </a:pPr>
            <a:endParaRPr lang="cs-CZ" dirty="0" smtClean="0"/>
          </a:p>
          <a:p>
            <a:pPr marL="653796" indent="-571500">
              <a:buAutoNum type="romanUcPeriod" startAt="3"/>
            </a:pPr>
            <a:endParaRPr lang="cs-CZ" dirty="0" smtClean="0"/>
          </a:p>
          <a:p>
            <a:pPr marL="653796" indent="-571500">
              <a:buAutoNum type="romanUcPeriod" startAt="3"/>
            </a:pPr>
            <a:endParaRPr lang="cs-CZ" dirty="0"/>
          </a:p>
        </p:txBody>
      </p:sp>
    </p:spTree>
    <p:extLst>
      <p:ext uri="{BB962C8B-B14F-4D97-AF65-F5344CB8AC3E}">
        <p14:creationId xmlns:p14="http://schemas.microsoft.com/office/powerpoint/2010/main" val="9014562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Analytická studie</a:t>
            </a:r>
            <a:endParaRPr lang="cs-CZ" dirty="0"/>
          </a:p>
        </p:txBody>
      </p:sp>
      <p:sp>
        <p:nvSpPr>
          <p:cNvPr id="3" name="Zástupný symbol pro obsah 2"/>
          <p:cNvSpPr>
            <a:spLocks noGrp="1"/>
          </p:cNvSpPr>
          <p:nvPr>
            <p:ph idx="1"/>
          </p:nvPr>
        </p:nvSpPr>
        <p:spPr/>
        <p:txBody>
          <a:bodyPr/>
          <a:lstStyle/>
          <a:p>
            <a:pPr marL="653796" indent="-571500">
              <a:buFont typeface="+mj-lt"/>
              <a:buAutoNum type="romanUcPeriod" startAt="7"/>
            </a:pPr>
            <a:r>
              <a:rPr lang="cs-CZ" dirty="0" smtClean="0"/>
              <a:t>Závěr, shrnutí</a:t>
            </a:r>
          </a:p>
          <a:p>
            <a:pPr marL="653796" indent="-571500">
              <a:buNone/>
            </a:pPr>
            <a:r>
              <a:rPr lang="cs-CZ" dirty="0" smtClean="0"/>
              <a:t>Přílohy, použité zdroje</a:t>
            </a:r>
            <a:endParaRPr lang="cs-CZ" dirty="0"/>
          </a:p>
        </p:txBody>
      </p:sp>
    </p:spTree>
    <p:extLst>
      <p:ext uri="{BB962C8B-B14F-4D97-AF65-F5344CB8AC3E}">
        <p14:creationId xmlns:p14="http://schemas.microsoft.com/office/powerpoint/2010/main" val="496061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IA</a:t>
            </a:r>
            <a:endParaRPr lang="cs-CZ" dirty="0"/>
          </a:p>
        </p:txBody>
      </p:sp>
      <p:sp>
        <p:nvSpPr>
          <p:cNvPr id="3" name="Zástupný symbol pro obsah 2"/>
          <p:cNvSpPr>
            <a:spLocks noGrp="1"/>
          </p:cNvSpPr>
          <p:nvPr>
            <p:ph idx="1"/>
          </p:nvPr>
        </p:nvSpPr>
        <p:spPr/>
        <p:txBody>
          <a:bodyPr/>
          <a:lstStyle/>
          <a:p>
            <a:pPr marL="0" indent="0">
              <a:buNone/>
            </a:pPr>
            <a:r>
              <a:rPr lang="cs-CZ" dirty="0"/>
              <a:t>Informační audit podporuje efektivní správu a řízení informací s ohledem na image a identitu organizace. Všechny tyto atributy naznačují, že informační audit je aktivitou úzce spojenou s disciplínou znalostního managementu (</a:t>
            </a:r>
            <a:r>
              <a:rPr lang="cs-CZ" dirty="0" err="1"/>
              <a:t>knowledge</a:t>
            </a:r>
            <a:r>
              <a:rPr lang="cs-CZ" dirty="0"/>
              <a:t> management). V moderní dynamické organizaci hraje efektivní znalostní management zásadní roli. </a:t>
            </a:r>
          </a:p>
        </p:txBody>
      </p:sp>
    </p:spTree>
    <p:extLst>
      <p:ext uri="{BB962C8B-B14F-4D97-AF65-F5344CB8AC3E}">
        <p14:creationId xmlns:p14="http://schemas.microsoft.com/office/powerpoint/2010/main" val="1974242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Metodika IA</a:t>
            </a:r>
            <a:endParaRPr lang="cs-CZ" dirty="0"/>
          </a:p>
        </p:txBody>
      </p:sp>
      <p:sp>
        <p:nvSpPr>
          <p:cNvPr id="3" name="Zástupný symbol pro obsah 2"/>
          <p:cNvSpPr>
            <a:spLocks noGrp="1"/>
          </p:cNvSpPr>
          <p:nvPr>
            <p:ph idx="1"/>
          </p:nvPr>
        </p:nvSpPr>
        <p:spPr/>
        <p:txBody>
          <a:bodyPr>
            <a:normAutofit fontScale="92500"/>
          </a:bodyPr>
          <a:lstStyle/>
          <a:p>
            <a:pPr marL="0" indent="0">
              <a:buNone/>
            </a:pPr>
            <a:r>
              <a:rPr lang="cs-CZ" dirty="0" smtClean="0"/>
              <a:t>Příklady otázek:</a:t>
            </a:r>
          </a:p>
          <a:p>
            <a:endParaRPr lang="cs-CZ" dirty="0"/>
          </a:p>
          <a:p>
            <a:r>
              <a:rPr lang="cs-CZ" dirty="0" smtClean="0"/>
              <a:t>Je </a:t>
            </a:r>
            <a:r>
              <a:rPr lang="cs-CZ" dirty="0"/>
              <a:t>komunikace mezi pracovníky a pracovními týmy optimální? </a:t>
            </a:r>
          </a:p>
          <a:p>
            <a:r>
              <a:rPr lang="cs-CZ" dirty="0" smtClean="0"/>
              <a:t>Jsou </a:t>
            </a:r>
            <a:r>
              <a:rPr lang="cs-CZ" dirty="0"/>
              <a:t>dostupné informační zdroje optimálně využity? </a:t>
            </a:r>
          </a:p>
          <a:p>
            <a:r>
              <a:rPr lang="cs-CZ" dirty="0" smtClean="0"/>
              <a:t>Je </a:t>
            </a:r>
            <a:r>
              <a:rPr lang="cs-CZ" dirty="0"/>
              <a:t>image (prezentace směrem navenek i dovnitř) v souladu s identitou organizace (zejména požadavky na prezentaci)? </a:t>
            </a:r>
          </a:p>
          <a:p>
            <a:r>
              <a:rPr lang="cs-CZ" dirty="0" smtClean="0"/>
              <a:t>Je </a:t>
            </a:r>
            <a:r>
              <a:rPr lang="cs-CZ" dirty="0"/>
              <a:t>internetová prezentace optimální vzhledem k jejímu očekávanému přínosu? </a:t>
            </a:r>
          </a:p>
          <a:p>
            <a:pPr marL="0" indent="0">
              <a:buNone/>
            </a:pPr>
            <a:endParaRPr lang="cs-CZ" dirty="0"/>
          </a:p>
        </p:txBody>
      </p:sp>
    </p:spTree>
    <p:extLst>
      <p:ext uri="{BB962C8B-B14F-4D97-AF65-F5344CB8AC3E}">
        <p14:creationId xmlns:p14="http://schemas.microsoft.com/office/powerpoint/2010/main" val="578810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Informační audit</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dirty="0" smtClean="0"/>
              <a:t>Informační audit podporuje efektivní správu a řízení informací s ohledem na image a identitu organizace. Všechny tyto atributy naznačují, že informační audit je aktivitou úzce spojenou s disciplínou znalostního managementu (</a:t>
            </a:r>
            <a:r>
              <a:rPr lang="cs-CZ" dirty="0" err="1" smtClean="0"/>
              <a:t>knowledge</a:t>
            </a:r>
            <a:r>
              <a:rPr lang="cs-CZ" dirty="0" smtClean="0"/>
              <a:t> management). V moderní dynamické organizaci hraje efektivní znalostní management zásadní roli. Hlavní cíle informačního auditu – optimální správa a řízení komunikace, informačních toků – patří zřetelně také mezi cíle znalostního managementu.</a:t>
            </a:r>
            <a:endParaRPr lang="cs-CZ" dirty="0"/>
          </a:p>
        </p:txBody>
      </p:sp>
    </p:spTree>
    <p:extLst>
      <p:ext uri="{BB962C8B-B14F-4D97-AF65-F5344CB8AC3E}">
        <p14:creationId xmlns:p14="http://schemas.microsoft.com/office/powerpoint/2010/main" val="2878747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548680"/>
            <a:ext cx="8280920" cy="5688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64786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Metodika IA</a:t>
            </a:r>
            <a:endParaRPr lang="cs-CZ" dirty="0"/>
          </a:p>
        </p:txBody>
      </p:sp>
      <p:sp>
        <p:nvSpPr>
          <p:cNvPr id="3" name="Zástupný symbol pro obsah 2"/>
          <p:cNvSpPr>
            <a:spLocks noGrp="1"/>
          </p:cNvSpPr>
          <p:nvPr>
            <p:ph idx="1"/>
          </p:nvPr>
        </p:nvSpPr>
        <p:spPr/>
        <p:txBody>
          <a:bodyPr/>
          <a:lstStyle/>
          <a:p>
            <a:r>
              <a:rPr lang="cs-CZ" dirty="0"/>
              <a:t>neexistuje všeobecně uznávaná metodika pro provádění informačního auditu, většina metodik vychází z prací </a:t>
            </a:r>
            <a:r>
              <a:rPr lang="cs-CZ" dirty="0" err="1"/>
              <a:t>Ornové</a:t>
            </a:r>
            <a:r>
              <a:rPr lang="cs-CZ" dirty="0"/>
              <a:t> (1990) a Burka a </a:t>
            </a:r>
            <a:r>
              <a:rPr lang="cs-CZ" dirty="0" err="1"/>
              <a:t>Hortona</a:t>
            </a:r>
            <a:r>
              <a:rPr lang="cs-CZ" dirty="0"/>
              <a:t> (1998). </a:t>
            </a:r>
            <a:endParaRPr lang="cs-CZ" dirty="0" smtClean="0"/>
          </a:p>
          <a:p>
            <a:endParaRPr lang="cs-CZ" dirty="0"/>
          </a:p>
        </p:txBody>
      </p:sp>
    </p:spTree>
    <p:extLst>
      <p:ext uri="{BB962C8B-B14F-4D97-AF65-F5344CB8AC3E}">
        <p14:creationId xmlns:p14="http://schemas.microsoft.com/office/powerpoint/2010/main" val="829494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IA v ČR</a:t>
            </a:r>
            <a:endParaRPr lang="cs-CZ" dirty="0"/>
          </a:p>
        </p:txBody>
      </p:sp>
      <p:sp>
        <p:nvSpPr>
          <p:cNvPr id="3" name="Zástupný symbol pro obsah 2"/>
          <p:cNvSpPr>
            <a:spLocks noGrp="1"/>
          </p:cNvSpPr>
          <p:nvPr>
            <p:ph idx="1"/>
          </p:nvPr>
        </p:nvSpPr>
        <p:spPr/>
        <p:txBody>
          <a:bodyPr>
            <a:normAutofit fontScale="92500"/>
          </a:bodyPr>
          <a:lstStyle/>
          <a:p>
            <a:r>
              <a:rPr lang="cs-CZ" dirty="0" smtClean="0"/>
              <a:t>V České republice vyvíjí metodiku informačního auditu především neziskové občanské sdružení SPRIG (Společnost pro rozvoj informační gramotnosti) ve spolupráci s akademickou sférou, a to již od roku 2000.</a:t>
            </a:r>
          </a:p>
          <a:p>
            <a:r>
              <a:rPr lang="cs-CZ" dirty="0" smtClean="0"/>
              <a:t>Informační audit je v tomto pojetí chápán především jako analýza informačních toků a systémů v rámci organizace v širším pojetí, přičemž zahrnuje také informační výměnu s vnějšími subjekty a analýzu celkové image a identity společnosti.</a:t>
            </a:r>
            <a:endParaRPr lang="cs-CZ" dirty="0"/>
          </a:p>
        </p:txBody>
      </p:sp>
    </p:spTree>
    <p:extLst>
      <p:ext uri="{BB962C8B-B14F-4D97-AF65-F5344CB8AC3E}">
        <p14:creationId xmlns:p14="http://schemas.microsoft.com/office/powerpoint/2010/main" val="2146689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IA v ČR</a:t>
            </a:r>
            <a:endParaRPr lang="cs-CZ" dirty="0"/>
          </a:p>
        </p:txBody>
      </p:sp>
      <p:sp>
        <p:nvSpPr>
          <p:cNvPr id="3" name="Zástupný symbol pro obsah 2"/>
          <p:cNvSpPr>
            <a:spLocks noGrp="1"/>
          </p:cNvSpPr>
          <p:nvPr>
            <p:ph idx="1"/>
          </p:nvPr>
        </p:nvSpPr>
        <p:spPr/>
        <p:txBody>
          <a:bodyPr/>
          <a:lstStyle/>
          <a:p>
            <a:pPr marL="0" indent="0">
              <a:buNone/>
            </a:pPr>
            <a:r>
              <a:rPr lang="cs-CZ" dirty="0" smtClean="0"/>
              <a:t>Audit má zpravidla interní charakter a výsledky slouží především vedení společnosti k úpravě a optimalizaci firemní strategie, respektive obecně strategie organizace.</a:t>
            </a:r>
            <a:endParaRPr lang="cs-CZ" dirty="0"/>
          </a:p>
        </p:txBody>
      </p:sp>
    </p:spTree>
    <p:extLst>
      <p:ext uri="{BB962C8B-B14F-4D97-AF65-F5344CB8AC3E}">
        <p14:creationId xmlns:p14="http://schemas.microsoft.com/office/powerpoint/2010/main" val="14150137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istický">
  <a:themeElements>
    <a:clrScheme name="Urbanistický">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istický">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istický">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71</TotalTime>
  <Words>836</Words>
  <Application>Microsoft Office PowerPoint</Application>
  <PresentationFormat>Předvádění na obrazovce (4:3)</PresentationFormat>
  <Paragraphs>89</Paragraphs>
  <Slides>27</Slides>
  <Notes>0</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27</vt:i4>
      </vt:variant>
    </vt:vector>
  </HeadingPairs>
  <TitlesOfParts>
    <vt:vector size="29" baseType="lpstr">
      <vt:lpstr>Urbanistický</vt:lpstr>
      <vt:lpstr>Picture</vt:lpstr>
      <vt:lpstr>Informační audit</vt:lpstr>
      <vt:lpstr>Informační audit - specifikace</vt:lpstr>
      <vt:lpstr>IA</vt:lpstr>
      <vt:lpstr>Metodika IA</vt:lpstr>
      <vt:lpstr>Informační audit</vt:lpstr>
      <vt:lpstr>Prezentace aplikace PowerPoint</vt:lpstr>
      <vt:lpstr>Metodika IA</vt:lpstr>
      <vt:lpstr>IA v ČR</vt:lpstr>
      <vt:lpstr>IA v ČR</vt:lpstr>
      <vt:lpstr>IA v ČR</vt:lpstr>
      <vt:lpstr>Informační audit: metodika SPRIG </vt:lpstr>
      <vt:lpstr>Komplexní IA SPRIG</vt:lpstr>
      <vt:lpstr>Metodika analýzy</vt:lpstr>
      <vt:lpstr>Informační toky</vt:lpstr>
      <vt:lpstr>Informační toky</vt:lpstr>
      <vt:lpstr>Informační toky</vt:lpstr>
      <vt:lpstr>ER model</vt:lpstr>
      <vt:lpstr>ER model</vt:lpstr>
      <vt:lpstr>ER model</vt:lpstr>
      <vt:lpstr>ER model</vt:lpstr>
      <vt:lpstr>Metody popisu chování</vt:lpstr>
      <vt:lpstr>Metody popisu chování</vt:lpstr>
      <vt:lpstr>Vývojový diagram</vt:lpstr>
      <vt:lpstr>Metody popisu chování</vt:lpstr>
      <vt:lpstr>Analytická studie</vt:lpstr>
      <vt:lpstr>Analytická studie</vt:lpstr>
      <vt:lpstr>Analytická studie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Informační management</dc:title>
  <dc:creator>Jan Matula</dc:creator>
  <cp:lastModifiedBy>Jan Matula</cp:lastModifiedBy>
  <cp:revision>8</cp:revision>
  <cp:lastPrinted>2011-03-25T06:42:25Z</cp:lastPrinted>
  <dcterms:created xsi:type="dcterms:W3CDTF">2011-03-18T10:51:54Z</dcterms:created>
  <dcterms:modified xsi:type="dcterms:W3CDTF">2012-04-06T10:29:29Z</dcterms:modified>
</cp:coreProperties>
</file>