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39E7A24-30BB-4C51-9D05-AC1DCAB6773E}" type="datetimeFigureOut">
              <a:rPr lang="cs-CZ" smtClean="0"/>
              <a:t>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DB870E-380F-41DC-A6B1-3F9CB084E74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Technické prostředky podnikové infrastruktury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IM 9. 3. 2012, IM – VIKMA07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Počítače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cs-CZ" b="1"/>
              <a:t>Superpočítače</a:t>
            </a:r>
          </a:p>
          <a:p>
            <a:pPr marL="109728" indent="0">
              <a:buNone/>
            </a:pPr>
            <a:r>
              <a:rPr lang="cs-CZ"/>
              <a:t>Používají se pro řešení mimořádně složitých technických výpočtů, řízení speciálních systémů a provádění simulací</a:t>
            </a:r>
          </a:p>
          <a:p>
            <a:endParaRPr lang="cs-CZ"/>
          </a:p>
          <a:p>
            <a:pPr marL="109728" indent="0">
              <a:buNone/>
            </a:pPr>
            <a:r>
              <a:rPr lang="cs-CZ" b="1"/>
              <a:t>Střediskové počítače</a:t>
            </a:r>
          </a:p>
          <a:p>
            <a:pPr marL="109728" indent="0">
              <a:buNone/>
            </a:pPr>
            <a:r>
              <a:rPr lang="cs-CZ"/>
              <a:t>Používají se pro řízení IS velkých firem, zpracování rozsáhlých dávkových úloh a bází dat. </a:t>
            </a:r>
          </a:p>
          <a:p>
            <a:pPr marL="109728" indent="0">
              <a:buNone/>
            </a:pPr>
            <a:endParaRPr lang="cs-CZ"/>
          </a:p>
          <a:p>
            <a:pPr marL="109728" indent="0">
              <a:buNone/>
            </a:pPr>
            <a:r>
              <a:rPr lang="cs-CZ" b="1"/>
              <a:t>Počítače střední třídy</a:t>
            </a:r>
          </a:p>
          <a:p>
            <a:pPr marL="109728" indent="0">
              <a:buNone/>
            </a:pPr>
            <a:r>
              <a:rPr lang="cs-CZ"/>
              <a:t>Využívají se ve středních a menších firmách pro práci s graficky náročnými aplikacemi a terminálovém využití. Patří sem výkonné pracovní stanice  (workstation) a servery.</a:t>
            </a:r>
          </a:p>
          <a:p>
            <a:pPr marL="109728" indent="0">
              <a:buNone/>
            </a:pPr>
            <a:endParaRPr lang="cs-CZ"/>
          </a:p>
          <a:p>
            <a:pPr marL="109728" indent="0">
              <a:buNone/>
            </a:pPr>
            <a:r>
              <a:rPr lang="cs-CZ" b="1"/>
              <a:t>Osobní počítače</a:t>
            </a:r>
          </a:p>
          <a:p>
            <a:pPr marL="109728" indent="0">
              <a:buNone/>
            </a:pPr>
            <a:r>
              <a:rPr lang="cs-CZ"/>
              <a:t>Představují nejrozsáhlejší skupinu počítačů. Pokrývají široké oblasti aplikací od osobní informatiky, kancelářské systémy až k řízení technologických procesů.</a:t>
            </a:r>
          </a:p>
          <a:p>
            <a:pPr marL="109728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49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Firemní síť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aktivní prvky sítě</a:t>
            </a:r>
          </a:p>
          <a:p>
            <a:r>
              <a:rPr lang="cs-CZ" smtClean="0"/>
              <a:t>přenosová média</a:t>
            </a:r>
          </a:p>
          <a:p>
            <a:r>
              <a:rPr lang="cs-CZ" smtClean="0"/>
              <a:t>platformy (OS)</a:t>
            </a:r>
          </a:p>
          <a:p>
            <a:r>
              <a:rPr lang="cs-CZ" smtClean="0"/>
              <a:t>PAN, LAN, MAN, WAN</a:t>
            </a:r>
          </a:p>
          <a:p>
            <a:r>
              <a:rPr lang="cs-CZ" smtClean="0"/>
              <a:t>WLAN</a:t>
            </a:r>
          </a:p>
          <a:p>
            <a:r>
              <a:rPr lang="cs-CZ" smtClean="0"/>
              <a:t>VNP</a:t>
            </a:r>
          </a:p>
          <a:p>
            <a:r>
              <a:rPr lang="cs-CZ" smtClean="0"/>
              <a:t>DOMÉNOVÉ ŘEŠENÍ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670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Datová média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m</a:t>
            </a:r>
            <a:r>
              <a:rPr lang="cs-CZ" smtClean="0"/>
              <a:t>agnetická</a:t>
            </a:r>
          </a:p>
          <a:p>
            <a:r>
              <a:rPr lang="cs-CZ" smtClean="0"/>
              <a:t>optická</a:t>
            </a:r>
          </a:p>
          <a:p>
            <a:r>
              <a:rPr lang="cs-CZ" smtClean="0"/>
              <a:t>elektronická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39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N</a:t>
            </a:r>
            <a:r>
              <a:rPr lang="cs-CZ"/>
              <a:t>etwork </a:t>
            </a:r>
            <a:r>
              <a:rPr lang="cs-CZ" b="1"/>
              <a:t>A</a:t>
            </a:r>
            <a:r>
              <a:rPr lang="cs-CZ"/>
              <a:t>ttached</a:t>
            </a:r>
            <a:r>
              <a:rPr lang="cs-CZ"/>
              <a:t> </a:t>
            </a:r>
            <a:r>
              <a:rPr lang="cs-CZ" b="1" smtClean="0"/>
              <a:t>S</a:t>
            </a:r>
            <a:r>
              <a:rPr lang="cs-CZ" smtClean="0"/>
              <a:t>torage - NAS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datové uložiště v síti LAN</a:t>
            </a:r>
            <a:endParaRPr lang="cs-CZ"/>
          </a:p>
        </p:txBody>
      </p:sp>
      <p:pic>
        <p:nvPicPr>
          <p:cNvPr id="1026" name="Picture 2" descr="http://www.alfacomp.cz/ezbozi/3/72196/21570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348880"/>
            <a:ext cx="3027040" cy="310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20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/>
              <a:t>U</a:t>
            </a:r>
            <a:r>
              <a:rPr lang="cs-CZ" i="1"/>
              <a:t>ninterruptible </a:t>
            </a:r>
            <a:r>
              <a:rPr lang="cs-CZ" b="1" i="1"/>
              <a:t>P</a:t>
            </a:r>
            <a:r>
              <a:rPr lang="cs-CZ" i="1"/>
              <a:t>ower </a:t>
            </a:r>
            <a:r>
              <a:rPr lang="cs-CZ" b="1" i="1"/>
              <a:t>S</a:t>
            </a:r>
            <a:r>
              <a:rPr lang="cs-CZ" i="1"/>
              <a:t>upply (</a:t>
            </a:r>
            <a:r>
              <a:rPr lang="cs-CZ" b="1" i="1"/>
              <a:t>S</a:t>
            </a:r>
            <a:r>
              <a:rPr lang="cs-CZ" i="1"/>
              <a:t>ource</a:t>
            </a:r>
            <a:r>
              <a:rPr lang="cs-CZ" smtClean="0"/>
              <a:t>) - UPS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5122912" cy="4325112"/>
          </a:xfrm>
        </p:spPr>
        <p:txBody>
          <a:bodyPr/>
          <a:lstStyle/>
          <a:p>
            <a:r>
              <a:rPr lang="cs-CZ"/>
              <a:t>zařízení nebo systém, který zajišťuje souvislou dodávku elektřiny pro zařízení, která nesmějí být neočekávaně vypnuta. Podle platných českých norem (ČSN EN 62040) se takové zařízení nazývá "Zdroj nepřerušovaného napájení".</a:t>
            </a:r>
            <a:endParaRPr lang="cs-CZ"/>
          </a:p>
        </p:txBody>
      </p:sp>
      <p:pic>
        <p:nvPicPr>
          <p:cNvPr id="2050" name="Picture 2" descr="http://www.alfacomp.cz/ezbozi/1/1435/48006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132856"/>
            <a:ext cx="2743200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098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106</TotalTime>
  <Words>145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Urbanistický</vt:lpstr>
      <vt:lpstr>Technické prostředky podnikové infrastruktury</vt:lpstr>
      <vt:lpstr>Počítače</vt:lpstr>
      <vt:lpstr>Firemní síť</vt:lpstr>
      <vt:lpstr>Datová média</vt:lpstr>
      <vt:lpstr>Network Attached Storage - NAS</vt:lpstr>
      <vt:lpstr>Uninterruptible Power Supply (Source) - UPS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Matula</dc:creator>
  <cp:lastModifiedBy>Jan Matula</cp:lastModifiedBy>
  <cp:revision>5</cp:revision>
  <dcterms:created xsi:type="dcterms:W3CDTF">2012-03-09T08:03:25Z</dcterms:created>
  <dcterms:modified xsi:type="dcterms:W3CDTF">2012-03-09T09:49:33Z</dcterms:modified>
</cp:coreProperties>
</file>