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E90E20C-0EC3-4309-AB84-DEBB9C3A403F}" type="datetimeFigureOut">
              <a:rPr lang="cs-CZ" smtClean="0"/>
              <a:t>23.3.2012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1AC2E40-4406-4009-A5C2-C4D0E297A45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Ukazatele přínosu IS/ICT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IM 23. 3. 2012, KISK VIKMA07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7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 ukazatelů přínosu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smtClean="0"/>
              <a:t>Nefinančně měřitelné úkazatele – Ostatní</a:t>
            </a:r>
          </a:p>
          <a:p>
            <a:pPr lvl="0"/>
            <a:r>
              <a:rPr lang="cs-CZ"/>
              <a:t>zkrácení doby vývoje a výroby</a:t>
            </a:r>
          </a:p>
          <a:p>
            <a:pPr lvl="0"/>
            <a:r>
              <a:rPr lang="cs-CZ"/>
              <a:t>snížení počtu reklamací</a:t>
            </a:r>
          </a:p>
          <a:p>
            <a:pPr lvl="0"/>
            <a:r>
              <a:rPr lang="cs-CZ"/>
              <a:t>zvýšení počtu zákazníků</a:t>
            </a:r>
          </a:p>
          <a:p>
            <a:pPr lvl="0"/>
            <a:r>
              <a:rPr lang="cs-CZ"/>
              <a:t>snížení doby prostoje výrobního zařízení</a:t>
            </a:r>
          </a:p>
          <a:p>
            <a:pPr lvl="0"/>
            <a:r>
              <a:rPr lang="cs-CZ"/>
              <a:t>zkrácení doby obsluhy zákazníka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9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 ukazatelů přínosu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smtClean="0"/>
              <a:t>Nekvantifikovatelné </a:t>
            </a:r>
            <a:r>
              <a:rPr lang="cs-CZ" b="1"/>
              <a:t>ukazatele</a:t>
            </a:r>
          </a:p>
          <a:p>
            <a:pPr lvl="0"/>
            <a:r>
              <a:rPr lang="cs-CZ" smtClean="0"/>
              <a:t>zlepšení </a:t>
            </a:r>
            <a:r>
              <a:rPr lang="cs-CZ"/>
              <a:t>dobrého jména podniku</a:t>
            </a:r>
          </a:p>
          <a:p>
            <a:pPr lvl="0"/>
            <a:r>
              <a:rPr lang="cs-CZ"/>
              <a:t>zvýšení zákaznické věrnosti</a:t>
            </a:r>
          </a:p>
          <a:p>
            <a:pPr lvl="0"/>
            <a:r>
              <a:rPr lang="cs-CZ" smtClean="0"/>
              <a:t>kreativita</a:t>
            </a:r>
            <a:r>
              <a:rPr lang="cs-CZ"/>
              <a:t> v přijímání nových produktů, služeb, procesů a struktur</a:t>
            </a:r>
          </a:p>
          <a:p>
            <a:pPr lvl="0"/>
            <a:r>
              <a:rPr lang="cs-CZ"/>
              <a:t>reakce na nové potřeby trhu</a:t>
            </a:r>
          </a:p>
          <a:p>
            <a:pPr lvl="0"/>
            <a:r>
              <a:rPr lang="cs-CZ"/>
              <a:t>zlepšení pracovního prostředí</a:t>
            </a:r>
          </a:p>
          <a:p>
            <a:pPr lvl="0"/>
            <a:r>
              <a:rPr lang="cs-CZ"/>
              <a:t>zvýšení kvalifikace pracovníků podniku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6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Výdaje na IS/ICT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Manažeři </a:t>
            </a:r>
            <a:r>
              <a:rPr lang="cs-CZ" smtClean="0"/>
              <a:t>(vedoucí pracovníci) si </a:t>
            </a:r>
            <a:r>
              <a:rPr lang="cs-CZ"/>
              <a:t>častou kladou otázky:</a:t>
            </a:r>
          </a:p>
          <a:p>
            <a:pPr lvl="0"/>
            <a:r>
              <a:rPr lang="cs-CZ"/>
              <a:t>nevydáváme u nás příliš mnoho (málo) prostředků na IS/IT?</a:t>
            </a:r>
          </a:p>
          <a:p>
            <a:pPr lvl="0"/>
            <a:r>
              <a:rPr lang="cs-CZ"/>
              <a:t>jsme srovnatelní s naší konkurencí?</a:t>
            </a:r>
          </a:p>
          <a:p>
            <a:pPr lvl="0"/>
            <a:r>
              <a:rPr lang="cs-CZ"/>
              <a:t>je struktura našich výdajů v pořádku?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3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Výdaje na IS/ICT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/>
              <a:t>Neplatí jednoduchá úměra kvantity a efektivity. Existuje </a:t>
            </a:r>
            <a:r>
              <a:rPr lang="cs-CZ" b="1"/>
              <a:t>dolní hranice </a:t>
            </a:r>
            <a:r>
              <a:rPr lang="cs-CZ"/>
              <a:t>(minimální výdaje nutné k vytvoření IS) a </a:t>
            </a:r>
            <a:r>
              <a:rPr lang="cs-CZ" b="1"/>
              <a:t>stav nasycení </a:t>
            </a:r>
            <a:r>
              <a:rPr lang="cs-CZ"/>
              <a:t>(další výdaje nezvyšují výkon ani kvalitu</a:t>
            </a:r>
            <a:r>
              <a:rPr lang="cs-CZ" smtClean="0"/>
              <a:t>).</a:t>
            </a:r>
          </a:p>
          <a:p>
            <a:pPr marL="0" indent="0">
              <a:buNone/>
            </a:pPr>
            <a:r>
              <a:rPr lang="cs-CZ"/>
              <a:t>Nepracujeme s absolutními částkami, ale poměrovými ukazateli:</a:t>
            </a:r>
          </a:p>
          <a:p>
            <a:pPr lvl="0"/>
            <a:r>
              <a:rPr lang="cs-CZ"/>
              <a:t>roční výdaje na </a:t>
            </a:r>
            <a:r>
              <a:rPr lang="cs-CZ" smtClean="0"/>
              <a:t>IS/ICT </a:t>
            </a:r>
            <a:r>
              <a:rPr lang="cs-CZ"/>
              <a:t>jako </a:t>
            </a:r>
            <a:r>
              <a:rPr lang="cs-CZ" smtClean="0"/>
              <a:t>% </a:t>
            </a:r>
            <a:r>
              <a:rPr lang="cs-CZ"/>
              <a:t>celkového ročního obratu podniku</a:t>
            </a:r>
          </a:p>
          <a:p>
            <a:pPr lvl="0"/>
            <a:r>
              <a:rPr lang="cs-CZ"/>
              <a:t>roční výdaje na </a:t>
            </a:r>
            <a:r>
              <a:rPr lang="cs-CZ" smtClean="0"/>
              <a:t>IS/ICT </a:t>
            </a:r>
            <a:r>
              <a:rPr lang="cs-CZ"/>
              <a:t>jako </a:t>
            </a:r>
            <a:r>
              <a:rPr lang="cs-CZ" smtClean="0"/>
              <a:t>% </a:t>
            </a:r>
            <a:r>
              <a:rPr lang="cs-CZ"/>
              <a:t>celkových ročních výdajů na mzdy aplaty</a:t>
            </a:r>
          </a:p>
          <a:p>
            <a:pPr lvl="0"/>
            <a:r>
              <a:rPr lang="cs-CZ"/>
              <a:t>roční výdaje </a:t>
            </a:r>
            <a:r>
              <a:rPr lang="cs-CZ" smtClean="0"/>
              <a:t>IS/ICT </a:t>
            </a:r>
            <a:r>
              <a:rPr lang="cs-CZ"/>
              <a:t>na pracovníka 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13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Klasifikace výdajů na </a:t>
            </a:r>
            <a:r>
              <a:rPr lang="cs-CZ" smtClean="0"/>
              <a:t>IS/IT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časové hledisko</a:t>
            </a:r>
          </a:p>
          <a:p>
            <a:pPr lvl="0"/>
            <a:r>
              <a:rPr lang="cs-CZ"/>
              <a:t>druhové hledisko</a:t>
            </a:r>
          </a:p>
          <a:p>
            <a:pPr lvl="0"/>
            <a:r>
              <a:rPr lang="cs-CZ"/>
              <a:t>aplikační hledisko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72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Klasifikace výdajů – časové hledisko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/>
              <a:t>Životní fáze IS/IT</a:t>
            </a:r>
            <a:r>
              <a:rPr lang="cs-CZ" b="1" smtClean="0"/>
              <a:t>:</a:t>
            </a:r>
            <a:endParaRPr lang="cs-CZ" b="1"/>
          </a:p>
          <a:p>
            <a:pPr lvl="0"/>
            <a:r>
              <a:rPr lang="cs-CZ"/>
              <a:t>plánování</a:t>
            </a:r>
          </a:p>
          <a:p>
            <a:pPr lvl="0"/>
            <a:r>
              <a:rPr lang="cs-CZ"/>
              <a:t>pořízení</a:t>
            </a:r>
          </a:p>
          <a:p>
            <a:pPr lvl="0"/>
            <a:r>
              <a:rPr lang="cs-CZ" smtClean="0"/>
              <a:t>zavádění (implementace)</a:t>
            </a:r>
            <a:endParaRPr lang="cs-CZ"/>
          </a:p>
          <a:p>
            <a:pPr lvl="0"/>
            <a:r>
              <a:rPr lang="cs-CZ"/>
              <a:t>provoz a údržba</a:t>
            </a:r>
          </a:p>
          <a:p>
            <a:pPr lvl="0"/>
            <a:r>
              <a:rPr lang="cs-CZ" smtClean="0"/>
              <a:t>likvidace</a:t>
            </a:r>
          </a:p>
          <a:p>
            <a:pPr marL="0" lvl="0" indent="0">
              <a:buNone/>
            </a:pPr>
            <a:r>
              <a:rPr lang="cs-CZ" smtClean="0"/>
              <a:t>Průměrný životní cyklus IS/ICT je 8 let, tato doba se neustále zkracuje.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27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Nákup nebo vlastní vývoj IS/ICT?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mtClean="0"/>
              <a:t>Klíčové je rozhodnutí </a:t>
            </a:r>
            <a:r>
              <a:rPr lang="cs-CZ"/>
              <a:t>o způsobu pořízení – vývoj nebo nákup. </a:t>
            </a:r>
            <a:endParaRPr lang="cs-CZ" smtClean="0"/>
          </a:p>
          <a:p>
            <a:pPr marL="0" indent="0">
              <a:buNone/>
            </a:pPr>
            <a:r>
              <a:rPr lang="cs-CZ" smtClean="0"/>
              <a:t>Zde </a:t>
            </a:r>
            <a:r>
              <a:rPr lang="cs-CZ"/>
              <a:t>řešíme základní otázky:</a:t>
            </a:r>
          </a:p>
          <a:p>
            <a:r>
              <a:rPr lang="cs-CZ" smtClean="0"/>
              <a:t>co </a:t>
            </a:r>
            <a:r>
              <a:rPr lang="cs-CZ"/>
              <a:t>se čemu přizpůsobí </a:t>
            </a:r>
            <a:r>
              <a:rPr lang="cs-CZ" smtClean="0"/>
              <a:t>(naše </a:t>
            </a:r>
            <a:r>
              <a:rPr lang="cs-CZ"/>
              <a:t>podnikové procesy nově nakoupenému systému nebo naopak</a:t>
            </a:r>
            <a:r>
              <a:rPr lang="cs-CZ" smtClean="0"/>
              <a:t>)?</a:t>
            </a:r>
            <a:endParaRPr lang="cs-CZ"/>
          </a:p>
          <a:p>
            <a:r>
              <a:rPr lang="cs-CZ" smtClean="0"/>
              <a:t>kdo </a:t>
            </a:r>
            <a:r>
              <a:rPr lang="cs-CZ"/>
              <a:t>a jak bude systém udržovat (dostatek vlastních kapacit do budoucna</a:t>
            </a:r>
            <a:r>
              <a:rPr lang="cs-CZ" smtClean="0"/>
              <a:t>)?</a:t>
            </a:r>
            <a:endParaRPr lang="cs-CZ"/>
          </a:p>
          <a:p>
            <a:pPr marL="0" indent="0">
              <a:buNone/>
            </a:pPr>
            <a:r>
              <a:rPr lang="cs-CZ" smtClean="0"/>
              <a:t>Vlastní </a:t>
            </a:r>
            <a:r>
              <a:rPr lang="cs-CZ"/>
              <a:t>vývoj je vždy časově náročnější – celosvětový trend k implementaci </a:t>
            </a:r>
            <a:r>
              <a:rPr lang="cs-CZ" smtClean="0"/>
              <a:t>IS/ICT </a:t>
            </a:r>
            <a:r>
              <a:rPr lang="cs-CZ"/>
              <a:t>dodavatelským způsobem. </a:t>
            </a:r>
            <a:r>
              <a:rPr lang="cs-CZ" b="1"/>
              <a:t>Pro dodavatelský způsob se rozhodneme tehdy, když </a:t>
            </a:r>
            <a:r>
              <a:rPr lang="cs-CZ" b="1" smtClean="0"/>
              <a:t>na </a:t>
            </a:r>
            <a:r>
              <a:rPr lang="cs-CZ" b="1"/>
              <a:t>trhu existuje standardní řešení, které nám vyhovuje.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4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IS vlastními prostředky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/>
              <a:t>Faktory, ovlivňující dobu trvání vývoje programu:</a:t>
            </a:r>
          </a:p>
          <a:p>
            <a:pPr marL="0" indent="0">
              <a:buNone/>
            </a:pPr>
            <a:r>
              <a:rPr lang="cs-CZ" smtClean="0"/>
              <a:t>• velikost </a:t>
            </a:r>
            <a:r>
              <a:rPr lang="cs-CZ"/>
              <a:t>programu</a:t>
            </a:r>
          </a:p>
          <a:p>
            <a:pPr marL="0" indent="0">
              <a:buNone/>
            </a:pPr>
            <a:r>
              <a:rPr lang="cs-CZ" smtClean="0"/>
              <a:t>• charakter </a:t>
            </a:r>
            <a:r>
              <a:rPr lang="cs-CZ"/>
              <a:t>aplikace</a:t>
            </a:r>
          </a:p>
          <a:p>
            <a:pPr marL="0" indent="0">
              <a:buNone/>
            </a:pPr>
            <a:r>
              <a:rPr lang="cs-CZ" smtClean="0"/>
              <a:t>• doba </a:t>
            </a:r>
            <a:r>
              <a:rPr lang="cs-CZ"/>
              <a:t>stanovená na vývoj programu</a:t>
            </a:r>
          </a:p>
          <a:p>
            <a:pPr marL="0" indent="0">
              <a:buNone/>
            </a:pPr>
            <a:r>
              <a:rPr lang="cs-CZ" smtClean="0"/>
              <a:t>• složitost </a:t>
            </a:r>
            <a:r>
              <a:rPr lang="cs-CZ"/>
              <a:t>programu a způsob jeho dekompozice</a:t>
            </a:r>
          </a:p>
          <a:p>
            <a:pPr marL="0" indent="0">
              <a:buNone/>
            </a:pPr>
            <a:r>
              <a:rPr lang="cs-CZ" smtClean="0"/>
              <a:t>• velikost </a:t>
            </a:r>
            <a:r>
              <a:rPr lang="cs-CZ"/>
              <a:t>týmu projektantů a programátorů</a:t>
            </a:r>
          </a:p>
          <a:p>
            <a:pPr marL="0" indent="0">
              <a:buNone/>
            </a:pPr>
            <a:r>
              <a:rPr lang="cs-CZ" smtClean="0"/>
              <a:t>• produktivita </a:t>
            </a:r>
            <a:r>
              <a:rPr lang="cs-CZ"/>
              <a:t>práce programátorů</a:t>
            </a:r>
          </a:p>
          <a:p>
            <a:pPr marL="0" indent="0">
              <a:buNone/>
            </a:pPr>
            <a:r>
              <a:rPr lang="cs-CZ" smtClean="0"/>
              <a:t>• stupeň </a:t>
            </a:r>
            <a:r>
              <a:rPr lang="cs-CZ"/>
              <a:t>využití moderních vývojových nástrojů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08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Klasifikace výdajů – </a:t>
            </a:r>
            <a:r>
              <a:rPr lang="cs-CZ" smtClean="0"/>
              <a:t>druhové </a:t>
            </a:r>
            <a:r>
              <a:rPr lang="cs-CZ"/>
              <a:t>hledisko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b="1" smtClean="0"/>
              <a:t>1. výdaje </a:t>
            </a:r>
            <a:r>
              <a:rPr lang="cs-CZ" b="1"/>
              <a:t>na </a:t>
            </a:r>
            <a:r>
              <a:rPr lang="cs-CZ" b="1" smtClean="0"/>
              <a:t>hardware </a:t>
            </a:r>
            <a:r>
              <a:rPr lang="cs-CZ" smtClean="0"/>
              <a:t>(počítače, periferie, komunikační technika)</a:t>
            </a:r>
            <a:endParaRPr lang="cs-CZ"/>
          </a:p>
          <a:p>
            <a:pPr marL="0" lvl="0" indent="0">
              <a:buNone/>
            </a:pPr>
            <a:r>
              <a:rPr lang="cs-CZ" b="1" smtClean="0"/>
              <a:t>2. výdaje </a:t>
            </a:r>
            <a:r>
              <a:rPr lang="cs-CZ" b="1"/>
              <a:t>na </a:t>
            </a:r>
            <a:r>
              <a:rPr lang="cs-CZ" b="1" smtClean="0"/>
              <a:t>software </a:t>
            </a:r>
            <a:r>
              <a:rPr lang="cs-CZ" smtClean="0"/>
              <a:t>(operační systémy, databáze, síťový </a:t>
            </a:r>
            <a:r>
              <a:rPr lang="cs-CZ"/>
              <a:t>a aplikační </a:t>
            </a:r>
            <a:r>
              <a:rPr lang="cs-CZ" smtClean="0"/>
              <a:t>software)</a:t>
            </a:r>
            <a:endParaRPr lang="cs-CZ"/>
          </a:p>
          <a:p>
            <a:pPr marL="0" lvl="0" indent="0">
              <a:buNone/>
            </a:pPr>
            <a:r>
              <a:rPr lang="cs-CZ" b="1" smtClean="0"/>
              <a:t>3. osobní </a:t>
            </a:r>
            <a:r>
              <a:rPr lang="cs-CZ" b="1"/>
              <a:t>výdaje </a:t>
            </a:r>
            <a:r>
              <a:rPr lang="cs-CZ" b="1" smtClean="0"/>
              <a:t>na zaměstnance </a:t>
            </a:r>
            <a:r>
              <a:rPr lang="cs-CZ" smtClean="0"/>
              <a:t>(projektanti, systémový správcové, technici, pracovníci </a:t>
            </a:r>
            <a:r>
              <a:rPr lang="cs-CZ"/>
              <a:t>přípravy </a:t>
            </a:r>
            <a:r>
              <a:rPr lang="cs-CZ" smtClean="0"/>
              <a:t>dat)</a:t>
            </a:r>
            <a:endParaRPr lang="cs-CZ"/>
          </a:p>
          <a:p>
            <a:pPr marL="0" lvl="0" indent="0">
              <a:buNone/>
            </a:pPr>
            <a:r>
              <a:rPr lang="cs-CZ" b="1" smtClean="0"/>
              <a:t>4. výdaje </a:t>
            </a:r>
            <a:r>
              <a:rPr lang="cs-CZ" b="1"/>
              <a:t>na služby externích </a:t>
            </a:r>
            <a:r>
              <a:rPr lang="cs-CZ" b="1" smtClean="0"/>
              <a:t>dodavatelů </a:t>
            </a:r>
            <a:r>
              <a:rPr lang="cs-CZ" smtClean="0"/>
              <a:t>(servis </a:t>
            </a:r>
            <a:r>
              <a:rPr lang="cs-CZ"/>
              <a:t>a </a:t>
            </a:r>
            <a:r>
              <a:rPr lang="cs-CZ" smtClean="0"/>
              <a:t>vývoj, údržba, zpracování </a:t>
            </a:r>
            <a:r>
              <a:rPr lang="cs-CZ"/>
              <a:t>některých agend (účetnictví atd</a:t>
            </a:r>
            <a:r>
              <a:rPr lang="cs-CZ" smtClean="0"/>
              <a:t>.), outsoucing</a:t>
            </a:r>
            <a:endParaRPr lang="cs-CZ"/>
          </a:p>
          <a:p>
            <a:pPr marL="0" lvl="0" indent="0">
              <a:buNone/>
            </a:pPr>
            <a:r>
              <a:rPr lang="cs-CZ" b="1" smtClean="0"/>
              <a:t>5. režie </a:t>
            </a:r>
            <a:r>
              <a:rPr lang="cs-CZ" b="1"/>
              <a:t>útvarů  pro </a:t>
            </a:r>
            <a:r>
              <a:rPr lang="cs-CZ" b="1" smtClean="0"/>
              <a:t>IS/IT </a:t>
            </a:r>
            <a:r>
              <a:rPr lang="cs-CZ" smtClean="0"/>
              <a:t>(správní režie, materiálová režie, energie </a:t>
            </a:r>
            <a:r>
              <a:rPr lang="cs-CZ"/>
              <a:t>atd</a:t>
            </a:r>
            <a:r>
              <a:rPr lang="cs-CZ" smtClean="0"/>
              <a:t>.)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19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Způsoby řešení aplikací </a:t>
            </a:r>
            <a:r>
              <a:rPr lang="cs-CZ" smtClean="0"/>
              <a:t>IS/ICT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/>
              <a:t>Útvar pro </a:t>
            </a:r>
            <a:r>
              <a:rPr lang="cs-CZ" smtClean="0"/>
              <a:t>IS/ICT </a:t>
            </a:r>
            <a:r>
              <a:rPr lang="cs-CZ"/>
              <a:t>jako samostatné hospodářské středisko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mtClean="0"/>
              <a:t>outsourcing IS/ICT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4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Očekávání přínosu IS/IT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Primárním cílem je spokojenost zákazníka (resp. uživatele).</a:t>
            </a:r>
          </a:p>
          <a:p>
            <a:r>
              <a:rPr lang="cs-CZ" smtClean="0"/>
              <a:t>Předmětem hodnocení IS/IT nejsou jen kvantitativní (finanční) ukazatele, ale také přínos pro intelektuální a inovační kapitál, který nelze přesně kvantifikovat (měřit).</a:t>
            </a:r>
          </a:p>
          <a:p>
            <a:r>
              <a:rPr lang="cs-CZ" smtClean="0"/>
              <a:t>Pokud lze ukazatel změřit, lze jej ve většině případů převést na finanční ukazatel.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5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Výhody řešení IS/ICT vlastním útvarem (vývojem)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/>
              <a:t>Z hlediska efektivnosti a transparentnosti výdajů na IS je </a:t>
            </a:r>
            <a:r>
              <a:rPr lang="cs-CZ" smtClean="0"/>
              <a:t>vhodným řešením vytvořit vlastní nákladové středisko.</a:t>
            </a:r>
          </a:p>
          <a:p>
            <a:pPr marL="0" indent="0">
              <a:buNone/>
            </a:pPr>
            <a:r>
              <a:rPr lang="cs-CZ"/>
              <a:t>Důvody:</a:t>
            </a:r>
          </a:p>
          <a:p>
            <a:pPr lvl="0"/>
            <a:r>
              <a:rPr lang="cs-CZ"/>
              <a:t>přiřadit náklady těm uživatelům, kteří mají z využití IS/IT zisk</a:t>
            </a:r>
          </a:p>
          <a:p>
            <a:pPr lvl="0"/>
            <a:r>
              <a:rPr lang="cs-CZ"/>
              <a:t>lepší řízení využívání zdrojů</a:t>
            </a:r>
          </a:p>
          <a:p>
            <a:pPr lvl="0"/>
            <a:r>
              <a:rPr lang="cs-CZ"/>
              <a:t>vytvoření motivace pro diferenciaci cen určitých služeb a inovaci</a:t>
            </a:r>
          </a:p>
          <a:p>
            <a:pPr lvl="0"/>
            <a:r>
              <a:rPr lang="cs-CZ"/>
              <a:t>linioví manažeři se stanou znalejšími uživateli </a:t>
            </a:r>
            <a:r>
              <a:rPr lang="cs-CZ" smtClean="0"/>
              <a:t>IS/ICT 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58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řešení IS/ICT vlastním útvarem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/>
              <a:t>Problém stanovení vnitřních cen (nákladově nebo tržně). Platby za služby by měly být účtovány </a:t>
            </a:r>
            <a:r>
              <a:rPr lang="cs-CZ" smtClean="0"/>
              <a:t>tak, </a:t>
            </a:r>
            <a:r>
              <a:rPr lang="cs-CZ"/>
              <a:t>aby systém byl:</a:t>
            </a:r>
          </a:p>
          <a:p>
            <a:pPr lvl="0"/>
            <a:r>
              <a:rPr lang="cs-CZ"/>
              <a:t>srozumitelný uživateli</a:t>
            </a:r>
          </a:p>
          <a:p>
            <a:pPr lvl="0"/>
            <a:r>
              <a:rPr lang="cs-CZ"/>
              <a:t>okamžitý a pravidelný</a:t>
            </a:r>
          </a:p>
          <a:p>
            <a:pPr lvl="0"/>
            <a:r>
              <a:rPr lang="cs-CZ"/>
              <a:t>ovlivnitelný</a:t>
            </a:r>
          </a:p>
          <a:p>
            <a:pPr lvl="0"/>
            <a:r>
              <a:rPr lang="cs-CZ"/>
              <a:t>účtovatelný</a:t>
            </a:r>
          </a:p>
          <a:p>
            <a:pPr lvl="0"/>
            <a:r>
              <a:rPr lang="cs-CZ"/>
              <a:t>přiřaditelný k užitku</a:t>
            </a:r>
          </a:p>
          <a:p>
            <a:pPr lvl="0"/>
            <a:r>
              <a:rPr lang="cs-CZ"/>
              <a:t>v souladu s informační strategií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64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mtClean="0"/>
              <a:t>Outsourcing IS/ICT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/>
              <a:t>Historický vývoj vztahu zákazník a poskytovatel: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Produktový </a:t>
            </a:r>
            <a:r>
              <a:rPr lang="cs-CZ"/>
              <a:t>přístup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Služby </a:t>
            </a:r>
            <a:r>
              <a:rPr lang="cs-CZ"/>
              <a:t>systémového integrátora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Outsourcing </a:t>
            </a:r>
            <a:r>
              <a:rPr lang="cs-CZ"/>
              <a:t>(cílem poskytovatele je udržet si spokojeného a prosperujícího zákazníka)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Cosourcing = </a:t>
            </a:r>
            <a:r>
              <a:rPr lang="cs-CZ"/>
              <a:t>kooperativní společnost, přímé partnerství. Dodavatel se přímo podílí na efektech z IS/IT a tím je motivován ke tvorbě zisku u zákazníka.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03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Význam outsourcingu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možnost </a:t>
            </a:r>
            <a:r>
              <a:rPr lang="cs-CZ"/>
              <a:t>využití IS/IT na „světové“ úrovni</a:t>
            </a:r>
          </a:p>
          <a:p>
            <a:r>
              <a:rPr lang="cs-CZ" smtClean="0"/>
              <a:t>uvolnění prostoru </a:t>
            </a:r>
            <a:r>
              <a:rPr lang="cs-CZ"/>
              <a:t>pro hlavní podnikatelské aktivity</a:t>
            </a:r>
          </a:p>
          <a:p>
            <a:r>
              <a:rPr lang="cs-CZ" smtClean="0"/>
              <a:t>uvolnění podnikových zdrojů</a:t>
            </a:r>
            <a:endParaRPr lang="cs-CZ"/>
          </a:p>
          <a:p>
            <a:r>
              <a:rPr lang="cs-CZ" smtClean="0"/>
              <a:t>zisk </a:t>
            </a:r>
            <a:r>
              <a:rPr lang="cs-CZ"/>
              <a:t>nového strategického partnera – týmová práce</a:t>
            </a:r>
          </a:p>
          <a:p>
            <a:r>
              <a:rPr lang="cs-CZ" smtClean="0"/>
              <a:t>snížení </a:t>
            </a:r>
            <a:r>
              <a:rPr lang="cs-CZ"/>
              <a:t>investičních a provozních výdajů</a:t>
            </a:r>
          </a:p>
          <a:p>
            <a:r>
              <a:rPr lang="cs-CZ" smtClean="0"/>
              <a:t>snížení </a:t>
            </a:r>
            <a:r>
              <a:rPr lang="cs-CZ"/>
              <a:t>výdajů na péči o vlastní IT</a:t>
            </a:r>
          </a:p>
          <a:p>
            <a:r>
              <a:rPr lang="cs-CZ" smtClean="0"/>
              <a:t>snížení </a:t>
            </a:r>
            <a:r>
              <a:rPr lang="cs-CZ"/>
              <a:t>rizik mimořádných výdajů způsobenými různými haváriemi a </a:t>
            </a:r>
            <a:r>
              <a:rPr lang="cs-CZ"/>
              <a:t>výpadky </a:t>
            </a:r>
            <a:r>
              <a:rPr lang="cs-CZ" smtClean="0"/>
              <a:t>IS/ICT</a:t>
            </a:r>
            <a:endParaRPr lang="cs-CZ"/>
          </a:p>
          <a:p>
            <a:r>
              <a:rPr lang="cs-CZ" smtClean="0"/>
              <a:t>získání </a:t>
            </a:r>
            <a:r>
              <a:rPr lang="cs-CZ"/>
              <a:t>finančních prostředků případným prodejem </a:t>
            </a:r>
            <a:r>
              <a:rPr lang="cs-CZ"/>
              <a:t>aktiv </a:t>
            </a:r>
            <a:r>
              <a:rPr lang="cs-CZ" smtClean="0"/>
              <a:t>IS/ICT </a:t>
            </a:r>
            <a:r>
              <a:rPr lang="cs-CZ"/>
              <a:t>poskytovateli</a:t>
            </a:r>
          </a:p>
          <a:p>
            <a:pPr marL="109728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Varianty </a:t>
            </a:r>
            <a:r>
              <a:rPr lang="cs-CZ" smtClean="0"/>
              <a:t>outsourcingu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/>
              <a:t>Rozsah může být posuzován z hlediska toho, zda jsou </a:t>
            </a:r>
            <a:r>
              <a:rPr lang="cs-CZ"/>
              <a:t>externě </a:t>
            </a:r>
            <a:r>
              <a:rPr lang="cs-CZ" smtClean="0"/>
              <a:t>zajišťované:</a:t>
            </a:r>
            <a:endParaRPr lang="cs-CZ"/>
          </a:p>
          <a:p>
            <a:pPr lvl="0"/>
            <a:r>
              <a:rPr lang="cs-CZ"/>
              <a:t>dílčí či komplexní informační systém</a:t>
            </a:r>
          </a:p>
          <a:p>
            <a:pPr lvl="0"/>
            <a:r>
              <a:rPr lang="cs-CZ"/>
              <a:t>provoz či vlastnictví IT</a:t>
            </a:r>
          </a:p>
          <a:p>
            <a:pPr lvl="0"/>
            <a:r>
              <a:rPr lang="cs-CZ"/>
              <a:t>některé či všechny etapy životního </a:t>
            </a:r>
            <a:r>
              <a:rPr lang="cs-CZ"/>
              <a:t>cyklu </a:t>
            </a:r>
            <a:r>
              <a:rPr lang="cs-CZ" smtClean="0"/>
              <a:t>IS/ICT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07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Výdaje </a:t>
            </a:r>
            <a:r>
              <a:rPr lang="cs-CZ"/>
              <a:t>na </a:t>
            </a:r>
            <a:r>
              <a:rPr lang="cs-CZ" smtClean="0"/>
              <a:t>outsourcing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Transakční výdaje (výdaje na smlouvy, komunikaci atd.)</a:t>
            </a:r>
          </a:p>
          <a:p>
            <a:r>
              <a:rPr lang="cs-CZ"/>
              <a:t>Platby za </a:t>
            </a:r>
            <a:r>
              <a:rPr lang="cs-CZ"/>
              <a:t>služby </a:t>
            </a:r>
            <a:r>
              <a:rPr lang="cs-CZ" smtClean="0"/>
              <a:t>(fixní</a:t>
            </a:r>
            <a:r>
              <a:rPr lang="cs-CZ"/>
              <a:t>, závislé na </a:t>
            </a:r>
            <a:r>
              <a:rPr lang="cs-CZ"/>
              <a:t>objemu </a:t>
            </a:r>
            <a:r>
              <a:rPr lang="cs-CZ" smtClean="0"/>
              <a:t>dat)</a:t>
            </a:r>
            <a:endParaRPr lang="cs-CZ"/>
          </a:p>
          <a:p>
            <a:pPr marL="109728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0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Rizika </a:t>
            </a:r>
            <a:r>
              <a:rPr lang="cs-CZ" smtClean="0"/>
              <a:t>outsourcingu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závislost na poskytovateli a světovosti jeho služeb (případné náklady na ukončení vztahu)</a:t>
            </a:r>
          </a:p>
          <a:p>
            <a:r>
              <a:rPr lang="cs-CZ"/>
              <a:t>riziko úniku informací mimo podnik</a:t>
            </a:r>
          </a:p>
          <a:p>
            <a:r>
              <a:rPr lang="cs-CZ"/>
              <a:t>určitá nevratnost strategického rozhodnutí</a:t>
            </a:r>
          </a:p>
          <a:p>
            <a:r>
              <a:rPr lang="cs-CZ"/>
              <a:t>nižší flexibilita</a:t>
            </a:r>
          </a:p>
          <a:p>
            <a:r>
              <a:rPr lang="cs-CZ"/>
              <a:t>obtížná kvantifikace přínosů outsourcingu (nemáme kvantifikované srovnání s vlastní realizací útvarů IS/IT)</a:t>
            </a:r>
          </a:p>
          <a:p>
            <a:r>
              <a:rPr lang="cs-CZ"/>
              <a:t>nutnost řízení obchodních vztahů s poskytovatelem</a:t>
            </a:r>
          </a:p>
          <a:p>
            <a:pPr marL="109728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Rizika </a:t>
            </a:r>
            <a:r>
              <a:rPr lang="cs-CZ" smtClean="0"/>
              <a:t>outsourcingu v ČR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nenasycenost </a:t>
            </a:r>
            <a:r>
              <a:rPr lang="cs-CZ"/>
              <a:t>trhu </a:t>
            </a:r>
            <a:r>
              <a:rPr lang="cs-CZ" smtClean="0"/>
              <a:t>IS/ICT</a:t>
            </a:r>
            <a:endParaRPr lang="cs-CZ"/>
          </a:p>
          <a:p>
            <a:r>
              <a:rPr lang="cs-CZ"/>
              <a:t>neznalost reálných vlastních nákladů </a:t>
            </a:r>
            <a:r>
              <a:rPr lang="cs-CZ"/>
              <a:t>na </a:t>
            </a:r>
            <a:r>
              <a:rPr lang="cs-CZ" smtClean="0"/>
              <a:t>IS/ICT</a:t>
            </a:r>
            <a:endParaRPr lang="cs-CZ"/>
          </a:p>
          <a:p>
            <a:r>
              <a:rPr lang="cs-CZ"/>
              <a:t>tržní nestabilita</a:t>
            </a:r>
          </a:p>
          <a:p>
            <a:r>
              <a:rPr lang="cs-CZ" smtClean="0"/>
              <a:t>konservatismus </a:t>
            </a:r>
            <a:r>
              <a:rPr lang="cs-CZ"/>
              <a:t>manažerů</a:t>
            </a:r>
          </a:p>
          <a:p>
            <a:r>
              <a:rPr lang="cs-CZ"/>
              <a:t>„nedůvěra“ v </a:t>
            </a:r>
            <a:r>
              <a:rPr lang="cs-CZ"/>
              <a:t>dodavatele </a:t>
            </a:r>
            <a:r>
              <a:rPr lang="cs-CZ" smtClean="0"/>
              <a:t>IS/ICT</a:t>
            </a:r>
            <a:endParaRPr lang="cs-CZ"/>
          </a:p>
          <a:p>
            <a:r>
              <a:rPr lang="cs-CZ"/>
              <a:t>špatná platební situace našich podniků (zákazníků)</a:t>
            </a:r>
          </a:p>
          <a:p>
            <a:r>
              <a:rPr lang="cs-CZ"/>
              <a:t>levná pracovní síla (analytici, programátoři) v útvarech informatiky </a:t>
            </a:r>
            <a:r>
              <a:rPr lang="cs-CZ"/>
              <a:t>u </a:t>
            </a:r>
            <a:r>
              <a:rPr lang="cs-CZ" smtClean="0"/>
              <a:t>zákazníků</a:t>
            </a:r>
          </a:p>
          <a:p>
            <a:r>
              <a:rPr lang="cs-CZ" smtClean="0"/>
              <a:t>jazyková bariéra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Sledované oblasti (přínos IS/ICT)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smtClean="0"/>
              <a:t>1. dopad na efektivitu podniku</a:t>
            </a:r>
          </a:p>
          <a:p>
            <a:r>
              <a:rPr lang="cs-CZ" smtClean="0"/>
              <a:t>zvyšování produktivity</a:t>
            </a:r>
          </a:p>
          <a:p>
            <a:r>
              <a:rPr lang="cs-CZ" smtClean="0"/>
              <a:t>nové produkty a marketingové techniky</a:t>
            </a:r>
          </a:p>
          <a:p>
            <a:r>
              <a:rPr lang="cs-CZ" smtClean="0"/>
              <a:t>nové distribuční kanály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b="1" smtClean="0"/>
              <a:t>2. strategický dopad</a:t>
            </a:r>
          </a:p>
          <a:p>
            <a:r>
              <a:rPr lang="cs-CZ" smtClean="0"/>
              <a:t>možnost zaměřit se na vlastní podnikání</a:t>
            </a:r>
          </a:p>
          <a:p>
            <a:r>
              <a:rPr lang="cs-CZ" smtClean="0"/>
              <a:t>nové podnikatelské aktivity (e-bankovnictví, atd.)</a:t>
            </a:r>
          </a:p>
          <a:p>
            <a:r>
              <a:rPr lang="cs-CZ" smtClean="0"/>
              <a:t>nové pracovní postupy</a:t>
            </a:r>
          </a:p>
          <a:p>
            <a:r>
              <a:rPr lang="cs-CZ" smtClean="0"/>
              <a:t>zvyšování podílu na trhu</a:t>
            </a:r>
          </a:p>
          <a:p>
            <a:r>
              <a:rPr lang="cs-CZ" smtClean="0"/>
              <a:t>vysoká podpora kvality a zavádění ISO norem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Sledované oblasti (přínos IS/ICT)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smtClean="0"/>
              <a:t>3. dopad na vztahy se zákazníky</a:t>
            </a:r>
          </a:p>
          <a:p>
            <a:r>
              <a:rPr lang="cs-CZ" smtClean="0"/>
              <a:t>spokojenost zákazníků</a:t>
            </a:r>
          </a:p>
          <a:p>
            <a:r>
              <a:rPr lang="cs-CZ" smtClean="0"/>
              <a:t>možnost zákaznické individualizace</a:t>
            </a:r>
          </a:p>
          <a:p>
            <a:r>
              <a:rPr lang="cs-CZ" smtClean="0"/>
              <a:t>vyšší pružnost a rychlost podniku v reakcích na požadavky zákazníků</a:t>
            </a:r>
          </a:p>
          <a:p>
            <a:r>
              <a:rPr lang="cs-CZ" smtClean="0"/>
              <a:t>transparentnost informací o podniku a jeho trzích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b="1" smtClean="0"/>
              <a:t>4. návratnost finančních prostředků</a:t>
            </a:r>
          </a:p>
          <a:p>
            <a:r>
              <a:rPr lang="cs-CZ" smtClean="0"/>
              <a:t>růst tržeb a obratu</a:t>
            </a:r>
          </a:p>
          <a:p>
            <a:r>
              <a:rPr lang="cs-CZ" smtClean="0"/>
              <a:t>růst zisku</a:t>
            </a:r>
          </a:p>
          <a:p>
            <a:r>
              <a:rPr lang="cs-CZ" smtClean="0"/>
              <a:t>snižování nákladů</a:t>
            </a:r>
          </a:p>
          <a:p>
            <a:r>
              <a:rPr lang="cs-CZ" smtClean="0"/>
              <a:t>zlepšení peněžních toků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30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Klasifikace ukazatelů </a:t>
            </a:r>
            <a:r>
              <a:rPr lang="cs-CZ" smtClean="0"/>
              <a:t>přínosu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mtClean="0"/>
              <a:t>Finanční a nefinanční (měřeno v peněžních či jiných jednotkách)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Kvantitativní a kvalitativní (kardinální či ordinární stupnice)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Přímé a nepřímé (vztah k dosaženému přínosu)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Krátkodobé a dlouhodobé 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Absolutní a relativní (vyjádřeno měřitelnou hodnotou či poměrovým číslem)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08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 ukazatelů přínosu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smtClean="0"/>
              <a:t>Finanční ukazatel - Návratnost kapitálu</a:t>
            </a:r>
          </a:p>
          <a:p>
            <a:pPr marL="0" indent="0">
              <a:buNone/>
            </a:pPr>
            <a:r>
              <a:rPr lang="cs-CZ" smtClean="0"/>
              <a:t>Rentabilita vlastního kapitálu R = (Roční zisk po zdanění/vlastní kapitál)x100.</a:t>
            </a:r>
          </a:p>
          <a:p>
            <a:pPr marL="0" indent="0" algn="just">
              <a:buNone/>
            </a:pPr>
            <a:r>
              <a:rPr lang="cs-CZ" smtClean="0"/>
              <a:t>Peníze vynaložené na IS/ICT se vyplatí tehdy, jestliže dodatečné výnosy vzniklé z využití nových technologií mínus náklady  na tyto nové systémy jsou vyšší než R v dané oblasti podnikání.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8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 ukazatelů přínosu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smtClean="0"/>
              <a:t>Finanční ukazatele - Transparentnost nákladů</a:t>
            </a:r>
          </a:p>
          <a:p>
            <a:pPr marL="0" indent="0">
              <a:buNone/>
            </a:pPr>
            <a:r>
              <a:rPr lang="cs-CZ" smtClean="0"/>
              <a:t>Zavedením IS/ICT dochází ke zvýšení kontroly a transparentnosti nákladů (např. režijní nákladové položky). Dále umožňuje dokonalejší a pružnější kalkulaci nákladů vzhledem k proměnlivým zákaznickým požadavkům (snížení výše úvěrů, snížení penále a pohledávek).</a:t>
            </a:r>
          </a:p>
          <a:p>
            <a:pPr marL="0" indent="0">
              <a:buNone/>
            </a:pPr>
            <a:r>
              <a:rPr lang="cs-CZ" smtClean="0"/>
              <a:t>Např.: zavedení PIN u kopírek, sledování a tarifikace hovorů v tel. ústřednách.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4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 ukazatelů přínosu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smtClean="0"/>
              <a:t>Nefinančně měřitelné úkazatele - Produktivita </a:t>
            </a:r>
            <a:endParaRPr lang="cs-CZ" b="1"/>
          </a:p>
          <a:p>
            <a:pPr marL="0" indent="0">
              <a:buNone/>
            </a:pPr>
            <a:r>
              <a:rPr lang="cs-CZ"/>
              <a:t>Vztah mezi vstupními náklady a výstupním užitkem za časovou jednotku.</a:t>
            </a:r>
          </a:p>
          <a:p>
            <a:pPr marL="0" indent="0">
              <a:buNone/>
            </a:pPr>
            <a:r>
              <a:rPr lang="cs-CZ" smtClean="0"/>
              <a:t>Např</a:t>
            </a:r>
            <a:r>
              <a:rPr lang="cs-CZ"/>
              <a:t>.: Produktivita výroby zboží v korunách na pracovníka za rok, počet obsloužených zákazníků jedním pracovníkem za </a:t>
            </a:r>
            <a:r>
              <a:rPr lang="cs-CZ" smtClean="0"/>
              <a:t>den).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Příklad </a:t>
            </a:r>
            <a:r>
              <a:rPr lang="cs-CZ"/>
              <a:t>přínosu </a:t>
            </a:r>
            <a:r>
              <a:rPr lang="cs-CZ" smtClean="0"/>
              <a:t>IS/ICT </a:t>
            </a:r>
            <a:r>
              <a:rPr lang="cs-CZ"/>
              <a:t>v </a:t>
            </a:r>
            <a:r>
              <a:rPr lang="cs-CZ" smtClean="0"/>
              <a:t>podniku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/>
              <a:t>Nasazením IS plánování a řízení výroby MRP </a:t>
            </a:r>
            <a:r>
              <a:rPr lang="cs-CZ" smtClean="0"/>
              <a:t>(Manufacturing </a:t>
            </a:r>
            <a:r>
              <a:rPr lang="cs-CZ"/>
              <a:t>Resource Planning</a:t>
            </a:r>
            <a:r>
              <a:rPr lang="cs-CZ" smtClean="0"/>
              <a:t>), který </a:t>
            </a:r>
            <a:r>
              <a:rPr lang="cs-CZ"/>
              <a:t>v sobě integruje informační podporu procesu </a:t>
            </a:r>
            <a:r>
              <a:rPr lang="cs-CZ" smtClean="0"/>
              <a:t>výroby, </a:t>
            </a:r>
            <a:r>
              <a:rPr lang="cs-CZ"/>
              <a:t>nákupu, prodeje a ekonomiky lze dosáhnout:</a:t>
            </a:r>
          </a:p>
          <a:p>
            <a:pPr lvl="0"/>
            <a:r>
              <a:rPr lang="cs-CZ"/>
              <a:t>zlepšení prodeje a služeb zákazníkům o 10 </a:t>
            </a:r>
            <a:r>
              <a:rPr lang="cs-CZ" smtClean="0"/>
              <a:t>%</a:t>
            </a:r>
            <a:endParaRPr lang="cs-CZ"/>
          </a:p>
          <a:p>
            <a:pPr lvl="0"/>
            <a:r>
              <a:rPr lang="cs-CZ"/>
              <a:t>redukci zásob o 20 </a:t>
            </a:r>
            <a:r>
              <a:rPr lang="cs-CZ" smtClean="0"/>
              <a:t>%</a:t>
            </a:r>
            <a:endParaRPr lang="cs-CZ"/>
          </a:p>
          <a:p>
            <a:pPr lvl="0"/>
            <a:r>
              <a:rPr lang="cs-CZ"/>
              <a:t>snížení materiálových nákladů o 10 </a:t>
            </a:r>
            <a:r>
              <a:rPr lang="cs-CZ" smtClean="0"/>
              <a:t>%</a:t>
            </a:r>
            <a:endParaRPr lang="cs-CZ"/>
          </a:p>
          <a:p>
            <a:pPr lvl="0"/>
            <a:r>
              <a:rPr lang="cs-CZ"/>
              <a:t>zlepšení kontroly peněžních toků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8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</TotalTime>
  <Words>976</Words>
  <Application>Microsoft Office PowerPoint</Application>
  <PresentationFormat>Předvádění na obrazovce (4:3)</PresentationFormat>
  <Paragraphs>170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Urbanistický</vt:lpstr>
      <vt:lpstr>Ukazatele přínosu IS/ICT</vt:lpstr>
      <vt:lpstr>Očekávání přínosu IS/IT</vt:lpstr>
      <vt:lpstr>Sledované oblasti (přínos IS/ICT)</vt:lpstr>
      <vt:lpstr>Sledované oblasti (přínos IS/ICT)</vt:lpstr>
      <vt:lpstr>Klasifikace ukazatelů přínosu</vt:lpstr>
      <vt:lpstr>Příklady ukazatelů přínosu</vt:lpstr>
      <vt:lpstr>Příklady ukazatelů přínosu</vt:lpstr>
      <vt:lpstr>Příklady ukazatelů přínosu</vt:lpstr>
      <vt:lpstr>Příklad přínosu IS/ICT v podniku</vt:lpstr>
      <vt:lpstr>Příklady ukazatelů přínosu</vt:lpstr>
      <vt:lpstr>Příklady ukazatelů přínosu</vt:lpstr>
      <vt:lpstr>Výdaje na IS/ICT</vt:lpstr>
      <vt:lpstr>Výdaje na IS/ICT</vt:lpstr>
      <vt:lpstr>Klasifikace výdajů na IS/IT</vt:lpstr>
      <vt:lpstr>Klasifikace výdajů – časové hledisko</vt:lpstr>
      <vt:lpstr>Nákup nebo vlastní vývoj IS/ICT?</vt:lpstr>
      <vt:lpstr>Vývoj IS vlastními prostředky</vt:lpstr>
      <vt:lpstr>Klasifikace výdajů – druhové hledisko</vt:lpstr>
      <vt:lpstr>Způsoby řešení aplikací IS/ICT</vt:lpstr>
      <vt:lpstr>Výhody řešení IS/ICT vlastním útvarem (vývojem)</vt:lpstr>
      <vt:lpstr>řešení IS/ICT vlastním útvarem</vt:lpstr>
      <vt:lpstr>Outsourcing IS/ICT</vt:lpstr>
      <vt:lpstr>Význam outsourcingu</vt:lpstr>
      <vt:lpstr>Varianty outsourcingu</vt:lpstr>
      <vt:lpstr>Výdaje na outsourcing</vt:lpstr>
      <vt:lpstr>Rizika outsourcingu</vt:lpstr>
      <vt:lpstr>Rizika outsourcingu v ČR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Matula</dc:creator>
  <cp:lastModifiedBy>Jan Matula</cp:lastModifiedBy>
  <cp:revision>12</cp:revision>
  <dcterms:created xsi:type="dcterms:W3CDTF">2012-03-23T08:16:32Z</dcterms:created>
  <dcterms:modified xsi:type="dcterms:W3CDTF">2012-03-23T09:55:08Z</dcterms:modified>
</cp:coreProperties>
</file>