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6" r:id="rId3"/>
    <p:sldId id="258" r:id="rId4"/>
    <p:sldId id="267" r:id="rId5"/>
    <p:sldId id="272" r:id="rId6"/>
    <p:sldId id="259" r:id="rId7"/>
    <p:sldId id="262" r:id="rId8"/>
    <p:sldId id="280" r:id="rId9"/>
    <p:sldId id="268" r:id="rId10"/>
    <p:sldId id="270" r:id="rId11"/>
    <p:sldId id="269" r:id="rId12"/>
    <p:sldId id="271" r:id="rId13"/>
    <p:sldId id="275" r:id="rId14"/>
    <p:sldId id="260" r:id="rId15"/>
    <p:sldId id="264" r:id="rId16"/>
    <p:sldId id="277" r:id="rId17"/>
    <p:sldId id="276" r:id="rId18"/>
    <p:sldId id="278" r:id="rId19"/>
    <p:sldId id="279" r:id="rId20"/>
    <p:sldId id="261" r:id="rId21"/>
    <p:sldId id="281" r:id="rId22"/>
    <p:sldId id="257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/>
          <a:lstStyle>
            <a:lvl1pPr>
              <a:lnSpc>
                <a:spcPct val="100000"/>
              </a:lnSpc>
              <a:defRPr sz="66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1215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42133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59365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3700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1B421-0E04-42ED-ADE9-0F9D3EB316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3432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7200" indent="-457200">
              <a:buFont typeface="Arial" pitchFamily="34" charset="0"/>
              <a:buChar char="•"/>
              <a:defRPr sz="2800" b="0"/>
            </a:lvl1pPr>
            <a:lvl2pPr>
              <a:defRPr sz="2400"/>
            </a:lvl2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64547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17459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998419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7000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744229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89411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6298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613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56C5036-A924-4CF3-BB00-06E23B4C41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kisk.phil.muni.cz/archiv-praci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kisk.phil.muni.cz/sites/default/files/soubory_v_textu/projekt_DP-mgr.do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VIKMA09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3212976"/>
            <a:ext cx="6696744" cy="1752600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Seminář k magisterské diplomové práci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Jaro 2012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Osnova – cíl diplomové práce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b="1" dirty="0" smtClean="0"/>
              <a:t>Cíl diplomové práce</a:t>
            </a:r>
          </a:p>
          <a:p>
            <a:pPr algn="just"/>
            <a:r>
              <a:rPr lang="cs-CZ" sz="3400" dirty="0" smtClean="0"/>
              <a:t>Uvedete </a:t>
            </a:r>
            <a:r>
              <a:rPr lang="cs-CZ" sz="3400" b="1" dirty="0" smtClean="0"/>
              <a:t>KONKRÉTNÍ cíl(e) </a:t>
            </a:r>
            <a:r>
              <a:rPr lang="cs-CZ" sz="3400" dirty="0" smtClean="0"/>
              <a:t>práce, kterého byste chtěli dosáhnout.</a:t>
            </a:r>
          </a:p>
          <a:p>
            <a:pPr lvl="0"/>
            <a:r>
              <a:rPr lang="cs-CZ" sz="3400" dirty="0" smtClean="0"/>
              <a:t>Stanovte si pro sebe "provozní" hypotézu - jaká bude asi odpověď na vaši otázku? Co zjistíte? Vaším </a:t>
            </a:r>
            <a:r>
              <a:rPr lang="cs-CZ" sz="3400" b="1" dirty="0" smtClean="0"/>
              <a:t>cílem</a:t>
            </a:r>
            <a:r>
              <a:rPr lang="cs-CZ" sz="3400" dirty="0" smtClean="0"/>
              <a:t> bude právě to, co chcete zjistit. </a:t>
            </a:r>
          </a:p>
          <a:p>
            <a:pPr lvl="0"/>
            <a:r>
              <a:rPr lang="cs-CZ" sz="3400" dirty="0" smtClean="0"/>
              <a:t>Bude zpracování vašeho tématu k něčemu dobré? K čemu? To je </a:t>
            </a:r>
            <a:r>
              <a:rPr lang="cs-CZ" sz="3400" b="1" dirty="0" smtClean="0"/>
              <a:t>přínos</a:t>
            </a:r>
            <a:r>
              <a:rPr lang="cs-CZ" sz="3400" dirty="0" smtClean="0"/>
              <a:t> vaší práce.</a:t>
            </a:r>
          </a:p>
          <a:p>
            <a:pPr algn="just"/>
            <a:r>
              <a:rPr lang="cs-CZ" sz="3400" dirty="0" smtClean="0"/>
              <a:t>Musí být zcela zřejmé, co bude výsledkem vaší práce.</a:t>
            </a:r>
          </a:p>
          <a:p>
            <a:pPr algn="just"/>
            <a:r>
              <a:rPr lang="cs-CZ" sz="3400" dirty="0" smtClean="0"/>
              <a:t>Cílem práce NENÍ:</a:t>
            </a:r>
          </a:p>
          <a:p>
            <a:pPr algn="just">
              <a:buNone/>
            </a:pPr>
            <a:r>
              <a:rPr lang="cs-CZ" sz="3400" dirty="0" smtClean="0"/>
              <a:t>			- sepsání práce</a:t>
            </a:r>
          </a:p>
          <a:p>
            <a:pPr algn="just">
              <a:buNone/>
            </a:pPr>
            <a:r>
              <a:rPr lang="cs-CZ" sz="3400" dirty="0" smtClean="0"/>
              <a:t>			- nastudování textů</a:t>
            </a:r>
          </a:p>
          <a:p>
            <a:pPr algn="just">
              <a:buNone/>
            </a:pPr>
            <a:r>
              <a:rPr lang="cs-CZ" sz="3400" dirty="0" smtClean="0"/>
              <a:t>			- kompilace dostupné literatury</a:t>
            </a:r>
          </a:p>
          <a:p>
            <a:pPr algn="just"/>
            <a:r>
              <a:rPr lang="cs-CZ" sz="3400" dirty="0" smtClean="0"/>
              <a:t>Cílů stanovených v projektu musí být v DP vždy dosaženo!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044352"/>
          </a:xfrm>
        </p:spPr>
        <p:txBody>
          <a:bodyPr/>
          <a:lstStyle/>
          <a:p>
            <a:r>
              <a:rPr lang="cs-CZ" sz="3600" b="1" smtClean="0"/>
              <a:t>Osnova - metody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cs-CZ" b="1" dirty="0" smtClean="0"/>
              <a:t>Metody zpracování diplomové práce</a:t>
            </a:r>
          </a:p>
          <a:p>
            <a:pPr algn="just"/>
            <a:r>
              <a:rPr lang="cs-CZ" dirty="0" smtClean="0"/>
              <a:t>v metodách bude podrobně a názorně rozepsáno, jakým způsobem chcete dosáhnout stanoveného cíle a jaké uděláte konkrétní kroky</a:t>
            </a:r>
          </a:p>
          <a:p>
            <a:pPr algn="just"/>
            <a:r>
              <a:rPr lang="cs-CZ" dirty="0" smtClean="0"/>
              <a:t>uvedete zde výběr a popis metod, které hodláte při tvorbě DP použít</a:t>
            </a:r>
          </a:p>
          <a:p>
            <a:pPr lvl="0"/>
            <a:r>
              <a:rPr lang="cs-CZ" dirty="0" smtClean="0"/>
              <a:t>pojmenováním metody a popisem způsobu zpracování dáváte odpověď na to, jak budete postupovat, abyste získali důvěryhodné odpovědi na své otázky. </a:t>
            </a:r>
            <a:r>
              <a:rPr lang="cs-CZ" b="1" dirty="0" smtClean="0"/>
              <a:t>Jak zjistíte odpověď</a:t>
            </a:r>
            <a:r>
              <a:rPr lang="cs-CZ" dirty="0" smtClean="0"/>
              <a:t> na to, co vás na problematice zajímá? (čtení odborných publikací je předpokladem odborné práce, </a:t>
            </a:r>
            <a:r>
              <a:rPr lang="cs-CZ" b="1" dirty="0" smtClean="0"/>
              <a:t>ne metodou</a:t>
            </a:r>
            <a:r>
              <a:rPr lang="cs-CZ" dirty="0" smtClean="0"/>
              <a:t>, jak otázku budete zodpovídat) </a:t>
            </a:r>
          </a:p>
          <a:p>
            <a:pPr lvl="0"/>
            <a:r>
              <a:rPr lang="cs-CZ" dirty="0" smtClean="0"/>
              <a:t>Pokud neděláte výzkum či nepoužíváte konkrétní metodiku, popište způsob, jak budete postupovat při zpracování práce. Používejte výrazy jako komparace, analýza, dedukce, generalizace apod.  </a:t>
            </a:r>
          </a:p>
          <a:p>
            <a:pPr algn="just"/>
            <a:r>
              <a:rPr lang="cs-CZ" dirty="0" smtClean="0"/>
              <a:t>v případě že budete dělat výzkum, uvedete předmět výzkumu umožňující splnit cíl a ověřit hypotézy a stanovíte metodu výzkumu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3600" b="1" dirty="0" smtClean="0"/>
              <a:t>Osnova – literatura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cs-CZ" b="1" dirty="0" smtClean="0"/>
              <a:t>Základní odborná literatura</a:t>
            </a:r>
          </a:p>
          <a:p>
            <a:pPr algn="just"/>
            <a:r>
              <a:rPr lang="cs-CZ" dirty="0" smtClean="0"/>
              <a:t>do seznamu vypíšete literaturu, ze které budete při zpracování DP vycházet a která bude tvořit jádro použité literatury</a:t>
            </a:r>
          </a:p>
          <a:p>
            <a:pPr algn="just"/>
            <a:r>
              <a:rPr lang="cs-CZ" dirty="0" smtClean="0"/>
              <a:t>zdroje vyberte na základě rešerše jako nejrelevantnější literaturu k tématu</a:t>
            </a:r>
          </a:p>
          <a:p>
            <a:pPr algn="just"/>
            <a:r>
              <a:rPr lang="cs-CZ" dirty="0" smtClean="0"/>
              <a:t>důraz na zahraniční zdroje – využijte odborné databáze přístupné pro studenty MU a odbornou literaturu, související s vaším tématem (monografie, články)</a:t>
            </a:r>
          </a:p>
          <a:p>
            <a:pPr algn="just"/>
            <a:r>
              <a:rPr lang="cs-CZ" dirty="0" smtClean="0"/>
              <a:t>uvedete zdroje, které máte v současnosti k dispozici i ty, které teprve hodláte studovat, příp. shánět</a:t>
            </a:r>
          </a:p>
          <a:p>
            <a:pPr lvl="0"/>
            <a:r>
              <a:rPr lang="cs-CZ" dirty="0" smtClean="0"/>
              <a:t>doplňte vámi vytvořené anotace zdrojů</a:t>
            </a:r>
          </a:p>
          <a:p>
            <a:pPr algn="just"/>
            <a:r>
              <a:rPr lang="cs-CZ" dirty="0" smtClean="0"/>
              <a:t>požadovaný počet záznamů je 8-12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Téma diplomové práce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aktuální, originální, ne příliš široce zaměřené</a:t>
            </a:r>
          </a:p>
          <a:p>
            <a:r>
              <a:rPr lang="cs-CZ" dirty="0" smtClean="0"/>
              <a:t>porovnejte s archivem obhájených DP</a:t>
            </a:r>
          </a:p>
          <a:p>
            <a:pPr>
              <a:buNone/>
            </a:pPr>
            <a:r>
              <a:rPr lang="cs-CZ" dirty="0" smtClean="0"/>
              <a:t>    (</a:t>
            </a:r>
            <a:r>
              <a:rPr lang="cs-CZ" dirty="0" smtClean="0">
                <a:hlinkClick r:id="rId2"/>
              </a:rPr>
              <a:t>http://kisk.phil.muni.cz/archiv-praci</a:t>
            </a:r>
            <a:r>
              <a:rPr lang="cs-CZ" dirty="0" smtClean="0"/>
              <a:t>)</a:t>
            </a:r>
          </a:p>
          <a:p>
            <a:r>
              <a:rPr lang="cs-CZ" dirty="0" smtClean="0"/>
              <a:t>zvolené téma musí studenta zajímat a bavit</a:t>
            </a:r>
          </a:p>
          <a:p>
            <a:r>
              <a:rPr lang="cs-CZ" dirty="0" smtClean="0"/>
              <a:t>nutným předpokladem je dostatek zdrojů</a:t>
            </a:r>
          </a:p>
          <a:p>
            <a:r>
              <a:rPr lang="cs-CZ" b="1" dirty="0" smtClean="0"/>
              <a:t>POZOR: téma práce musí korespondovat s obsahem práce!</a:t>
            </a:r>
          </a:p>
          <a:p>
            <a:pPr>
              <a:buNone/>
            </a:pPr>
            <a:r>
              <a:rPr lang="cs-CZ" dirty="0" smtClean="0"/>
              <a:t>	</a:t>
            </a:r>
          </a:p>
          <a:p>
            <a:pPr>
              <a:buNone/>
            </a:pPr>
            <a:r>
              <a:rPr lang="cs-CZ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Výběr tématu dle </a:t>
            </a:r>
            <a:r>
              <a:rPr lang="cs-CZ" sz="3600" b="1" dirty="0" err="1" smtClean="0"/>
              <a:t>Umberta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Eca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cs-CZ" dirty="0" smtClean="0"/>
              <a:t>Téma odpovídá studovanému oboru a zájmům diplomanta </a:t>
            </a:r>
          </a:p>
          <a:p>
            <a:r>
              <a:rPr lang="cs-CZ" dirty="0" smtClean="0"/>
              <a:t>Prameny nutné pro zpracování tématu jsou dostupné</a:t>
            </a:r>
          </a:p>
          <a:p>
            <a:r>
              <a:rPr lang="cs-CZ" dirty="0" smtClean="0"/>
              <a:t>Zpracovatelnost tématu odpovídá kulturní úrovni diplomanta</a:t>
            </a:r>
          </a:p>
          <a:p>
            <a:r>
              <a:rPr lang="cs-CZ" dirty="0" smtClean="0"/>
              <a:t>Metodologické předpoklady výzkumu odpovídají zkušenosti diplomanta</a:t>
            </a:r>
          </a:p>
          <a:p>
            <a:r>
              <a:rPr lang="cs-CZ" dirty="0" smtClean="0"/>
              <a:t>Správný výběr vedoucího práce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z="3600" b="1" dirty="0" smtClean="0"/>
              <a:t>Vedoucí diplomové práce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Má úplné vysokoškolské vzdělání </a:t>
            </a:r>
          </a:p>
          <a:p>
            <a:pPr algn="just">
              <a:buNone/>
            </a:pPr>
            <a:r>
              <a:rPr lang="cs-CZ" dirty="0" smtClean="0"/>
              <a:t>   (Mgr., Ing. a vyšší)</a:t>
            </a:r>
          </a:p>
          <a:p>
            <a:pPr algn="just"/>
            <a:r>
              <a:rPr lang="cs-CZ" dirty="0" smtClean="0"/>
              <a:t>Může být z </a:t>
            </a:r>
            <a:r>
              <a:rPr lang="cs-CZ" dirty="0" err="1" smtClean="0"/>
              <a:t>KISKu</a:t>
            </a:r>
            <a:r>
              <a:rPr lang="cs-CZ" dirty="0" smtClean="0"/>
              <a:t> i externí</a:t>
            </a:r>
          </a:p>
          <a:p>
            <a:pPr algn="just"/>
            <a:r>
              <a:rPr lang="cs-CZ" dirty="0" smtClean="0"/>
              <a:t>Je odborníkem v oblasti, do které spadá téma diplomové práce, nebo má v této oblasti odpovídající znalosti a zkušenosti</a:t>
            </a:r>
          </a:p>
          <a:p>
            <a:pPr algn="just"/>
            <a:r>
              <a:rPr lang="cs-CZ" dirty="0" smtClean="0"/>
              <a:t>Téma vaší práce ho zajímá a má dostatek času soustředit se na spolupráci s vámi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3600" b="1" dirty="0" smtClean="0"/>
              <a:t>Výběr vedoucího práce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cs-CZ" dirty="0" smtClean="0"/>
              <a:t>„ Student, který má napsat diplomovou práci, není ve svém úsilí sám, protože má povinnost spolupracovat s vedoucím práce, jenž je za konečný výsledek spoluodpovědný. Projekt diplomové práce proto lze chápat jako svého druhu smlouvu mezi studentem a vedoucím. … </a:t>
            </a:r>
          </a:p>
          <a:p>
            <a:pPr algn="just">
              <a:buNone/>
            </a:pPr>
            <a:r>
              <a:rPr lang="cs-CZ" dirty="0" smtClean="0"/>
              <a:t>	Dobře zpracovaný projekt je zárukou pro studenta i vedoucího práce, že cíl práce je stanoven realisticky a že student má potřebné schopnosti, znalosti a podmínky k tomu, aby jej splnil.“</a:t>
            </a:r>
          </a:p>
          <a:p>
            <a:pPr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	</a:t>
            </a:r>
            <a:r>
              <a:rPr lang="cs-CZ" i="1" dirty="0" smtClean="0">
                <a:solidFill>
                  <a:schemeClr val="accent3">
                    <a:lumMod val="75000"/>
                  </a:schemeClr>
                </a:solidFill>
              </a:rPr>
              <a:t>J. Šanderová: Jak číst a psát odborný text ve společenských vědách</a:t>
            </a:r>
            <a:endParaRPr lang="cs-CZ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sz="3600" b="1" dirty="0" smtClean="0"/>
              <a:t>Druhy diplomových prací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None/>
            </a:pPr>
            <a:r>
              <a:rPr lang="cs-CZ" b="1" dirty="0" smtClean="0"/>
              <a:t>Teoretická práce </a:t>
            </a:r>
            <a:r>
              <a:rPr lang="cs-CZ" dirty="0" smtClean="0"/>
              <a:t>– </a:t>
            </a:r>
          </a:p>
          <a:p>
            <a:pPr marL="457200" indent="-457200">
              <a:buNone/>
            </a:pPr>
            <a:r>
              <a:rPr lang="cs-CZ" dirty="0" smtClean="0"/>
              <a:t>je odborný text, který relevantním způsobem rozšiřuje vědecké poznání zvoleného tématu a musí obsahovat:</a:t>
            </a:r>
          </a:p>
          <a:p>
            <a:pPr marL="457200" indent="-457200"/>
            <a:r>
              <a:rPr lang="cs-CZ" dirty="0" smtClean="0"/>
              <a:t>vhodně zvolený teoretický problém či otázku</a:t>
            </a:r>
          </a:p>
          <a:p>
            <a:pPr marL="457200" indent="-457200"/>
            <a:r>
              <a:rPr lang="cs-CZ" dirty="0" smtClean="0"/>
              <a:t>bohatou a relevantní zdrojovou základnu </a:t>
            </a:r>
          </a:p>
          <a:p>
            <a:pPr marL="457200" indent="-457200"/>
            <a:r>
              <a:rPr lang="cs-CZ" dirty="0" smtClean="0"/>
              <a:t>analytický a kritický přístup ke zdrojům, tvůrčí práci se zdroji, jejich porovnávání a hodnocení</a:t>
            </a:r>
          </a:p>
          <a:p>
            <a:pPr marL="457200" indent="-457200"/>
            <a:r>
              <a:rPr lang="cs-CZ" dirty="0" smtClean="0"/>
              <a:t>autorský přínos, který může být ve dvou oblastech – buď autor pracuje s dostupnou literaturou novým způsobem a využívá ji k odpovědi na nově položenou otázku, anebo autor pracuje s literaturou, která u nás není dostupná či běžně využívaná. </a:t>
            </a:r>
          </a:p>
          <a:p>
            <a:pPr marL="457200" indent="-457200">
              <a:buNone/>
            </a:pPr>
            <a:r>
              <a:rPr lang="cs-CZ" b="1" dirty="0" smtClean="0"/>
              <a:t>	Cílem práce tudíž nemůže být sumarizace a utřídění běžně dostupné literatury a informací.</a:t>
            </a:r>
          </a:p>
          <a:p>
            <a:pPr marL="457200" indent="-457200">
              <a:buNone/>
            </a:pPr>
            <a:endParaRPr lang="cs-CZ" dirty="0" smtClean="0"/>
          </a:p>
          <a:p>
            <a:pPr marL="457200" indent="-457200">
              <a:buAutoNum type="arabicPeriod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sz="3600" b="1" dirty="0" smtClean="0"/>
              <a:t>Druhy diplomových prací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457200" indent="-457200">
              <a:buNone/>
            </a:pPr>
            <a:r>
              <a:rPr lang="cs-CZ" b="1" dirty="0" smtClean="0"/>
              <a:t>Teoreticko-empirická práce </a:t>
            </a:r>
          </a:p>
          <a:p>
            <a:pPr marL="457200" indent="-457200"/>
            <a:r>
              <a:rPr lang="cs-CZ" dirty="0" smtClean="0"/>
              <a:t>kromě teoretického vymezení problému obsahuje výzkumné šetření metodou kvalitativního nebo kvantitativního výzkumu</a:t>
            </a:r>
          </a:p>
          <a:p>
            <a:pPr marL="457200" indent="-457200">
              <a:buNone/>
            </a:pPr>
            <a:r>
              <a:rPr lang="cs-CZ" b="1" dirty="0" smtClean="0"/>
              <a:t>Teoreticko-aplikační práce </a:t>
            </a:r>
            <a:endParaRPr lang="cs-CZ" dirty="0" smtClean="0"/>
          </a:p>
          <a:p>
            <a:pPr marL="457200" indent="-457200"/>
            <a:r>
              <a:rPr lang="cs-CZ" dirty="0" smtClean="0"/>
              <a:t>kromě teoretického vymezení problému obsahuje vlastní návrh modelu, projektu, modulu, přestavby, implementace atd.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Možnosti výběru tématu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endParaRPr lang="cs-CZ" b="1" dirty="0" smtClean="0"/>
          </a:p>
          <a:p>
            <a:r>
              <a:rPr lang="cs-CZ" b="1" dirty="0" smtClean="0"/>
              <a:t>vlastní </a:t>
            </a:r>
            <a:r>
              <a:rPr lang="cs-CZ" b="1" dirty="0" smtClean="0"/>
              <a:t>téma </a:t>
            </a:r>
            <a:r>
              <a:rPr lang="cs-CZ" dirty="0" smtClean="0"/>
              <a:t>– student si navrhuje své téma sám a sám si také domlouvá vedoucího</a:t>
            </a:r>
          </a:p>
          <a:p>
            <a:r>
              <a:rPr lang="cs-CZ" b="1" dirty="0" smtClean="0"/>
              <a:t>výběr tématu dle navržených okruhů </a:t>
            </a:r>
            <a:r>
              <a:rPr lang="cs-CZ" dirty="0" smtClean="0"/>
              <a:t>– student se inspiruje některým širším okruhem, sám si určí název a vybere vedoucího</a:t>
            </a:r>
          </a:p>
          <a:p>
            <a:r>
              <a:rPr lang="cs-CZ" b="1" dirty="0" smtClean="0"/>
              <a:t>výběr konkrétního tématu s konkrétním vedoucím </a:t>
            </a:r>
            <a:r>
              <a:rPr lang="cs-CZ" dirty="0" smtClean="0"/>
              <a:t>– student si vybere téma a vedoucího z nabídky předem stanovených témat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940966"/>
          </a:xfrm>
        </p:spPr>
        <p:txBody>
          <a:bodyPr>
            <a:normAutofit/>
          </a:bodyPr>
          <a:lstStyle/>
          <a:p>
            <a:r>
              <a:rPr lang="cs-CZ" b="1" dirty="0" smtClean="0"/>
              <a:t>Cíle předmětu VIKMA09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23600"/>
            <a:ext cx="7467600" cy="4873752"/>
          </a:xfrm>
        </p:spPr>
        <p:txBody>
          <a:bodyPr/>
          <a:lstStyle/>
          <a:p>
            <a:r>
              <a:rPr lang="cs-CZ" dirty="0" smtClean="0"/>
              <a:t>Výběr tématu diplomové práce</a:t>
            </a:r>
          </a:p>
          <a:p>
            <a:r>
              <a:rPr lang="cs-CZ" dirty="0" smtClean="0"/>
              <a:t>Výběr vedoucího diplomové práce</a:t>
            </a:r>
          </a:p>
          <a:p>
            <a:r>
              <a:rPr lang="cs-CZ" b="1" dirty="0" smtClean="0"/>
              <a:t>ZPRACOVÁNÍ ZÁVAZNÉHO PROJEKTU </a:t>
            </a:r>
          </a:p>
          <a:p>
            <a:r>
              <a:rPr lang="cs-CZ" dirty="0" smtClean="0"/>
              <a:t>Odevzdání projektu diplomové práce</a:t>
            </a:r>
          </a:p>
          <a:p>
            <a:r>
              <a:rPr lang="cs-CZ" dirty="0" smtClean="0"/>
              <a:t>Schválení projektu diplomové práce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Konkrétní témata a vedoucí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IS – přihlašování k jednotlivým tématům přes balík témat u předmětu VIKMA09, přístupné od </a:t>
            </a:r>
            <a:r>
              <a:rPr lang="cs-CZ" b="1" dirty="0" smtClean="0"/>
              <a:t>24.2. 2012, 16:00h</a:t>
            </a:r>
          </a:p>
          <a:p>
            <a:pPr algn="just"/>
            <a:r>
              <a:rPr lang="cs-CZ" dirty="0" smtClean="0"/>
              <a:t>ke každému tématu se může přihlásit pouze jeden </a:t>
            </a:r>
            <a:r>
              <a:rPr lang="cs-CZ" dirty="0" smtClean="0"/>
              <a:t>diplomant </a:t>
            </a:r>
            <a:endParaRPr lang="cs-CZ" dirty="0" smtClean="0"/>
          </a:p>
          <a:p>
            <a:r>
              <a:rPr lang="cs-CZ" dirty="0" smtClean="0"/>
              <a:t>diplomant je po přihlášení povinen </a:t>
            </a:r>
            <a:r>
              <a:rPr lang="cs-CZ" b="1" dirty="0" smtClean="0"/>
              <a:t>sám kontaktovat uvedeného vedoucího</a:t>
            </a:r>
            <a:r>
              <a:rPr lang="cs-CZ" dirty="0" smtClean="0"/>
              <a:t> práce a potvrdit si u něj výběr tématu</a:t>
            </a:r>
          </a:p>
          <a:p>
            <a:pPr algn="just"/>
            <a:r>
              <a:rPr lang="cs-CZ" dirty="0" smtClean="0"/>
              <a:t>téma v </a:t>
            </a:r>
            <a:r>
              <a:rPr lang="cs-CZ" dirty="0" err="1" smtClean="0"/>
              <a:t>ISu</a:t>
            </a:r>
            <a:r>
              <a:rPr lang="cs-CZ" dirty="0" smtClean="0"/>
              <a:t> není závazné pokud vám ho vedoucí nepotvrdí!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/>
              <a:t>Externí vedoucí a okruhy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Témata od externistů jsou ve studijních materiálech v </a:t>
            </a:r>
            <a:r>
              <a:rPr lang="cs-CZ" dirty="0" err="1" smtClean="0"/>
              <a:t>Isu</a:t>
            </a:r>
            <a:endParaRPr lang="cs-CZ" dirty="0" smtClean="0"/>
          </a:p>
          <a:p>
            <a:r>
              <a:rPr lang="cs-CZ" dirty="0" smtClean="0"/>
              <a:t>Nelze je zapisovat přes IS, je nutné spojit se přímo s vedoucím</a:t>
            </a:r>
          </a:p>
          <a:p>
            <a:r>
              <a:rPr lang="cs-CZ" dirty="0" smtClean="0"/>
              <a:t>Nabídka okruhů je k dispozici také ve studijních materiálech</a:t>
            </a:r>
          </a:p>
          <a:p>
            <a:r>
              <a:rPr lang="cs-CZ" dirty="0" smtClean="0"/>
              <a:t>Okruhy slouží pouze pro inspiraci, je nutné si k nim vyhledat vedoucího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sz="3600" b="1" dirty="0" err="1" smtClean="0"/>
              <a:t>Doporu</a:t>
            </a:r>
            <a:r>
              <a:rPr lang="cs-CZ" sz="3600" b="1" dirty="0" err="1" smtClean="0"/>
              <a:t>čená</a:t>
            </a:r>
            <a:r>
              <a:rPr lang="cs-CZ" sz="3600" b="1" dirty="0" smtClean="0"/>
              <a:t> literatura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cs-CZ" sz="2000" dirty="0" smtClean="0"/>
              <a:t>ECO, </a:t>
            </a:r>
            <a:r>
              <a:rPr lang="cs-CZ" sz="2000" dirty="0" err="1" smtClean="0"/>
              <a:t>Umberto</a:t>
            </a:r>
            <a:r>
              <a:rPr lang="cs-CZ" sz="2000" dirty="0" smtClean="0"/>
              <a:t>. </a:t>
            </a:r>
            <a:r>
              <a:rPr lang="pt-BR" sz="2000" i="1" dirty="0" smtClean="0"/>
              <a:t>Jak napsat diplomovou práci</a:t>
            </a:r>
            <a:r>
              <a:rPr lang="cs-CZ" sz="2000" dirty="0" smtClean="0"/>
              <a:t>. </a:t>
            </a:r>
            <a:r>
              <a:rPr lang="pt-BR" sz="2000" dirty="0" smtClean="0"/>
              <a:t>Olomouc : Votobia, 1997.  271 s.</a:t>
            </a:r>
            <a:r>
              <a:rPr lang="cs-CZ" sz="2000" dirty="0" smtClean="0"/>
              <a:t> ISBN </a:t>
            </a:r>
            <a:r>
              <a:rPr lang="en-US" sz="2000" dirty="0" smtClean="0"/>
              <a:t>8071981737</a:t>
            </a:r>
          </a:p>
          <a:p>
            <a:r>
              <a:rPr lang="cs-CZ" sz="2000" dirty="0" smtClean="0"/>
              <a:t>KATUŠČÁK, Dušan, DROBÍKOVÁ, Barbora, PAPÍK, Richard. </a:t>
            </a:r>
            <a:r>
              <a:rPr lang="cs-CZ" sz="2000" i="1" dirty="0" smtClean="0"/>
              <a:t>Jak psát závěrečné a kvalifikační práce</a:t>
            </a:r>
            <a:r>
              <a:rPr lang="cs-CZ" sz="2000" dirty="0" smtClean="0"/>
              <a:t>. 5. </a:t>
            </a:r>
            <a:r>
              <a:rPr lang="cs-CZ" sz="2000" dirty="0" err="1" smtClean="0"/>
              <a:t>vyd</a:t>
            </a:r>
            <a:r>
              <a:rPr lang="cs-CZ" sz="2000" dirty="0" smtClean="0"/>
              <a:t>., v českém jazyce 1. Nitra : Enigma, 2008. 161 s. ISBN 9788089132706. </a:t>
            </a:r>
          </a:p>
          <a:p>
            <a:r>
              <a:rPr lang="cs-CZ" sz="2000" dirty="0" smtClean="0"/>
              <a:t>KUBÁTOVÁ, Helena, ŠIMEK, Dušan</a:t>
            </a:r>
            <a:r>
              <a:rPr lang="cs-CZ" sz="2000" i="1" dirty="0" smtClean="0"/>
              <a:t>. Od abstraktu do závěrečné práce : jak napsat diplomovou práci ve společenskovědních a humanitních oborech : praktická příručka</a:t>
            </a:r>
            <a:r>
              <a:rPr lang="cs-CZ" sz="2000" dirty="0" smtClean="0"/>
              <a:t>. 4., </a:t>
            </a:r>
            <a:r>
              <a:rPr lang="cs-CZ" sz="2000" dirty="0" err="1" smtClean="0"/>
              <a:t>přeprac</a:t>
            </a:r>
            <a:r>
              <a:rPr lang="cs-CZ" sz="2000" dirty="0" smtClean="0"/>
              <a:t>. </a:t>
            </a:r>
            <a:r>
              <a:rPr lang="cs-CZ" sz="2000" dirty="0" err="1" smtClean="0"/>
              <a:t>vyd</a:t>
            </a:r>
            <a:r>
              <a:rPr lang="cs-CZ" sz="2000" dirty="0" smtClean="0"/>
              <a:t>. Olomouc : Univerzita Palackého v Olomouci, 2007. 90 s. ISBN 978802441589.</a:t>
            </a:r>
          </a:p>
          <a:p>
            <a:r>
              <a:rPr lang="cs-CZ" sz="2000" dirty="0" smtClean="0"/>
              <a:t>MEŠKO, Dušan</a:t>
            </a:r>
            <a:r>
              <a:rPr lang="cs-CZ" sz="2000" dirty="0"/>
              <a:t>,</a:t>
            </a:r>
            <a:r>
              <a:rPr lang="cs-CZ" sz="2000" dirty="0" smtClean="0"/>
              <a:t> K</a:t>
            </a:r>
            <a:r>
              <a:rPr lang="en-US" sz="2000" dirty="0" smtClean="0"/>
              <a:t>ATU</a:t>
            </a:r>
            <a:r>
              <a:rPr lang="cs-CZ" sz="2000" dirty="0" smtClean="0"/>
              <a:t>ŠČÁK, Dušan</a:t>
            </a:r>
            <a:r>
              <a:rPr lang="cs-CZ" sz="2000" dirty="0"/>
              <a:t>,</a:t>
            </a:r>
            <a:r>
              <a:rPr lang="en-US" sz="2000" dirty="0" smtClean="0"/>
              <a:t> FINDRA</a:t>
            </a:r>
            <a:r>
              <a:rPr lang="cs-CZ" sz="2000" dirty="0" smtClean="0"/>
              <a:t>, Ján a kol</a:t>
            </a:r>
            <a:r>
              <a:rPr lang="en-US" sz="2000" dirty="0" smtClean="0"/>
              <a:t>. </a:t>
            </a:r>
            <a:r>
              <a:rPr lang="cs-CZ" sz="2000" i="1" dirty="0" smtClean="0"/>
              <a:t>Akademická příručka</a:t>
            </a:r>
            <a:r>
              <a:rPr lang="en-US" sz="2000" i="1" dirty="0" smtClean="0"/>
              <a:t>.</a:t>
            </a:r>
            <a:r>
              <a:rPr lang="cs-CZ" sz="2000" dirty="0" smtClean="0"/>
              <a:t> České, </a:t>
            </a:r>
            <a:r>
              <a:rPr lang="cs-CZ" sz="2000" dirty="0" err="1" smtClean="0"/>
              <a:t>upr</a:t>
            </a:r>
            <a:r>
              <a:rPr lang="cs-CZ" sz="2000" dirty="0" smtClean="0"/>
              <a:t>. </a:t>
            </a:r>
            <a:r>
              <a:rPr lang="cs-CZ" sz="2000" dirty="0" err="1" smtClean="0"/>
              <a:t>vyd</a:t>
            </a:r>
            <a:r>
              <a:rPr lang="cs-CZ" sz="2000" dirty="0" smtClean="0"/>
              <a:t>.</a:t>
            </a:r>
            <a:r>
              <a:rPr lang="en-US" sz="2000" dirty="0" smtClean="0"/>
              <a:t> </a:t>
            </a:r>
            <a:r>
              <a:rPr lang="cs-CZ" sz="2000" dirty="0" smtClean="0"/>
              <a:t>Martin : </a:t>
            </a:r>
            <a:r>
              <a:rPr lang="cs-CZ" sz="2000" dirty="0" err="1" smtClean="0"/>
              <a:t>Osveta</a:t>
            </a:r>
            <a:r>
              <a:rPr lang="cs-CZ" sz="2000" dirty="0" smtClean="0"/>
              <a:t>, 2006. 481 s.</a:t>
            </a:r>
            <a:r>
              <a:rPr lang="en-US" sz="2000" dirty="0" smtClean="0"/>
              <a:t> ISBN 8080632197</a:t>
            </a:r>
            <a:r>
              <a:rPr lang="cs-CZ" sz="2000" dirty="0" smtClean="0"/>
              <a:t>.</a:t>
            </a:r>
            <a:endParaRPr lang="en-US" sz="2000" dirty="0" smtClean="0"/>
          </a:p>
          <a:p>
            <a:r>
              <a:rPr lang="cs-CZ" sz="2000" dirty="0" smtClean="0"/>
              <a:t>ŠANDEROVÁ, </a:t>
            </a:r>
            <a:r>
              <a:rPr lang="cs-CZ" sz="2000" dirty="0" err="1" smtClean="0"/>
              <a:t>Jadwiga</a:t>
            </a:r>
            <a:r>
              <a:rPr lang="cs-CZ" sz="2000" dirty="0" smtClean="0"/>
              <a:t>. </a:t>
            </a:r>
            <a:r>
              <a:rPr lang="cs-CZ" sz="2000" i="1" dirty="0" smtClean="0"/>
              <a:t>Jak číst a psát odborný text ve společenských vědách : několik zásad pro začátečníky</a:t>
            </a:r>
            <a:r>
              <a:rPr lang="cs-CZ" sz="2000" dirty="0" smtClean="0"/>
              <a:t>.  </a:t>
            </a:r>
            <a:r>
              <a:rPr lang="cs-CZ" sz="2000" dirty="0" err="1" smtClean="0"/>
              <a:t>Vyd</a:t>
            </a:r>
            <a:r>
              <a:rPr lang="cs-CZ" sz="2000" dirty="0" smtClean="0"/>
              <a:t>. 1. Praha : Sociologické nakladatelství, 2005. 209 s. ISBN </a:t>
            </a:r>
            <a:r>
              <a:rPr lang="en-US" sz="2000" dirty="0" smtClean="0"/>
              <a:t>9788006429403</a:t>
            </a:r>
            <a:endParaRPr lang="cs-CZ" sz="2000" dirty="0" smtClean="0"/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922114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Výstup předmětu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2800" b="1" dirty="0" smtClean="0"/>
              <a:t>Výstupem předmětu je projekt v písemné podobě</a:t>
            </a:r>
            <a:r>
              <a:rPr lang="en-US" sz="2800" b="1" dirty="0" smtClean="0"/>
              <a:t> </a:t>
            </a:r>
            <a:r>
              <a:rPr lang="cs-CZ" sz="2800" b="1" dirty="0" smtClean="0"/>
              <a:t>– </a:t>
            </a:r>
            <a:r>
              <a:rPr lang="cs-CZ" sz="2800" dirty="0" smtClean="0"/>
              <a:t>formulář ke stažení na stránkách KISK</a:t>
            </a:r>
            <a:r>
              <a:rPr lang="en-US" sz="2800" dirty="0" smtClean="0"/>
              <a:t>u</a:t>
            </a:r>
            <a:r>
              <a:rPr lang="cs-CZ" sz="2800" dirty="0" smtClean="0"/>
              <a:t>:</a:t>
            </a:r>
          </a:p>
          <a:p>
            <a:pPr algn="just">
              <a:buNone/>
            </a:pPr>
            <a:r>
              <a:rPr lang="cs-CZ" sz="2800" dirty="0" smtClean="0"/>
              <a:t>	</a:t>
            </a:r>
            <a:r>
              <a:rPr lang="cs-CZ" sz="2800" dirty="0" smtClean="0">
                <a:hlinkClick r:id="rId2"/>
              </a:rPr>
              <a:t>http://kisk.phil.muni.cz/sites/default/files/soubory_v_textu/projekt_DP-mgr.doc</a:t>
            </a:r>
            <a:endParaRPr lang="cs-CZ" sz="2800" dirty="0" smtClean="0"/>
          </a:p>
          <a:p>
            <a:pPr algn="just"/>
            <a:r>
              <a:rPr lang="cs-CZ" sz="2800" dirty="0" smtClean="0"/>
              <a:t>Projekt je závazný – pokud bude schválený, není možné ho zásadně měnit</a:t>
            </a:r>
          </a:p>
          <a:p>
            <a:pPr algn="just"/>
            <a:r>
              <a:rPr lang="cs-CZ" sz="2800" dirty="0" smtClean="0"/>
              <a:t>Schválený projekt je nutné přiložit na konec diplomové práce, je její nedílnou součástí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50106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Ukončení předmětu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b="1" dirty="0" smtClean="0"/>
              <a:t>Podmínky ukončení</a:t>
            </a:r>
            <a:r>
              <a:rPr lang="cs-CZ" sz="2800" dirty="0" smtClean="0"/>
              <a:t>: vypracovaný a schválený projekt diplomové práce</a:t>
            </a:r>
          </a:p>
          <a:p>
            <a:pPr algn="just"/>
            <a:r>
              <a:rPr lang="cs-CZ" sz="2800" b="1" dirty="0" smtClean="0"/>
              <a:t>Termíny odevzdání </a:t>
            </a:r>
            <a:r>
              <a:rPr lang="cs-CZ" sz="2800" dirty="0" smtClean="0"/>
              <a:t>projektu diplomové </a:t>
            </a:r>
            <a:r>
              <a:rPr lang="en-US" sz="2800" dirty="0" smtClean="0"/>
              <a:t>p</a:t>
            </a:r>
            <a:r>
              <a:rPr lang="cs-CZ" sz="2800" dirty="0" err="1" smtClean="0"/>
              <a:t>ráce</a:t>
            </a:r>
            <a:r>
              <a:rPr lang="cs-CZ" sz="2800" dirty="0" smtClean="0"/>
              <a:t>:</a:t>
            </a:r>
            <a:r>
              <a:rPr lang="en-US" sz="2800" dirty="0" smtClean="0"/>
              <a:t> </a:t>
            </a:r>
            <a:endParaRPr lang="cs-CZ" sz="2800" dirty="0" smtClean="0"/>
          </a:p>
          <a:p>
            <a:pPr algn="just">
              <a:buNone/>
            </a:pPr>
            <a:r>
              <a:rPr lang="cs-CZ" sz="2800" b="1" dirty="0" smtClean="0"/>
              <a:t>	Řádný </a:t>
            </a:r>
            <a:r>
              <a:rPr lang="cs-CZ" sz="2800" dirty="0" smtClean="0"/>
              <a:t>termín (ŘT):</a:t>
            </a:r>
            <a:r>
              <a:rPr lang="cs-CZ" sz="2800" b="1" dirty="0" smtClean="0"/>
              <a:t>		11. května 2012</a:t>
            </a:r>
            <a:endParaRPr lang="cs-CZ" sz="2800" dirty="0" smtClean="0"/>
          </a:p>
          <a:p>
            <a:pPr algn="just">
              <a:buNone/>
            </a:pPr>
            <a:r>
              <a:rPr lang="cs-CZ" sz="2800" b="1" dirty="0" smtClean="0"/>
              <a:t>	Opravný </a:t>
            </a:r>
            <a:r>
              <a:rPr lang="cs-CZ" sz="2800" dirty="0" smtClean="0"/>
              <a:t>termín (OT):	</a:t>
            </a:r>
            <a:r>
              <a:rPr lang="cs-CZ" sz="2800" b="1" dirty="0" smtClean="0"/>
              <a:t>22</a:t>
            </a:r>
            <a:r>
              <a:rPr lang="cs-CZ" sz="2800" b="1" dirty="0" smtClean="0"/>
              <a:t>. června 2012</a:t>
            </a:r>
          </a:p>
          <a:p>
            <a:pPr algn="just"/>
            <a:r>
              <a:rPr lang="cs-CZ" sz="2800" dirty="0" smtClean="0"/>
              <a:t>Projekt se odevzdává v tištěné formě na sekretariát </a:t>
            </a:r>
            <a:r>
              <a:rPr lang="cs-CZ" sz="2800" dirty="0" err="1" smtClean="0"/>
              <a:t>KISKu</a:t>
            </a:r>
            <a:r>
              <a:rPr lang="cs-CZ" sz="2800" dirty="0" smtClean="0"/>
              <a:t> nejpozději do 15:00h v uvedený den</a:t>
            </a:r>
          </a:p>
          <a:p>
            <a:pPr algn="just"/>
            <a:r>
              <a:rPr lang="cs-CZ" sz="2800" dirty="0" smtClean="0"/>
              <a:t>Musí být podepsaný vedoucím i diplomantem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Možnosti odevzdání projektu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odevzdám v ŘT a mám schváleno – </a:t>
            </a:r>
            <a:r>
              <a:rPr lang="cs-CZ" b="1" dirty="0" smtClean="0"/>
              <a:t>ideální stav </a:t>
            </a:r>
            <a:r>
              <a:rPr lang="cs-CZ" b="1" dirty="0" smtClean="0">
                <a:sym typeface="Wingdings" pitchFamily="2" charset="2"/>
              </a:rPr>
              <a:t></a:t>
            </a:r>
            <a:endParaRPr lang="cs-CZ" b="1" dirty="0" smtClean="0"/>
          </a:p>
          <a:p>
            <a:pPr algn="just"/>
            <a:r>
              <a:rPr lang="cs-CZ" dirty="0" smtClean="0"/>
              <a:t>odevzdám v ŘT a nemám schváleno – přepracuji a odevzdám v OT</a:t>
            </a:r>
          </a:p>
          <a:p>
            <a:pPr algn="just"/>
            <a:r>
              <a:rPr lang="cs-CZ" dirty="0" smtClean="0"/>
              <a:t>odevzdám podruhé v OT a mám schváleno</a:t>
            </a:r>
          </a:p>
          <a:p>
            <a:pPr algn="just"/>
            <a:r>
              <a:rPr lang="cs-CZ" dirty="0" smtClean="0"/>
              <a:t>odevzdám podruhé v OT a opět nemám schváleno – téma a vedoucího mi následně určí KISK</a:t>
            </a:r>
          </a:p>
          <a:p>
            <a:pPr algn="just"/>
            <a:r>
              <a:rPr lang="cs-CZ" dirty="0" smtClean="0"/>
              <a:t>nestihnu ŘT a odevzdám poprvé v OT – riskuji a pokud nebudu mít schváleno, určí mi téma a vedoucího KISK</a:t>
            </a:r>
          </a:p>
          <a:p>
            <a:pPr algn="just"/>
            <a:r>
              <a:rPr lang="cs-CZ" dirty="0" smtClean="0"/>
              <a:t>neodevzdám nic v ŘT ani OT a musím si zapsat předmět znovu následující rok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Projekt a osnova – úvodní strana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Jméno a příjmení – UČO – Imatrikulační ročník – Kontaktní údaje</a:t>
            </a:r>
          </a:p>
          <a:p>
            <a:r>
              <a:rPr lang="cs-CZ" sz="2400" dirty="0" smtClean="0"/>
              <a:t>Název tématu diplomové práce</a:t>
            </a:r>
          </a:p>
          <a:p>
            <a:r>
              <a:rPr lang="cs-CZ" sz="2400" dirty="0" smtClean="0"/>
              <a:t>Jméno vedoucí/vedoucího diplomové práce - Pracoviště a funkční pozice VDP- Vyjádření a podpis VDP</a:t>
            </a:r>
            <a:endParaRPr lang="cs-CZ" sz="2400" dirty="0"/>
          </a:p>
          <a:p>
            <a:r>
              <a:rPr lang="cs-CZ" sz="2400" b="1" dirty="0" smtClean="0"/>
              <a:t>Rozpracovat osnovu </a:t>
            </a:r>
            <a:r>
              <a:rPr lang="cs-CZ" sz="2400" dirty="0" smtClean="0"/>
              <a:t>(jako přílohu) 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 smtClean="0"/>
              <a:t>Popis problému, který bude v práci řešen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 smtClean="0"/>
              <a:t>Současný stav řešené problematiky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 smtClean="0"/>
              <a:t>Cíl diplomové práce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 smtClean="0"/>
              <a:t>Metody zpracování diplomové práce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 smtClean="0"/>
              <a:t>Základní odborná literatura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z="3600" b="1" dirty="0" smtClean="0"/>
              <a:t>Osnova – popis problému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4857403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cs-CZ" b="1" dirty="0" smtClean="0"/>
              <a:t>Popis problému, který bude v práci řešen</a:t>
            </a:r>
          </a:p>
          <a:p>
            <a:pPr algn="just"/>
            <a:r>
              <a:rPr lang="cs-CZ" dirty="0" smtClean="0"/>
              <a:t>popíšete, čím se bude vaše </a:t>
            </a:r>
            <a:r>
              <a:rPr lang="cs-CZ" b="1" dirty="0" smtClean="0"/>
              <a:t>práce zabývat</a:t>
            </a:r>
          </a:p>
          <a:p>
            <a:pPr algn="just"/>
            <a:r>
              <a:rPr lang="cs-CZ" dirty="0" smtClean="0"/>
              <a:t>nastíníte </a:t>
            </a:r>
            <a:r>
              <a:rPr lang="cs-CZ" b="1" dirty="0" smtClean="0"/>
              <a:t>problém</a:t>
            </a:r>
            <a:r>
              <a:rPr lang="cs-CZ" dirty="0" smtClean="0"/>
              <a:t>, který by zvolené téma mělo pomoci řešit </a:t>
            </a:r>
          </a:p>
          <a:p>
            <a:r>
              <a:rPr lang="cs-CZ" dirty="0" smtClean="0"/>
              <a:t>popíšete </a:t>
            </a:r>
            <a:r>
              <a:rPr lang="cs-CZ" b="1" dirty="0" smtClean="0"/>
              <a:t>důvod, proč </a:t>
            </a:r>
            <a:r>
              <a:rPr lang="cs-CZ" dirty="0" smtClean="0"/>
              <a:t>jste se rozhodli zpracovat vaše téma (např. že daná problematika není moc známá nebo dostatečně rozpracovaná)</a:t>
            </a:r>
          </a:p>
          <a:p>
            <a:pPr lvl="0"/>
            <a:r>
              <a:rPr lang="cs-CZ" dirty="0" smtClean="0"/>
              <a:t>začněte tím, že vymezíte co za oblast, teorii, koncept, metodiku v práci zpracováváte - použijte slova vyskytující se v názvu práce</a:t>
            </a:r>
          </a:p>
          <a:p>
            <a:r>
              <a:rPr lang="cs-CZ" dirty="0" smtClean="0"/>
              <a:t>podle problému si </a:t>
            </a:r>
            <a:r>
              <a:rPr lang="cs-CZ" b="1" dirty="0" smtClean="0"/>
              <a:t>stanovte otázku</a:t>
            </a:r>
            <a:r>
              <a:rPr lang="cs-CZ" dirty="0" smtClean="0"/>
              <a:t>, na kterou budete hledat odpověď, tzn., napište, co vás na problému zajímá?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DOPORUČENÍ: </a:t>
            </a:r>
            <a:r>
              <a:rPr lang="cs-CZ" dirty="0" smtClean="0"/>
              <a:t>vytvořte si mentální mapu vašeho tématu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63272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 </a:t>
            </a:r>
            <a:r>
              <a:rPr lang="cs-CZ" b="1" dirty="0" smtClean="0"/>
              <a:t>Vymezení </a:t>
            </a:r>
            <a:r>
              <a:rPr lang="cs-CZ" b="1" dirty="0" smtClean="0"/>
              <a:t>výzkumného tématu (problému)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92500" lnSpcReduction="10000"/>
          </a:bodyPr>
          <a:lstStyle/>
          <a:p>
            <a:r>
              <a:rPr lang="cs-CZ" sz="2000" dirty="0" smtClean="0"/>
              <a:t>Výzkumné téma je vhodné shrnout do několika vět. Výzkumné téma by nemělo být triviální, mělo by být relevantní k oboru a potenciálně přinášet nová zjištění.</a:t>
            </a:r>
          </a:p>
          <a:p>
            <a:pPr>
              <a:buNone/>
            </a:pPr>
            <a:r>
              <a:rPr lang="cs-CZ" sz="2000" b="1" dirty="0" smtClean="0"/>
              <a:t>Dobře stanovený výzkumný problém:</a:t>
            </a:r>
          </a:p>
          <a:p>
            <a:pPr>
              <a:buNone/>
            </a:pPr>
            <a:r>
              <a:rPr lang="cs-CZ" sz="2000" dirty="0" smtClean="0"/>
              <a:t>•	je jasně a precizně formulován</a:t>
            </a:r>
          </a:p>
          <a:p>
            <a:pPr>
              <a:buNone/>
            </a:pPr>
            <a:r>
              <a:rPr lang="cs-CZ" sz="2000" dirty="0" smtClean="0"/>
              <a:t>•	identifikuje to, co budeme zkoumat</a:t>
            </a:r>
          </a:p>
          <a:p>
            <a:pPr>
              <a:buNone/>
            </a:pPr>
            <a:r>
              <a:rPr lang="cs-CZ" sz="2000" dirty="0" smtClean="0"/>
              <a:t>•	není postaven pouze na subjektivním stanovisku autora/</a:t>
            </a:r>
            <a:r>
              <a:rPr lang="cs-CZ" sz="2000" dirty="0" err="1" smtClean="0"/>
              <a:t>ky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•	obsahuje definici klíčových teoretických konstruktů a pojmů</a:t>
            </a:r>
          </a:p>
          <a:p>
            <a:pPr>
              <a:buNone/>
            </a:pPr>
            <a:r>
              <a:rPr lang="cs-CZ" sz="2000" dirty="0" smtClean="0"/>
              <a:t>•	je dobře (zejména časově a místně) ohraničen</a:t>
            </a:r>
          </a:p>
          <a:p>
            <a:pPr>
              <a:buNone/>
            </a:pPr>
            <a:r>
              <a:rPr lang="cs-CZ" sz="2000" dirty="0" smtClean="0"/>
              <a:t>•	je </a:t>
            </a:r>
            <a:r>
              <a:rPr lang="cs-CZ" sz="2000" dirty="0" err="1" smtClean="0"/>
              <a:t>zobecnitelný</a:t>
            </a:r>
            <a:r>
              <a:rPr lang="cs-CZ" sz="2000" dirty="0" smtClean="0"/>
              <a:t> (preference problémů, které mohou být využity i jinde)</a:t>
            </a:r>
          </a:p>
          <a:p>
            <a:pPr>
              <a:buNone/>
            </a:pPr>
            <a:r>
              <a:rPr lang="cs-CZ" sz="2000" dirty="0" smtClean="0"/>
              <a:t>•	obsahuje odůvodnění důležitosti (potřebnosti) zkoumaného tématu</a:t>
            </a:r>
          </a:p>
          <a:p>
            <a:pPr>
              <a:buNone/>
            </a:pPr>
            <a:r>
              <a:rPr lang="cs-CZ" sz="2000" dirty="0" smtClean="0"/>
              <a:t>•	používá vhodnou terminologii (pozor na žargon, nepřesné termíny atd.)</a:t>
            </a:r>
          </a:p>
          <a:p>
            <a:pPr>
              <a:buNone/>
            </a:pPr>
            <a:endParaRPr lang="cs-CZ" sz="1800" dirty="0" smtClean="0"/>
          </a:p>
          <a:p>
            <a:pPr algn="r">
              <a:buNone/>
            </a:pPr>
            <a:r>
              <a:rPr lang="cs-CZ" sz="1800" i="1" dirty="0" smtClean="0"/>
              <a:t>(Zpracováno dle </a:t>
            </a:r>
            <a:r>
              <a:rPr lang="cs-CZ" sz="1800" i="1" dirty="0" err="1" smtClean="0"/>
              <a:t>Hernon</a:t>
            </a:r>
            <a:r>
              <a:rPr lang="cs-CZ" sz="1800" i="1" dirty="0" smtClean="0"/>
              <a:t> &amp; </a:t>
            </a:r>
            <a:r>
              <a:rPr lang="cs-CZ" sz="1800" i="1" dirty="0" err="1" smtClean="0"/>
              <a:t>Metoyer</a:t>
            </a:r>
            <a:r>
              <a:rPr lang="cs-CZ" sz="1800" i="1" dirty="0" smtClean="0"/>
              <a:t>-</a:t>
            </a:r>
            <a:r>
              <a:rPr lang="cs-CZ" sz="1800" i="1" dirty="0" err="1" smtClean="0"/>
              <a:t>Duran</a:t>
            </a:r>
            <a:r>
              <a:rPr lang="cs-CZ" sz="1800" i="1" dirty="0" smtClean="0"/>
              <a:t>, 1993)</a:t>
            </a:r>
          </a:p>
          <a:p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Osnova – současný stav problematiky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b="1" dirty="0" smtClean="0"/>
              <a:t>Současný stav řešené problematiky</a:t>
            </a:r>
          </a:p>
          <a:p>
            <a:r>
              <a:rPr lang="cs-CZ" sz="3400" dirty="0" smtClean="0"/>
              <a:t>vypracujte </a:t>
            </a:r>
            <a:r>
              <a:rPr lang="cs-CZ" sz="3400" b="1" dirty="0" smtClean="0"/>
              <a:t>rešerši</a:t>
            </a:r>
            <a:r>
              <a:rPr lang="cs-CZ" sz="3400" dirty="0" smtClean="0"/>
              <a:t> obhájených diplomových a  bakalářských prací v rámci celé MU a ke každé doplňte </a:t>
            </a:r>
            <a:r>
              <a:rPr lang="cs-CZ" sz="3400" b="1" dirty="0" smtClean="0"/>
              <a:t>vlastní stručnou anotaci </a:t>
            </a:r>
            <a:r>
              <a:rPr lang="cs-CZ" sz="3400" dirty="0" smtClean="0"/>
              <a:t>(čemu se diplomant věnuje, co naopak neřešil) – primárně uveďte ty, které řešily stejnou problematiku</a:t>
            </a:r>
          </a:p>
          <a:p>
            <a:pPr algn="just"/>
            <a:r>
              <a:rPr lang="cs-CZ" sz="3400" dirty="0" smtClean="0"/>
              <a:t>uveďte i práce, které se shodují s vaším tématem jen částečně nebo okrajově</a:t>
            </a:r>
          </a:p>
          <a:p>
            <a:pPr lvl="0" algn="just"/>
            <a:r>
              <a:rPr lang="cs-CZ" sz="3400" dirty="0" smtClean="0"/>
              <a:t>pokud nenajdete žádnou související práci, uveďte, že problém je zcela nový a </a:t>
            </a:r>
            <a:r>
              <a:rPr lang="cs-CZ" sz="3400" b="1" dirty="0" smtClean="0"/>
              <a:t>odkažte k základní odborné literatuře</a:t>
            </a:r>
            <a:r>
              <a:rPr lang="cs-CZ" sz="3400" dirty="0" smtClean="0"/>
              <a:t>, v níž musíte podložit, že problematika je vědecky zpracovávána</a:t>
            </a:r>
          </a:p>
          <a:p>
            <a:pPr lvl="0" algn="just"/>
            <a:r>
              <a:rPr lang="cs-CZ" sz="3400" dirty="0" smtClean="0"/>
              <a:t>popište, </a:t>
            </a:r>
            <a:r>
              <a:rPr lang="cs-CZ" sz="3400" b="1" dirty="0" smtClean="0"/>
              <a:t>jakými aspekty</a:t>
            </a:r>
            <a:r>
              <a:rPr lang="cs-CZ" sz="3400" dirty="0" smtClean="0"/>
              <a:t> se bude vaše práce od již zpracovaných lišit</a:t>
            </a:r>
          </a:p>
          <a:p>
            <a:pPr algn="just"/>
            <a:r>
              <a:rPr lang="cs-CZ" sz="3400" b="1" dirty="0" smtClean="0"/>
              <a:t>nekopírujte anotace</a:t>
            </a:r>
            <a:r>
              <a:rPr lang="cs-CZ" sz="3400" dirty="0" smtClean="0"/>
              <a:t> z </a:t>
            </a:r>
            <a:r>
              <a:rPr lang="cs-CZ" sz="3400" dirty="0" err="1" smtClean="0"/>
              <a:t>ISu</a:t>
            </a:r>
            <a:r>
              <a:rPr lang="cs-CZ" sz="3400" dirty="0" smtClean="0"/>
              <a:t> a všechny DP ocitujte dle platné normy!</a:t>
            </a:r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muj template</Template>
  <TotalTime>1423</TotalTime>
  <Words>1274</Words>
  <Application>Microsoft Office PowerPoint</Application>
  <PresentationFormat>Předvádění na obrazovce (4:3)</PresentationFormat>
  <Paragraphs>156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Základní</vt:lpstr>
      <vt:lpstr>VIKMA09</vt:lpstr>
      <vt:lpstr>Cíle předmětu VIKMA09</vt:lpstr>
      <vt:lpstr>Výstup předmětu</vt:lpstr>
      <vt:lpstr>Ukončení předmětu</vt:lpstr>
      <vt:lpstr>Možnosti odevzdání projektu</vt:lpstr>
      <vt:lpstr>Projekt a osnova – úvodní strana</vt:lpstr>
      <vt:lpstr>Osnova – popis problému</vt:lpstr>
      <vt:lpstr>  Vymezení výzkumného tématu (problému)</vt:lpstr>
      <vt:lpstr>Osnova – současný stav problematiky</vt:lpstr>
      <vt:lpstr>Osnova – cíl diplomové práce</vt:lpstr>
      <vt:lpstr>Osnova - metody</vt:lpstr>
      <vt:lpstr>Osnova – literatura</vt:lpstr>
      <vt:lpstr>Téma diplomové práce</vt:lpstr>
      <vt:lpstr>Výběr tématu dle Umberta Eca</vt:lpstr>
      <vt:lpstr>Vedoucí diplomové práce</vt:lpstr>
      <vt:lpstr>Výběr vedoucího práce</vt:lpstr>
      <vt:lpstr>Druhy diplomových prací</vt:lpstr>
      <vt:lpstr>Druhy diplomových prací</vt:lpstr>
      <vt:lpstr>Možnosti výběru tématu</vt:lpstr>
      <vt:lpstr>Konkrétní témata a vedoucí</vt:lpstr>
      <vt:lpstr>Externí vedoucí a okruhy</vt:lpstr>
      <vt:lpstr>Doporučená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VIKMA09</dc:title>
  <dc:creator>DELL1</dc:creator>
  <cp:lastModifiedBy>Iva Zadražilová</cp:lastModifiedBy>
  <cp:revision>152</cp:revision>
  <dcterms:created xsi:type="dcterms:W3CDTF">2010-02-20T15:14:09Z</dcterms:created>
  <dcterms:modified xsi:type="dcterms:W3CDTF">2012-02-24T12:45:22Z</dcterms:modified>
</cp:coreProperties>
</file>