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7" r:id="rId10"/>
    <p:sldId id="263" r:id="rId11"/>
    <p:sldId id="264" r:id="rId12"/>
    <p:sldId id="265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clanky.rvp.cz/clanek/k/z/1970/PRACOVNI-LIST---BREZINOVA-IVONA-ZACAROVANA-TRIDA.html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Ivona Březinová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(</a:t>
            </a:r>
            <a:r>
              <a:rPr lang="cs-CZ" dirty="0" smtClean="0">
                <a:latin typeface="Times New Roman"/>
                <a:cs typeface="Times New Roman"/>
              </a:rPr>
              <a:t>* 12. 5. 1964)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Příběhová próza </a:t>
            </a:r>
            <a:br>
              <a:rPr lang="cs-CZ" dirty="0" smtClean="0"/>
            </a:br>
            <a:r>
              <a:rPr lang="cs-CZ" dirty="0" smtClean="0"/>
              <a:t>pro starší školní věk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i="1" dirty="0" smtClean="0"/>
              <a:t>Zrcátko pro Markétu </a:t>
            </a:r>
            <a:r>
              <a:rPr lang="cs-CZ" dirty="0" smtClean="0"/>
              <a:t>(1996, 2009 jako </a:t>
            </a:r>
            <a:r>
              <a:rPr lang="cs-CZ" i="1" dirty="0" smtClean="0"/>
              <a:t>Pomeranče v podprsence</a:t>
            </a:r>
            <a:r>
              <a:rPr lang="cs-CZ" dirty="0" smtClean="0"/>
              <a:t>)</a:t>
            </a:r>
          </a:p>
          <a:p>
            <a:r>
              <a:rPr lang="cs-CZ" i="1" dirty="0" smtClean="0"/>
              <a:t>Panenka z ebenového dřeva </a:t>
            </a:r>
            <a:r>
              <a:rPr lang="cs-CZ" dirty="0" smtClean="0"/>
              <a:t>(1997)</a:t>
            </a:r>
          </a:p>
          <a:p>
            <a:r>
              <a:rPr lang="cs-CZ" i="1" dirty="0" smtClean="0"/>
              <a:t>Lauro, ty jsi ale číslo </a:t>
            </a:r>
            <a:r>
              <a:rPr lang="cs-CZ" dirty="0" smtClean="0"/>
              <a:t>(1999)</a:t>
            </a:r>
          </a:p>
          <a:p>
            <a:r>
              <a:rPr lang="cs-CZ" i="1" dirty="0" err="1" smtClean="0"/>
              <a:t>Praprázdniny</a:t>
            </a:r>
            <a:r>
              <a:rPr lang="cs-CZ" dirty="0" smtClean="0"/>
              <a:t> (1999)</a:t>
            </a:r>
          </a:p>
          <a:p>
            <a:r>
              <a:rPr lang="cs-CZ" i="1" dirty="0" smtClean="0"/>
              <a:t>Kde jsi, Pierote? </a:t>
            </a:r>
            <a:r>
              <a:rPr lang="cs-CZ" dirty="0" smtClean="0"/>
              <a:t>(2000)</a:t>
            </a:r>
          </a:p>
          <a:p>
            <a:r>
              <a:rPr lang="cs-CZ" i="1" dirty="0" err="1" smtClean="0"/>
              <a:t>Lufťačky</a:t>
            </a:r>
            <a:r>
              <a:rPr lang="cs-CZ" i="1" dirty="0" smtClean="0"/>
              <a:t> </a:t>
            </a:r>
            <a:r>
              <a:rPr lang="cs-CZ" dirty="0" smtClean="0"/>
              <a:t>(2000)</a:t>
            </a:r>
          </a:p>
        </p:txBody>
      </p:sp>
      <p:pic>
        <p:nvPicPr>
          <p:cNvPr id="4" name="Obrázek 3" descr="medi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2133600"/>
            <a:ext cx="1591056" cy="2586819"/>
          </a:xfrm>
          <a:prstGeom prst="rect">
            <a:avLst/>
          </a:prstGeom>
        </p:spPr>
      </p:pic>
      <p:pic>
        <p:nvPicPr>
          <p:cNvPr id="5" name="Obrázek 4" descr="39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3352800"/>
            <a:ext cx="1763520" cy="28098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838200"/>
            <a:ext cx="7467600" cy="5635752"/>
          </a:xfrm>
        </p:spPr>
        <p:txBody>
          <a:bodyPr/>
          <a:lstStyle/>
          <a:p>
            <a:r>
              <a:rPr lang="cs-CZ" i="1" dirty="0" smtClean="0"/>
              <a:t>Holky na vodítku </a:t>
            </a:r>
            <a:r>
              <a:rPr lang="cs-CZ" dirty="0" smtClean="0"/>
              <a:t>(2002, </a:t>
            </a:r>
            <a:r>
              <a:rPr lang="cs-CZ" dirty="0" err="1" smtClean="0"/>
              <a:t>2002</a:t>
            </a:r>
            <a:r>
              <a:rPr lang="cs-CZ" dirty="0" smtClean="0"/>
              <a:t>, 2003)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4" name="Obrázek 3" descr="http--d----l----l--img_pemic_cz--l--sortimg--l--007--l--9--l--9--l--0079926-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828800"/>
            <a:ext cx="2000250" cy="3371850"/>
          </a:xfrm>
          <a:prstGeom prst="rect">
            <a:avLst/>
          </a:prstGeom>
        </p:spPr>
      </p:pic>
      <p:pic>
        <p:nvPicPr>
          <p:cNvPr id="5" name="Obrázek 4" descr="i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0" y="1905000"/>
            <a:ext cx="1905000" cy="3305175"/>
          </a:xfrm>
          <a:prstGeom prst="rect">
            <a:avLst/>
          </a:prstGeom>
        </p:spPr>
      </p:pic>
      <p:pic>
        <p:nvPicPr>
          <p:cNvPr id="6" name="Obrázek 5" descr="mediuml.jpg"/>
          <p:cNvPicPr>
            <a:picLocks noChangeAspect="1"/>
          </p:cNvPicPr>
          <p:nvPr/>
        </p:nvPicPr>
        <p:blipFill>
          <a:blip r:embed="rId4" cstate="print"/>
          <a:srcRect l="6122" r="5102"/>
          <a:stretch>
            <a:fillRect/>
          </a:stretch>
        </p:blipFill>
        <p:spPr>
          <a:xfrm>
            <a:off x="5562600" y="1828800"/>
            <a:ext cx="2209800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381000"/>
            <a:ext cx="7467600" cy="6092952"/>
          </a:xfrm>
        </p:spPr>
        <p:txBody>
          <a:bodyPr/>
          <a:lstStyle/>
          <a:p>
            <a:r>
              <a:rPr lang="cs-CZ" dirty="0" smtClean="0"/>
              <a:t>„B-série“ (2005, 2006, 2007, 2008, 2009, 2011, ?) = „literární cestopisy“</a:t>
            </a:r>
            <a:endParaRPr lang="cs-CZ" dirty="0"/>
          </a:p>
        </p:txBody>
      </p:sp>
      <p:pic>
        <p:nvPicPr>
          <p:cNvPr id="4" name="Obrázek 3" descr="imagesCA4IQA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371600"/>
            <a:ext cx="1733550" cy="2628900"/>
          </a:xfrm>
          <a:prstGeom prst="rect">
            <a:avLst/>
          </a:prstGeom>
        </p:spPr>
      </p:pic>
      <p:pic>
        <p:nvPicPr>
          <p:cNvPr id="5" name="Obrázek 4" descr="6224145d1e3fced80f7154704b0845eb7ea7456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3733800"/>
            <a:ext cx="1864832" cy="2819400"/>
          </a:xfrm>
          <a:prstGeom prst="rect">
            <a:avLst/>
          </a:prstGeom>
        </p:spPr>
      </p:pic>
      <p:pic>
        <p:nvPicPr>
          <p:cNvPr id="6" name="Obrázek 5" descr="obalBaroNebre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4200" y="1371600"/>
            <a:ext cx="1902632" cy="2876550"/>
          </a:xfrm>
          <a:prstGeom prst="rect">
            <a:avLst/>
          </a:prstGeom>
        </p:spPr>
      </p:pic>
      <p:pic>
        <p:nvPicPr>
          <p:cNvPr id="7" name="Obrázek 6" descr="bojis-se-margito-97880000207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19600" y="3657600"/>
            <a:ext cx="1968818" cy="2971800"/>
          </a:xfrm>
          <a:prstGeom prst="rect">
            <a:avLst/>
          </a:prstGeom>
        </p:spPr>
      </p:pic>
      <p:pic>
        <p:nvPicPr>
          <p:cNvPr id="8" name="Obrázek 7" descr="imagesCA89FAI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43800" y="4191000"/>
            <a:ext cx="1600200" cy="2667000"/>
          </a:xfrm>
          <a:prstGeom prst="rect">
            <a:avLst/>
          </a:prstGeom>
        </p:spPr>
      </p:pic>
      <p:pic>
        <p:nvPicPr>
          <p:cNvPr id="9" name="Obrázek 8" descr="obalBlazniviDonkichot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67400" y="1371600"/>
            <a:ext cx="1898523" cy="28765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685800"/>
            <a:ext cx="7467600" cy="5788152"/>
          </a:xfrm>
        </p:spPr>
        <p:txBody>
          <a:bodyPr>
            <a:normAutofit/>
          </a:bodyPr>
          <a:lstStyle/>
          <a:p>
            <a:r>
              <a:rPr lang="cs-CZ" sz="1700" dirty="0" smtClean="0"/>
              <a:t>„Literárně-naučná linie textu spolu s prázdninově oddechovou linií v knize Ivony Březinové koexistuje v rovnováze, k níž autorka dospěla přiměřeným dávkováním poučení, morality, napínavosti, zábavnosti a zamilovanosti. Rozšíření základní dějové složky o fiktivní příběh současné Jarmily (Hynka, Viléma) zvětšuje možnosti interpretace. Ironie a parodický tón tohoto "příběhu v příběhu" ovšem znejasňuje odpověď na otázku, zda recipient plně pochopí smysl deseti vsuvek v jejich návaznosti na pretext a zda obsah nového textu je s to přivézt ho ke čtení Máchy s porozuměním nebo k žádoucí etické úvaze o lásce, zradě a pomstě. Autorská strategie tak nabízí jednoduchou i náročnější recepci: tou první se autorka nepodbízí, k té druhé vede čtenáře vlídně a s vtipem.“</a:t>
            </a:r>
          </a:p>
          <a:p>
            <a:pPr>
              <a:buNone/>
            </a:pPr>
            <a:r>
              <a:rPr lang="cs-CZ" sz="1400" dirty="0" smtClean="0"/>
              <a:t>Naděžda </a:t>
            </a:r>
            <a:r>
              <a:rPr lang="cs-CZ" sz="1400" dirty="0" err="1" smtClean="0"/>
              <a:t>Sieglová</a:t>
            </a:r>
            <a:r>
              <a:rPr lang="cs-CZ" sz="1400" dirty="0" smtClean="0"/>
              <a:t> : Po stopách Karla Hynka Máchy. In: Ladění č. 4, Brno 2005, s.11-12.</a:t>
            </a:r>
          </a:p>
          <a:p>
            <a:pPr>
              <a:buNone/>
            </a:pPr>
            <a:endParaRPr lang="cs-CZ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F0100_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1143000"/>
            <a:ext cx="2876550" cy="455017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Stručný životopis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Studium na </a:t>
            </a:r>
            <a:r>
              <a:rPr lang="cs-CZ" dirty="0" err="1" smtClean="0"/>
              <a:t>PdF</a:t>
            </a:r>
            <a:r>
              <a:rPr lang="cs-CZ" dirty="0" smtClean="0"/>
              <a:t> UJEP v Ústí nad Labem (čeština – dějepis; titul PaedDr.)</a:t>
            </a:r>
          </a:p>
          <a:p>
            <a:r>
              <a:rPr lang="cs-CZ" dirty="0" smtClean="0"/>
              <a:t>1987 – 1997 (odborná) asistentka na Katedře českého jazyka a literatury </a:t>
            </a:r>
            <a:r>
              <a:rPr lang="cs-CZ" dirty="0" err="1" smtClean="0"/>
              <a:t>PdF</a:t>
            </a:r>
            <a:r>
              <a:rPr lang="cs-CZ" dirty="0" smtClean="0"/>
              <a:t> UJEP</a:t>
            </a:r>
          </a:p>
          <a:p>
            <a:r>
              <a:rPr lang="cs-CZ" dirty="0" smtClean="0"/>
              <a:t>Od 1997 spisovatelka z povolání</a:t>
            </a:r>
          </a:p>
          <a:p>
            <a:r>
              <a:rPr lang="cs-CZ" dirty="0" smtClean="0"/>
              <a:t>2005 - 2011 na Literární akademii (tvůrčí psaní), 2008 vedoucí Katedry tvůrčího psaní a umělecké publicistiky</a:t>
            </a:r>
          </a:p>
          <a:p>
            <a:r>
              <a:rPr lang="cs-CZ" dirty="0" smtClean="0"/>
              <a:t>Členka Obce spisovatelů, IBBY a tvůrčí skupiny Hlava nehlava (</a:t>
            </a:r>
            <a:r>
              <a:rPr lang="cs-CZ" dirty="0" err="1" smtClean="0"/>
              <a:t>spoluzakládala</a:t>
            </a:r>
            <a:r>
              <a:rPr lang="cs-CZ" dirty="0" smtClean="0"/>
              <a:t>)</a:t>
            </a:r>
          </a:p>
          <a:p>
            <a:endParaRPr lang="cs-CZ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Ocenění</a:t>
            </a:r>
            <a:r>
              <a:rPr lang="cs-CZ" sz="1200" dirty="0" smtClean="0"/>
              <a:t> (zdroj: http://www.</a:t>
            </a:r>
            <a:r>
              <a:rPr lang="cs-CZ" sz="1200" dirty="0" err="1" smtClean="0"/>
              <a:t>brezinova.cz</a:t>
            </a:r>
            <a:r>
              <a:rPr lang="cs-CZ" sz="1200" dirty="0" smtClean="0"/>
              <a:t>/start.</a:t>
            </a:r>
            <a:r>
              <a:rPr lang="cs-CZ" sz="1200" dirty="0" err="1" smtClean="0"/>
              <a:t>htm</a:t>
            </a:r>
            <a:r>
              <a:rPr lang="cs-CZ" sz="1200" dirty="0" smtClean="0"/>
              <a:t>)</a:t>
            </a:r>
            <a:endParaRPr lang="cs-CZ" sz="1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7467600" cy="5102352"/>
          </a:xfrm>
        </p:spPr>
        <p:txBody>
          <a:bodyPr>
            <a:noAutofit/>
          </a:bodyPr>
          <a:lstStyle/>
          <a:p>
            <a:r>
              <a:rPr lang="cs-CZ" sz="1050" i="1" dirty="0" smtClean="0">
                <a:latin typeface="Times New Roman" pitchFamily="18" charset="0"/>
                <a:cs typeface="Times New Roman" pitchFamily="18" charset="0"/>
              </a:rPr>
              <a:t>zápis na </a:t>
            </a:r>
            <a:r>
              <a:rPr lang="cs-CZ" sz="1050" i="1" dirty="0" err="1" smtClean="0">
                <a:latin typeface="Times New Roman" pitchFamily="18" charset="0"/>
                <a:cs typeface="Times New Roman" pitchFamily="18" charset="0"/>
              </a:rPr>
              <a:t>Honour</a:t>
            </a:r>
            <a:r>
              <a:rPr lang="cs-CZ" sz="1050" i="1" dirty="0" smtClean="0">
                <a:latin typeface="Times New Roman" pitchFamily="18" charset="0"/>
                <a:cs typeface="Times New Roman" pitchFamily="18" charset="0"/>
              </a:rPr>
              <a:t> List IBBY </a:t>
            </a:r>
            <a:r>
              <a:rPr lang="cs-CZ" sz="1050" dirty="0" smtClean="0">
                <a:latin typeface="Times New Roman" pitchFamily="18" charset="0"/>
                <a:cs typeface="Times New Roman" pitchFamily="18" charset="0"/>
              </a:rPr>
              <a:t>(2004, Začarovaná třída)</a:t>
            </a:r>
          </a:p>
          <a:p>
            <a:r>
              <a:rPr lang="cs-CZ" sz="1050" i="1" dirty="0" smtClean="0">
                <a:latin typeface="Times New Roman" pitchFamily="18" charset="0"/>
                <a:cs typeface="Times New Roman" pitchFamily="18" charset="0"/>
              </a:rPr>
              <a:t>nominace na cenu Magnesia Litera</a:t>
            </a:r>
            <a:r>
              <a:rPr lang="cs-CZ" sz="1050" dirty="0" smtClean="0">
                <a:latin typeface="Times New Roman" pitchFamily="18" charset="0"/>
                <a:cs typeface="Times New Roman" pitchFamily="18" charset="0"/>
              </a:rPr>
              <a:t> (2002, Začarovaná třída)</a:t>
            </a:r>
          </a:p>
          <a:p>
            <a:r>
              <a:rPr lang="cs-CZ" sz="1050" i="1" dirty="0" smtClean="0">
                <a:latin typeface="Times New Roman" pitchFamily="18" charset="0"/>
                <a:cs typeface="Times New Roman" pitchFamily="18" charset="0"/>
              </a:rPr>
              <a:t>Zlatá stuha:</a:t>
            </a:r>
            <a:endParaRPr lang="cs-CZ" sz="105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cs-CZ" sz="1050" dirty="0" smtClean="0">
                <a:latin typeface="Times New Roman" pitchFamily="18" charset="0"/>
                <a:cs typeface="Times New Roman" pitchFamily="18" charset="0"/>
              </a:rPr>
              <a:t>* 1999 (O kočce Kačce)</a:t>
            </a:r>
            <a:br>
              <a:rPr lang="cs-CZ" sz="105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1050" dirty="0" smtClean="0">
                <a:latin typeface="Times New Roman" pitchFamily="18" charset="0"/>
                <a:cs typeface="Times New Roman" pitchFamily="18" charset="0"/>
              </a:rPr>
              <a:t>* 2002 (Začarovaná třída, Jmenuji se Ester, Jmenuji se Alice)</a:t>
            </a:r>
            <a:br>
              <a:rPr lang="cs-CZ" sz="105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1050" dirty="0" smtClean="0">
                <a:latin typeface="Times New Roman" pitchFamily="18" charset="0"/>
                <a:cs typeface="Times New Roman" pitchFamily="18" charset="0"/>
              </a:rPr>
              <a:t>* 2010 (Okno do komína – kniha dostala cenu za nakladatelský počin)</a:t>
            </a:r>
          </a:p>
          <a:p>
            <a:r>
              <a:rPr lang="cs-CZ" sz="1050" i="1" dirty="0" smtClean="0">
                <a:latin typeface="Times New Roman" pitchFamily="18" charset="0"/>
                <a:cs typeface="Times New Roman" pitchFamily="18" charset="0"/>
              </a:rPr>
              <a:t>Nominace na Zlatou stuhu: </a:t>
            </a:r>
            <a:endParaRPr lang="cs-CZ" sz="105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cs-CZ" sz="1050" dirty="0" smtClean="0">
                <a:latin typeface="Times New Roman" pitchFamily="18" charset="0"/>
                <a:cs typeface="Times New Roman" pitchFamily="18" charset="0"/>
              </a:rPr>
              <a:t>* 2004 (Teta to plete)</a:t>
            </a:r>
            <a:br>
              <a:rPr lang="cs-CZ" sz="105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1050" dirty="0" smtClean="0">
                <a:latin typeface="Times New Roman" pitchFamily="18" charset="0"/>
                <a:cs typeface="Times New Roman" pitchFamily="18" charset="0"/>
              </a:rPr>
              <a:t>* 2006 (Lentilka pro dědu Edu)</a:t>
            </a:r>
            <a:br>
              <a:rPr lang="cs-CZ" sz="105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1050" dirty="0" smtClean="0">
                <a:latin typeface="Times New Roman" pitchFamily="18" charset="0"/>
                <a:cs typeface="Times New Roman" pitchFamily="18" charset="0"/>
              </a:rPr>
              <a:t>* 2006 (Držkou na rohožce)</a:t>
            </a:r>
          </a:p>
          <a:p>
            <a:r>
              <a:rPr lang="cs-CZ" sz="1050" i="1" dirty="0" smtClean="0">
                <a:latin typeface="Times New Roman" pitchFamily="18" charset="0"/>
                <a:cs typeface="Times New Roman" pitchFamily="18" charset="0"/>
              </a:rPr>
              <a:t>Suk - Cena knihovníků:</a:t>
            </a:r>
            <a:endParaRPr lang="cs-CZ" sz="105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cs-CZ" sz="1050" dirty="0" smtClean="0">
                <a:latin typeface="Times New Roman" pitchFamily="18" charset="0"/>
                <a:cs typeface="Times New Roman" pitchFamily="18" charset="0"/>
              </a:rPr>
              <a:t>* 2000 (Trosečníci)</a:t>
            </a:r>
            <a:br>
              <a:rPr lang="cs-CZ" sz="105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1050" dirty="0" smtClean="0">
                <a:latin typeface="Times New Roman" pitchFamily="18" charset="0"/>
                <a:cs typeface="Times New Roman" pitchFamily="18" charset="0"/>
              </a:rPr>
              <a:t>* 2002 (Jmenuji se Ester)</a:t>
            </a:r>
            <a:br>
              <a:rPr lang="cs-CZ" sz="105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1050" dirty="0" smtClean="0">
                <a:latin typeface="Times New Roman" pitchFamily="18" charset="0"/>
                <a:cs typeface="Times New Roman" pitchFamily="18" charset="0"/>
              </a:rPr>
              <a:t>* 2006 (Lentilka pro dědu Edu)</a:t>
            </a:r>
            <a:br>
              <a:rPr lang="cs-CZ" sz="105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1050" dirty="0" smtClean="0">
                <a:latin typeface="Times New Roman" pitchFamily="18" charset="0"/>
                <a:cs typeface="Times New Roman" pitchFamily="18" charset="0"/>
              </a:rPr>
              <a:t>* 2007 (Báro, nebreč)</a:t>
            </a:r>
          </a:p>
          <a:p>
            <a:r>
              <a:rPr lang="cs-CZ" sz="1050" i="1" dirty="0" smtClean="0">
                <a:latin typeface="Times New Roman" pitchFamily="18" charset="0"/>
                <a:cs typeface="Times New Roman" pitchFamily="18" charset="0"/>
              </a:rPr>
              <a:t>Suk - Cena učitelů: </a:t>
            </a:r>
            <a:endParaRPr lang="cs-CZ" sz="105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cs-CZ" sz="1050" dirty="0" smtClean="0">
                <a:latin typeface="Times New Roman" pitchFamily="18" charset="0"/>
                <a:cs typeface="Times New Roman" pitchFamily="18" charset="0"/>
              </a:rPr>
              <a:t>* 2002 (Jmenuji se Ester, Jmenuji se Alice)</a:t>
            </a:r>
            <a:br>
              <a:rPr lang="cs-CZ" sz="105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1050" dirty="0" smtClean="0">
                <a:latin typeface="Times New Roman" pitchFamily="18" charset="0"/>
                <a:cs typeface="Times New Roman" pitchFamily="18" charset="0"/>
              </a:rPr>
              <a:t>* 2003 (Jmenuji se Martina) </a:t>
            </a:r>
            <a:br>
              <a:rPr lang="cs-CZ" sz="105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1050" dirty="0" smtClean="0">
                <a:latin typeface="Times New Roman" pitchFamily="18" charset="0"/>
                <a:cs typeface="Times New Roman" pitchFamily="18" charset="0"/>
              </a:rPr>
              <a:t>* 2004 (Teta to plete)</a:t>
            </a:r>
            <a:br>
              <a:rPr lang="cs-CZ" sz="105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1050" dirty="0" smtClean="0">
                <a:latin typeface="Times New Roman" pitchFamily="18" charset="0"/>
                <a:cs typeface="Times New Roman" pitchFamily="18" charset="0"/>
              </a:rPr>
              <a:t>* 2005 (Neotesánek)</a:t>
            </a:r>
          </a:p>
          <a:p>
            <a:r>
              <a:rPr lang="cs-CZ" sz="1050" i="1" dirty="0" smtClean="0">
                <a:latin typeface="Times New Roman" pitchFamily="18" charset="0"/>
                <a:cs typeface="Times New Roman" pitchFamily="18" charset="0"/>
              </a:rPr>
              <a:t>Suk – Cena dětí: </a:t>
            </a:r>
            <a:endParaRPr lang="cs-CZ" sz="105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cs-CZ" sz="1050" dirty="0" smtClean="0">
                <a:latin typeface="Times New Roman" pitchFamily="18" charset="0"/>
                <a:cs typeface="Times New Roman" pitchFamily="18" charset="0"/>
              </a:rPr>
              <a:t>* 2008 (Kozí příběh)</a:t>
            </a:r>
          </a:p>
          <a:p>
            <a:r>
              <a:rPr lang="cs-CZ" sz="1050" i="1" dirty="0" smtClean="0">
                <a:latin typeface="Times New Roman" pitchFamily="18" charset="0"/>
                <a:cs typeface="Times New Roman" pitchFamily="18" charset="0"/>
              </a:rPr>
              <a:t>Cena nakladatelství Albatros: </a:t>
            </a:r>
            <a:endParaRPr lang="cs-CZ" sz="105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cs-CZ" sz="1050" dirty="0" smtClean="0">
                <a:latin typeface="Times New Roman" pitchFamily="18" charset="0"/>
                <a:cs typeface="Times New Roman" pitchFamily="18" charset="0"/>
              </a:rPr>
              <a:t>* hlavní cena: 2004 (Holky na vodítku)</a:t>
            </a:r>
            <a:br>
              <a:rPr lang="cs-CZ" sz="105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1050" dirty="0" smtClean="0">
                <a:latin typeface="Times New Roman" pitchFamily="18" charset="0"/>
                <a:cs typeface="Times New Roman" pitchFamily="18" charset="0"/>
              </a:rPr>
              <a:t>* čestné uznání: 2006 (Lentilka pro dědu Edu)</a:t>
            </a:r>
            <a:br>
              <a:rPr lang="cs-CZ" sz="105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1050" dirty="0" smtClean="0">
                <a:latin typeface="Times New Roman" pitchFamily="18" charset="0"/>
                <a:cs typeface="Times New Roman" pitchFamily="18" charset="0"/>
              </a:rPr>
              <a:t>* nominace: 2008 (Bojíš se, </a:t>
            </a:r>
            <a:r>
              <a:rPr lang="cs-CZ" sz="1050" dirty="0" err="1" smtClean="0">
                <a:latin typeface="Times New Roman" pitchFamily="18" charset="0"/>
                <a:cs typeface="Times New Roman" pitchFamily="18" charset="0"/>
              </a:rPr>
              <a:t>Margito</a:t>
            </a:r>
            <a:r>
              <a:rPr lang="cs-CZ" sz="1050" dirty="0" smtClean="0">
                <a:latin typeface="Times New Roman" pitchFamily="18" charset="0"/>
                <a:cs typeface="Times New Roman" pitchFamily="18" charset="0"/>
              </a:rPr>
              <a:t>?)</a:t>
            </a:r>
          </a:p>
          <a:p>
            <a:endParaRPr lang="cs-CZ" sz="105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Tvorba pro adolescenty a dospělé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Madona v kabátě (1997)</a:t>
            </a:r>
          </a:p>
          <a:p>
            <a:r>
              <a:rPr lang="cs-CZ" dirty="0" smtClean="0"/>
              <a:t>Madona bez kabátu (1998)</a:t>
            </a:r>
          </a:p>
          <a:p>
            <a:r>
              <a:rPr lang="cs-CZ" dirty="0" smtClean="0"/>
              <a:t>Držkou na rohožce (2010)</a:t>
            </a:r>
            <a:endParaRPr lang="cs-CZ" dirty="0"/>
          </a:p>
        </p:txBody>
      </p:sp>
      <p:pic>
        <p:nvPicPr>
          <p:cNvPr id="4" name="Obrázek 3" descr="Madona-v-kabate-Ivona-Brezinova---w-220-h-nu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3124200"/>
            <a:ext cx="1981200" cy="3169920"/>
          </a:xfrm>
          <a:prstGeom prst="rect">
            <a:avLst/>
          </a:prstGeom>
        </p:spPr>
      </p:pic>
      <p:pic>
        <p:nvPicPr>
          <p:cNvPr id="5" name="Obrázek 4" descr="153631_b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2514600"/>
            <a:ext cx="2047875" cy="33337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Pohádky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i="1" dirty="0" smtClean="0"/>
              <a:t>Panáček </a:t>
            </a:r>
            <a:r>
              <a:rPr lang="cs-CZ" i="1" dirty="0" err="1" smtClean="0"/>
              <a:t>Paneláček</a:t>
            </a:r>
            <a:r>
              <a:rPr lang="cs-CZ" i="1" dirty="0" smtClean="0"/>
              <a:t> </a:t>
            </a:r>
            <a:r>
              <a:rPr lang="cs-CZ" dirty="0" smtClean="0"/>
              <a:t>(1997)</a:t>
            </a:r>
          </a:p>
          <a:p>
            <a:r>
              <a:rPr lang="cs-CZ" i="1" dirty="0" smtClean="0"/>
              <a:t>Jak to bylo dál </a:t>
            </a:r>
            <a:r>
              <a:rPr lang="cs-CZ" dirty="0" smtClean="0"/>
              <a:t>(1999)</a:t>
            </a:r>
          </a:p>
          <a:p>
            <a:r>
              <a:rPr lang="cs-CZ" i="1" dirty="0" smtClean="0"/>
              <a:t>Pohádky kocourka </a:t>
            </a:r>
            <a:r>
              <a:rPr lang="cs-CZ" i="1" dirty="0" err="1" smtClean="0"/>
              <a:t>Jupíka</a:t>
            </a:r>
            <a:r>
              <a:rPr lang="cs-CZ" i="1" dirty="0" smtClean="0"/>
              <a:t> </a:t>
            </a:r>
            <a:r>
              <a:rPr lang="cs-CZ" dirty="0" smtClean="0"/>
              <a:t>(2001)</a:t>
            </a:r>
          </a:p>
          <a:p>
            <a:r>
              <a:rPr lang="cs-CZ" i="1" dirty="0" smtClean="0"/>
              <a:t>Teta to plete </a:t>
            </a:r>
            <a:r>
              <a:rPr lang="cs-CZ" dirty="0" smtClean="0"/>
              <a:t>(2004)</a:t>
            </a:r>
          </a:p>
          <a:p>
            <a:r>
              <a:rPr lang="cs-CZ" i="1" dirty="0" smtClean="0"/>
              <a:t>Teta to zase plete </a:t>
            </a:r>
            <a:r>
              <a:rPr lang="cs-CZ" dirty="0" smtClean="0"/>
              <a:t>(2007)</a:t>
            </a:r>
          </a:p>
          <a:p>
            <a:r>
              <a:rPr lang="cs-CZ" i="1" dirty="0" smtClean="0"/>
              <a:t>Bramborová Bára </a:t>
            </a:r>
            <a:r>
              <a:rPr lang="cs-CZ" dirty="0" smtClean="0"/>
              <a:t>(2005)</a:t>
            </a:r>
          </a:p>
          <a:p>
            <a:r>
              <a:rPr lang="cs-CZ" dirty="0" smtClean="0"/>
              <a:t>Aj.</a:t>
            </a:r>
          </a:p>
        </p:txBody>
      </p:sp>
      <p:pic>
        <p:nvPicPr>
          <p:cNvPr id="4" name="Obrázek 3" descr="jak-to-bylo-d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762000"/>
            <a:ext cx="2362200" cy="2362200"/>
          </a:xfrm>
          <a:prstGeom prst="rect">
            <a:avLst/>
          </a:prstGeom>
        </p:spPr>
      </p:pic>
      <p:pic>
        <p:nvPicPr>
          <p:cNvPr id="5" name="Obrázek 4" descr="4ff5ac71b5b436b133390000.jpg"/>
          <p:cNvPicPr>
            <a:picLocks noChangeAspect="1"/>
          </p:cNvPicPr>
          <p:nvPr/>
        </p:nvPicPr>
        <p:blipFill>
          <a:blip r:embed="rId3" cstate="print"/>
          <a:srcRect l="25000" r="25000"/>
          <a:stretch>
            <a:fillRect/>
          </a:stretch>
        </p:blipFill>
        <p:spPr>
          <a:xfrm>
            <a:off x="5257800" y="3352800"/>
            <a:ext cx="2209800" cy="27622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Naučná 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i="1" dirty="0" smtClean="0"/>
              <a:t>Ilustrovaná encyklopedie pro děti </a:t>
            </a:r>
            <a:r>
              <a:rPr lang="cs-CZ" dirty="0" smtClean="0"/>
              <a:t>(2004)</a:t>
            </a:r>
          </a:p>
          <a:p>
            <a:r>
              <a:rPr lang="cs-CZ" i="1" dirty="0" smtClean="0"/>
              <a:t>Míša a Šíma</a:t>
            </a:r>
            <a:r>
              <a:rPr lang="cs-CZ" dirty="0" smtClean="0"/>
              <a:t> (2004)</a:t>
            </a:r>
          </a:p>
          <a:p>
            <a:r>
              <a:rPr lang="cs-CZ" i="1" dirty="0" smtClean="0"/>
              <a:t>Zvířata zblízka </a:t>
            </a:r>
            <a:r>
              <a:rPr lang="cs-CZ" dirty="0" smtClean="0"/>
              <a:t>(2007)</a:t>
            </a:r>
            <a:endParaRPr lang="cs-CZ" dirty="0"/>
          </a:p>
        </p:txBody>
      </p:sp>
      <p:pic>
        <p:nvPicPr>
          <p:cNvPr id="4" name="Obrázek 3" descr="obalMisaSi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2362200"/>
            <a:ext cx="2643187" cy="376829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Příběhová próza pro předškolní </a:t>
            </a:r>
            <a:br>
              <a:rPr lang="cs-CZ" dirty="0" smtClean="0"/>
            </a:br>
            <a:r>
              <a:rPr lang="cs-CZ" dirty="0" smtClean="0"/>
              <a:t>a mladší školní věk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i="1" dirty="0" smtClean="0"/>
              <a:t>Adélka a </a:t>
            </a:r>
            <a:r>
              <a:rPr lang="cs-CZ" i="1" dirty="0" err="1" smtClean="0"/>
              <a:t>Zlobidýlko</a:t>
            </a:r>
            <a:r>
              <a:rPr lang="cs-CZ" i="1" dirty="0" smtClean="0"/>
              <a:t> </a:t>
            </a:r>
            <a:r>
              <a:rPr lang="cs-CZ" dirty="0" smtClean="0"/>
              <a:t>(1998)</a:t>
            </a:r>
          </a:p>
          <a:p>
            <a:r>
              <a:rPr lang="cs-CZ" i="1" dirty="0" smtClean="0"/>
              <a:t>Dárek pro Sáru </a:t>
            </a:r>
            <a:r>
              <a:rPr lang="cs-CZ" dirty="0" smtClean="0"/>
              <a:t>(2008)</a:t>
            </a:r>
          </a:p>
          <a:p>
            <a:r>
              <a:rPr lang="cs-CZ" i="1" dirty="0" smtClean="0"/>
              <a:t>Lucka </a:t>
            </a:r>
            <a:r>
              <a:rPr lang="cs-CZ" i="1" dirty="0" err="1" smtClean="0"/>
              <a:t>Luciperka</a:t>
            </a:r>
            <a:r>
              <a:rPr lang="cs-CZ" i="1" dirty="0" smtClean="0"/>
              <a:t> </a:t>
            </a:r>
            <a:r>
              <a:rPr lang="cs-CZ" dirty="0" smtClean="0"/>
              <a:t>(2002)</a:t>
            </a:r>
          </a:p>
          <a:p>
            <a:r>
              <a:rPr lang="cs-CZ" i="1" dirty="0" err="1" smtClean="0"/>
              <a:t>Mimínek</a:t>
            </a:r>
            <a:r>
              <a:rPr lang="cs-CZ" i="1" dirty="0" smtClean="0"/>
              <a:t> aneb Jak jsem dostal sourozence </a:t>
            </a:r>
            <a:r>
              <a:rPr lang="cs-CZ" dirty="0" smtClean="0"/>
              <a:t>(1999)</a:t>
            </a:r>
          </a:p>
          <a:p>
            <a:r>
              <a:rPr lang="cs-CZ" i="1" dirty="0" smtClean="0"/>
              <a:t>Neotesánek </a:t>
            </a:r>
            <a:r>
              <a:rPr lang="cs-CZ" dirty="0" smtClean="0"/>
              <a:t>(2005)</a:t>
            </a:r>
          </a:p>
          <a:p>
            <a:r>
              <a:rPr lang="cs-CZ" i="1" dirty="0" smtClean="0"/>
              <a:t>Začarovaná třída </a:t>
            </a:r>
            <a:r>
              <a:rPr lang="cs-CZ" dirty="0" smtClean="0"/>
              <a:t>(2002, 4. </a:t>
            </a:r>
            <a:r>
              <a:rPr lang="cs-CZ" dirty="0" err="1" smtClean="0"/>
              <a:t>přeprac</a:t>
            </a:r>
            <a:r>
              <a:rPr lang="cs-CZ" dirty="0" smtClean="0"/>
              <a:t>. </a:t>
            </a:r>
            <a:r>
              <a:rPr lang="cs-CZ" dirty="0" err="1" smtClean="0"/>
              <a:t>vyd</a:t>
            </a:r>
            <a:r>
              <a:rPr lang="cs-CZ" dirty="0" smtClean="0"/>
              <a:t>. 2011)</a:t>
            </a:r>
          </a:p>
          <a:p>
            <a:r>
              <a:rPr lang="cs-CZ" i="1" dirty="0" smtClean="0"/>
              <a:t>Lentilka pro dědu Edu </a:t>
            </a:r>
            <a:r>
              <a:rPr lang="cs-CZ" dirty="0" smtClean="0"/>
              <a:t>(2006)</a:t>
            </a:r>
          </a:p>
          <a:p>
            <a:endParaRPr lang="cs-CZ" dirty="0"/>
          </a:p>
        </p:txBody>
      </p:sp>
      <p:pic>
        <p:nvPicPr>
          <p:cNvPr id="4" name="Obrázek 3" descr="im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914400"/>
            <a:ext cx="1352550" cy="1905000"/>
          </a:xfrm>
          <a:prstGeom prst="rect">
            <a:avLst/>
          </a:prstGeom>
        </p:spPr>
      </p:pic>
      <p:pic>
        <p:nvPicPr>
          <p:cNvPr id="5" name="Obrázek 4" descr="e8bf03ea74d76f11e4a07dec03904e9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4800600"/>
            <a:ext cx="1905000" cy="1905000"/>
          </a:xfrm>
          <a:prstGeom prst="rect">
            <a:avLst/>
          </a:prstGeom>
        </p:spPr>
      </p:pic>
      <p:pic>
        <p:nvPicPr>
          <p:cNvPr id="6" name="Obrázek 5" descr="cc37b4fd1510faf21cde7cafb0580f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6400" y="4267200"/>
            <a:ext cx="2055301" cy="242525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Začarovaná třída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2 nařčení z rasismu (zmocněnkyně pro lidská práva Šimůnková, ministr školství Dobeš) na základě zařazení ukázky do čítanky</a:t>
            </a:r>
          </a:p>
          <a:p>
            <a:r>
              <a:rPr lang="cs-CZ" dirty="0" smtClean="0"/>
              <a:t>4 vydání</a:t>
            </a:r>
          </a:p>
          <a:p>
            <a:r>
              <a:rPr lang="cs-CZ" dirty="0" smtClean="0"/>
              <a:t>Ve 3 cizích jazycích</a:t>
            </a:r>
          </a:p>
          <a:p>
            <a:r>
              <a:rPr lang="cs-CZ" dirty="0" smtClean="0"/>
              <a:t>Zlatá stuha, nominace na Magnesii Literu</a:t>
            </a:r>
          </a:p>
          <a:p>
            <a:r>
              <a:rPr lang="cs-CZ" dirty="0" smtClean="0"/>
              <a:t>Zapsána na </a:t>
            </a:r>
            <a:r>
              <a:rPr lang="cs-CZ" dirty="0" err="1" smtClean="0"/>
              <a:t>Honour</a:t>
            </a:r>
            <a:r>
              <a:rPr lang="cs-CZ" dirty="0" smtClean="0"/>
              <a:t> list IBBY</a:t>
            </a:r>
          </a:p>
          <a:p>
            <a:r>
              <a:rPr lang="cs-CZ" dirty="0" smtClean="0"/>
              <a:t>Zařazena do projektu BARFIE (mezinárodní kolekce knih podporujících rasovou snášenlivost, zastřešovala rakouská IBBY</a:t>
            </a:r>
            <a:r>
              <a:rPr lang="cs-CZ" dirty="0" smtClean="0"/>
              <a:t>)</a:t>
            </a:r>
          </a:p>
          <a:p>
            <a:r>
              <a:rPr lang="cs-CZ" sz="1200" dirty="0" smtClean="0">
                <a:hlinkClick r:id="rId2"/>
              </a:rPr>
              <a:t>Pracovní list </a:t>
            </a:r>
            <a:r>
              <a:rPr lang="cs-CZ" sz="1200" dirty="0" smtClean="0"/>
              <a:t>(pozor – jen k 1. – 3. </a:t>
            </a:r>
            <a:r>
              <a:rPr lang="cs-CZ" sz="1200" dirty="0" err="1" smtClean="0"/>
              <a:t>vyd</a:t>
            </a:r>
            <a:r>
              <a:rPr lang="cs-CZ" sz="1200" dirty="0" smtClean="0"/>
              <a:t>.!)</a:t>
            </a:r>
            <a:endParaRPr lang="cs-CZ" sz="1200" dirty="0"/>
          </a:p>
        </p:txBody>
      </p:sp>
      <p:pic>
        <p:nvPicPr>
          <p:cNvPr id="4" name="Obrázek 3" descr="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90486" y="533400"/>
            <a:ext cx="1853514" cy="33528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170</TotalTime>
  <Words>555</Words>
  <Application>Microsoft Office PowerPoint</Application>
  <PresentationFormat>Předvádění na obrazovce (4:3)</PresentationFormat>
  <Paragraphs>66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Arkýř</vt:lpstr>
      <vt:lpstr>Ivona Březinová</vt:lpstr>
      <vt:lpstr>Snímek 2</vt:lpstr>
      <vt:lpstr>Stručný životopis</vt:lpstr>
      <vt:lpstr>Ocenění (zdroj: http://www.brezinova.cz/start.htm)</vt:lpstr>
      <vt:lpstr>Tvorba pro adolescenty a dospělé</vt:lpstr>
      <vt:lpstr>Pohádky </vt:lpstr>
      <vt:lpstr>Naučná literatura</vt:lpstr>
      <vt:lpstr>Příběhová próza pro předškolní  a mladší školní věk</vt:lpstr>
      <vt:lpstr>Začarovaná třída</vt:lpstr>
      <vt:lpstr>Příběhová próza  pro starší školní věk</vt:lpstr>
      <vt:lpstr>Snímek 11</vt:lpstr>
      <vt:lpstr>Snímek 12</vt:lpstr>
      <vt:lpstr>Snímek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Ivona Březinová</dc:title>
  <dc:creator>sony vaio</dc:creator>
  <cp:lastModifiedBy>Windows User</cp:lastModifiedBy>
  <cp:revision>28</cp:revision>
  <dcterms:created xsi:type="dcterms:W3CDTF">2006-08-16T00:00:00Z</dcterms:created>
  <dcterms:modified xsi:type="dcterms:W3CDTF">2012-11-05T21:08:24Z</dcterms:modified>
</cp:coreProperties>
</file>