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0" r:id="rId10"/>
    <p:sldId id="264" r:id="rId11"/>
    <p:sldId id="281" r:id="rId12"/>
    <p:sldId id="265" r:id="rId13"/>
    <p:sldId id="282" r:id="rId14"/>
    <p:sldId id="268" r:id="rId15"/>
    <p:sldId id="267" r:id="rId16"/>
    <p:sldId id="266" r:id="rId17"/>
    <p:sldId id="279" r:id="rId18"/>
    <p:sldId id="287" r:id="rId19"/>
    <p:sldId id="288" r:id="rId20"/>
    <p:sldId id="289" r:id="rId21"/>
    <p:sldId id="290" r:id="rId22"/>
    <p:sldId id="285" r:id="rId23"/>
    <p:sldId id="273" r:id="rId24"/>
    <p:sldId id="283" r:id="rId25"/>
    <p:sldId id="284" r:id="rId26"/>
    <p:sldId id="286" r:id="rId27"/>
    <p:sldId id="298" r:id="rId28"/>
    <p:sldId id="269" r:id="rId29"/>
    <p:sldId id="270" r:id="rId30"/>
    <p:sldId id="271" r:id="rId31"/>
    <p:sldId id="274" r:id="rId32"/>
    <p:sldId id="299" r:id="rId33"/>
    <p:sldId id="272" r:id="rId34"/>
    <p:sldId id="277" r:id="rId35"/>
    <p:sldId id="276" r:id="rId36"/>
    <p:sldId id="275" r:id="rId37"/>
    <p:sldId id="278" r:id="rId38"/>
    <p:sldId id="292" r:id="rId39"/>
    <p:sldId id="293" r:id="rId40"/>
    <p:sldId id="294" r:id="rId41"/>
    <p:sldId id="291" r:id="rId42"/>
    <p:sldId id="296" r:id="rId43"/>
    <p:sldId id="295" r:id="rId44"/>
    <p:sldId id="297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historje.tumblr.com/image/37093580193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Odborný text a práce s ním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57752" y="274638"/>
            <a:ext cx="4286248" cy="4940312"/>
          </a:xfrm>
        </p:spPr>
        <p:txBody>
          <a:bodyPr>
            <a:normAutofit/>
          </a:bodyPr>
          <a:lstStyle/>
          <a:p>
            <a:pPr algn="l"/>
            <a:r>
              <a:rPr lang="cs-CZ" sz="2400" dirty="0" smtClean="0"/>
              <a:t>- „hegelovské kulturní dějiny“</a:t>
            </a:r>
            <a:br>
              <a:rPr lang="cs-CZ" sz="2400" dirty="0" smtClean="0"/>
            </a:br>
            <a:r>
              <a:rPr lang="cs-CZ" sz="2400" dirty="0" smtClean="0"/>
              <a:t>- „</a:t>
            </a:r>
            <a:r>
              <a:rPr lang="cs-CZ" sz="2400" dirty="0" err="1" smtClean="0"/>
              <a:t>Rieglův</a:t>
            </a:r>
            <a:r>
              <a:rPr lang="cs-CZ" sz="2400" dirty="0" smtClean="0"/>
              <a:t> formalismus“</a:t>
            </a:r>
            <a:endParaRPr lang="cs-CZ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00098" y="0"/>
            <a:ext cx="5357850" cy="685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	Přírodní vědy x humanitní discipliny</a:t>
            </a:r>
          </a:p>
          <a:p>
            <a:pPr>
              <a:buNone/>
            </a:pPr>
            <a:r>
              <a:rPr lang="cs-CZ" dirty="0" smtClean="0"/>
              <a:t>	Materiální (fyzický) fakt </a:t>
            </a:r>
            <a:r>
              <a:rPr lang="cs-CZ" b="1" dirty="0" smtClean="0"/>
              <a:t>x</a:t>
            </a:r>
            <a:r>
              <a:rPr lang="cs-CZ" dirty="0" smtClean="0"/>
              <a:t> sociální, historický fakt – událost</a:t>
            </a:r>
          </a:p>
          <a:p>
            <a:pPr>
              <a:buNone/>
            </a:pPr>
            <a:r>
              <a:rPr lang="cs-CZ" dirty="0" smtClean="0"/>
              <a:t>	Empirie </a:t>
            </a:r>
            <a:r>
              <a:rPr lang="cs-CZ" b="1" dirty="0" smtClean="0"/>
              <a:t>x </a:t>
            </a:r>
            <a:r>
              <a:rPr lang="cs-CZ" dirty="0" err="1" smtClean="0"/>
              <a:t>kontextuálnost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858280" cy="725470"/>
          </a:xfrm>
        </p:spPr>
        <p:txBody>
          <a:bodyPr/>
          <a:lstStyle/>
          <a:p>
            <a:r>
              <a:rPr lang="cs-CZ" sz="1800" dirty="0" err="1" smtClean="0"/>
              <a:t>Konrad</a:t>
            </a:r>
            <a:r>
              <a:rPr lang="cs-CZ" sz="1800" dirty="0" smtClean="0"/>
              <a:t> Paul </a:t>
            </a:r>
            <a:r>
              <a:rPr lang="cs-CZ" sz="1800" dirty="0" err="1" smtClean="0"/>
              <a:t>Liesmann</a:t>
            </a:r>
            <a:r>
              <a:rPr lang="cs-CZ" sz="1800" dirty="0" smtClean="0"/>
              <a:t>, </a:t>
            </a:r>
            <a:r>
              <a:rPr lang="cs-CZ" sz="1800" i="1" dirty="0" smtClean="0"/>
              <a:t>Teorie nevzdělanosti. Omyly společnosti vědění</a:t>
            </a:r>
            <a:r>
              <a:rPr lang="cs-CZ" sz="1800" dirty="0" smtClean="0"/>
              <a:t>,  </a:t>
            </a:r>
            <a:r>
              <a:rPr lang="cs-CZ" sz="1800" dirty="0" err="1" smtClean="0"/>
              <a:t>Wien</a:t>
            </a:r>
            <a:r>
              <a:rPr lang="cs-CZ" sz="1800" dirty="0" smtClean="0"/>
              <a:t> 2006</a:t>
            </a:r>
          </a:p>
        </p:txBody>
      </p:sp>
      <p:pic>
        <p:nvPicPr>
          <p:cNvPr id="22531" name="Picture 2" descr="C:\Documents and Settings\Administrator\Dokumenty\Brno\Přednášky a semináře\2011_ZS\Úvod DU\Obr\P11202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80848" y="1600200"/>
            <a:ext cx="3791303" cy="4525963"/>
          </a:xfrm>
          <a:noFill/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i="1" dirty="0" smtClean="0"/>
              <a:t>To, co je známé, není poznané </a:t>
            </a:r>
            <a:r>
              <a:rPr lang="cs-CZ" dirty="0" smtClean="0"/>
              <a:t>(G. W. </a:t>
            </a:r>
            <a:r>
              <a:rPr lang="cs-CZ" dirty="0" err="1" smtClean="0"/>
              <a:t>Hegel</a:t>
            </a:r>
            <a:r>
              <a:rPr lang="cs-CZ" dirty="0" smtClean="0"/>
              <a:t>)</a:t>
            </a:r>
          </a:p>
          <a:p>
            <a:r>
              <a:rPr lang="cs-CZ" dirty="0" smtClean="0"/>
              <a:t>Nárůst informací a komunikačních možností nevytváří informační ale „dezinformační společnost“</a:t>
            </a:r>
          </a:p>
          <a:p>
            <a:r>
              <a:rPr lang="cs-CZ" dirty="0" smtClean="0"/>
              <a:t>? TV zpravodajství – charakter „zábavy“, jedinou </a:t>
            </a:r>
            <a:r>
              <a:rPr lang="cs-CZ" b="1" dirty="0" smtClean="0"/>
              <a:t>informací </a:t>
            </a:r>
            <a:r>
              <a:rPr lang="cs-CZ" dirty="0" smtClean="0"/>
              <a:t>jsou zprávy o počasí</a:t>
            </a:r>
          </a:p>
          <a:p>
            <a:r>
              <a:rPr lang="cs-CZ" dirty="0" smtClean="0"/>
              <a:t>Vědění (poznání) vs. Informace = vědění umožňuje informace filtrovat a najít smysl – tedy porozumět něčemu</a:t>
            </a:r>
          </a:p>
          <a:p>
            <a:r>
              <a:rPr lang="cs-CZ" dirty="0" smtClean="0"/>
              <a:t>Jakékoliv množství informací neumožní něco vysvětlit – </a:t>
            </a:r>
            <a:br>
              <a:rPr lang="cs-CZ" dirty="0" smtClean="0"/>
            </a:br>
            <a:r>
              <a:rPr lang="cs-CZ" dirty="0" smtClean="0"/>
              <a:t>to zaručí jen teprve vědomí jejich kauzálních souvislostí a vnitřní konzistence 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00100" y="1285860"/>
            <a:ext cx="692948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	Aktivní čtení a následné porozumění textu zahrnuje, abychom na závěre věděli – </a:t>
            </a:r>
            <a:br>
              <a:rPr lang="cs-CZ" dirty="0" smtClean="0"/>
            </a:br>
            <a:r>
              <a:rPr lang="cs-CZ" dirty="0" smtClean="0"/>
              <a:t>tj. uměli odpovědět na následující:</a:t>
            </a:r>
          </a:p>
          <a:p>
            <a:pPr>
              <a:buNone/>
            </a:pPr>
            <a:endParaRPr lang="cs-CZ" dirty="0" smtClean="0"/>
          </a:p>
          <a:p>
            <a:pPr lvl="0"/>
            <a:r>
              <a:rPr lang="cs-CZ" dirty="0" smtClean="0"/>
              <a:t>jaký cíl si autor vytkl</a:t>
            </a:r>
          </a:p>
          <a:p>
            <a:pPr lvl="0"/>
            <a:r>
              <a:rPr lang="cs-CZ" dirty="0" smtClean="0"/>
              <a:t> o jaké argumenty či závěry se opírá</a:t>
            </a:r>
          </a:p>
          <a:p>
            <a:pPr lvl="0"/>
            <a:r>
              <a:rPr lang="cs-CZ" dirty="0" smtClean="0"/>
              <a:t>co je jeho závěrem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u="sng" dirty="0" smtClean="0"/>
              <a:t>To je potom cílem i našeho vlastního psaní.</a:t>
            </a:r>
            <a:endParaRPr lang="cs-CZ" u="sng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45412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500306"/>
            <a:ext cx="904206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785794"/>
            <a:ext cx="909556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286388"/>
            <a:ext cx="8643984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28992" cy="517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835883"/>
            <a:ext cx="5715008" cy="402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3 texty – 3 možné přístupy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Formálně-analytický ((MŠL)</a:t>
            </a:r>
          </a:p>
          <a:p>
            <a:r>
              <a:rPr lang="cs-CZ" dirty="0" smtClean="0"/>
              <a:t>Imago-kulturní (historicko-antropologický) – TM-PS</a:t>
            </a:r>
          </a:p>
          <a:p>
            <a:r>
              <a:rPr lang="cs-CZ" dirty="0" smtClean="0"/>
              <a:t>Metodologicko-historiografický (JK)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 smtClean="0"/>
              <a:t>	Podle prof. J. Kroupy 3 různé osobnosti historiků umění:</a:t>
            </a:r>
          </a:p>
          <a:p>
            <a:r>
              <a:rPr lang="cs-CZ" dirty="0" smtClean="0"/>
              <a:t> Znalecký (zákl. otázka – kdy, jak, kdo, co), </a:t>
            </a:r>
          </a:p>
          <a:p>
            <a:r>
              <a:rPr lang="cs-CZ" dirty="0" smtClean="0"/>
              <a:t>Vysvětlující (spojuje znalectví s interpretací – často kulturně-historický přesah)</a:t>
            </a:r>
          </a:p>
          <a:p>
            <a:r>
              <a:rPr lang="cs-CZ" dirty="0" smtClean="0"/>
              <a:t>Porozumívající (vědomí historické proměnlivosti; zaujímá k problému aktuální otázky z hlediska dneška – čím je to dnes pro nás zajímavé a poučné – aktualizuje a zpřítomňuje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540274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71737" y="4286256"/>
            <a:ext cx="6067674" cy="163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49135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cs-CZ" sz="2800" dirty="0" smtClean="0"/>
              <a:t>Kazatel 12, </a:t>
            </a:r>
            <a:r>
              <a:rPr lang="cs-CZ" sz="2800" dirty="0" err="1" smtClean="0"/>
              <a:t>12</a:t>
            </a:r>
            <a:r>
              <a:rPr lang="cs-CZ" sz="2800" dirty="0" smtClean="0"/>
              <a:t>: </a:t>
            </a:r>
            <a:r>
              <a:rPr lang="cs-CZ" sz="2800" i="1" dirty="0" smtClean="0"/>
              <a:t>Dělání knih mnohých žádného konce není, a </a:t>
            </a:r>
            <a:r>
              <a:rPr lang="cs-CZ" sz="2800" i="1" dirty="0" err="1" smtClean="0"/>
              <a:t>čísti</a:t>
            </a:r>
            <a:r>
              <a:rPr lang="cs-CZ" sz="2800" i="1" dirty="0" smtClean="0"/>
              <a:t> mnoho jest zemdlení těla.</a:t>
            </a:r>
            <a:endParaRPr lang="cs-CZ" sz="2800" i="1" dirty="0"/>
          </a:p>
        </p:txBody>
      </p:sp>
      <p:pic>
        <p:nvPicPr>
          <p:cNvPr id="1026" name="Picture 2" descr="C:\Documents and Settings\Administrator\Dokumenty\Brno\Přednášky a semináře\2013_LS\Uvedení II\Obrazy\P12503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78703"/>
            <a:ext cx="7572396" cy="5679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840258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1785926"/>
            <a:ext cx="618176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44598" y="980718"/>
            <a:ext cx="2899402" cy="480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3725866"/>
          </a:xfrm>
        </p:spPr>
        <p:txBody>
          <a:bodyPr>
            <a:normAutofit/>
          </a:bodyPr>
          <a:lstStyle/>
          <a:p>
            <a:r>
              <a:rPr lang="cs-CZ" u="sng" dirty="0" smtClean="0"/>
              <a:t>Jak číst text a dokumentovat četbu</a:t>
            </a:r>
            <a:br>
              <a:rPr lang="cs-CZ" u="sng" dirty="0" smtClean="0"/>
            </a:br>
            <a:r>
              <a:rPr lang="cs-CZ" dirty="0" smtClean="0"/>
              <a:t>kopie – excerpta – konspekt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9700" name="Picture 4" descr="http://ecx.images-amazon.com/images/I/41T360ZK1VL._SL500_SS5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04"/>
            <a:ext cx="5929354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428604"/>
            <a:ext cx="9144063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" y="428604"/>
            <a:ext cx="9144026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cs-CZ" sz="3200" dirty="0" smtClean="0"/>
              <a:t>http://library.getty.edu:7108/vwebv/searchBasic?sk=en_US_getty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02976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i.idnes.cz/11/082/cl5/JAZ3d4145_10_a6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416409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(</a:t>
            </a:r>
            <a:r>
              <a:rPr lang="cs-CZ" dirty="0" err="1" smtClean="0"/>
              <a:t>Benesch</a:t>
            </a:r>
            <a:r>
              <a:rPr lang="cs-CZ" dirty="0" smtClean="0"/>
              <a:t> 1930)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098" name="Picture 2" descr="J:\Brno\LS2013\Uvedení II\Texty a materiály do IS\Bartlova_Rajhradsky_Olomoucky oltar\P12503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571612"/>
            <a:ext cx="4495800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(</a:t>
            </a:r>
            <a:r>
              <a:rPr lang="cs-CZ" sz="2400" dirty="0" err="1" smtClean="0"/>
              <a:t>Benesch</a:t>
            </a:r>
            <a:r>
              <a:rPr lang="cs-CZ" sz="2400" dirty="0" smtClean="0"/>
              <a:t> 1930)</a:t>
            </a:r>
          </a:p>
          <a:p>
            <a:pPr>
              <a:buNone/>
            </a:pPr>
            <a:r>
              <a:rPr lang="cs-CZ" sz="2400" dirty="0" smtClean="0"/>
              <a:t>	= Otto </a:t>
            </a:r>
            <a:r>
              <a:rPr lang="cs-CZ" sz="2400" dirty="0" err="1" smtClean="0"/>
              <a:t>Benesch</a:t>
            </a:r>
            <a:r>
              <a:rPr lang="cs-CZ" sz="2400" dirty="0" smtClean="0"/>
              <a:t>, </a:t>
            </a:r>
            <a:r>
              <a:rPr lang="cs-CZ" sz="2400" dirty="0" err="1" smtClean="0"/>
              <a:t>Grenzprobleme</a:t>
            </a:r>
            <a:r>
              <a:rPr lang="cs-CZ" sz="2400" dirty="0" smtClean="0"/>
              <a:t> der </a:t>
            </a:r>
            <a:r>
              <a:rPr lang="cs-CZ" sz="2400" dirty="0" err="1" smtClean="0"/>
              <a:t>österreichischen</a:t>
            </a:r>
            <a:r>
              <a:rPr lang="cs-CZ" sz="2400" dirty="0" smtClean="0"/>
              <a:t> </a:t>
            </a:r>
            <a:r>
              <a:rPr lang="cs-CZ" sz="2400" dirty="0" err="1" smtClean="0"/>
              <a:t>Tafelmalerei</a:t>
            </a:r>
            <a:r>
              <a:rPr lang="cs-CZ" sz="2400" dirty="0" smtClean="0"/>
              <a:t>, </a:t>
            </a:r>
            <a:br>
              <a:rPr lang="cs-CZ" sz="2400" dirty="0" smtClean="0"/>
            </a:br>
            <a:r>
              <a:rPr lang="cs-CZ" sz="2400" dirty="0" err="1" smtClean="0"/>
              <a:t>Wallraf</a:t>
            </a:r>
            <a:r>
              <a:rPr lang="cs-CZ" sz="2400" dirty="0" smtClean="0"/>
              <a:t>-</a:t>
            </a:r>
            <a:r>
              <a:rPr lang="cs-CZ" sz="2400" dirty="0" err="1" smtClean="0"/>
              <a:t>Richartz</a:t>
            </a:r>
            <a:r>
              <a:rPr lang="cs-CZ" sz="2400" dirty="0" smtClean="0"/>
              <a:t> </a:t>
            </a:r>
            <a:r>
              <a:rPr lang="cs-CZ" sz="2400" dirty="0" err="1" smtClean="0"/>
              <a:t>Jahrbuch</a:t>
            </a:r>
            <a:r>
              <a:rPr lang="cs-CZ" sz="2400" dirty="0" smtClean="0"/>
              <a:t> 1, 1930, s. 66-99</a:t>
            </a:r>
          </a:p>
          <a:p>
            <a:pPr>
              <a:buNone/>
            </a:pPr>
            <a:endParaRPr lang="cs-CZ" sz="2400" dirty="0"/>
          </a:p>
        </p:txBody>
      </p:sp>
      <p:pic>
        <p:nvPicPr>
          <p:cNvPr id="4098" name="Picture 2" descr="J:\Brno\LS2013\Uvedení II\Texty a materiály do IS\Bartlova_Rajhradsky_Olomoucky oltar\P12503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Documents and Settings\Administrator\Dokumenty\Brno\Přednášky a semináře\2013_LS\Uvedení II\Obrazy\P12503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267200" cy="609600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istrator\Dokumenty\Brno\Přednášky a semináře\2013_LS\Uvedení II\Obrazy\P125034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96985" y="285728"/>
            <a:ext cx="4447015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://archikey.com/picture/read/849/Wallraf-Richartz-Muse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7703249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48244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www1.unavarra.es/digitalAssets/115/115930_Aizkorbe-2006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4" y="1052736"/>
            <a:ext cx="672074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4103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Ec. nat. supérieure des BA</a:t>
            </a:r>
          </a:p>
          <a:p>
            <a:r>
              <a:rPr lang="cs-CZ" dirty="0" err="1" smtClean="0"/>
              <a:t>span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niederl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mod</a:t>
            </a:r>
            <a:r>
              <a:rPr lang="cs-CZ" dirty="0" smtClean="0"/>
              <a:t>. </a:t>
            </a:r>
            <a:r>
              <a:rPr lang="cs-CZ" dirty="0" err="1" smtClean="0"/>
              <a:t>Bildhauerei</a:t>
            </a:r>
            <a:endParaRPr lang="cs-CZ" dirty="0" smtClean="0"/>
          </a:p>
          <a:p>
            <a:r>
              <a:rPr lang="cs-CZ" dirty="0" smtClean="0"/>
              <a:t>organ. </a:t>
            </a:r>
            <a:r>
              <a:rPr lang="cs-CZ" dirty="0" err="1" smtClean="0"/>
              <a:t>Formen</a:t>
            </a:r>
            <a:endParaRPr lang="cs-CZ" dirty="0" smtClean="0"/>
          </a:p>
        </p:txBody>
      </p:sp>
      <p:pic>
        <p:nvPicPr>
          <p:cNvPr id="30721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4000528" cy="544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81518" cy="4525963"/>
          </a:xfrm>
        </p:spPr>
        <p:txBody>
          <a:bodyPr/>
          <a:lstStyle/>
          <a:p>
            <a:r>
              <a:rPr lang="fr-FR" dirty="0" smtClean="0"/>
              <a:t>Ecole national supérieure des Beaux Arts</a:t>
            </a:r>
            <a:endParaRPr lang="en-US" dirty="0" smtClean="0"/>
          </a:p>
          <a:p>
            <a:r>
              <a:rPr lang="cs-CZ" dirty="0" err="1" smtClean="0"/>
              <a:t>spanische</a:t>
            </a:r>
            <a:endParaRPr lang="cs-CZ" dirty="0" smtClean="0"/>
          </a:p>
          <a:p>
            <a:r>
              <a:rPr lang="cs-CZ" dirty="0" err="1" smtClean="0"/>
              <a:t>niederlandische</a:t>
            </a:r>
            <a:endParaRPr lang="cs-CZ" dirty="0" smtClean="0"/>
          </a:p>
          <a:p>
            <a:r>
              <a:rPr lang="cs-CZ" dirty="0" err="1" smtClean="0"/>
              <a:t>moderne</a:t>
            </a:r>
            <a:r>
              <a:rPr lang="cs-CZ" dirty="0" smtClean="0"/>
              <a:t> </a:t>
            </a:r>
            <a:r>
              <a:rPr lang="cs-CZ" dirty="0" err="1" smtClean="0"/>
              <a:t>Bildhauerei</a:t>
            </a:r>
            <a:endParaRPr lang="cs-CZ" dirty="0" smtClean="0"/>
          </a:p>
          <a:p>
            <a:r>
              <a:rPr lang="cs-CZ" dirty="0" err="1" smtClean="0"/>
              <a:t>organische</a:t>
            </a:r>
            <a:r>
              <a:rPr lang="cs-CZ" dirty="0" smtClean="0"/>
              <a:t> </a:t>
            </a:r>
            <a:r>
              <a:rPr lang="cs-CZ" dirty="0" err="1" smtClean="0"/>
              <a:t>Formen</a:t>
            </a:r>
            <a:endParaRPr lang="cs-CZ" dirty="0" smtClean="0"/>
          </a:p>
        </p:txBody>
      </p:sp>
      <p:pic>
        <p:nvPicPr>
          <p:cNvPr id="30721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4000528" cy="544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85992"/>
            <a:ext cx="83604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LCI/ </a:t>
            </a:r>
            <a:r>
              <a:rPr lang="cs-CZ" dirty="0" smtClean="0"/>
              <a:t>z</a:t>
            </a:r>
            <a:r>
              <a:rPr lang="en-US" dirty="0" err="1" smtClean="0"/>
              <a:t>kratk</a:t>
            </a:r>
            <a:r>
              <a:rPr lang="cs-CZ" dirty="0" smtClean="0"/>
              <a:t>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 smtClean="0"/>
              <a:t>erw</a:t>
            </a:r>
            <a:r>
              <a:rPr lang="cs-CZ" dirty="0" smtClean="0"/>
              <a:t>. = </a:t>
            </a:r>
            <a:r>
              <a:rPr lang="cs-CZ" dirty="0" err="1" smtClean="0"/>
              <a:t>erwähnt</a:t>
            </a:r>
            <a:r>
              <a:rPr lang="cs-CZ" dirty="0" smtClean="0"/>
              <a:t> </a:t>
            </a:r>
            <a:r>
              <a:rPr lang="cs-CZ" smtClean="0"/>
              <a:t>= uvedený, zmíněný</a:t>
            </a:r>
            <a:endParaRPr lang="cs-CZ" dirty="0" smtClean="0"/>
          </a:p>
          <a:p>
            <a:r>
              <a:rPr lang="cs-CZ" dirty="0" err="1" smtClean="0"/>
              <a:t>Sp</a:t>
            </a:r>
            <a:r>
              <a:rPr lang="cs-CZ" dirty="0" smtClean="0"/>
              <a:t>.  = Spalte= sloupec</a:t>
            </a:r>
          </a:p>
          <a:p>
            <a:r>
              <a:rPr lang="cs-CZ" dirty="0" smtClean="0"/>
              <a:t>S. = </a:t>
            </a:r>
            <a:r>
              <a:rPr lang="cs-CZ" dirty="0" err="1" smtClean="0"/>
              <a:t>Seite</a:t>
            </a:r>
            <a:r>
              <a:rPr lang="cs-CZ" dirty="0" smtClean="0"/>
              <a:t> = strana</a:t>
            </a:r>
          </a:p>
          <a:p>
            <a:r>
              <a:rPr lang="cs-CZ" dirty="0" err="1" smtClean="0"/>
              <a:t>f</a:t>
            </a:r>
            <a:r>
              <a:rPr lang="cs-CZ" dirty="0" smtClean="0"/>
              <a:t>. = </a:t>
            </a:r>
            <a:r>
              <a:rPr lang="cs-CZ" dirty="0" err="1" smtClean="0"/>
              <a:t>für</a:t>
            </a:r>
            <a:r>
              <a:rPr lang="cs-CZ" dirty="0" smtClean="0"/>
              <a:t> = pro</a:t>
            </a:r>
          </a:p>
          <a:p>
            <a:r>
              <a:rPr lang="cs-CZ" dirty="0" err="1" smtClean="0"/>
              <a:t>verh</a:t>
            </a:r>
            <a:r>
              <a:rPr lang="cs-CZ" dirty="0" smtClean="0"/>
              <a:t>.  = </a:t>
            </a:r>
            <a:r>
              <a:rPr lang="cs-CZ" dirty="0" err="1" smtClean="0"/>
              <a:t>verheiratet</a:t>
            </a:r>
            <a:r>
              <a:rPr lang="cs-CZ" dirty="0" smtClean="0"/>
              <a:t> = vdaná, ženatý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8401080" cy="5911873"/>
          </a:xfrm>
        </p:spPr>
        <p:txBody>
          <a:bodyPr>
            <a:noAutofit/>
          </a:bodyPr>
          <a:lstStyle/>
          <a:p>
            <a:r>
              <a:rPr lang="cs-CZ" sz="1200" dirty="0" smtClean="0"/>
              <a:t>ABBREVIATIONS</a:t>
            </a:r>
          </a:p>
          <a:p>
            <a:r>
              <a:rPr lang="cs-CZ" sz="1200" dirty="0" smtClean="0"/>
              <a:t>AAS - </a:t>
            </a:r>
            <a:r>
              <a:rPr lang="cs-CZ" sz="1200" b="1" dirty="0" err="1" smtClean="0"/>
              <a:t>Acta</a:t>
            </a:r>
            <a:r>
              <a:rPr lang="cs-CZ" sz="1200" b="1" dirty="0" smtClean="0"/>
              <a:t> </a:t>
            </a:r>
            <a:r>
              <a:rPr lang="cs-CZ" sz="1200" b="1" dirty="0" err="1" smtClean="0"/>
              <a:t>Apostolicae</a:t>
            </a:r>
            <a:r>
              <a:rPr lang="cs-CZ" sz="1200" b="1" dirty="0" smtClean="0"/>
              <a:t> </a:t>
            </a:r>
            <a:r>
              <a:rPr lang="cs-CZ" sz="1200" b="1" dirty="0" err="1" smtClean="0"/>
              <a:t>Sedis</a:t>
            </a:r>
            <a:r>
              <a:rPr lang="cs-CZ" sz="1200" b="1" dirty="0" smtClean="0"/>
              <a:t>, I - , Rome — </a:t>
            </a:r>
            <a:r>
              <a:rPr lang="cs-CZ" sz="1200" b="1" dirty="0" err="1" smtClean="0"/>
              <a:t>Vatican</a:t>
            </a:r>
            <a:r>
              <a:rPr lang="cs-CZ" sz="1200" b="1" dirty="0" smtClean="0"/>
              <a:t> City, 1909 - .</a:t>
            </a:r>
          </a:p>
          <a:p>
            <a:r>
              <a:rPr lang="pt-BR" sz="1200" dirty="0" smtClean="0"/>
              <a:t>Acta cap. gen. - </a:t>
            </a:r>
            <a:r>
              <a:rPr lang="pt-BR" sz="1200" b="1" dirty="0" smtClean="0"/>
              <a:t>Acta capitulorum generalium Ordinis Fratrum B. V. Mariae de Monte</a:t>
            </a:r>
          </a:p>
          <a:p>
            <a:r>
              <a:rPr lang="it-IT" sz="1200" b="1" dirty="0" smtClean="0"/>
              <a:t>Carmelo; ed. G. Wessels, 2 voll., Rome, 1912-1934.</a:t>
            </a:r>
          </a:p>
          <a:p>
            <a:r>
              <a:rPr lang="cs-CZ" sz="1200" dirty="0" err="1" smtClean="0"/>
              <a:t>Acta</a:t>
            </a:r>
            <a:r>
              <a:rPr lang="cs-CZ" sz="1200" dirty="0" smtClean="0"/>
              <a:t> SS. - </a:t>
            </a:r>
            <a:r>
              <a:rPr lang="cs-CZ" sz="1200" b="1" dirty="0" err="1" smtClean="0"/>
              <a:t>Acta</a:t>
            </a:r>
            <a:r>
              <a:rPr lang="cs-CZ" sz="1200" b="1" dirty="0" smtClean="0"/>
              <a:t> </a:t>
            </a:r>
            <a:r>
              <a:rPr lang="cs-CZ" sz="1200" b="1" dirty="0" err="1" smtClean="0"/>
              <a:t>Sanctorum</a:t>
            </a:r>
            <a:r>
              <a:rPr lang="cs-CZ" sz="1200" b="1" dirty="0" smtClean="0"/>
              <a:t>; </a:t>
            </a:r>
            <a:r>
              <a:rPr lang="cs-CZ" sz="1200" b="1" dirty="0" err="1" smtClean="0"/>
              <a:t>ed</a:t>
            </a:r>
            <a:r>
              <a:rPr lang="cs-CZ" sz="1200" b="1" dirty="0" smtClean="0"/>
              <a:t>. </a:t>
            </a:r>
            <a:r>
              <a:rPr lang="cs-CZ" sz="1200" b="1" dirty="0" err="1" smtClean="0"/>
              <a:t>Bollandists</a:t>
            </a:r>
            <a:r>
              <a:rPr lang="cs-CZ" sz="1200" b="1" dirty="0" smtClean="0"/>
              <a:t>: </a:t>
            </a:r>
            <a:r>
              <a:rPr lang="cs-CZ" sz="1200" b="1" dirty="0" err="1" smtClean="0"/>
              <a:t>Anversa</a:t>
            </a:r>
            <a:r>
              <a:rPr lang="cs-CZ" sz="1200" b="1" dirty="0" smtClean="0"/>
              <a:t> (</a:t>
            </a:r>
            <a:r>
              <a:rPr lang="cs-CZ" sz="1200" b="1" dirty="0" err="1" smtClean="0"/>
              <a:t>Ianuarii</a:t>
            </a:r>
            <a:r>
              <a:rPr lang="cs-CZ" sz="1200" b="1" dirty="0" smtClean="0"/>
              <a:t> I -</a:t>
            </a:r>
            <a:r>
              <a:rPr lang="cs-CZ" sz="1200" b="1" dirty="0" err="1" smtClean="0"/>
              <a:t>Octobris</a:t>
            </a:r>
            <a:r>
              <a:rPr lang="cs-CZ" sz="1200" b="1" dirty="0" smtClean="0"/>
              <a:t> III), 1643-1770,</a:t>
            </a:r>
          </a:p>
          <a:p>
            <a:r>
              <a:rPr lang="fr-FR" sz="1200" dirty="0" smtClean="0"/>
              <a:t>Bruxelles (</a:t>
            </a:r>
            <a:r>
              <a:rPr lang="fr-FR" sz="1200" b="1" dirty="0" smtClean="0"/>
              <a:t>Octobris IV-V), 1780-1786; Tongerloo (Octobris VI), 1794; Bruxelles (Octobris</a:t>
            </a:r>
          </a:p>
          <a:p>
            <a:r>
              <a:rPr lang="it-IT" sz="1200" b="1" dirty="0" smtClean="0"/>
              <a:t>VII - Novembris IV), 1845 sgg.; 2' ed., Venezia (Ianuarii l-Septembris V), 1734-70; 3d</a:t>
            </a:r>
          </a:p>
          <a:p>
            <a:r>
              <a:rPr lang="cs-CZ" sz="1200" dirty="0" err="1" smtClean="0"/>
              <a:t>ed</a:t>
            </a:r>
            <a:r>
              <a:rPr lang="cs-CZ" sz="1200" dirty="0" smtClean="0"/>
              <a:t>., Paris (</a:t>
            </a:r>
            <a:r>
              <a:rPr lang="cs-CZ" sz="1200" b="1" dirty="0" err="1" smtClean="0"/>
              <a:t>Ianuarii</a:t>
            </a:r>
            <a:r>
              <a:rPr lang="cs-CZ" sz="1200" b="1" dirty="0" smtClean="0"/>
              <a:t> I - </a:t>
            </a:r>
            <a:r>
              <a:rPr lang="cs-CZ" sz="1200" b="1" dirty="0" err="1" smtClean="0"/>
              <a:t>Novembris</a:t>
            </a:r>
            <a:r>
              <a:rPr lang="cs-CZ" sz="1200" b="1" dirty="0" smtClean="0"/>
              <a:t> I), 1863-1887.</a:t>
            </a:r>
          </a:p>
          <a:p>
            <a:r>
              <a:rPr lang="cs-CZ" sz="1200" dirty="0" err="1" smtClean="0"/>
              <a:t>Anal</a:t>
            </a:r>
            <a:r>
              <a:rPr lang="cs-CZ" sz="1200" dirty="0" smtClean="0"/>
              <a:t>. </a:t>
            </a:r>
            <a:r>
              <a:rPr lang="cs-CZ" sz="1200" dirty="0" err="1" smtClean="0"/>
              <a:t>Boll</a:t>
            </a:r>
            <a:r>
              <a:rPr lang="cs-CZ" sz="1200" dirty="0" smtClean="0"/>
              <a:t>. - </a:t>
            </a:r>
            <a:r>
              <a:rPr lang="cs-CZ" sz="1200" b="1" dirty="0" err="1" smtClean="0"/>
              <a:t>Analecta</a:t>
            </a:r>
            <a:r>
              <a:rPr lang="cs-CZ" sz="1200" b="1" dirty="0" smtClean="0"/>
              <a:t> </a:t>
            </a:r>
            <a:r>
              <a:rPr lang="cs-CZ" sz="1200" b="1" dirty="0" err="1" smtClean="0"/>
              <a:t>Bollandiana</a:t>
            </a:r>
            <a:r>
              <a:rPr lang="cs-CZ" sz="1200" b="1" dirty="0" smtClean="0"/>
              <a:t>, I, </a:t>
            </a:r>
            <a:r>
              <a:rPr lang="cs-CZ" sz="1200" b="1" dirty="0" err="1" smtClean="0"/>
              <a:t>Bruxelles</a:t>
            </a:r>
            <a:r>
              <a:rPr lang="cs-CZ" sz="1200" b="1" dirty="0" smtClean="0"/>
              <a:t>, 1882.</a:t>
            </a:r>
          </a:p>
          <a:p>
            <a:r>
              <a:rPr lang="pt-BR" sz="1200" dirty="0" smtClean="0"/>
              <a:t>Analecta O.C.D. - </a:t>
            </a:r>
            <a:r>
              <a:rPr lang="pt-BR" sz="1200" b="1" dirty="0" smtClean="0"/>
              <a:t>Analecta Ordinis Carmelitarum Discalceatorum, I - ,Rome, 1926.</a:t>
            </a:r>
          </a:p>
          <a:p>
            <a:r>
              <a:rPr lang="pt-BR" sz="1200" dirty="0" smtClean="0"/>
              <a:t>AnalOC - </a:t>
            </a:r>
            <a:r>
              <a:rPr lang="pt-BR" sz="1200" b="1" dirty="0" smtClean="0"/>
              <a:t>Analecta Ordinis Carmelitarum, I - , Rome, 1909 Aurenhammer - H.</a:t>
            </a:r>
          </a:p>
          <a:p>
            <a:r>
              <a:rPr lang="de-DE" sz="1200" dirty="0" err="1" smtClean="0"/>
              <a:t>Aurenhammer</a:t>
            </a:r>
            <a:r>
              <a:rPr lang="de-DE" sz="1200" dirty="0" smtClean="0"/>
              <a:t>, </a:t>
            </a:r>
            <a:r>
              <a:rPr lang="de-DE" sz="1200" b="1" dirty="0" smtClean="0"/>
              <a:t>Lexikon der christlichen Ikonographie, I, Vienna, 1967.</a:t>
            </a:r>
          </a:p>
          <a:p>
            <a:r>
              <a:rPr lang="cs-CZ" sz="1200" dirty="0" smtClean="0"/>
              <a:t>B.A.C. -- </a:t>
            </a:r>
            <a:r>
              <a:rPr lang="cs-CZ" sz="1200" b="1" dirty="0" err="1" smtClean="0"/>
              <a:t>Biblioteca</a:t>
            </a:r>
            <a:r>
              <a:rPr lang="cs-CZ" sz="1200" b="1" dirty="0" smtClean="0"/>
              <a:t> </a:t>
            </a:r>
            <a:r>
              <a:rPr lang="cs-CZ" sz="1200" b="1" dirty="0" err="1" smtClean="0"/>
              <a:t>Autores</a:t>
            </a:r>
            <a:r>
              <a:rPr lang="cs-CZ" sz="1200" b="1" dirty="0" smtClean="0"/>
              <a:t> </a:t>
            </a:r>
            <a:r>
              <a:rPr lang="cs-CZ" sz="1200" b="1" dirty="0" err="1" smtClean="0"/>
              <a:t>Cristianos</a:t>
            </a:r>
            <a:r>
              <a:rPr lang="cs-CZ" sz="1200" b="1" dirty="0" smtClean="0"/>
              <a:t>, I - , Madrid, 1946 </a:t>
            </a:r>
            <a:r>
              <a:rPr lang="cs-CZ" sz="1200" b="1" dirty="0" err="1" smtClean="0"/>
              <a:t>ff</a:t>
            </a:r>
            <a:r>
              <a:rPr lang="cs-CZ" sz="1200" b="1" dirty="0" smtClean="0"/>
              <a:t>. </a:t>
            </a:r>
            <a:r>
              <a:rPr lang="cs-CZ" sz="1200" b="1" dirty="0" err="1" smtClean="0"/>
              <a:t>Baudot</a:t>
            </a:r>
            <a:r>
              <a:rPr lang="cs-CZ" sz="1200" b="1" dirty="0" smtClean="0"/>
              <a:t>, </a:t>
            </a:r>
            <a:r>
              <a:rPr lang="cs-CZ" sz="1200" b="1" dirty="0" err="1" smtClean="0"/>
              <a:t>Dictionnaire</a:t>
            </a:r>
            <a:r>
              <a:rPr lang="cs-CZ" sz="1200" b="1" dirty="0" smtClean="0"/>
              <a:t> -</a:t>
            </a:r>
          </a:p>
          <a:p>
            <a:r>
              <a:rPr lang="cs-CZ" sz="1200" dirty="0" err="1" smtClean="0"/>
              <a:t>J.Baudot</a:t>
            </a:r>
            <a:r>
              <a:rPr lang="cs-CZ" sz="1200" dirty="0" smtClean="0"/>
              <a:t>, </a:t>
            </a:r>
            <a:r>
              <a:rPr lang="cs-CZ" sz="1200" b="1" dirty="0" err="1" smtClean="0"/>
              <a:t>Dictionnaire</a:t>
            </a:r>
            <a:r>
              <a:rPr lang="cs-CZ" sz="1200" b="1" dirty="0" smtClean="0"/>
              <a:t> d'</a:t>
            </a:r>
            <a:r>
              <a:rPr lang="cs-CZ" sz="1200" b="1" dirty="0" err="1" smtClean="0"/>
              <a:t>hagiographie</a:t>
            </a:r>
            <a:r>
              <a:rPr lang="cs-CZ" sz="1200" b="1" dirty="0" smtClean="0"/>
              <a:t>, Paris,</a:t>
            </a:r>
          </a:p>
          <a:p>
            <a:r>
              <a:rPr lang="cs-CZ" sz="1200" dirty="0" smtClean="0"/>
              <a:t>1925. B.H.G. - </a:t>
            </a:r>
            <a:r>
              <a:rPr lang="cs-CZ" sz="1200" b="1" dirty="0" err="1" smtClean="0"/>
              <a:t>Bibliotheca</a:t>
            </a:r>
            <a:r>
              <a:rPr lang="cs-CZ" sz="1200" b="1" dirty="0" smtClean="0"/>
              <a:t> </a:t>
            </a:r>
            <a:r>
              <a:rPr lang="cs-CZ" sz="1200" b="1" dirty="0" err="1" smtClean="0"/>
              <a:t>hagiographica</a:t>
            </a:r>
            <a:r>
              <a:rPr lang="cs-CZ" sz="1200" b="1" dirty="0" smtClean="0"/>
              <a:t> </a:t>
            </a:r>
            <a:r>
              <a:rPr lang="cs-CZ" sz="1200" b="1" dirty="0" err="1" smtClean="0"/>
              <a:t>graeca</a:t>
            </a:r>
            <a:r>
              <a:rPr lang="cs-CZ" sz="1200" b="1" dirty="0" smtClean="0"/>
              <a:t>; 3 </a:t>
            </a:r>
            <a:r>
              <a:rPr lang="cs-CZ" sz="1200" b="1" dirty="0" err="1" smtClean="0"/>
              <a:t>voll</a:t>
            </a:r>
            <a:r>
              <a:rPr lang="cs-CZ" sz="1200" b="1" dirty="0" smtClean="0"/>
              <a:t>., 3' </a:t>
            </a:r>
            <a:r>
              <a:rPr lang="cs-CZ" sz="1200" b="1" dirty="0" err="1" smtClean="0"/>
              <a:t>ed</a:t>
            </a:r>
            <a:r>
              <a:rPr lang="cs-CZ" sz="1200" b="1" dirty="0" smtClean="0"/>
              <a:t>., </a:t>
            </a:r>
            <a:r>
              <a:rPr lang="cs-CZ" sz="1200" b="1" dirty="0" err="1" smtClean="0"/>
              <a:t>Bruxelles</a:t>
            </a:r>
            <a:r>
              <a:rPr lang="cs-CZ" sz="1200" b="1" dirty="0" smtClean="0"/>
              <a:t>,</a:t>
            </a:r>
          </a:p>
          <a:p>
            <a:r>
              <a:rPr lang="cs-CZ" sz="1200" dirty="0" smtClean="0"/>
              <a:t>1957. B.H.L. - </a:t>
            </a:r>
            <a:r>
              <a:rPr lang="cs-CZ" sz="1200" b="1" dirty="0" err="1" smtClean="0"/>
              <a:t>Bibliotheca</a:t>
            </a:r>
            <a:r>
              <a:rPr lang="cs-CZ" sz="1200" b="1" dirty="0" smtClean="0"/>
              <a:t> </a:t>
            </a:r>
            <a:r>
              <a:rPr lang="cs-CZ" sz="1200" b="1" dirty="0" err="1" smtClean="0"/>
              <a:t>hagiographica</a:t>
            </a:r>
            <a:r>
              <a:rPr lang="cs-CZ" sz="1200" b="1" dirty="0" smtClean="0"/>
              <a:t> latina </a:t>
            </a:r>
            <a:r>
              <a:rPr lang="cs-CZ" sz="1200" b="1" dirty="0" err="1" smtClean="0"/>
              <a:t>antiquae</a:t>
            </a:r>
            <a:r>
              <a:rPr lang="cs-CZ" sz="1200" b="1" dirty="0" smtClean="0"/>
              <a:t> </a:t>
            </a:r>
            <a:r>
              <a:rPr lang="cs-CZ" sz="1200" b="1" dirty="0" err="1" smtClean="0"/>
              <a:t>et</a:t>
            </a:r>
            <a:r>
              <a:rPr lang="cs-CZ" sz="1200" b="1" dirty="0" smtClean="0"/>
              <a:t> </a:t>
            </a:r>
            <a:r>
              <a:rPr lang="cs-CZ" sz="1200" b="1" dirty="0" err="1" smtClean="0"/>
              <a:t>mediae</a:t>
            </a:r>
            <a:r>
              <a:rPr lang="cs-CZ" sz="1200" b="1" dirty="0" smtClean="0"/>
              <a:t> </a:t>
            </a:r>
            <a:r>
              <a:rPr lang="cs-CZ" sz="1200" b="1" dirty="0" err="1" smtClean="0"/>
              <a:t>aetatis</a:t>
            </a:r>
            <a:r>
              <a:rPr lang="cs-CZ" sz="1200" b="1" dirty="0" smtClean="0"/>
              <a:t>, 2 </a:t>
            </a:r>
            <a:r>
              <a:rPr lang="cs-CZ" sz="1200" b="1" dirty="0" err="1" smtClean="0"/>
              <a:t>voll</a:t>
            </a:r>
            <a:r>
              <a:rPr lang="cs-CZ" sz="1200" b="1" dirty="0" smtClean="0"/>
              <a:t>.,</a:t>
            </a:r>
          </a:p>
          <a:p>
            <a:r>
              <a:rPr lang="fr-FR" sz="1200" dirty="0" smtClean="0"/>
              <a:t>Bruxelles, 1898-1901; </a:t>
            </a:r>
            <a:r>
              <a:rPr lang="fr-FR" sz="1200" b="1" dirty="0" smtClean="0"/>
              <a:t>Suppl., 2d ed., ibid. 1911.</a:t>
            </a:r>
          </a:p>
          <a:p>
            <a:r>
              <a:rPr lang="cs-CZ" sz="1200" dirty="0" err="1" smtClean="0"/>
              <a:t>Bibl</a:t>
            </a:r>
            <a:r>
              <a:rPr lang="cs-CZ" sz="1200" dirty="0" smtClean="0"/>
              <a:t>. </a:t>
            </a:r>
            <a:r>
              <a:rPr lang="cs-CZ" sz="1200" dirty="0" err="1" smtClean="0"/>
              <a:t>carm</a:t>
            </a:r>
            <a:r>
              <a:rPr lang="cs-CZ" sz="1200" dirty="0" smtClean="0"/>
              <a:t>. - </a:t>
            </a:r>
            <a:r>
              <a:rPr lang="cs-CZ" sz="1200" dirty="0" err="1" smtClean="0"/>
              <a:t>Cosmas</a:t>
            </a:r>
            <a:r>
              <a:rPr lang="cs-CZ" sz="1200" dirty="0" smtClean="0"/>
              <a:t> de </a:t>
            </a:r>
            <a:r>
              <a:rPr lang="cs-CZ" sz="1200" dirty="0" err="1" smtClean="0"/>
              <a:t>Villiers</a:t>
            </a:r>
            <a:r>
              <a:rPr lang="cs-CZ" sz="1200" dirty="0" smtClean="0"/>
              <a:t>, </a:t>
            </a:r>
            <a:r>
              <a:rPr lang="cs-CZ" sz="1200" b="1" dirty="0" err="1" smtClean="0"/>
              <a:t>Bibliotheca</a:t>
            </a:r>
            <a:r>
              <a:rPr lang="cs-CZ" sz="1200" b="1" dirty="0" smtClean="0"/>
              <a:t> </a:t>
            </a:r>
            <a:r>
              <a:rPr lang="cs-CZ" sz="1200" b="1" dirty="0" err="1" smtClean="0"/>
              <a:t>carmelitana</a:t>
            </a:r>
            <a:r>
              <a:rPr lang="cs-CZ" sz="1200" b="1" dirty="0" smtClean="0"/>
              <a:t>, 2 </a:t>
            </a:r>
            <a:r>
              <a:rPr lang="cs-CZ" sz="1200" b="1" dirty="0" err="1" smtClean="0"/>
              <a:t>voll</a:t>
            </a:r>
            <a:r>
              <a:rPr lang="cs-CZ" sz="1200" b="1" dirty="0" smtClean="0"/>
              <a:t>., Orleans, 1752.</a:t>
            </a:r>
          </a:p>
          <a:p>
            <a:r>
              <a:rPr lang="it-IT" sz="1200" dirty="0" smtClean="0"/>
              <a:t>BMC - </a:t>
            </a:r>
            <a:r>
              <a:rPr lang="it-IT" sz="1200" b="1" dirty="0" smtClean="0"/>
              <a:t>Biblioteca mística carmelitana; ed. Silverio di S. Teresa, O.C.D.; 20 voll.,</a:t>
            </a:r>
          </a:p>
          <a:p>
            <a:r>
              <a:rPr lang="cs-CZ" sz="1200" dirty="0" err="1" smtClean="0"/>
              <a:t>Burgos</a:t>
            </a:r>
            <a:r>
              <a:rPr lang="cs-CZ" sz="1200" dirty="0" smtClean="0"/>
              <a:t>, 1915-1935.</a:t>
            </a:r>
          </a:p>
          <a:p>
            <a:r>
              <a:rPr lang="en-US" sz="1200" dirty="0" smtClean="0"/>
              <a:t>BSS. - </a:t>
            </a:r>
            <a:r>
              <a:rPr lang="en-US" sz="1200" b="1" dirty="0" smtClean="0"/>
              <a:t>Bibliotheca Sanctorum, 12 </a:t>
            </a:r>
            <a:r>
              <a:rPr lang="en-US" sz="1200" b="1" dirty="0" err="1" smtClean="0"/>
              <a:t>voll</a:t>
            </a:r>
            <a:r>
              <a:rPr lang="en-US" sz="1200" b="1" dirty="0" smtClean="0"/>
              <a:t>. + 1 of indices, Rome 1961- 1970.</a:t>
            </a:r>
          </a:p>
          <a:p>
            <a:r>
              <a:rPr lang="cs-CZ" sz="1200" dirty="0" smtClean="0"/>
              <a:t>Bull. </a:t>
            </a:r>
            <a:r>
              <a:rPr lang="cs-CZ" sz="1200" dirty="0" err="1" smtClean="0"/>
              <a:t>carm</a:t>
            </a:r>
            <a:r>
              <a:rPr lang="cs-CZ" sz="1200" dirty="0" smtClean="0"/>
              <a:t>. - </a:t>
            </a:r>
            <a:r>
              <a:rPr lang="cs-CZ" sz="1200" b="1" dirty="0" err="1" smtClean="0"/>
              <a:t>Bullariurrt</a:t>
            </a:r>
            <a:r>
              <a:rPr lang="cs-CZ" sz="1200" b="1" dirty="0" smtClean="0"/>
              <a:t> </a:t>
            </a:r>
            <a:r>
              <a:rPr lang="cs-CZ" sz="1200" b="1" dirty="0" err="1" smtClean="0"/>
              <a:t>carmelitanum</a:t>
            </a:r>
            <a:r>
              <a:rPr lang="cs-CZ" sz="1200" b="1" dirty="0" smtClean="0"/>
              <a:t>, 4 </a:t>
            </a:r>
            <a:r>
              <a:rPr lang="cs-CZ" sz="1200" b="1" dirty="0" err="1" smtClean="0"/>
              <a:t>voll</a:t>
            </a:r>
            <a:r>
              <a:rPr lang="cs-CZ" sz="1200" b="1" dirty="0" smtClean="0"/>
              <a:t>., Rome, 1715-1768.</a:t>
            </a:r>
          </a:p>
          <a:p>
            <a:r>
              <a:rPr lang="en-US" sz="1200" dirty="0" smtClean="0"/>
              <a:t>Butler - A. Butler, </a:t>
            </a:r>
            <a:r>
              <a:rPr lang="en-US" sz="1200" b="1" dirty="0" smtClean="0"/>
              <a:t>The lives of the Saints, edited, revised and supplemented by</a:t>
            </a:r>
          </a:p>
          <a:p>
            <a:r>
              <a:rPr lang="en-US" sz="1200" dirty="0" smtClean="0"/>
              <a:t>H. </a:t>
            </a:r>
            <a:r>
              <a:rPr lang="en-US" sz="1200" dirty="0" err="1" smtClean="0"/>
              <a:t>Thurson</a:t>
            </a:r>
            <a:r>
              <a:rPr lang="en-US" sz="1200" dirty="0" smtClean="0"/>
              <a:t>, N. </a:t>
            </a:r>
            <a:r>
              <a:rPr lang="en-US" sz="1200" dirty="0" err="1" smtClean="0"/>
              <a:t>Leeson</a:t>
            </a:r>
            <a:r>
              <a:rPr lang="en-US" sz="1200" dirty="0" smtClean="0"/>
              <a:t> and D. </a:t>
            </a:r>
            <a:r>
              <a:rPr lang="en-US" sz="1200" dirty="0" err="1" smtClean="0"/>
              <a:t>Attwater</a:t>
            </a:r>
            <a:r>
              <a:rPr lang="en-US" sz="1200" dirty="0" smtClean="0"/>
              <a:t>, 12 </a:t>
            </a:r>
            <a:r>
              <a:rPr lang="en-US" sz="1200" dirty="0" err="1" smtClean="0"/>
              <a:t>voll</a:t>
            </a:r>
            <a:r>
              <a:rPr lang="en-US" sz="1200" dirty="0" smtClean="0"/>
              <a:t>., 2' ea., London, 1926-1938; revision of</a:t>
            </a:r>
          </a:p>
          <a:p>
            <a:r>
              <a:rPr lang="en-US" sz="1200" dirty="0" smtClean="0"/>
              <a:t>the 1' ed. of </a:t>
            </a:r>
            <a:r>
              <a:rPr lang="en-US" sz="1200" b="1" dirty="0" smtClean="0"/>
              <a:t>The lives of the Fathers, Martyrs and other principal Saints, 5 </a:t>
            </a:r>
            <a:r>
              <a:rPr lang="en-US" sz="1200" b="1" dirty="0" err="1" smtClean="0"/>
              <a:t>voll</a:t>
            </a:r>
            <a:r>
              <a:rPr lang="en-US" sz="1200" b="1" dirty="0" smtClean="0"/>
              <a:t>.,</a:t>
            </a:r>
          </a:p>
          <a:p>
            <a:r>
              <a:rPr lang="cs-CZ" sz="1200" dirty="0" smtClean="0"/>
              <a:t>London, 1754-1759.</a:t>
            </a:r>
          </a:p>
          <a:p>
            <a:r>
              <a:rPr lang="en-US" sz="1200" dirty="0" smtClean="0"/>
              <a:t>Butler-Thurston-</a:t>
            </a:r>
            <a:r>
              <a:rPr lang="en-US" sz="1200" dirty="0" err="1" smtClean="0"/>
              <a:t>Attwater</a:t>
            </a:r>
            <a:r>
              <a:rPr lang="en-US" sz="1200" dirty="0" smtClean="0"/>
              <a:t> - </a:t>
            </a:r>
            <a:r>
              <a:rPr lang="en-US" sz="1200" b="1" dirty="0" smtClean="0"/>
              <a:t>Butler's Lives of the Saints, edited, revised and</a:t>
            </a:r>
          </a:p>
          <a:p>
            <a:r>
              <a:rPr lang="en-US" sz="1200" dirty="0" smtClean="0"/>
              <a:t>supplemented by H. Thurston and D. </a:t>
            </a:r>
            <a:r>
              <a:rPr lang="en-US" sz="1200" dirty="0" err="1" smtClean="0"/>
              <a:t>Attwater</a:t>
            </a:r>
            <a:r>
              <a:rPr lang="en-US" sz="1200" dirty="0" smtClean="0"/>
              <a:t>, 4 </a:t>
            </a:r>
            <a:r>
              <a:rPr lang="en-US" sz="1200" dirty="0" err="1" smtClean="0"/>
              <a:t>voll</a:t>
            </a:r>
            <a:r>
              <a:rPr lang="en-US" sz="1200" dirty="0" smtClean="0"/>
              <a:t>., London, 1956.</a:t>
            </a:r>
          </a:p>
          <a:p>
            <a:r>
              <a:rPr lang="en-US" sz="1200" dirty="0" smtClean="0"/>
              <a:t>C. a Oh. - </a:t>
            </a:r>
            <a:r>
              <a:rPr lang="en-US" sz="1200" b="1" dirty="0" smtClean="0"/>
              <a:t>Carmelite Sisters of Charity.</a:t>
            </a:r>
            <a:endParaRPr lang="cs-CZ" sz="12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>Dobrý pomocník, špatný pán - (ne)vědomí souvislostí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928670"/>
            <a:ext cx="9148773" cy="571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7106" name="Picture 2" descr="A zas pjekně spatki do sřevoděku, zase něajki Přemsilovec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0"/>
            <a:ext cx="5548318" cy="6824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Documents and Settings\Administrator\Dokumenty\Brno\Přednášky a semináře\2013_LS\Uvedení II\Obrazy\P12503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4638675" cy="609600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istrator\Dokumenty\Brno\Přednášky a semináře\2013_LS\Uvedení II\Obrazy\P125034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1" y="357166"/>
            <a:ext cx="4115543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cs-CZ" sz="2800" dirty="0" smtClean="0"/>
              <a:t>Historik umění – neustálá (vědomostní a kritická) korelace mezi textem a obrazem </a:t>
            </a:r>
            <a:endParaRPr lang="cs-CZ" sz="2800" dirty="0"/>
          </a:p>
        </p:txBody>
      </p:sp>
      <p:pic>
        <p:nvPicPr>
          <p:cNvPr id="52226" name="Picture 2" descr="I:\DCIM\125_PANA\P12503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2769832" cy="4525963"/>
          </a:xfrm>
          <a:prstGeom prst="rect">
            <a:avLst/>
          </a:prstGeom>
          <a:noFill/>
        </p:spPr>
      </p:pic>
      <p:pic>
        <p:nvPicPr>
          <p:cNvPr id="52227" name="Picture 3" descr="I:\DCIM\125_PANA\P12503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142984"/>
            <a:ext cx="3091109" cy="4525963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4000496" y="5786454"/>
            <a:ext cx="4929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Respekt 2000 (I. </a:t>
            </a:r>
            <a:r>
              <a:rPr lang="cs-CZ" sz="2000" dirty="0" err="1" smtClean="0"/>
              <a:t>Lampar</a:t>
            </a:r>
            <a:r>
              <a:rPr lang="cs-CZ" sz="2000" dirty="0" smtClean="0"/>
              <a:t> ): C</a:t>
            </a:r>
            <a:r>
              <a:rPr lang="cs-CZ" sz="2000" i="1" dirty="0" smtClean="0"/>
              <a:t>estou z Benátek zastavil v Praze na chvíli Orient Express.</a:t>
            </a:r>
            <a:endParaRPr lang="cs-CZ" sz="20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1" dirty="0" smtClean="0"/>
              <a:t>Literatura - pramen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(jediné prostředky, kterými můžeme zkoumat předmět dějin umění)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Pramen</a:t>
            </a:r>
          </a:p>
          <a:p>
            <a:r>
              <a:rPr lang="cs-CZ" dirty="0" smtClean="0"/>
              <a:t>A) Umělecké dílo (i pro obecné historiky – užívají pojem „prameny hmotné kultury“)</a:t>
            </a:r>
          </a:p>
          <a:p>
            <a:r>
              <a:rPr lang="cs-CZ" dirty="0" smtClean="0"/>
              <a:t>B) Pramen jako takový – nejčastěji písemný, plány apod.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r>
              <a:rPr lang="cs-CZ" dirty="0" smtClean="0"/>
              <a:t>Literatura</a:t>
            </a:r>
          </a:p>
          <a:p>
            <a:pPr>
              <a:buNone/>
            </a:pPr>
            <a:r>
              <a:rPr lang="cs-CZ" dirty="0" smtClean="0"/>
              <a:t>	- pomocná (slovníky, bibliografie, encyklopedie, syntézy)</a:t>
            </a:r>
          </a:p>
          <a:p>
            <a:pPr>
              <a:buNone/>
            </a:pPr>
            <a:r>
              <a:rPr lang="cs-CZ" dirty="0" smtClean="0"/>
              <a:t>	- odborná literatura (různého druhu – původní, kompilační: třeba rozlišit v průběhu kritiky literatury)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- písemné (archivní) prameny</a:t>
            </a:r>
          </a:p>
          <a:p>
            <a:r>
              <a:rPr lang="cs-CZ" dirty="0" smtClean="0"/>
              <a:t>- prameny institucionální povahy (úřední akta – inventáře, matriky, projekty, plány)</a:t>
            </a:r>
          </a:p>
          <a:p>
            <a:r>
              <a:rPr lang="cs-CZ" dirty="0" smtClean="0"/>
              <a:t>- prameny osobní povahy (korespondence, deníky, paměti, osobní poznámky) </a:t>
            </a:r>
          </a:p>
          <a:p>
            <a:r>
              <a:rPr lang="cs-CZ" dirty="0" smtClean="0"/>
              <a:t>- vyprávěcí (literární) prameny (kroniky)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- vydané prameny – edice (např. účty svatovítské huti 14./15. století)</a:t>
            </a:r>
          </a:p>
          <a:p>
            <a:r>
              <a:rPr lang="cs-CZ" dirty="0" smtClean="0"/>
              <a:t>- staré tisky</a:t>
            </a:r>
          </a:p>
          <a:p>
            <a:r>
              <a:rPr lang="cs-CZ" dirty="0" smtClean="0"/>
              <a:t>- tištěné prameny – i ty mohou být využity jako pramen (např. sledování dobových reakcí na výstavy či stavbu apod.)</a:t>
            </a:r>
          </a:p>
          <a:p>
            <a:r>
              <a:rPr lang="cs-CZ" dirty="0" smtClean="0"/>
              <a:t>- diplomové aj. práce – tzv. šedá literatura</a:t>
            </a:r>
            <a:endParaRPr 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Archivní instituce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C:\Documents and Settings\Administrator\Dokumenty\Brno\Přednášky a semináře\2013_LS\Uvedení II\Obrazy\P12503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7166"/>
            <a:ext cx="4643470" cy="6267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Anotace - recenze</a:t>
            </a:r>
            <a:endParaRPr lang="cs-CZ" dirty="0"/>
          </a:p>
        </p:txBody>
      </p:sp>
      <p:pic>
        <p:nvPicPr>
          <p:cNvPr id="5122" name="Picture 2" descr="http://www.hiu.cas.cz/cs/images/content/nakladatelstvi/2012/cch_1_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2712172" cy="4043451"/>
          </a:xfrm>
          <a:prstGeom prst="rect">
            <a:avLst/>
          </a:prstGeom>
          <a:noFill/>
        </p:spPr>
      </p:pic>
      <p:pic>
        <p:nvPicPr>
          <p:cNvPr id="5124" name="Picture 4" descr="http://www.udu.cas.cz/pub/image.php/470x1000_art_image/0a/144.jpg?image=/data/db/art_image/0a/144.jpg&amp;c=udu.cas.cz&amp;width=470&amp;height=1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714488"/>
            <a:ext cx="2852742" cy="4043451"/>
          </a:xfrm>
          <a:prstGeom prst="rect">
            <a:avLst/>
          </a:prstGeom>
          <a:noFill/>
        </p:spPr>
      </p:pic>
      <p:pic>
        <p:nvPicPr>
          <p:cNvPr id="19458" name="Picture 2" descr="http://www.leporeloplus.cz/img/body/content/shop/sortiment/publikace/product/831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714488"/>
            <a:ext cx="3123525" cy="3929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214290"/>
            <a:ext cx="8658228" cy="6340501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 smtClean="0"/>
              <a:t>RECENZE</a:t>
            </a:r>
            <a:br>
              <a:rPr lang="cs-CZ" b="1" dirty="0" smtClean="0"/>
            </a:br>
            <a:endParaRPr lang="cs-CZ" b="1" dirty="0" smtClean="0"/>
          </a:p>
          <a:p>
            <a:r>
              <a:rPr lang="cs-CZ" b="1" dirty="0" smtClean="0"/>
              <a:t>Klára Benešovská - Jan </a:t>
            </a:r>
            <a:r>
              <a:rPr lang="cs-CZ" b="1" dirty="0" err="1" smtClean="0"/>
              <a:t>Chlíbec</a:t>
            </a:r>
            <a:endParaRPr lang="cs-CZ" b="1" dirty="0" smtClean="0"/>
          </a:p>
          <a:p>
            <a:r>
              <a:rPr lang="cs-CZ" b="1" dirty="0" smtClean="0"/>
              <a:t>Jiří </a:t>
            </a:r>
            <a:r>
              <a:rPr lang="cs-CZ" b="1" dirty="0" err="1" smtClean="0"/>
              <a:t>Kuthan</a:t>
            </a:r>
            <a:r>
              <a:rPr lang="cs-CZ" b="1" dirty="0" smtClean="0"/>
              <a:t>, Královské dílo za Jiřího z Poděbrad a dynastie </a:t>
            </a:r>
            <a:r>
              <a:rPr lang="cs-CZ" b="1" dirty="0" err="1" smtClean="0"/>
              <a:t>Jagellonců</a:t>
            </a:r>
            <a:r>
              <a:rPr lang="cs-CZ" b="1" dirty="0" smtClean="0"/>
              <a:t>. Díl první. Král a šlechta, s. 166-170 </a:t>
            </a:r>
          </a:p>
          <a:p>
            <a:endParaRPr lang="cs-CZ" b="1" dirty="0" smtClean="0"/>
          </a:p>
          <a:p>
            <a:r>
              <a:rPr lang="cs-CZ" b="1" dirty="0" smtClean="0"/>
              <a:t>Michal </a:t>
            </a:r>
            <a:r>
              <a:rPr lang="cs-CZ" b="1" dirty="0" err="1" smtClean="0"/>
              <a:t>Šroněk</a:t>
            </a:r>
            <a:endParaRPr lang="cs-CZ" b="1" dirty="0" smtClean="0"/>
          </a:p>
          <a:p>
            <a:r>
              <a:rPr lang="cs-CZ" b="1" dirty="0" smtClean="0"/>
              <a:t>Jana Hubková, Fridrich Falcký v zrcadle letákové publicistiky. Letáky jako pramen k vývoji a vnímání české otázky v letech 1619-1632, s. 170-174 </a:t>
            </a:r>
          </a:p>
          <a:p>
            <a:endParaRPr lang="cs-CZ" b="1" dirty="0" smtClean="0"/>
          </a:p>
          <a:p>
            <a:r>
              <a:rPr lang="cs-CZ" b="1" dirty="0" err="1" smtClean="0"/>
              <a:t>Lars</a:t>
            </a:r>
            <a:r>
              <a:rPr lang="cs-CZ" b="1" dirty="0" smtClean="0"/>
              <a:t>-</a:t>
            </a:r>
            <a:r>
              <a:rPr lang="cs-CZ" b="1" dirty="0" err="1" smtClean="0"/>
              <a:t>Olof</a:t>
            </a:r>
            <a:r>
              <a:rPr lang="cs-CZ" b="1" dirty="0" smtClean="0"/>
              <a:t> </a:t>
            </a:r>
            <a:r>
              <a:rPr lang="cs-CZ" b="1" dirty="0" err="1" smtClean="0"/>
              <a:t>Larsson</a:t>
            </a:r>
            <a:endParaRPr lang="cs-CZ" b="1" dirty="0" smtClean="0"/>
          </a:p>
          <a:p>
            <a:r>
              <a:rPr lang="cs-CZ" b="1" dirty="0" smtClean="0"/>
              <a:t>Thomas </a:t>
            </a:r>
            <a:r>
              <a:rPr lang="cs-CZ" b="1" dirty="0" err="1" smtClean="0"/>
              <a:t>Fusenig</a:t>
            </a:r>
            <a:r>
              <a:rPr lang="cs-CZ" b="1" dirty="0" smtClean="0"/>
              <a:t> - Alice </a:t>
            </a:r>
            <a:r>
              <a:rPr lang="cs-CZ" b="1" dirty="0" err="1" smtClean="0"/>
              <a:t>Taatgen</a:t>
            </a:r>
            <a:r>
              <a:rPr lang="cs-CZ" b="1" dirty="0" smtClean="0"/>
              <a:t> - Heinrich </a:t>
            </a:r>
            <a:r>
              <a:rPr lang="cs-CZ" b="1" dirty="0" err="1" smtClean="0"/>
              <a:t>Beckerm</a:t>
            </a:r>
            <a:r>
              <a:rPr lang="cs-CZ" b="1" dirty="0" smtClean="0"/>
              <a:t> (</a:t>
            </a:r>
            <a:r>
              <a:rPr lang="cs-CZ" b="1" dirty="0" err="1" smtClean="0"/>
              <a:t>Hg</a:t>
            </a:r>
            <a:r>
              <a:rPr lang="cs-CZ" b="1" dirty="0" smtClean="0"/>
              <a:t>.), Hans </a:t>
            </a:r>
            <a:r>
              <a:rPr lang="cs-CZ" b="1" dirty="0" err="1" smtClean="0"/>
              <a:t>von</a:t>
            </a:r>
            <a:r>
              <a:rPr lang="cs-CZ" b="1" dirty="0" smtClean="0"/>
              <a:t> </a:t>
            </a:r>
            <a:r>
              <a:rPr lang="cs-CZ" b="1" dirty="0" err="1" smtClean="0"/>
              <a:t>Aachen</a:t>
            </a:r>
            <a:r>
              <a:rPr lang="cs-CZ" b="1" dirty="0" smtClean="0"/>
              <a:t> (1552-1615). </a:t>
            </a:r>
            <a:r>
              <a:rPr lang="cs-CZ" b="1" dirty="0" err="1" smtClean="0"/>
              <a:t>Hofkünstler</a:t>
            </a:r>
            <a:r>
              <a:rPr lang="cs-CZ" b="1" dirty="0" smtClean="0"/>
              <a:t> in </a:t>
            </a:r>
            <a:r>
              <a:rPr lang="cs-CZ" b="1" dirty="0" err="1" smtClean="0"/>
              <a:t>Europa</a:t>
            </a:r>
            <a:r>
              <a:rPr lang="cs-CZ" b="1" dirty="0" smtClean="0"/>
              <a:t>, s. 174-176 </a:t>
            </a:r>
          </a:p>
          <a:p>
            <a:endParaRPr lang="cs-CZ" b="1" dirty="0" smtClean="0"/>
          </a:p>
          <a:p>
            <a:r>
              <a:rPr lang="cs-CZ" b="1" dirty="0" smtClean="0"/>
              <a:t>Milada Studničková</a:t>
            </a:r>
          </a:p>
          <a:p>
            <a:r>
              <a:rPr lang="cs-CZ" b="1" dirty="0" smtClean="0"/>
              <a:t>Maria </a:t>
            </a:r>
            <a:r>
              <a:rPr lang="cs-CZ" b="1" dirty="0" err="1" smtClean="0"/>
              <a:t>Theisen</a:t>
            </a:r>
            <a:r>
              <a:rPr lang="cs-CZ" b="1" dirty="0" smtClean="0"/>
              <a:t>, </a:t>
            </a:r>
            <a:r>
              <a:rPr lang="cs-CZ" b="1" dirty="0" err="1" smtClean="0"/>
              <a:t>History</a:t>
            </a:r>
            <a:r>
              <a:rPr lang="cs-CZ" b="1" dirty="0" smtClean="0"/>
              <a:t> </a:t>
            </a:r>
            <a:r>
              <a:rPr lang="cs-CZ" b="1" dirty="0" err="1" smtClean="0"/>
              <a:t>buech</a:t>
            </a:r>
            <a:r>
              <a:rPr lang="cs-CZ" b="1" dirty="0" smtClean="0"/>
              <a:t> </a:t>
            </a:r>
            <a:r>
              <a:rPr lang="cs-CZ" b="1" dirty="0" err="1" smtClean="0"/>
              <a:t>reimenweisz</a:t>
            </a:r>
            <a:r>
              <a:rPr lang="cs-CZ" b="1" dirty="0" smtClean="0"/>
              <a:t>. </a:t>
            </a:r>
            <a:r>
              <a:rPr lang="cs-CZ" b="1" dirty="0" err="1" smtClean="0"/>
              <a:t>Geschichte</a:t>
            </a:r>
            <a:r>
              <a:rPr lang="cs-CZ" b="1" dirty="0" smtClean="0"/>
              <a:t>, </a:t>
            </a:r>
            <a:r>
              <a:rPr lang="cs-CZ" b="1" dirty="0" err="1" smtClean="0"/>
              <a:t>Bildprogramm</a:t>
            </a:r>
            <a:r>
              <a:rPr lang="cs-CZ" b="1" dirty="0" smtClean="0"/>
              <a:t> </a:t>
            </a:r>
            <a:r>
              <a:rPr lang="cs-CZ" b="1" dirty="0" err="1" smtClean="0"/>
              <a:t>und</a:t>
            </a:r>
            <a:r>
              <a:rPr lang="cs-CZ" b="1" dirty="0" smtClean="0"/>
              <a:t> </a:t>
            </a:r>
            <a:r>
              <a:rPr lang="cs-CZ" b="1" dirty="0" err="1" smtClean="0"/>
              <a:t>Illuminatoren</a:t>
            </a:r>
            <a:r>
              <a:rPr lang="cs-CZ" b="1" dirty="0" smtClean="0"/>
              <a:t> des </a:t>
            </a:r>
            <a:r>
              <a:rPr lang="cs-CZ" b="1" dirty="0" err="1" smtClean="0"/>
              <a:t>Willehalm</a:t>
            </a:r>
            <a:r>
              <a:rPr lang="cs-CZ" b="1" dirty="0" smtClean="0"/>
              <a:t>-</a:t>
            </a:r>
            <a:r>
              <a:rPr lang="cs-CZ" b="1" dirty="0" err="1" smtClean="0"/>
              <a:t>Codex</a:t>
            </a:r>
            <a:r>
              <a:rPr lang="cs-CZ" b="1" dirty="0" smtClean="0"/>
              <a:t> </a:t>
            </a:r>
            <a:r>
              <a:rPr lang="cs-CZ" b="1" dirty="0" err="1" smtClean="0"/>
              <a:t>König</a:t>
            </a:r>
            <a:r>
              <a:rPr lang="cs-CZ" b="1" dirty="0" smtClean="0"/>
              <a:t> </a:t>
            </a:r>
            <a:r>
              <a:rPr lang="cs-CZ" b="1" dirty="0" err="1" smtClean="0"/>
              <a:t>Wenzels</a:t>
            </a:r>
            <a:r>
              <a:rPr lang="cs-CZ" b="1" dirty="0" smtClean="0"/>
              <a:t> IV. </a:t>
            </a:r>
            <a:r>
              <a:rPr lang="cs-CZ" b="1" dirty="0" err="1" smtClean="0"/>
              <a:t>von</a:t>
            </a:r>
            <a:r>
              <a:rPr lang="cs-CZ" b="1" dirty="0" smtClean="0"/>
              <a:t> </a:t>
            </a:r>
            <a:r>
              <a:rPr lang="cs-CZ" b="1" dirty="0" err="1" smtClean="0"/>
              <a:t>Böhmen</a:t>
            </a:r>
            <a:r>
              <a:rPr lang="cs-CZ" b="1" dirty="0" smtClean="0"/>
              <a:t>, </a:t>
            </a:r>
            <a:r>
              <a:rPr lang="cs-CZ" b="1" dirty="0" err="1" smtClean="0"/>
              <a:t>Wien</a:t>
            </a:r>
            <a:r>
              <a:rPr lang="cs-CZ" b="1" dirty="0" smtClean="0"/>
              <a:t>, </a:t>
            </a:r>
            <a:r>
              <a:rPr lang="cs-CZ" b="1" dirty="0" err="1" smtClean="0"/>
              <a:t>Österreichische</a:t>
            </a:r>
            <a:r>
              <a:rPr lang="cs-CZ" b="1" dirty="0" smtClean="0"/>
              <a:t> </a:t>
            </a:r>
            <a:r>
              <a:rPr lang="cs-CZ" b="1" dirty="0" err="1" smtClean="0"/>
              <a:t>Nationalbibliothek</a:t>
            </a:r>
            <a:r>
              <a:rPr lang="cs-CZ" b="1" dirty="0" smtClean="0"/>
              <a:t> Ser. Nov. 2643, s. 176-178 </a:t>
            </a:r>
          </a:p>
          <a:p>
            <a:endParaRPr lang="cs-CZ" b="1" dirty="0" smtClean="0"/>
          </a:p>
          <a:p>
            <a:r>
              <a:rPr lang="cs-CZ" b="1" dirty="0" smtClean="0"/>
              <a:t>Anotace, s. 179-181 Z</a:t>
            </a:r>
          </a:p>
          <a:p>
            <a:endParaRPr lang="cs-CZ" b="1" dirty="0" smtClean="0"/>
          </a:p>
          <a:p>
            <a:r>
              <a:rPr lang="cs-CZ" b="1" dirty="0" smtClean="0"/>
              <a:t>Z přírůstků uměleckohistorické literatury, s. 182-184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Další časopisy – obálky – v naší knihovně</a:t>
            </a:r>
            <a:endParaRPr lang="cs-CZ" dirty="0"/>
          </a:p>
        </p:txBody>
      </p:sp>
      <p:pic>
        <p:nvPicPr>
          <p:cNvPr id="4" name="Picture 2" descr="C:\Documents and Settings\Administrator\Dokumenty\Brno\Přednášky a semináře\2011_ZS\Úvod DU\Obr\P1130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44" y="0"/>
            <a:ext cx="2643175" cy="3524582"/>
          </a:xfrm>
          <a:prstGeom prst="rect">
            <a:avLst/>
          </a:prstGeom>
          <a:noFill/>
        </p:spPr>
      </p:pic>
      <p:pic>
        <p:nvPicPr>
          <p:cNvPr id="17412" name="Picture 4" descr="http://www.dejum.sav.sk/img/non_layout/mag/ars9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0"/>
            <a:ext cx="2084085" cy="2649260"/>
          </a:xfrm>
          <a:prstGeom prst="rect">
            <a:avLst/>
          </a:prstGeom>
          <a:noFill/>
        </p:spPr>
      </p:pic>
      <p:pic>
        <p:nvPicPr>
          <p:cNvPr id="17414" name="Picture 6" descr="http://www.dlanauki.pl/ilustracje/64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14620"/>
            <a:ext cx="2973022" cy="4281483"/>
          </a:xfrm>
          <a:prstGeom prst="rect">
            <a:avLst/>
          </a:prstGeom>
          <a:noFill/>
        </p:spPr>
      </p:pic>
      <p:pic>
        <p:nvPicPr>
          <p:cNvPr id="17416" name="Picture 8" descr="http://kunsthist.unibas.ch/uploads/pics/ZfKG_Titel_2_2009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581404"/>
            <a:ext cx="2463311" cy="3276596"/>
          </a:xfrm>
          <a:prstGeom prst="rect">
            <a:avLst/>
          </a:prstGeom>
          <a:noFill/>
        </p:spPr>
      </p:pic>
      <p:pic>
        <p:nvPicPr>
          <p:cNvPr id="17418" name="Picture 10" descr="http://www.portalkunstgeschichte.de/getmedia.php/_media/image/201008/1282292906-conten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3214686"/>
            <a:ext cx="2441881" cy="3357586"/>
          </a:xfrm>
          <a:prstGeom prst="rect">
            <a:avLst/>
          </a:prstGeom>
          <a:noFill/>
        </p:spPr>
      </p:pic>
      <p:pic>
        <p:nvPicPr>
          <p:cNvPr id="17420" name="Picture 12" descr="http://historiasztuki.uni.wroc.pl/quart/img/quart_1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0"/>
            <a:ext cx="2381250" cy="318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7890" name="Picture 2" descr="http://stavitele-katedral.cz/images/karta/velka/v381_img_0002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143116"/>
            <a:ext cx="3345685" cy="4281483"/>
          </a:xfrm>
          <a:prstGeom prst="rect">
            <a:avLst/>
          </a:prstGeom>
          <a:noFill/>
        </p:spPr>
      </p:pic>
      <p:pic>
        <p:nvPicPr>
          <p:cNvPr id="5" name="Picture 2" descr="http://www.hiu.cas.cz/cs/images/content/nakladatelstvi/2012/cch_1_20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44458" cy="4240211"/>
          </a:xfrm>
          <a:prstGeom prst="rect">
            <a:avLst/>
          </a:prstGeom>
          <a:noFill/>
        </p:spPr>
      </p:pic>
      <p:pic>
        <p:nvPicPr>
          <p:cNvPr id="37892" name="Picture 4" descr="http://t2.gstatic.com/images?q=tbn:ANd9GcSmU5aqxxSNw8bajkR4dksubl-b71KbsAyOlXlOkR8EHceNzzMTKvmR5ihKV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0"/>
            <a:ext cx="2174444" cy="3071834"/>
          </a:xfrm>
          <a:prstGeom prst="rect">
            <a:avLst/>
          </a:prstGeom>
          <a:noFill/>
        </p:spPr>
      </p:pic>
      <p:pic>
        <p:nvPicPr>
          <p:cNvPr id="37894" name="Picture 6" descr="http://www.aust.cz/s/2006/11/aha200611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3076583"/>
            <a:ext cx="2545325" cy="3781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2251</TotalTime>
  <Words>808</Words>
  <Application>Microsoft Office PowerPoint</Application>
  <PresentationFormat>Předvádění na obrazovce (4:3)</PresentationFormat>
  <Paragraphs>116</Paragraphs>
  <Slides>44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5" baseType="lpstr">
      <vt:lpstr>Motiv sady Office</vt:lpstr>
      <vt:lpstr>Odborný text a práce s ním</vt:lpstr>
      <vt:lpstr>Kazatel 12, 12: Dělání knih mnohých žádného konce není, a čísti mnoho jest zemdlení těla.</vt:lpstr>
      <vt:lpstr>Prezentace aplikace PowerPoint</vt:lpstr>
      <vt:lpstr>Prezentace aplikace PowerPoint</vt:lpstr>
      <vt:lpstr>Prezentace aplikace PowerPoint</vt:lpstr>
      <vt:lpstr>Anotace - recenze</vt:lpstr>
      <vt:lpstr>Prezentace aplikace PowerPoint</vt:lpstr>
      <vt:lpstr>Prezentace aplikace PowerPoint</vt:lpstr>
      <vt:lpstr>Prezentace aplikace PowerPoint</vt:lpstr>
      <vt:lpstr>- „hegelovské kulturní dějiny“ - „Rieglův formalismus“</vt:lpstr>
      <vt:lpstr>Prezentace aplikace PowerPoint</vt:lpstr>
      <vt:lpstr>Konrad Paul Liesmann, Teorie nevzdělanosti. Omyly společnosti vědění,  Wien 2006</vt:lpstr>
      <vt:lpstr>Prezentace aplikace PowerPoint</vt:lpstr>
      <vt:lpstr>Prezentace aplikace PowerPoint</vt:lpstr>
      <vt:lpstr>Prezentace aplikace PowerPoint</vt:lpstr>
      <vt:lpstr>Prezentace aplikace PowerPoint</vt:lpstr>
      <vt:lpstr>3 texty – 3 možné přístupy</vt:lpstr>
      <vt:lpstr>Prezentace aplikace PowerPoint</vt:lpstr>
      <vt:lpstr>Prezentace aplikace PowerPoint</vt:lpstr>
      <vt:lpstr>Prezentace aplikace PowerPoint</vt:lpstr>
      <vt:lpstr>Prezentace aplikace PowerPoint</vt:lpstr>
      <vt:lpstr>Jak číst text a dokumentovat četbu kopie – excerpta – konspekt</vt:lpstr>
      <vt:lpstr>Prezentace aplikace PowerPoint</vt:lpstr>
      <vt:lpstr>Prezentace aplikace PowerPoint</vt:lpstr>
      <vt:lpstr>Prezentace aplikace PowerPoint</vt:lpstr>
      <vt:lpstr>http://library.getty.edu:7108/vwebv/searchBasic?sk=en_US_getty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LCI/ zkratky</vt:lpstr>
      <vt:lpstr>Prezentace aplikace PowerPoint</vt:lpstr>
      <vt:lpstr>Dobrý pomocník, špatný pán - (ne)vědomí souvislostí</vt:lpstr>
      <vt:lpstr>Prezentace aplikace PowerPoint</vt:lpstr>
      <vt:lpstr>Historik umění – neustálá (vědomostní a kritická) korelace mezi textem a obrazem </vt:lpstr>
      <vt:lpstr>Literatura - pramen (jediné prostředky, kterými můžeme zkoumat předmět dějin umění)</vt:lpstr>
      <vt:lpstr>Prezentace aplikace PowerPoint</vt:lpstr>
      <vt:lpstr>Archivní instituce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Odborný text a práce s ním</dc:title>
  <cp:lastModifiedBy>Ondřej Jakubec</cp:lastModifiedBy>
  <cp:revision>21</cp:revision>
  <dcterms:modified xsi:type="dcterms:W3CDTF">2013-03-06T08:14:11Z</dcterms:modified>
</cp:coreProperties>
</file>