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6" r:id="rId2"/>
    <p:sldId id="259" r:id="rId3"/>
    <p:sldId id="260" r:id="rId4"/>
    <p:sldId id="261" r:id="rId5"/>
    <p:sldId id="263" r:id="rId6"/>
    <p:sldId id="264" r:id="rId7"/>
    <p:sldId id="266" r:id="rId8"/>
    <p:sldId id="268" r:id="rId9"/>
    <p:sldId id="283" r:id="rId10"/>
    <p:sldId id="284" r:id="rId11"/>
    <p:sldId id="285" r:id="rId12"/>
    <p:sldId id="265" r:id="rId13"/>
    <p:sldId id="267" r:id="rId14"/>
    <p:sldId id="299" r:id="rId15"/>
    <p:sldId id="368" r:id="rId16"/>
    <p:sldId id="314" r:id="rId17"/>
    <p:sldId id="272" r:id="rId18"/>
    <p:sldId id="315" r:id="rId19"/>
    <p:sldId id="350" r:id="rId20"/>
    <p:sldId id="378" r:id="rId21"/>
    <p:sldId id="379" r:id="rId22"/>
    <p:sldId id="380" r:id="rId23"/>
    <p:sldId id="381" r:id="rId24"/>
    <p:sldId id="382" r:id="rId25"/>
    <p:sldId id="383" r:id="rId26"/>
    <p:sldId id="384" r:id="rId27"/>
    <p:sldId id="385" r:id="rId28"/>
    <p:sldId id="386" r:id="rId29"/>
    <p:sldId id="387" r:id="rId30"/>
    <p:sldId id="388" r:id="rId31"/>
    <p:sldId id="389" r:id="rId32"/>
    <p:sldId id="390" r:id="rId33"/>
    <p:sldId id="391" r:id="rId34"/>
    <p:sldId id="392" r:id="rId35"/>
    <p:sldId id="393" r:id="rId36"/>
    <p:sldId id="394" r:id="rId37"/>
    <p:sldId id="395" r:id="rId38"/>
    <p:sldId id="396" r:id="rId39"/>
    <p:sldId id="397" r:id="rId40"/>
    <p:sldId id="398" r:id="rId41"/>
    <p:sldId id="399" r:id="rId42"/>
    <p:sldId id="400" r:id="rId43"/>
    <p:sldId id="401" r:id="rId44"/>
    <p:sldId id="356" r:id="rId45"/>
    <p:sldId id="358" r:id="rId46"/>
    <p:sldId id="357" r:id="rId47"/>
    <p:sldId id="360" r:id="rId48"/>
    <p:sldId id="361" r:id="rId49"/>
    <p:sldId id="362" r:id="rId50"/>
    <p:sldId id="363" r:id="rId51"/>
    <p:sldId id="364" r:id="rId52"/>
    <p:sldId id="365" r:id="rId53"/>
    <p:sldId id="366" r:id="rId54"/>
    <p:sldId id="367" r:id="rId55"/>
    <p:sldId id="369" r:id="rId56"/>
    <p:sldId id="370" r:id="rId57"/>
    <p:sldId id="371" r:id="rId58"/>
    <p:sldId id="372" r:id="rId59"/>
    <p:sldId id="373" r:id="rId60"/>
    <p:sldId id="374" r:id="rId61"/>
    <p:sldId id="375" r:id="rId62"/>
    <p:sldId id="377" r:id="rId63"/>
    <p:sldId id="301" r:id="rId64"/>
    <p:sldId id="302" r:id="rId65"/>
    <p:sldId id="304" r:id="rId66"/>
    <p:sldId id="305" r:id="rId67"/>
    <p:sldId id="306" r:id="rId68"/>
    <p:sldId id="307" r:id="rId69"/>
    <p:sldId id="308" r:id="rId70"/>
    <p:sldId id="309" r:id="rId71"/>
    <p:sldId id="298" r:id="rId72"/>
    <p:sldId id="294" r:id="rId73"/>
    <p:sldId id="295" r:id="rId74"/>
    <p:sldId id="296" r:id="rId75"/>
    <p:sldId id="297" r:id="rId76"/>
    <p:sldId id="278" r:id="rId77"/>
    <p:sldId id="293" r:id="rId78"/>
    <p:sldId id="288" r:id="rId79"/>
    <p:sldId id="289" r:id="rId80"/>
    <p:sldId id="290" r:id="rId81"/>
    <p:sldId id="291" r:id="rId82"/>
    <p:sldId id="292" r:id="rId83"/>
    <p:sldId id="286" r:id="rId8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7B43F-C4BB-4F0E-ABBF-7A4D37A5DD3B}" type="datetimeFigureOut">
              <a:rPr lang="cs-CZ" smtClean="0"/>
              <a:pPr/>
              <a:t>3.4.2013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6D73D-A8A3-4592-891C-324416D81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4788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6D73D-A8A3-4592-891C-324416D81603}" type="slidenum">
              <a:rPr lang="cs-CZ" smtClean="0"/>
              <a:pPr/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4216A-0CCB-4FBD-9BD0-19F7249C8A6A}" type="slidenum">
              <a:rPr lang="cs-CZ" smtClean="0"/>
              <a:pPr/>
              <a:t>72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09BBA-AC8F-48AF-A5D0-9BDBDAA248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38926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3.4.2013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3.4.2013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3.4.2013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3.4.2013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//upload.wikimedia.org/wikipedia/commons/5/52/Ch%C3%A2teau_de_Maisons-Laffitte_001.jpg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//upload.wikimedia.org/wikipedia/commons/7/73/Alians_PL_SpacerPoKazimierzuDolnym_Jesien,02_10_2008,PA020005.jp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hyperlink" Target="//upload.wikimedia.org/wikipedia/commons/b/b6/Church,_Kazimierz_Dolny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7/77/Church,_Kazimierz_Dolny_-_interior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Rozpoznání a popis díla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cs-CZ" sz="2400" dirty="0" err="1" smtClean="0"/>
              <a:t>Eugène</a:t>
            </a:r>
            <a:r>
              <a:rPr lang="cs-CZ" sz="2400" dirty="0" smtClean="0"/>
              <a:t> </a:t>
            </a:r>
            <a:r>
              <a:rPr lang="cs-CZ" sz="2400" dirty="0" err="1" smtClean="0"/>
              <a:t>Delacroix</a:t>
            </a:r>
            <a:r>
              <a:rPr lang="cs-CZ" sz="2400" dirty="0" smtClean="0"/>
              <a:t> </a:t>
            </a:r>
            <a:br>
              <a:rPr lang="cs-CZ" sz="2400" dirty="0" smtClean="0"/>
            </a:br>
            <a:r>
              <a:rPr lang="cs-CZ" sz="2400" dirty="0" smtClean="0"/>
              <a:t>Přísaha Ludvíka XIII. a Masakr na </a:t>
            </a:r>
            <a:r>
              <a:rPr lang="cs-CZ" sz="2400" dirty="0" err="1" smtClean="0"/>
              <a:t>Chiu</a:t>
            </a:r>
            <a:r>
              <a:rPr lang="cs-CZ" sz="2400" dirty="0" smtClean="0"/>
              <a:t> (1824(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test.classconnection.s3.amazonaws.com/72/flashcards/22072/jpg/vowlouisxi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92" y="1311284"/>
            <a:ext cx="3246661" cy="5261830"/>
          </a:xfrm>
          <a:prstGeom prst="rect">
            <a:avLst/>
          </a:prstGeom>
          <a:noFill/>
        </p:spPr>
      </p:pic>
      <p:pic>
        <p:nvPicPr>
          <p:cNvPr id="1028" name="Picture 4" descr="http://2.bp.blogspot.com/-oQguXd6pSXM/T5XLUnKeoJI/AAAAAAAADHc/5reFFuAdzmc/s640/delacroix.chios.1822-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428736"/>
            <a:ext cx="4229219" cy="5096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2" name="Picture 2" descr="http://historyofart.cz/var/albums/Romantismus-mal%C3%AD%C5%99stv%C3%AD/16.Delacroix,%20Krveprolit%C3%AD%20na%20CHiu.jpg?m=13540063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500174"/>
            <a:ext cx="2701208" cy="3704309"/>
          </a:xfrm>
          <a:prstGeom prst="rect">
            <a:avLst/>
          </a:prstGeom>
          <a:noFill/>
        </p:spPr>
      </p:pic>
      <p:pic>
        <p:nvPicPr>
          <p:cNvPr id="15364" name="Picture 4" descr="http://rlv.zcache.com/eugene_delacroix_the_chios_massacre_print-rb38c441854944bf4bf448152acc249f2_27zcp_4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1357298"/>
            <a:ext cx="3929090" cy="3929090"/>
          </a:xfrm>
          <a:prstGeom prst="rect">
            <a:avLst/>
          </a:prstGeom>
          <a:noFill/>
        </p:spPr>
      </p:pic>
      <p:pic>
        <p:nvPicPr>
          <p:cNvPr id="15366" name="Picture 6" descr="http://www.greektravel.com/greekislands/chios/photos/delacroix-slaughter-of-chio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1571612"/>
            <a:ext cx="2953878" cy="350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4" descr="http://www-gewi.uni-graz.at/gralis-alt/4.Gralisarium/GraLiS%202003/Kloster%2024.JPG"/>
          <p:cNvPicPr>
            <a:picLocks noChangeAspect="1" noChangeArrowheads="1"/>
          </p:cNvPicPr>
          <p:nvPr/>
        </p:nvPicPr>
        <p:blipFill>
          <a:blip r:embed="rId2"/>
          <a:srcRect t="33071" r="35433" b="22205"/>
          <a:stretch>
            <a:fillRect/>
          </a:stretch>
        </p:blipFill>
        <p:spPr bwMode="auto">
          <a:xfrm>
            <a:off x="1" y="0"/>
            <a:ext cx="9144000" cy="4750384"/>
          </a:xfrm>
          <a:prstGeom prst="rect">
            <a:avLst/>
          </a:prstGeom>
          <a:noFill/>
        </p:spPr>
      </p:pic>
      <p:pic>
        <p:nvPicPr>
          <p:cNvPr id="8" name="Picture 2" descr="http://upload.wikimedia.org/wikipedia/commons/b/bc/Kromeriz_-_zame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32479"/>
            <a:ext cx="5500694" cy="41255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 descr="http://www.klaster-plasy.cz/App/Data/Obrazky-Dejiny/Luitgar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3929090" cy="6022962"/>
          </a:xfrm>
          <a:prstGeom prst="rect">
            <a:avLst/>
          </a:prstGeom>
          <a:noFill/>
        </p:spPr>
      </p:pic>
      <p:pic>
        <p:nvPicPr>
          <p:cNvPr id="25604" name="Picture 4" descr="http://www.citygalleryprague.cz/gallery/CZK:GHMP:VP.VP-62/primar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428604"/>
            <a:ext cx="4192765" cy="5857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Standardní popis  - ohledání díla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99393"/>
            <a:ext cx="3528392" cy="71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296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082660"/>
          </a:xfrm>
        </p:spPr>
        <p:txBody>
          <a:bodyPr>
            <a:noAutofit/>
          </a:bodyPr>
          <a:lstStyle/>
          <a:p>
            <a:r>
              <a:rPr lang="cs-CZ" sz="2800" dirty="0" err="1" smtClean="0"/>
              <a:t>Château</a:t>
            </a:r>
            <a:r>
              <a:rPr lang="cs-CZ" sz="2800" dirty="0" smtClean="0"/>
              <a:t> de </a:t>
            </a:r>
            <a:r>
              <a:rPr lang="cs-CZ" sz="2800" dirty="0" err="1" smtClean="0"/>
              <a:t>Maisons</a:t>
            </a:r>
            <a:r>
              <a:rPr lang="cs-CZ" sz="2800" dirty="0" smtClean="0"/>
              <a:t>-</a:t>
            </a:r>
            <a:r>
              <a:rPr lang="cs-CZ" sz="2800" dirty="0" err="1" smtClean="0"/>
              <a:t>Laffitte</a:t>
            </a:r>
            <a:r>
              <a:rPr lang="cs-CZ" sz="2800" dirty="0" smtClean="0"/>
              <a:t>, </a:t>
            </a:r>
            <a:r>
              <a:rPr lang="cs-CZ" sz="2800" dirty="0" err="1" smtClean="0"/>
              <a:t>François</a:t>
            </a:r>
            <a:r>
              <a:rPr lang="cs-CZ" sz="2800" dirty="0" smtClean="0"/>
              <a:t> </a:t>
            </a:r>
            <a:r>
              <a:rPr lang="cs-CZ" sz="2800" dirty="0" err="1" smtClean="0"/>
              <a:t>Mansart</a:t>
            </a:r>
            <a:r>
              <a:rPr lang="cs-CZ" sz="2800" dirty="0" smtClean="0"/>
              <a:t>, po1630</a:t>
            </a:r>
            <a:endParaRPr lang="cs-CZ" sz="28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File:Château de Maisons-Laffitte 001.jpg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776864" cy="543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00694" y="274638"/>
            <a:ext cx="3186106" cy="1868478"/>
          </a:xfrm>
        </p:spPr>
        <p:txBody>
          <a:bodyPr>
            <a:noAutofit/>
          </a:bodyPr>
          <a:lstStyle/>
          <a:p>
            <a:r>
              <a:rPr lang="cs-CZ" sz="2400" dirty="0" smtClean="0"/>
              <a:t>Police nad Metují, klášterní kostel benediktinů Nanebevzetí P. Marie, 60.-70. léta 13. století</a:t>
            </a:r>
            <a:endParaRPr lang="cs-CZ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0"/>
            <a:ext cx="4038600" cy="256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http://img10.rajce.idnes.cz/d1001/7/7151/7151625_8c6eb47b3cd1050a6faa56ba50285181/images/10_Police_nad_Metuji_-_kostel_Nanebevzeti_Panny_Mar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219"/>
            <a:ext cx="3384376" cy="451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30" name="Picture 6" descr="http://img10.rajce.idnes.cz/d1001/7/7151/7151625_8c6eb47b3cd1050a6faa56ba50285181/images/09_Police_nad_Metuji_-_portal_kostela_Nanebevzeti_Panny_Marie.jpg?ver=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92490"/>
            <a:ext cx="4949280" cy="371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000" smtClean="0"/>
              <a:t>Kazimierz Dolny, farní kostel, 1589, Jakub Balin </a:t>
            </a:r>
          </a:p>
        </p:txBody>
      </p:sp>
      <p:sp>
        <p:nvSpPr>
          <p:cNvPr id="61443" name="Rectangle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61444" name="Rectangle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61445" name="Picture 12" descr="File:Alians PL SpacerPoKazimierzuDolnym Jesien,02 10 2008,PA020005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8413"/>
            <a:ext cx="5711825" cy="428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14" descr="File:Church, Kazimierz Dolny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81575" y="1143000"/>
            <a:ext cx="4162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62467" name="Picture 6" descr="P114037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00213"/>
            <a:ext cx="4356100" cy="2847975"/>
          </a:xfrm>
        </p:spPr>
      </p:pic>
      <p:sp>
        <p:nvSpPr>
          <p:cNvPr id="62468" name="Rectangle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62469" name="Picture 10" descr="Plik:Church, Kazimierz Dolny - interior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1838" y="0"/>
            <a:ext cx="46021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5018" y="714356"/>
            <a:ext cx="3328982" cy="1939916"/>
          </a:xfrm>
        </p:spPr>
        <p:txBody>
          <a:bodyPr>
            <a:normAutofit/>
          </a:bodyPr>
          <a:lstStyle/>
          <a:p>
            <a:r>
              <a:rPr lang="cs-CZ" sz="3200" dirty="0" smtClean="0"/>
              <a:t>Jan </a:t>
            </a:r>
            <a:r>
              <a:rPr lang="cs-CZ" sz="3200" dirty="0" err="1" smtClean="0"/>
              <a:t>Vermeer</a:t>
            </a:r>
            <a:r>
              <a:rPr lang="cs-CZ" sz="3200" dirty="0" smtClean="0"/>
              <a:t>, Ateliér, 1670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386" name="Picture 2" descr="http://www.clg-daumier-martigues.ac-aix-marseille.fr/spip/IMG/jpg/Vermeer_L_Atelier_du_Peintre_16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46167" cy="6715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>
          <a:xfrm rot="10800000" flipV="1">
            <a:off x="71438" y="857250"/>
            <a:ext cx="4357687" cy="5000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000" dirty="0" smtClean="0">
                <a:latin typeface="Garamond" pitchFamily="18" charset="0"/>
              </a:rPr>
              <a:t>Jan </a:t>
            </a:r>
            <a:r>
              <a:rPr lang="cs-CZ" sz="2000" dirty="0" err="1" smtClean="0">
                <a:latin typeface="Garamond" pitchFamily="18" charset="0"/>
              </a:rPr>
              <a:t>Willenberger</a:t>
            </a:r>
            <a:r>
              <a:rPr lang="cs-CZ" sz="2000" dirty="0" smtClean="0">
                <a:latin typeface="Garamond" pitchFamily="18" charset="0"/>
              </a:rPr>
              <a:t>, pohled na Olomouc </a:t>
            </a:r>
            <a:br>
              <a:rPr lang="cs-CZ" sz="2000" dirty="0" smtClean="0">
                <a:latin typeface="Garamond" pitchFamily="18" charset="0"/>
              </a:rPr>
            </a:br>
            <a:r>
              <a:rPr lang="cs-CZ" sz="2000" dirty="0" smtClean="0">
                <a:latin typeface="Garamond" pitchFamily="18" charset="0"/>
              </a:rPr>
              <a:t>a katedrála sv. Václava po renesančních úpravách, 1593</a:t>
            </a:r>
          </a:p>
        </p:txBody>
      </p:sp>
      <p:pic>
        <p:nvPicPr>
          <p:cNvPr id="30723" name="Picture 6" descr="HPIM081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71500" y="2786063"/>
            <a:ext cx="6107113" cy="3727450"/>
          </a:xfrm>
        </p:spPr>
      </p:pic>
      <p:pic>
        <p:nvPicPr>
          <p:cNvPr id="30724" name="Zástupný symbol pro obsah 4" descr="HPIM6386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530725" y="214313"/>
            <a:ext cx="4113213" cy="2470150"/>
          </a:xfrm>
        </p:spPr>
      </p:pic>
      <p:cxnSp>
        <p:nvCxnSpPr>
          <p:cNvPr id="7" name="Přímá spojovací šipka 6"/>
          <p:cNvCxnSpPr/>
          <p:nvPr/>
        </p:nvCxnSpPr>
        <p:spPr>
          <a:xfrm>
            <a:off x="7286625" y="785813"/>
            <a:ext cx="900113" cy="4397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853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pPr eaLnBrk="1" hangingPunct="1"/>
            <a:r>
              <a:rPr lang="cs-CZ" sz="2400" dirty="0" smtClean="0">
                <a:latin typeface="Garamond" pitchFamily="18" charset="0"/>
              </a:rPr>
              <a:t>Půdorys katedrály s kaplí sv. Stanislava a sv. Anny, před rokem 1885 </a:t>
            </a:r>
          </a:p>
        </p:txBody>
      </p:sp>
      <p:pic>
        <p:nvPicPr>
          <p:cNvPr id="48131" name="Picture 4" descr="HPIM095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836613"/>
            <a:ext cx="9144000" cy="5699125"/>
          </a:xfrm>
          <a:noFill/>
        </p:spPr>
      </p:pic>
    </p:spTree>
    <p:extLst>
      <p:ext uri="{BB962C8B-B14F-4D97-AF65-F5344CB8AC3E}">
        <p14:creationId xmlns:p14="http://schemas.microsoft.com/office/powerpoint/2010/main" val="1972201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5538" name="Picture 2" descr="http://www.hrady.cz/data_g/2825/1222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0"/>
            <a:ext cx="493457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9594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>
          <a:xfrm>
            <a:off x="4857750" y="0"/>
            <a:ext cx="3829050" cy="2286000"/>
          </a:xfrm>
        </p:spPr>
        <p:txBody>
          <a:bodyPr/>
          <a:lstStyle/>
          <a:p>
            <a:pPr eaLnBrk="1" hangingPunct="1"/>
            <a:r>
              <a:rPr lang="cs-CZ" sz="2000" dirty="0" smtClean="0">
                <a:latin typeface="Garamond" pitchFamily="18" charset="0"/>
              </a:rPr>
              <a:t>Kaple sv. Stanislava při olomoucké katedrále, 1585-1591</a:t>
            </a:r>
          </a:p>
        </p:txBody>
      </p:sp>
      <p:sp>
        <p:nvSpPr>
          <p:cNvPr id="33795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33796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3797" name="Picture 8" descr="337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42875" y="0"/>
            <a:ext cx="4427538" cy="6643688"/>
          </a:xfrm>
        </p:spPr>
      </p:pic>
    </p:spTree>
    <p:extLst>
      <p:ext uri="{BB962C8B-B14F-4D97-AF65-F5344CB8AC3E}">
        <p14:creationId xmlns:p14="http://schemas.microsoft.com/office/powerpoint/2010/main" val="1573169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795" grpId="0"/>
      <p:bldP spid="3379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357688" y="274638"/>
            <a:ext cx="4329112" cy="1143000"/>
          </a:xfrm>
        </p:spPr>
        <p:txBody>
          <a:bodyPr/>
          <a:lstStyle/>
          <a:p>
            <a:pPr eaLnBrk="1" hangingPunct="1"/>
            <a:r>
              <a:rPr lang="cs-CZ" sz="2000" b="1" dirty="0" smtClean="0">
                <a:latin typeface="Garamond" pitchFamily="18" charset="0"/>
              </a:rPr>
              <a:t>Kaple sv. Stanislava při olomoucké katedrále, 1585-1591</a:t>
            </a:r>
            <a:endParaRPr lang="cs-CZ" sz="2000" b="1" dirty="0" smtClean="0"/>
          </a:p>
        </p:txBody>
      </p:sp>
      <p:pic>
        <p:nvPicPr>
          <p:cNvPr id="31747" name="Picture 5" descr="3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1450" y="685800"/>
            <a:ext cx="3943350" cy="5257800"/>
          </a:xfrm>
          <a:noFill/>
        </p:spPr>
      </p:pic>
      <p:pic>
        <p:nvPicPr>
          <p:cNvPr id="31748" name="Picture 6" descr="3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1828800"/>
            <a:ext cx="4876800" cy="2940050"/>
          </a:xfrm>
          <a:noFill/>
        </p:spPr>
      </p:pic>
    </p:spTree>
    <p:extLst>
      <p:ext uri="{BB962C8B-B14F-4D97-AF65-F5344CB8AC3E}">
        <p14:creationId xmlns:p14="http://schemas.microsoft.com/office/powerpoint/2010/main" val="224427333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sz="2000" dirty="0" smtClean="0">
                <a:latin typeface="Garamond" pitchFamily="18" charset="0"/>
              </a:rPr>
              <a:t>Kaple sv. Stanislava při olomoucké katedrále, exteriér a portál, 1585-1591</a:t>
            </a:r>
          </a:p>
        </p:txBody>
      </p:sp>
      <p:sp>
        <p:nvSpPr>
          <p:cNvPr id="33795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33796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3797" name="Picture 8" descr="337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371600"/>
            <a:ext cx="3505200" cy="5259388"/>
          </a:xfrm>
        </p:spPr>
      </p:pic>
      <p:pic>
        <p:nvPicPr>
          <p:cNvPr id="33798" name="Picture 9" descr="302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978400" y="1447800"/>
            <a:ext cx="3505200" cy="5257800"/>
          </a:xfrm>
        </p:spPr>
      </p:pic>
    </p:spTree>
    <p:extLst>
      <p:ext uri="{BB962C8B-B14F-4D97-AF65-F5344CB8AC3E}">
        <p14:creationId xmlns:p14="http://schemas.microsoft.com/office/powerpoint/2010/main" val="1354023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795" grpId="0"/>
      <p:bldP spid="3379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>
              <a:solidFill>
                <a:srgbClr val="FF0000"/>
              </a:solidFill>
            </a:endParaRPr>
          </a:p>
        </p:txBody>
      </p:sp>
      <p:pic>
        <p:nvPicPr>
          <p:cNvPr id="33795" name="Picture 5" descr="36 (1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019800" cy="4514850"/>
          </a:xfrm>
          <a:noFill/>
        </p:spPr>
      </p:pic>
      <p:pic>
        <p:nvPicPr>
          <p:cNvPr id="33796" name="Picture 6" descr="36 (1)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064250" y="762000"/>
            <a:ext cx="3079750" cy="6096000"/>
          </a:xfrm>
          <a:noFill/>
        </p:spPr>
      </p:pic>
    </p:spTree>
    <p:extLst>
      <p:ext uri="{BB962C8B-B14F-4D97-AF65-F5344CB8AC3E}">
        <p14:creationId xmlns:p14="http://schemas.microsoft.com/office/powerpoint/2010/main" val="90025654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ko-KR" sz="2000" b="1" dirty="0" smtClean="0">
                <a:latin typeface="Garamond" pitchFamily="18" charset="0"/>
              </a:rPr>
              <a:t>Olomouc, kaple sv. Stanislava, 1585–1591 - vstupní mříž</a:t>
            </a:r>
            <a:endParaRPr lang="cs-CZ" sz="2000" b="1" dirty="0" smtClean="0">
              <a:latin typeface="Garamond" pitchFamily="18" charset="0"/>
            </a:endParaRPr>
          </a:p>
        </p:txBody>
      </p:sp>
      <p:pic>
        <p:nvPicPr>
          <p:cNvPr id="34819" name="Picture 7" descr="3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836613"/>
            <a:ext cx="4514850" cy="6021387"/>
          </a:xfrm>
        </p:spPr>
      </p:pic>
      <p:pic>
        <p:nvPicPr>
          <p:cNvPr id="34820" name="Picture 8" descr="81 (1)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87900" y="1052513"/>
            <a:ext cx="4138613" cy="5516562"/>
          </a:xfrm>
          <a:noFill/>
        </p:spPr>
      </p:pic>
      <p:sp>
        <p:nvSpPr>
          <p:cNvPr id="34821" name="Rectangle 10"/>
          <p:cNvSpPr>
            <a:spLocks noGrp="1" noChangeArrowheads="1"/>
          </p:cNvSpPr>
          <p:nvPr>
            <p:ph sz="quarter" idx="3"/>
          </p:nvPr>
        </p:nvSpPr>
        <p:spPr>
          <a:xfrm flipV="1">
            <a:off x="8604250" y="3860800"/>
            <a:ext cx="82550" cy="77788"/>
          </a:xfrm>
        </p:spPr>
        <p:txBody>
          <a:bodyPr>
            <a:normAutofit fontScale="25000" lnSpcReduction="20000"/>
          </a:bodyPr>
          <a:lstStyle/>
          <a:p>
            <a:pPr eaLnBrk="1" hangingPunct="1"/>
            <a:endParaRPr lang="cs-CZ" sz="2400" smtClean="0"/>
          </a:p>
        </p:txBody>
      </p:sp>
    </p:spTree>
    <p:extLst>
      <p:ext uri="{BB962C8B-B14F-4D97-AF65-F5344CB8AC3E}">
        <p14:creationId xmlns:p14="http://schemas.microsoft.com/office/powerpoint/2010/main" val="6502276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42888"/>
            <a:ext cx="8229600" cy="1143001"/>
          </a:xfrm>
        </p:spPr>
        <p:txBody>
          <a:bodyPr/>
          <a:lstStyle/>
          <a:p>
            <a:pPr eaLnBrk="1" hangingPunct="1"/>
            <a:r>
              <a:rPr lang="cs-CZ" sz="2400" b="1" dirty="0" smtClean="0">
                <a:latin typeface="Garamond" pitchFamily="18" charset="0"/>
              </a:rPr>
              <a:t>Půdorys kaple sv. Anny, před rokem 1885</a:t>
            </a:r>
          </a:p>
        </p:txBody>
      </p:sp>
      <p:pic>
        <p:nvPicPr>
          <p:cNvPr id="49155" name="Picture 4" descr="HPIM095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803275"/>
            <a:ext cx="8675688" cy="6054725"/>
          </a:xfrm>
          <a:noFill/>
        </p:spPr>
      </p:pic>
    </p:spTree>
    <p:extLst>
      <p:ext uri="{BB962C8B-B14F-4D97-AF65-F5344CB8AC3E}">
        <p14:creationId xmlns:p14="http://schemas.microsoft.com/office/powerpoint/2010/main" val="2480553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>
          <a:xfrm>
            <a:off x="5364163" y="404813"/>
            <a:ext cx="3538537" cy="11382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400" b="1" dirty="0" smtClean="0">
                <a:latin typeface="Garamond" pitchFamily="18" charset="0"/>
              </a:rPr>
              <a:t>Olomouc, </a:t>
            </a:r>
            <a:br>
              <a:rPr lang="cs-CZ" sz="2400" b="1" dirty="0" smtClean="0">
                <a:latin typeface="Garamond" pitchFamily="18" charset="0"/>
              </a:rPr>
            </a:br>
            <a:r>
              <a:rPr lang="cs-CZ" sz="2400" b="1" dirty="0" smtClean="0">
                <a:latin typeface="Garamond" pitchFamily="18" charset="0"/>
              </a:rPr>
              <a:t>kaple sv. Anny, </a:t>
            </a:r>
            <a:br>
              <a:rPr lang="cs-CZ" sz="2400" b="1" dirty="0" smtClean="0">
                <a:latin typeface="Garamond" pitchFamily="18" charset="0"/>
              </a:rPr>
            </a:br>
            <a:r>
              <a:rPr lang="cs-CZ" sz="2400" b="1" dirty="0" smtClean="0">
                <a:latin typeface="Garamond" pitchFamily="18" charset="0"/>
              </a:rPr>
              <a:t>1617 (1885-1886)</a:t>
            </a:r>
          </a:p>
        </p:txBody>
      </p:sp>
      <p:pic>
        <p:nvPicPr>
          <p:cNvPr id="40963" name="Picture 6" descr="IMG_602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5031"/>
          <a:stretch>
            <a:fillRect/>
          </a:stretch>
        </p:blipFill>
        <p:spPr>
          <a:xfrm>
            <a:off x="395288" y="0"/>
            <a:ext cx="4814887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377881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00496" y="1600200"/>
            <a:ext cx="4686304" cy="452596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Hans </a:t>
            </a:r>
            <a:r>
              <a:rPr lang="cs-CZ" sz="2000" dirty="0" err="1" smtClean="0"/>
              <a:t>Sedlmayer</a:t>
            </a:r>
            <a:r>
              <a:rPr lang="cs-CZ" sz="2000" dirty="0" smtClean="0"/>
              <a:t> (1951) – obraz má tři roviny – čte odzadu – nejen kompozičně ale i barevně jsou řazeny v kontrapunktu:</a:t>
            </a:r>
          </a:p>
          <a:p>
            <a:r>
              <a:rPr lang="cs-CZ" sz="2000" dirty="0" smtClean="0"/>
              <a:t>1.Zadní: ploché pozadí s modelkou</a:t>
            </a:r>
          </a:p>
          <a:p>
            <a:pPr>
              <a:buNone/>
            </a:pPr>
            <a:r>
              <a:rPr lang="cs-CZ" sz="2000" dirty="0" smtClean="0"/>
              <a:t>	barva: modrá, žlutá</a:t>
            </a:r>
          </a:p>
          <a:p>
            <a:r>
              <a:rPr lang="cs-CZ" sz="2000" dirty="0" smtClean="0"/>
              <a:t>2. Střední:„zešikmený“ – diagonální střední plán – stůl, malíř</a:t>
            </a:r>
          </a:p>
          <a:p>
            <a:pPr>
              <a:buNone/>
            </a:pPr>
            <a:r>
              <a:rPr lang="cs-CZ" sz="2000" dirty="0" smtClean="0"/>
              <a:t>	barva: černá a bílá</a:t>
            </a:r>
          </a:p>
          <a:p>
            <a:r>
              <a:rPr lang="cs-CZ" sz="2000" dirty="0" smtClean="0"/>
              <a:t>3. Přední – proscénium se závěsem</a:t>
            </a:r>
          </a:p>
          <a:p>
            <a:pPr>
              <a:buNone/>
            </a:pPr>
            <a:r>
              <a:rPr lang="cs-CZ" sz="2000" dirty="0" smtClean="0"/>
              <a:t>	barva: teplé tóny</a:t>
            </a:r>
          </a:p>
          <a:p>
            <a:endParaRPr lang="cs-CZ" sz="2000" dirty="0"/>
          </a:p>
        </p:txBody>
      </p:sp>
      <p:pic>
        <p:nvPicPr>
          <p:cNvPr id="4" name="Picture 2" descr="http://www.clg-daumier-martigues.ac-aix-marseille.fr/spip/IMG/jpg/Vermeer_L_Atelier_du_Peintre_16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3953133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000" b="1" dirty="0" smtClean="0">
                <a:latin typeface="Garamond" pitchFamily="18" charset="0"/>
              </a:rPr>
              <a:t>Epitaf Martina Václava z </a:t>
            </a:r>
            <a:r>
              <a:rPr lang="cs-CZ" sz="2000" b="1" dirty="0" err="1" smtClean="0">
                <a:latin typeface="Garamond" pitchFamily="18" charset="0"/>
              </a:rPr>
              <a:t>Greiffenthalu</a:t>
            </a:r>
            <a:r>
              <a:rPr lang="cs-CZ" sz="2000" b="1" dirty="0" smtClean="0">
                <a:latin typeface="Garamond" pitchFamily="18" charset="0"/>
              </a:rPr>
              <a:t> pořízený děkanem </a:t>
            </a:r>
            <a:r>
              <a:rPr lang="cs-CZ" sz="2000" b="1" dirty="0" err="1" smtClean="0">
                <a:latin typeface="Garamond" pitchFamily="18" charset="0"/>
              </a:rPr>
              <a:t>Klaudiem</a:t>
            </a:r>
            <a:r>
              <a:rPr lang="cs-CZ" sz="2000" b="1" dirty="0" smtClean="0">
                <a:latin typeface="Garamond" pitchFamily="18" charset="0"/>
              </a:rPr>
              <a:t> </a:t>
            </a:r>
            <a:r>
              <a:rPr lang="cs-CZ" sz="2000" b="1" dirty="0" err="1" smtClean="0">
                <a:latin typeface="Garamond" pitchFamily="18" charset="0"/>
              </a:rPr>
              <a:t>Sorinou</a:t>
            </a:r>
            <a:r>
              <a:rPr lang="cs-CZ" sz="2000" b="1" dirty="0" smtClean="0">
                <a:latin typeface="Garamond" pitchFamily="18" charset="0"/>
              </a:rPr>
              <a:t> z Mantovy, kaple sv. Anny, 1652 </a:t>
            </a:r>
          </a:p>
        </p:txBody>
      </p:sp>
      <p:pic>
        <p:nvPicPr>
          <p:cNvPr id="41987" name="Picture 4" descr="HPIM093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922338"/>
            <a:ext cx="7019925" cy="5935662"/>
          </a:xfrm>
          <a:noFill/>
        </p:spPr>
      </p:pic>
    </p:spTree>
    <p:extLst>
      <p:ext uri="{BB962C8B-B14F-4D97-AF65-F5344CB8AC3E}">
        <p14:creationId xmlns:p14="http://schemas.microsoft.com/office/powerpoint/2010/main" val="2236976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643313" y="274638"/>
            <a:ext cx="5043487" cy="1225550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000" b="1" dirty="0" smtClean="0">
                <a:latin typeface="Garamond" pitchFamily="18" charset="0"/>
              </a:rPr>
              <a:t>Průčelí kaple sv. Anny na vyobrazení intronizace biskupa </a:t>
            </a:r>
            <a:r>
              <a:rPr lang="cs-CZ" sz="2000" b="1" dirty="0" err="1" smtClean="0">
                <a:latin typeface="Garamond" pitchFamily="18" charset="0"/>
              </a:rPr>
              <a:t>Troyera</a:t>
            </a:r>
            <a:r>
              <a:rPr lang="cs-CZ" sz="2000" b="1" dirty="0" smtClean="0">
                <a:latin typeface="Garamond" pitchFamily="18" charset="0"/>
              </a:rPr>
              <a:t>, 1747 </a:t>
            </a:r>
            <a:br>
              <a:rPr lang="cs-CZ" sz="2000" b="1" dirty="0" smtClean="0">
                <a:latin typeface="Garamond" pitchFamily="18" charset="0"/>
              </a:rPr>
            </a:br>
            <a:r>
              <a:rPr lang="cs-CZ" sz="2000" b="1" dirty="0" smtClean="0">
                <a:latin typeface="Garamond" pitchFamily="18" charset="0"/>
              </a:rPr>
              <a:t>a dnešní stav</a:t>
            </a:r>
          </a:p>
        </p:txBody>
      </p:sp>
      <p:pic>
        <p:nvPicPr>
          <p:cNvPr id="44035" name="Picture 4" descr="Kopie - 008  intronizace biskupa Troyerav roce 1747 MG Brn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285750"/>
            <a:ext cx="2378075" cy="6143625"/>
          </a:xfrm>
          <a:noFill/>
        </p:spPr>
      </p:pic>
      <p:pic>
        <p:nvPicPr>
          <p:cNvPr id="44036" name="Zástupný symbol pro obsah 5" descr="09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571875" y="2286000"/>
            <a:ext cx="5186363" cy="3459163"/>
          </a:xfrm>
        </p:spPr>
      </p:pic>
    </p:spTree>
    <p:extLst>
      <p:ext uri="{BB962C8B-B14F-4D97-AF65-F5344CB8AC3E}">
        <p14:creationId xmlns:p14="http://schemas.microsoft.com/office/powerpoint/2010/main" val="2628758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400" dirty="0" smtClean="0">
                <a:latin typeface="Garamond" pitchFamily="18" charset="0"/>
              </a:rPr>
              <a:t>Olomouc, kaple sv. Anny, dnešní stav a situace před zkrácením před rokem 1885</a:t>
            </a:r>
            <a:br>
              <a:rPr lang="cs-CZ" sz="2400" dirty="0" smtClean="0">
                <a:latin typeface="Garamond" pitchFamily="18" charset="0"/>
              </a:rPr>
            </a:br>
            <a:endParaRPr lang="cs-CZ" sz="2400" dirty="0" smtClean="0">
              <a:latin typeface="Garamond" pitchFamily="18" charset="0"/>
            </a:endParaRPr>
          </a:p>
        </p:txBody>
      </p:sp>
      <p:pic>
        <p:nvPicPr>
          <p:cNvPr id="45059" name="Picture 7" descr="106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39685" r="1984" b="4257"/>
          <a:stretch>
            <a:fillRect/>
          </a:stretch>
        </p:blipFill>
        <p:spPr>
          <a:xfrm>
            <a:off x="4708525" y="981075"/>
            <a:ext cx="4227513" cy="5543550"/>
          </a:xfrm>
          <a:noFill/>
        </p:spPr>
      </p:pic>
      <p:pic>
        <p:nvPicPr>
          <p:cNvPr id="45060" name="Picture 8" descr="Kopie - IMG_59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700213"/>
            <a:ext cx="3786187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Rectangle 9"/>
          <p:cNvSpPr>
            <a:spLocks noGrp="1" noChangeArrowheads="1"/>
          </p:cNvSpPr>
          <p:nvPr>
            <p:ph sz="half" idx="1"/>
          </p:nvPr>
        </p:nvSpPr>
        <p:spPr>
          <a:xfrm>
            <a:off x="1476375" y="3933825"/>
            <a:ext cx="649288" cy="333375"/>
          </a:xfrm>
        </p:spPr>
        <p:txBody>
          <a:bodyPr>
            <a:normAutofit fontScale="62500" lnSpcReduction="20000"/>
          </a:bodyPr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112071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580063" y="908050"/>
            <a:ext cx="3563937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400" b="1" dirty="0" smtClean="0">
                <a:latin typeface="Garamond" pitchFamily="18" charset="0"/>
              </a:rPr>
              <a:t>Kaple sv. Anny </a:t>
            </a:r>
            <a:br>
              <a:rPr lang="cs-CZ" sz="2400" b="1" dirty="0" smtClean="0">
                <a:latin typeface="Garamond" pitchFamily="18" charset="0"/>
              </a:rPr>
            </a:br>
            <a:r>
              <a:rPr lang="cs-CZ" sz="2400" b="1" dirty="0" smtClean="0">
                <a:latin typeface="Garamond" pitchFamily="18" charset="0"/>
              </a:rPr>
              <a:t>na Olomouckém hradě, akvarel </a:t>
            </a:r>
            <a:r>
              <a:rPr lang="cs-CZ" sz="2400" b="1" dirty="0" err="1" smtClean="0">
                <a:latin typeface="Garamond" pitchFamily="18" charset="0"/>
              </a:rPr>
              <a:t>Franze</a:t>
            </a:r>
            <a:r>
              <a:rPr lang="cs-CZ" sz="2400" b="1" dirty="0" smtClean="0">
                <a:latin typeface="Garamond" pitchFamily="18" charset="0"/>
              </a:rPr>
              <a:t> </a:t>
            </a:r>
            <a:r>
              <a:rPr lang="cs-CZ" sz="2400" b="1" dirty="0" err="1" smtClean="0">
                <a:latin typeface="Garamond" pitchFamily="18" charset="0"/>
              </a:rPr>
              <a:t>Biely</a:t>
            </a:r>
            <a:r>
              <a:rPr lang="cs-CZ" sz="2400" b="1" dirty="0" smtClean="0">
                <a:latin typeface="Garamond" pitchFamily="18" charset="0"/>
              </a:rPr>
              <a:t>, 1854</a:t>
            </a:r>
          </a:p>
        </p:txBody>
      </p:sp>
      <p:pic>
        <p:nvPicPr>
          <p:cNvPr id="46083" name="Picture 4" descr="Kopie - 1053poz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481638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3730720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651500" y="1557338"/>
            <a:ext cx="34925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400" b="1" dirty="0" smtClean="0">
                <a:latin typeface="Garamond" pitchFamily="18" charset="0"/>
              </a:rPr>
              <a:t>Kaple sv. Anny </a:t>
            </a:r>
            <a:br>
              <a:rPr lang="cs-CZ" sz="2400" b="1" dirty="0" smtClean="0">
                <a:latin typeface="Garamond" pitchFamily="18" charset="0"/>
              </a:rPr>
            </a:br>
            <a:r>
              <a:rPr lang="cs-CZ" sz="2400" b="1" dirty="0" smtClean="0">
                <a:latin typeface="Garamond" pitchFamily="18" charset="0"/>
              </a:rPr>
              <a:t>na Olomouckém hradě, akvarel </a:t>
            </a:r>
            <a:r>
              <a:rPr lang="cs-CZ" sz="2400" b="1" dirty="0" err="1" smtClean="0">
                <a:latin typeface="Garamond" pitchFamily="18" charset="0"/>
              </a:rPr>
              <a:t>F.Richtera</a:t>
            </a:r>
            <a:r>
              <a:rPr lang="cs-CZ" sz="2400" b="1" dirty="0" smtClean="0">
                <a:latin typeface="Garamond" pitchFamily="18" charset="0"/>
              </a:rPr>
              <a:t>, </a:t>
            </a:r>
            <a:br>
              <a:rPr lang="cs-CZ" sz="2400" b="1" dirty="0" smtClean="0">
                <a:latin typeface="Garamond" pitchFamily="18" charset="0"/>
              </a:rPr>
            </a:br>
            <a:r>
              <a:rPr lang="cs-CZ" sz="2400" b="1" dirty="0" smtClean="0">
                <a:latin typeface="Garamond" pitchFamily="18" charset="0"/>
              </a:rPr>
              <a:t>druhá třetina 19. století</a:t>
            </a:r>
          </a:p>
        </p:txBody>
      </p:sp>
      <p:pic>
        <p:nvPicPr>
          <p:cNvPr id="47107" name="Picture 4" descr="Kopie - 010 Katedrála  ve druhé třetině 1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481638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8187107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cs-CZ" sz="2400" b="1" dirty="0" smtClean="0">
                <a:latin typeface="Garamond" pitchFamily="18" charset="0"/>
              </a:rPr>
              <a:t>Kaple sv. Anny, 1617, pohled do klenby</a:t>
            </a:r>
          </a:p>
        </p:txBody>
      </p:sp>
      <p:pic>
        <p:nvPicPr>
          <p:cNvPr id="50179" name="Picture 4" descr="IMG_610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836613"/>
            <a:ext cx="9144000" cy="6096000"/>
          </a:xfrm>
          <a:noFill/>
        </p:spPr>
      </p:pic>
    </p:spTree>
    <p:extLst>
      <p:ext uri="{BB962C8B-B14F-4D97-AF65-F5344CB8AC3E}">
        <p14:creationId xmlns:p14="http://schemas.microsoft.com/office/powerpoint/2010/main" val="3027757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25" y="1773238"/>
            <a:ext cx="3635375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000" b="1" dirty="0" smtClean="0">
                <a:latin typeface="Garamond" pitchFamily="18" charset="0"/>
              </a:rPr>
              <a:t>Kaple sv. Anny, 1617, pohled do presbytáře</a:t>
            </a:r>
          </a:p>
        </p:txBody>
      </p:sp>
      <p:pic>
        <p:nvPicPr>
          <p:cNvPr id="51203" name="Picture 4" descr="HPIM09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0"/>
            <a:ext cx="5133975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898402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242888"/>
            <a:ext cx="8229600" cy="1143001"/>
          </a:xfrm>
        </p:spPr>
        <p:txBody>
          <a:bodyPr/>
          <a:lstStyle/>
          <a:p>
            <a:pPr eaLnBrk="1" hangingPunct="1"/>
            <a:r>
              <a:rPr lang="cs-CZ" sz="2400" b="1" dirty="0" smtClean="0">
                <a:latin typeface="Garamond" pitchFamily="18" charset="0"/>
              </a:rPr>
              <a:t>Kaple sv. Anny, 1617, pohled do klenby presbytáře</a:t>
            </a:r>
          </a:p>
        </p:txBody>
      </p:sp>
      <p:pic>
        <p:nvPicPr>
          <p:cNvPr id="52227" name="Picture 4" descr="IMG_610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92150"/>
            <a:ext cx="9144000" cy="6096000"/>
          </a:xfrm>
          <a:noFill/>
        </p:spPr>
      </p:pic>
    </p:spTree>
    <p:extLst>
      <p:ext uri="{BB962C8B-B14F-4D97-AF65-F5344CB8AC3E}">
        <p14:creationId xmlns:p14="http://schemas.microsoft.com/office/powerpoint/2010/main" val="3081743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pPr eaLnBrk="1" hangingPunct="1"/>
            <a:r>
              <a:rPr lang="cs-CZ" sz="2400" b="1" dirty="0" smtClean="0">
                <a:latin typeface="Garamond" pitchFamily="18" charset="0"/>
              </a:rPr>
              <a:t>Kaple sv. Anny, 1617, pilastr s úsekem průběžné římsy</a:t>
            </a:r>
          </a:p>
        </p:txBody>
      </p:sp>
      <p:pic>
        <p:nvPicPr>
          <p:cNvPr id="53251" name="Picture 4" descr="HPIM093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687388"/>
            <a:ext cx="8243887" cy="6170612"/>
          </a:xfrm>
          <a:noFill/>
        </p:spPr>
      </p:pic>
    </p:spTree>
    <p:extLst>
      <p:ext uri="{BB962C8B-B14F-4D97-AF65-F5344CB8AC3E}">
        <p14:creationId xmlns:p14="http://schemas.microsoft.com/office/powerpoint/2010/main" val="1009510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42888"/>
            <a:ext cx="9144000" cy="1143001"/>
          </a:xfrm>
        </p:spPr>
        <p:txBody>
          <a:bodyPr/>
          <a:lstStyle/>
          <a:p>
            <a:pPr eaLnBrk="1" hangingPunct="1"/>
            <a:r>
              <a:rPr lang="cs-CZ" sz="2400" b="1" dirty="0" smtClean="0">
                <a:latin typeface="Garamond" pitchFamily="18" charset="0"/>
              </a:rPr>
              <a:t>Kaple sv. Anny, 1617, detail úseku římsy se zalamovaným kladím</a:t>
            </a:r>
          </a:p>
        </p:txBody>
      </p:sp>
      <p:pic>
        <p:nvPicPr>
          <p:cNvPr id="54275" name="Picture 4" descr="HPIM093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692150"/>
            <a:ext cx="8027988" cy="6008688"/>
          </a:xfrm>
          <a:noFill/>
        </p:spPr>
      </p:pic>
    </p:spTree>
    <p:extLst>
      <p:ext uri="{BB962C8B-B14F-4D97-AF65-F5344CB8AC3E}">
        <p14:creationId xmlns:p14="http://schemas.microsoft.com/office/powerpoint/2010/main" val="59290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86290" y="214290"/>
            <a:ext cx="4686304" cy="628654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sz="2000" dirty="0" smtClean="0"/>
              <a:t>	Kurt </a:t>
            </a:r>
            <a:r>
              <a:rPr lang="cs-CZ" sz="2000" dirty="0" err="1" smtClean="0"/>
              <a:t>Badt</a:t>
            </a:r>
            <a:r>
              <a:rPr lang="cs-CZ" sz="2000" dirty="0" smtClean="0"/>
              <a:t> (1961) – kritika </a:t>
            </a:r>
            <a:r>
              <a:rPr lang="cs-CZ" sz="2000" dirty="0" err="1" smtClean="0"/>
              <a:t>Sedlmayera</a:t>
            </a:r>
            <a:r>
              <a:rPr lang="cs-CZ" sz="2000" dirty="0" smtClean="0"/>
              <a:t> – špatně čte obraz a nerozpoznal výstavbu obrazu – která má vliv i na významové vrstvy a akcenty malby</a:t>
            </a:r>
          </a:p>
          <a:p>
            <a:pPr>
              <a:buNone/>
            </a:pPr>
            <a:r>
              <a:rPr lang="cs-CZ" sz="2000" dirty="0" smtClean="0"/>
              <a:t>	</a:t>
            </a:r>
            <a:r>
              <a:rPr lang="cs-CZ" sz="2000" dirty="0" err="1" smtClean="0"/>
              <a:t>Badt</a:t>
            </a:r>
            <a:r>
              <a:rPr lang="cs-CZ" sz="2000" dirty="0" smtClean="0"/>
              <a:t> čte v tradičně obraz zleva doprava a zespodu nahoru</a:t>
            </a:r>
          </a:p>
          <a:p>
            <a:pPr>
              <a:buNone/>
            </a:pPr>
            <a:r>
              <a:rPr lang="cs-CZ" sz="2000" dirty="0" smtClean="0"/>
              <a:t>	Začíná od závěsu, uprostřed je modelka a tomuto centru je postava malíře podřazena. </a:t>
            </a:r>
          </a:p>
          <a:p>
            <a:pPr>
              <a:buNone/>
            </a:pPr>
            <a:r>
              <a:rPr lang="cs-CZ" sz="2000" dirty="0" smtClean="0"/>
              <a:t>	I významovým středem kompozice je dívka u okna s mapou v pozadí </a:t>
            </a:r>
          </a:p>
          <a:p>
            <a:endParaRPr lang="cs-CZ" sz="2000" dirty="0" smtClean="0"/>
          </a:p>
          <a:p>
            <a:r>
              <a:rPr lang="cs-CZ" sz="2000" b="1" dirty="0" smtClean="0"/>
              <a:t>Interpretace: </a:t>
            </a:r>
          </a:p>
          <a:p>
            <a:pPr>
              <a:buNone/>
            </a:pPr>
            <a:r>
              <a:rPr lang="cs-CZ" sz="2000" b="1" dirty="0" smtClean="0"/>
              <a:t>	</a:t>
            </a:r>
            <a:r>
              <a:rPr lang="cs-CZ" sz="2000" u="sng" dirty="0" err="1" smtClean="0"/>
              <a:t>Sedlmayer</a:t>
            </a:r>
            <a:r>
              <a:rPr lang="cs-CZ" sz="2000" u="sng" dirty="0" smtClean="0"/>
              <a:t> </a:t>
            </a:r>
            <a:r>
              <a:rPr lang="cs-CZ" sz="2000" dirty="0" smtClean="0"/>
              <a:t>– politický akcent na mapu se sedmi holandskými provinciemi</a:t>
            </a:r>
          </a:p>
          <a:p>
            <a:pPr>
              <a:buNone/>
            </a:pPr>
            <a:r>
              <a:rPr lang="cs-CZ" sz="2000" dirty="0" smtClean="0"/>
              <a:t>	</a:t>
            </a:r>
            <a:r>
              <a:rPr lang="cs-CZ" sz="2000" u="sng" dirty="0" err="1" smtClean="0"/>
              <a:t>Badt</a:t>
            </a:r>
            <a:r>
              <a:rPr lang="cs-CZ" sz="2000" dirty="0" smtClean="0"/>
              <a:t>: mapa je jen dekorací, akcent na postavu dívky, která značí </a:t>
            </a:r>
            <a:r>
              <a:rPr lang="cs-CZ" sz="2000" dirty="0" err="1" smtClean="0"/>
              <a:t>Klió</a:t>
            </a:r>
            <a:r>
              <a:rPr lang="cs-CZ" sz="2000" dirty="0" smtClean="0"/>
              <a:t>, </a:t>
            </a:r>
            <a:r>
              <a:rPr lang="cs-CZ" sz="2000" dirty="0" err="1" smtClean="0"/>
              <a:t>můza</a:t>
            </a:r>
            <a:r>
              <a:rPr lang="cs-CZ" sz="2000" dirty="0" smtClean="0"/>
              <a:t> dějin (s knihou) ve smyslu malířovy inspirace</a:t>
            </a:r>
            <a:endParaRPr lang="cs-CZ" sz="2000" dirty="0"/>
          </a:p>
        </p:txBody>
      </p:sp>
      <p:pic>
        <p:nvPicPr>
          <p:cNvPr id="4" name="Picture 2" descr="http://www.clg-daumier-martigues.ac-aix-marseille.fr/spip/IMG/jpg/Vermeer_L_Atelier_du_Peintre_16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4522256" cy="5475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580063" y="908050"/>
            <a:ext cx="3251200" cy="1066800"/>
          </a:xfrm>
        </p:spPr>
        <p:txBody>
          <a:bodyPr/>
          <a:lstStyle/>
          <a:p>
            <a:pPr eaLnBrk="1" hangingPunct="1"/>
            <a:r>
              <a:rPr lang="cs-CZ" sz="2400" dirty="0" smtClean="0">
                <a:latin typeface="Garamond" pitchFamily="18" charset="0"/>
              </a:rPr>
              <a:t>Kaple sv. Anny, 1617, portál do sakristie</a:t>
            </a:r>
          </a:p>
        </p:txBody>
      </p:sp>
      <p:pic>
        <p:nvPicPr>
          <p:cNvPr id="55299" name="Picture 4" descr="HPIM094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0"/>
            <a:ext cx="5133975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738665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580063" y="908050"/>
            <a:ext cx="3563937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400" b="1" dirty="0" smtClean="0">
                <a:latin typeface="Garamond" pitchFamily="18" charset="0"/>
              </a:rPr>
              <a:t>Kaple sv. Anny </a:t>
            </a:r>
            <a:br>
              <a:rPr lang="cs-CZ" sz="2400" b="1" dirty="0" smtClean="0">
                <a:latin typeface="Garamond" pitchFamily="18" charset="0"/>
              </a:rPr>
            </a:br>
            <a:r>
              <a:rPr lang="cs-CZ" sz="2400" b="1" dirty="0" smtClean="0">
                <a:latin typeface="Garamond" pitchFamily="18" charset="0"/>
              </a:rPr>
              <a:t>na Olomouckém hradě, akvarel </a:t>
            </a:r>
            <a:r>
              <a:rPr lang="cs-CZ" sz="2400" b="1" dirty="0" err="1" smtClean="0">
                <a:latin typeface="Garamond" pitchFamily="18" charset="0"/>
              </a:rPr>
              <a:t>Franze</a:t>
            </a:r>
            <a:r>
              <a:rPr lang="cs-CZ" sz="2400" b="1" dirty="0" smtClean="0">
                <a:latin typeface="Garamond" pitchFamily="18" charset="0"/>
              </a:rPr>
              <a:t> </a:t>
            </a:r>
            <a:r>
              <a:rPr lang="cs-CZ" sz="2400" b="1" dirty="0" err="1" smtClean="0">
                <a:latin typeface="Garamond" pitchFamily="18" charset="0"/>
              </a:rPr>
              <a:t>Biely</a:t>
            </a:r>
            <a:r>
              <a:rPr lang="cs-CZ" sz="2400" b="1" dirty="0" smtClean="0">
                <a:latin typeface="Garamond" pitchFamily="18" charset="0"/>
              </a:rPr>
              <a:t>, 1854</a:t>
            </a:r>
          </a:p>
        </p:txBody>
      </p:sp>
      <p:pic>
        <p:nvPicPr>
          <p:cNvPr id="57347" name="Picture 3" descr="Kopie - 1053poz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481638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639189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64163" y="908050"/>
            <a:ext cx="3394075" cy="1143000"/>
          </a:xfrm>
        </p:spPr>
        <p:txBody>
          <a:bodyPr/>
          <a:lstStyle/>
          <a:p>
            <a:pPr eaLnBrk="1" hangingPunct="1"/>
            <a:r>
              <a:rPr lang="cs-CZ" sz="2400" b="1" dirty="0" smtClean="0">
                <a:latin typeface="Garamond" pitchFamily="18" charset="0"/>
              </a:rPr>
              <a:t>Kaple sv. Anny, průčelí, 1617 (1885)</a:t>
            </a:r>
          </a:p>
        </p:txBody>
      </p:sp>
      <p:pic>
        <p:nvPicPr>
          <p:cNvPr id="58371" name="Picture 4" descr="IMG_599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1459"/>
          <a:stretch>
            <a:fillRect/>
          </a:stretch>
        </p:blipFill>
        <p:spPr>
          <a:xfrm>
            <a:off x="539750" y="0"/>
            <a:ext cx="464185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760135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08050"/>
            <a:ext cx="3538538" cy="1354138"/>
          </a:xfrm>
        </p:spPr>
        <p:txBody>
          <a:bodyPr/>
          <a:lstStyle/>
          <a:p>
            <a:pPr eaLnBrk="1" hangingPunct="1"/>
            <a:r>
              <a:rPr lang="cs-CZ" sz="2400" b="1" dirty="0" smtClean="0">
                <a:latin typeface="Garamond" pitchFamily="18" charset="0"/>
              </a:rPr>
              <a:t>Kaple sv. Anny, </a:t>
            </a:r>
            <a:br>
              <a:rPr lang="cs-CZ" sz="2400" b="1" dirty="0" smtClean="0">
                <a:latin typeface="Garamond" pitchFamily="18" charset="0"/>
              </a:rPr>
            </a:br>
            <a:r>
              <a:rPr lang="cs-CZ" sz="2400" b="1" dirty="0" smtClean="0">
                <a:latin typeface="Garamond" pitchFamily="18" charset="0"/>
              </a:rPr>
              <a:t>hlavní portál, 1617</a:t>
            </a:r>
          </a:p>
        </p:txBody>
      </p:sp>
      <p:pic>
        <p:nvPicPr>
          <p:cNvPr id="59395" name="Picture 4" descr="DSCN374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9813" y="0"/>
            <a:ext cx="5141912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198645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title"/>
          </p:nvPr>
        </p:nvSpPr>
        <p:spPr>
          <a:xfrm>
            <a:off x="5572132" y="274638"/>
            <a:ext cx="3114668" cy="72547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Kratochvíle</a:t>
            </a:r>
          </a:p>
        </p:txBody>
      </p:sp>
      <p:sp>
        <p:nvSpPr>
          <p:cNvPr id="3075" name="Rectangle 7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076" name="Picture 3" descr="C:\Documents and Settings\Administrator\Dokumenty\Koncepty_Články\KRATOCHVÍLE\Exteriér_Místnosti\14_Exteriéry\P1060924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933950" y="1371600"/>
            <a:ext cx="4025900" cy="5364163"/>
          </a:xfrm>
          <a:noFill/>
        </p:spPr>
      </p:pic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00600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Obdélník 1"/>
          <p:cNvSpPr>
            <a:spLocks noChangeArrowheads="1"/>
          </p:cNvSpPr>
          <p:nvPr/>
        </p:nvSpPr>
        <p:spPr bwMode="auto">
          <a:xfrm>
            <a:off x="130175" y="3810000"/>
            <a:ext cx="489902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1577–1579: tvrz Jakuba Krčína z Jelčan: „</a:t>
            </a:r>
            <a:r>
              <a:rPr lang="cs-CZ" i="1"/>
              <a:t>Leptáč dav divným hospodářstvím a myslivostí vymalovati</a:t>
            </a:r>
            <a:r>
              <a:rPr lang="cs-CZ"/>
              <a:t>“</a:t>
            </a:r>
          </a:p>
          <a:p>
            <a:r>
              <a:rPr lang="cs-CZ"/>
              <a:t>1580: získal Vilém z Rožmberka</a:t>
            </a:r>
          </a:p>
          <a:p>
            <a:r>
              <a:rPr lang="cs-CZ"/>
              <a:t>1581/1582: rozhodnutí vystavět nový objekt</a:t>
            </a:r>
          </a:p>
          <a:p>
            <a:r>
              <a:rPr lang="cs-CZ"/>
              <a:t>květen 1583: projekt Baldassara Maggiho</a:t>
            </a:r>
          </a:p>
          <a:p>
            <a:r>
              <a:rPr lang="cs-CZ"/>
              <a:t>duben 1583: smrt Anny Marie z Bádenu – třetí ženy Viléma z Rožmberka</a:t>
            </a:r>
          </a:p>
          <a:p>
            <a:r>
              <a:rPr lang="cs-CZ"/>
              <a:t>leden 1587: sňatek s Polyxenou z Pernštejna </a:t>
            </a:r>
          </a:p>
          <a:p>
            <a:r>
              <a:rPr lang="cs-CZ"/>
              <a:t>1589–1592: malířská a štuková výzdoba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3315" name="Picture 2" descr="C:\Documents and Settings\Administrator\Dokumenty\Koncepty_Články\KRATOCHVÍLE\Exteriér_Místnosti\14_Exteriéry\P106095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048250" cy="3786188"/>
          </a:xfrm>
          <a:noFill/>
        </p:spPr>
      </p:pic>
      <p:pic>
        <p:nvPicPr>
          <p:cNvPr id="13316" name="Picture 5" descr="C:\Documents and Settings\Administrator\Dokumenty\Přednášky\České Budějovice_Rožmberkové\P114018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527550" y="2000250"/>
            <a:ext cx="4616450" cy="4857750"/>
          </a:xfrm>
          <a:noFill/>
        </p:spPr>
      </p:pic>
      <p:sp>
        <p:nvSpPr>
          <p:cNvPr id="13317" name="Obdélník 4"/>
          <p:cNvSpPr>
            <a:spLocks noChangeArrowheads="1"/>
          </p:cNvSpPr>
          <p:nvPr/>
        </p:nvSpPr>
        <p:spPr bwMode="auto">
          <a:xfrm>
            <a:off x="5181600" y="624840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přízemí</a:t>
            </a:r>
          </a:p>
        </p:txBody>
      </p:sp>
      <p:sp>
        <p:nvSpPr>
          <p:cNvPr id="13318" name="Obdélník 5"/>
          <p:cNvSpPr>
            <a:spLocks noChangeArrowheads="1"/>
          </p:cNvSpPr>
          <p:nvPr/>
        </p:nvSpPr>
        <p:spPr bwMode="auto">
          <a:xfrm>
            <a:off x="5105400" y="4038600"/>
            <a:ext cx="1017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1. patro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76200" y="381000"/>
            <a:ext cx="4419600" cy="239236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cs-CZ" sz="1900" smtClean="0"/>
              <a:t/>
            </a:r>
            <a:br>
              <a:rPr lang="cs-CZ" sz="1900" smtClean="0"/>
            </a:br>
            <a:r>
              <a:rPr lang="cs-CZ" sz="1900" b="1" smtClean="0"/>
              <a:t>Kratochvíle</a:t>
            </a:r>
            <a:r>
              <a:rPr lang="cs-CZ" sz="1900" smtClean="0"/>
              <a:t> – letohrádek, vila</a:t>
            </a:r>
            <a:br>
              <a:rPr lang="cs-CZ" sz="1900" smtClean="0"/>
            </a:br>
            <a:r>
              <a:rPr lang="cs-CZ" sz="1900" smtClean="0">
                <a:cs typeface="Arial" pitchFamily="34" charset="0"/>
              </a:rPr>
              <a:t>→ příležitostné vedlejší sídlo (Lustschloss)</a:t>
            </a:r>
            <a:r>
              <a:rPr lang="cs-CZ" sz="1900" smtClean="0"/>
              <a:t/>
            </a:r>
            <a:br>
              <a:rPr lang="cs-CZ" sz="1900" smtClean="0"/>
            </a:br>
            <a:r>
              <a:rPr lang="cs-CZ" sz="1900" smtClean="0"/>
              <a:t/>
            </a:r>
            <a:br>
              <a:rPr lang="cs-CZ" sz="1900" smtClean="0"/>
            </a:br>
            <a:r>
              <a:rPr lang="cs-CZ" sz="1900" smtClean="0"/>
              <a:t>                      </a:t>
            </a:r>
            <a:r>
              <a:rPr lang="cs-CZ" sz="1900" b="1" smtClean="0"/>
              <a:t>Neugebäude</a:t>
            </a:r>
            <a:r>
              <a:rPr lang="cs-CZ" sz="1900" smtClean="0"/>
              <a:t> u Vídně </a:t>
            </a:r>
            <a:br>
              <a:rPr lang="cs-CZ" sz="1900" smtClean="0"/>
            </a:br>
            <a:r>
              <a:rPr lang="cs-CZ" sz="1900" smtClean="0"/>
              <a:t>                      (od 16. let 16. století)</a:t>
            </a:r>
            <a:br>
              <a:rPr lang="cs-CZ" sz="1900" smtClean="0"/>
            </a:br>
            <a:r>
              <a:rPr lang="cs-CZ" sz="1900" smtClean="0"/>
              <a:t/>
            </a:r>
            <a:br>
              <a:rPr lang="cs-CZ" sz="1900" smtClean="0"/>
            </a:br>
            <a:r>
              <a:rPr lang="cs-CZ" sz="1900" smtClean="0"/>
              <a:t/>
            </a:r>
            <a:br>
              <a:rPr lang="cs-CZ" sz="1900" smtClean="0"/>
            </a:br>
            <a:r>
              <a:rPr lang="cs-CZ" sz="1900" smtClean="0"/>
              <a:t>Joseph Furttenbach st.,projekt </a:t>
            </a:r>
            <a:r>
              <a:rPr lang="cs-CZ" sz="1900" b="1" smtClean="0"/>
              <a:t>Lustgarten</a:t>
            </a:r>
            <a:r>
              <a:rPr lang="cs-CZ" sz="1900" smtClean="0"/>
              <a:t> (</a:t>
            </a:r>
            <a:r>
              <a:rPr lang="it-IT" sz="1900" i="1" smtClean="0"/>
              <a:t>Architectura civilis</a:t>
            </a:r>
            <a:r>
              <a:rPr lang="cs-CZ" sz="1900" smtClean="0"/>
              <a:t>, </a:t>
            </a:r>
            <a:r>
              <a:rPr lang="it-IT" sz="1900" smtClean="0"/>
              <a:t>1628</a:t>
            </a:r>
            <a:r>
              <a:rPr lang="cs-CZ" sz="1900" smtClean="0"/>
              <a:t>)</a:t>
            </a:r>
          </a:p>
        </p:txBody>
      </p:sp>
      <p:pic>
        <p:nvPicPr>
          <p:cNvPr id="717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343400" y="0"/>
            <a:ext cx="4800600" cy="3708400"/>
          </a:xfrm>
          <a:noFill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778250"/>
            <a:ext cx="38862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648200" y="3513138"/>
            <a:ext cx="4267200" cy="33448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9330" name="Picture 2" descr="J:\Články\KRATOCHVÍLE\Kratochvíle_LN_Obrazové podklady\III\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93042"/>
            <a:ext cx="4714876" cy="3164958"/>
          </a:xfrm>
          <a:prstGeom prst="rect">
            <a:avLst/>
          </a:prstGeom>
          <a:noFill/>
        </p:spPr>
      </p:pic>
      <p:pic>
        <p:nvPicPr>
          <p:cNvPr id="99332" name="Picture 4" descr="J:\Články\KRATOCHVÍLE\Kratochvíle_LN_Obrazové podklady\II\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6112" cy="3071810"/>
          </a:xfrm>
          <a:prstGeom prst="rect">
            <a:avLst/>
          </a:prstGeom>
          <a:noFill/>
        </p:spPr>
      </p:pic>
      <p:pic>
        <p:nvPicPr>
          <p:cNvPr id="99333" name="Picture 5" descr="J:\Články\KRATOCHVÍLE\Kratochvíle_LN_Obrazové podklady\II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895182"/>
            <a:ext cx="3500430" cy="5215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0354" name="Picture 2" descr="J:\Články\KRATOCHVÍLE\Kratochvíle_LN_Obrazové podklady\V\1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0"/>
            <a:ext cx="4395468" cy="654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1378" name="Picture 2" descr="J:\Články\KRATOCHVÍLE\Kratochvíle_LN_Obrazové podklady\V\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1644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http://www.shafe.co.uk/crystal/images/lshafe/Botticelli_Calumny_of_Apelles_14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500042"/>
            <a:ext cx="9154098" cy="61478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02" name="Picture 2" descr="J:\Články\KRATOCHVÍLE\Kratochvíle_LN_Obrazové podklady\V\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786314" cy="3212913"/>
          </a:xfrm>
          <a:prstGeom prst="rect">
            <a:avLst/>
          </a:prstGeom>
          <a:noFill/>
        </p:spPr>
      </p:pic>
      <p:pic>
        <p:nvPicPr>
          <p:cNvPr id="102403" name="Picture 3" descr="J:\Články\KRATOCHVÍLE\Kratochvíle_LN_Obrazové podklady\V\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7467" y="3222040"/>
            <a:ext cx="5416533" cy="3635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3427" name="Picture 3" descr="J:\Články\KRATOCHVÍLE\Kratochvíle_LN_Obrazové podklady\VIII\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27488" cy="3643314"/>
          </a:xfrm>
          <a:prstGeom prst="rect">
            <a:avLst/>
          </a:prstGeom>
          <a:noFill/>
        </p:spPr>
      </p:pic>
      <p:pic>
        <p:nvPicPr>
          <p:cNvPr id="103428" name="Picture 4" descr="J:\Články\KRATOCHVÍLE\Kratochvíle_LN_Obrazové podklady\VIII\6.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7467" y="3222040"/>
            <a:ext cx="5416533" cy="3635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4450" name="Picture 2" descr="C:\Documents and Settings\Administrator\Dokumenty\Koncepty_Články\KRATOCHVÍLE\Exteriér_Místnosti\10_Za P. ložnicí\DSC_0026_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3644522" cy="5429288"/>
          </a:xfrm>
          <a:prstGeom prst="rect">
            <a:avLst/>
          </a:prstGeom>
          <a:noFill/>
        </p:spPr>
      </p:pic>
      <p:pic>
        <p:nvPicPr>
          <p:cNvPr id="104451" name="Picture 3" descr="C:\Documents and Settings\Administrator\Dokumenty\Koncepty_Články\KRATOCHVÍLE\Exteriér_Místnosti\10_Za P. ložnicí\DSC_0027_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5999" y="2285992"/>
            <a:ext cx="4778001" cy="32073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5474" name="Picture 2" descr="C:\Documents and Settings\Administrator\Dokumenty\Koncepty_Články\KRATOCHVÍLE\Exteriér_Místnosti\06_Zlatý sál\DSC_09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5427524" cy="3643338"/>
          </a:xfrm>
          <a:prstGeom prst="rect">
            <a:avLst/>
          </a:prstGeom>
          <a:noFill/>
        </p:spPr>
      </p:pic>
      <p:pic>
        <p:nvPicPr>
          <p:cNvPr id="6" name="Picture 2" descr="C:\Documents and Settings\Administrator\Dokumenty\Koncepty_Články\KRATOCHVÍLE\Exteriér_Místnosti\10_Za P. ložnicí\DSC_0026_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4350" y="857232"/>
            <a:ext cx="3609650" cy="53773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6498" name="Picture 2" descr="C:\Documents and Settings\Administrator\Dokumenty\Koncepty_Články\KRATOCHVÍLE\Exteriér_Místnosti\06_Zlatý sál\Kopie - DSC_09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5715008" cy="3357351"/>
          </a:xfrm>
          <a:prstGeom prst="rect">
            <a:avLst/>
          </a:prstGeom>
          <a:noFill/>
        </p:spPr>
      </p:pic>
      <p:pic>
        <p:nvPicPr>
          <p:cNvPr id="106499" name="Picture 3" descr="C:\Documents and Settings\Administrator\Dokumenty\Koncepty_Články\KRATOCHVÍLE\Exteriér_Místnosti\10_Za P. ložnicí\Kopie - DSC_0026_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786050" y="2728018"/>
            <a:ext cx="6357950" cy="3936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5" y="0"/>
            <a:ext cx="4991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606806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928670"/>
            <a:ext cx="3857652" cy="515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106085" y="1680337"/>
            <a:ext cx="4882372" cy="409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818125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0"/>
            <a:ext cx="5429288" cy="687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150362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J:\Brno\LS2013\Uvedení II\Obr\Obr. Popis\P12508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85728"/>
            <a:ext cx="4847491" cy="61600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41914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29114" cy="1011222"/>
          </a:xfrm>
        </p:spPr>
        <p:txBody>
          <a:bodyPr>
            <a:normAutofit/>
          </a:bodyPr>
          <a:lstStyle/>
          <a:p>
            <a:r>
              <a:rPr lang="cs-CZ" sz="2800" dirty="0" smtClean="0"/>
              <a:t>Oplakávání Krista, kol. 1735</a:t>
            </a:r>
            <a:endParaRPr lang="cs-CZ" sz="2800" dirty="0"/>
          </a:p>
        </p:txBody>
      </p:sp>
      <p:pic>
        <p:nvPicPr>
          <p:cNvPr id="7170" name="Picture 2" descr="J:\Brno\LS2013\Uvedení II\Obr\Obr. Popis\P12508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3674953" cy="5286412"/>
          </a:xfrm>
          <a:prstGeom prst="rect">
            <a:avLst/>
          </a:prstGeom>
          <a:noFill/>
        </p:spPr>
      </p:pic>
      <p:pic>
        <p:nvPicPr>
          <p:cNvPr id="7171" name="Picture 3" descr="J:\Brno\LS2013\Uvedení II\Obr\Obr. Popis\P12508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068" y="785794"/>
            <a:ext cx="4269533" cy="5572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8185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14876" y="274638"/>
            <a:ext cx="3971924" cy="172560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Sandro Botticelli, </a:t>
            </a:r>
            <a:br>
              <a:rPr lang="cs-CZ" sz="2400" dirty="0" smtClean="0"/>
            </a:br>
            <a:r>
              <a:rPr lang="cs-CZ" sz="2400" dirty="0" err="1" smtClean="0"/>
              <a:t>Apellova</a:t>
            </a:r>
            <a:r>
              <a:rPr lang="cs-CZ" sz="2400" dirty="0" smtClean="0"/>
              <a:t> pomluva, 1494</a:t>
            </a:r>
            <a:endParaRPr lang="cs-CZ" sz="2400" dirty="0"/>
          </a:p>
        </p:txBody>
      </p:sp>
      <p:pic>
        <p:nvPicPr>
          <p:cNvPr id="4" name="Picture 2" descr="http://www.shafe.co.uk/crystal/images/lshafe/Botticelli_Calumny_of_Apelles_14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4572000" cy="3070545"/>
          </a:xfrm>
          <a:prstGeom prst="rect">
            <a:avLst/>
          </a:prstGeom>
          <a:noFill/>
        </p:spPr>
      </p:pic>
      <p:pic>
        <p:nvPicPr>
          <p:cNvPr id="23554" name="Picture 2" descr="I:\DCIM\125_PANA\P1250356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856514"/>
            <a:ext cx="7500958" cy="40014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3362" cy="868346"/>
          </a:xfrm>
        </p:spPr>
        <p:txBody>
          <a:bodyPr>
            <a:noAutofit/>
          </a:bodyPr>
          <a:lstStyle/>
          <a:p>
            <a:r>
              <a:rPr lang="cs-CZ" sz="2400" dirty="0" smtClean="0"/>
              <a:t>Kaple sv. Norberta, </a:t>
            </a:r>
            <a:br>
              <a:rPr lang="cs-CZ" sz="2400" dirty="0" smtClean="0"/>
            </a:br>
            <a:r>
              <a:rPr lang="cs-CZ" sz="2400" dirty="0" smtClean="0"/>
              <a:t>Louka u Znojma, </a:t>
            </a:r>
            <a:br>
              <a:rPr lang="cs-CZ" sz="2400" dirty="0" smtClean="0"/>
            </a:br>
            <a:r>
              <a:rPr lang="cs-CZ" sz="2400" dirty="0" smtClean="0"/>
              <a:t>kostel sv. Václava, před 1750</a:t>
            </a:r>
            <a:endParaRPr lang="cs-CZ" sz="2400" dirty="0"/>
          </a:p>
        </p:txBody>
      </p:sp>
      <p:pic>
        <p:nvPicPr>
          <p:cNvPr id="8194" name="Picture 2" descr="J:\Brno\LS2013\Uvedení II\Obr\Obr. Popis\P12508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4153410" cy="4643470"/>
          </a:xfrm>
          <a:prstGeom prst="rect">
            <a:avLst/>
          </a:prstGeom>
          <a:noFill/>
        </p:spPr>
      </p:pic>
      <p:pic>
        <p:nvPicPr>
          <p:cNvPr id="8195" name="Picture 3" descr="J:\Brno\LS2013\Uvedení II\Obr\Obr. Popis\P12508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585" y="357166"/>
            <a:ext cx="4470415" cy="6286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62202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Autofit/>
          </a:bodyPr>
          <a:lstStyle/>
          <a:p>
            <a:r>
              <a:rPr lang="cs-CZ" sz="2400" dirty="0" smtClean="0"/>
              <a:t>Oltář sv. Jana Nepomuckého, Znojmo, kostel sv. Kříže, před 1753</a:t>
            </a:r>
            <a:endParaRPr lang="cs-CZ" sz="2400" dirty="0"/>
          </a:p>
        </p:txBody>
      </p:sp>
      <p:pic>
        <p:nvPicPr>
          <p:cNvPr id="9218" name="Picture 2" descr="J:\Brno\LS2013\Uvedení II\Obr\Obr. Popis\P125086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52246"/>
            <a:ext cx="3462286" cy="5805754"/>
          </a:xfrm>
          <a:prstGeom prst="rect">
            <a:avLst/>
          </a:prstGeom>
          <a:noFill/>
        </p:spPr>
      </p:pic>
      <p:pic>
        <p:nvPicPr>
          <p:cNvPr id="9219" name="Picture 3" descr="J:\Brno\LS2013\Uvedení II\Obr\Obr. Popis\P12508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1" y="1052244"/>
            <a:ext cx="3571900" cy="5805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50733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58" y="274638"/>
            <a:ext cx="4757742" cy="1296974"/>
          </a:xfrm>
        </p:spPr>
        <p:txBody>
          <a:bodyPr>
            <a:normAutofit/>
          </a:bodyPr>
          <a:lstStyle/>
          <a:p>
            <a:r>
              <a:rPr lang="cs-CZ" sz="2400" dirty="0" smtClean="0"/>
              <a:t>P. Marie s Ježíškem, kol. 1720</a:t>
            </a:r>
            <a:endParaRPr lang="cs-CZ" sz="24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4514" name="Picture 2" descr="J:\Brno\LS2013\Uvedení II\Obr\Obr. Popis\P12508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3786214" cy="68302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50026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>
          <a:xfrm>
            <a:off x="4524375" y="188913"/>
            <a:ext cx="4619625" cy="922337"/>
          </a:xfrm>
        </p:spPr>
        <p:txBody>
          <a:bodyPr/>
          <a:lstStyle/>
          <a:p>
            <a:r>
              <a:rPr lang="cs-CZ" sz="2800" dirty="0" smtClean="0"/>
              <a:t>F. V. </a:t>
            </a:r>
            <a:r>
              <a:rPr lang="cs-CZ" sz="2800" dirty="0" err="1" smtClean="0"/>
              <a:t>Korompay</a:t>
            </a:r>
            <a:r>
              <a:rPr lang="cs-CZ" sz="2800" dirty="0" smtClean="0"/>
              <a:t>, </a:t>
            </a:r>
            <a:r>
              <a:rPr lang="cs-CZ" sz="2800" dirty="0" err="1" smtClean="0"/>
              <a:t>Immaculata</a:t>
            </a:r>
            <a:endParaRPr lang="cs-CZ" sz="2800" dirty="0" smtClean="0"/>
          </a:p>
        </p:txBody>
      </p:sp>
      <p:sp>
        <p:nvSpPr>
          <p:cNvPr id="38915" name="Rectangle 9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cs-CZ" sz="2800" smtClean="0"/>
          </a:p>
        </p:txBody>
      </p:sp>
      <p:pic>
        <p:nvPicPr>
          <p:cNvPr id="38916" name="Picture 7" descr="P11402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0"/>
            <a:ext cx="4173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11" descr="P114023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076825" y="1125538"/>
            <a:ext cx="3546475" cy="5040312"/>
          </a:xfrm>
        </p:spPr>
      </p:pic>
      <p:sp>
        <p:nvSpPr>
          <p:cNvPr id="2" name="Obdélník 1"/>
          <p:cNvSpPr/>
          <p:nvPr/>
        </p:nvSpPr>
        <p:spPr>
          <a:xfrm>
            <a:off x="5940152" y="6254402"/>
            <a:ext cx="17559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 err="1" smtClean="0"/>
              <a:t>kontrapost</a:t>
            </a:r>
            <a:endParaRPr lang="cs-CZ" sz="28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3794" name="Picture 2" descr="J:\Brno\LS2013\Uvedení II\Texty a materiály do IS\Berenson\P12507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428736"/>
            <a:ext cx="3113498" cy="4525963"/>
          </a:xfrm>
          <a:prstGeom prst="rect">
            <a:avLst/>
          </a:prstGeom>
          <a:noFill/>
        </p:spPr>
      </p:pic>
      <p:pic>
        <p:nvPicPr>
          <p:cNvPr id="33796" name="Picture 4" descr="http://www.art-prints-on-demand.com/kunst/noartist/j/jacopo_soranzo_the_tintoret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500174"/>
            <a:ext cx="3848100" cy="4657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5842" name="Picture 2" descr="J:\Brno\LS2013\Uvedení II\Texty a materiály do IS\Berenson\P12507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6638" y="714356"/>
            <a:ext cx="3248057" cy="5411807"/>
          </a:xfrm>
          <a:prstGeom prst="rect">
            <a:avLst/>
          </a:prstGeom>
          <a:noFill/>
        </p:spPr>
      </p:pic>
      <p:pic>
        <p:nvPicPr>
          <p:cNvPr id="35843" name="Picture 3" descr="J:\Brno\LS2013\Uvedení II\Texty a materiály do IS\Berenson\P12507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57254" y="714356"/>
            <a:ext cx="3111223" cy="54118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J:\Brno\LS2013\Uvedení II\Obr\Obr. Popis\P12508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428604"/>
            <a:ext cx="5538798" cy="61731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57686" y="274638"/>
            <a:ext cx="4329114" cy="1082660"/>
          </a:xfrm>
        </p:spPr>
        <p:txBody>
          <a:bodyPr>
            <a:noAutofit/>
          </a:bodyPr>
          <a:lstStyle/>
          <a:p>
            <a:r>
              <a:rPr lang="cs-CZ" sz="2400" dirty="0" smtClean="0"/>
              <a:t>Svatá rodina se sv. Kateřinou a Barborou, kol. 1660</a:t>
            </a:r>
            <a:endParaRPr lang="cs-CZ" sz="2400" dirty="0"/>
          </a:p>
        </p:txBody>
      </p:sp>
      <p:pic>
        <p:nvPicPr>
          <p:cNvPr id="2050" name="Picture 2" descr="J:\Brno\LS2013\Uvedení II\Obr\Obr. Popis\P12508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928670"/>
            <a:ext cx="3357586" cy="5378612"/>
          </a:xfrm>
          <a:prstGeom prst="rect">
            <a:avLst/>
          </a:prstGeom>
          <a:noFill/>
        </p:spPr>
      </p:pic>
      <p:pic>
        <p:nvPicPr>
          <p:cNvPr id="2051" name="Picture 3" descr="J:\Brno\LS2013\Uvedení II\Obr\Obr. Popis\P12508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143116"/>
            <a:ext cx="4869416" cy="36520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43570" y="274638"/>
            <a:ext cx="3043230" cy="1368412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Kristus na Olivetské hoře, 1672</a:t>
            </a:r>
            <a:endParaRPr lang="cs-CZ" sz="32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J:\Brno\LS2013\Uvedení II\Obr\Obr. Popis\P12508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4908804" cy="60137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939784"/>
          </a:xfrm>
        </p:spPr>
        <p:txBody>
          <a:bodyPr>
            <a:normAutofit fontScale="90000"/>
          </a:bodyPr>
          <a:lstStyle/>
          <a:p>
            <a:r>
              <a:rPr lang="cs-CZ" sz="2800" dirty="0" smtClean="0"/>
              <a:t>Uvedení P. Marie do chrámu, kol. 1674</a:t>
            </a:r>
            <a:endParaRPr lang="cs-CZ" sz="28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repusoár (</a:t>
            </a:r>
            <a:r>
              <a:rPr lang="cs-CZ" dirty="0" err="1" smtClean="0"/>
              <a:t>repousoir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098" name="Picture 2" descr="J:\Brno\LS2013\Uvedení II\Obr\Obr. Popis\P12508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0"/>
            <a:ext cx="3857652" cy="66959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Popis a komparace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Příbuzenstvo Kristovo, kolem 1650</a:t>
            </a:r>
            <a:endParaRPr lang="cs-CZ" sz="32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J:\Brno\LS2013\Uvedení II\Obr\Obr. Popis\P12508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857232"/>
            <a:ext cx="8001056" cy="58992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„Nezaujatý popis“ (?)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Rétorika – elokvence (popisu) architektury mezi normou a konkrétní funkcí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Lex </a:t>
            </a:r>
            <a:r>
              <a:rPr lang="cs-CZ" sz="2000" dirty="0" err="1" smtClean="0"/>
              <a:t>Hermans</a:t>
            </a:r>
            <a:r>
              <a:rPr lang="cs-CZ" sz="2000" dirty="0" smtClean="0"/>
              <a:t>,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Rules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Rhetoric</a:t>
            </a:r>
            <a:r>
              <a:rPr lang="cs-CZ" sz="2000" dirty="0" smtClean="0"/>
              <a:t> as </a:t>
            </a:r>
            <a:r>
              <a:rPr lang="cs-CZ" sz="2000" dirty="0" err="1" smtClean="0"/>
              <a:t>Manual</a:t>
            </a:r>
            <a:r>
              <a:rPr lang="cs-CZ" sz="2000" dirty="0" smtClean="0"/>
              <a:t> </a:t>
            </a:r>
            <a:r>
              <a:rPr lang="cs-CZ" sz="2000" dirty="0" err="1" smtClean="0"/>
              <a:t>for</a:t>
            </a:r>
            <a:r>
              <a:rPr lang="cs-CZ" sz="2000" dirty="0" smtClean="0"/>
              <a:t> </a:t>
            </a:r>
            <a:r>
              <a:rPr lang="cs-CZ" sz="2000" dirty="0" err="1" smtClean="0"/>
              <a:t>Reading</a:t>
            </a:r>
            <a:r>
              <a:rPr lang="cs-CZ" sz="2000" dirty="0" smtClean="0"/>
              <a:t> </a:t>
            </a:r>
            <a:r>
              <a:rPr lang="cs-CZ" sz="2000" dirty="0" err="1" smtClean="0"/>
              <a:t>Classicist</a:t>
            </a:r>
            <a:r>
              <a:rPr lang="cs-CZ" sz="2000" dirty="0" smtClean="0"/>
              <a:t> </a:t>
            </a:r>
            <a:r>
              <a:rPr lang="cs-CZ" sz="2000" dirty="0" err="1" smtClean="0"/>
              <a:t>Architecture</a:t>
            </a:r>
            <a:r>
              <a:rPr lang="cs-CZ" sz="2000" dirty="0"/>
              <a:t>,</a:t>
            </a:r>
            <a:r>
              <a:rPr lang="cs-CZ" sz="2000" dirty="0" smtClean="0"/>
              <a:t> </a:t>
            </a:r>
            <a:r>
              <a:rPr lang="cs-CZ" sz="2000" dirty="0" err="1" smtClean="0"/>
              <a:t>in</a:t>
            </a:r>
            <a:r>
              <a:rPr lang="cs-CZ" sz="2000" i="1" dirty="0" err="1" smtClean="0"/>
              <a:t>Theory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of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Interpretation</a:t>
            </a:r>
            <a:r>
              <a:rPr lang="cs-CZ" sz="2000" i="1" dirty="0" smtClean="0"/>
              <a:t> 12, 2008, </a:t>
            </a:r>
            <a:r>
              <a:rPr lang="cs-CZ" sz="2000" i="1" dirty="0" err="1" smtClean="0"/>
              <a:t>Nr</a:t>
            </a:r>
            <a:r>
              <a:rPr lang="cs-CZ" sz="2000" i="1" dirty="0" smtClean="0"/>
              <a:t>. 2</a:t>
            </a:r>
            <a:endParaRPr lang="cs-CZ" sz="2000" i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Normativní estetika klasicistní architektury,  její </a:t>
            </a:r>
            <a:r>
              <a:rPr lang="cs-CZ" b="1" dirty="0" smtClean="0"/>
              <a:t>aplikace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 </a:t>
            </a:r>
            <a:r>
              <a:rPr lang="cs-CZ" b="1" dirty="0" smtClean="0"/>
              <a:t>interpretace</a:t>
            </a:r>
            <a:r>
              <a:rPr lang="cs-CZ" dirty="0" smtClean="0"/>
              <a:t> jsou provázané entity.</a:t>
            </a:r>
            <a:endParaRPr lang="cs-CZ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7" y="642918"/>
            <a:ext cx="7244417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Autofit/>
          </a:bodyPr>
          <a:lstStyle/>
          <a:p>
            <a:r>
              <a:rPr lang="cs-CZ" sz="2800" dirty="0" smtClean="0"/>
              <a:t>John </a:t>
            </a:r>
            <a:r>
              <a:rPr lang="cs-CZ" sz="2800" dirty="0" err="1" smtClean="0"/>
              <a:t>Soan</a:t>
            </a:r>
            <a:r>
              <a:rPr lang="cs-CZ" sz="2800" dirty="0" smtClean="0"/>
              <a:t>, </a:t>
            </a:r>
            <a:r>
              <a:rPr lang="sv-SE" sz="2800" dirty="0" smtClean="0"/>
              <a:t>Pitzhanger Manor v Ealing (1800‐1803)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http://eleganceonashoestring.net.s44249.gridserver.com/wp-content/uploads/2011/08/soane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35795"/>
            <a:ext cx="7572428" cy="56793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Michael </a:t>
            </a:r>
            <a:r>
              <a:rPr lang="cs-CZ" dirty="0" err="1" smtClean="0"/>
              <a:t>Baxandall</a:t>
            </a:r>
            <a:r>
              <a:rPr lang="cs-CZ" dirty="0" smtClean="0"/>
              <a:t>, (1933 –2008)</a:t>
            </a:r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i="1" dirty="0" err="1" smtClean="0"/>
              <a:t>Language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Art</a:t>
            </a:r>
            <a:r>
              <a:rPr lang="cs-CZ" dirty="0" smtClean="0"/>
              <a:t> </a:t>
            </a:r>
            <a:r>
              <a:rPr lang="cs-CZ" dirty="0" err="1" smtClean="0"/>
              <a:t>Criticism</a:t>
            </a:r>
            <a:r>
              <a:rPr lang="cs-CZ" dirty="0" smtClean="0"/>
              <a:t> (1979)</a:t>
            </a:r>
            <a:endParaRPr lang="cs-CZ" dirty="0"/>
          </a:p>
        </p:txBody>
      </p:sp>
      <p:pic>
        <p:nvPicPr>
          <p:cNvPr id="36866" name="Picture 2" descr="http://www.independent.co.uk/migration_catalog/article5090696.ece/ALTERNATES/w460/IN5647155Michael-Baxandall-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36"/>
            <a:ext cx="4381500" cy="28765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Michael Baxandall, Jazyk umělecké kritiky, in: Ladislav Kesner (ed.), </a:t>
            </a:r>
            <a:r>
              <a:rPr lang="cs-CZ" i="1" smtClean="0"/>
              <a:t>Vizuální teorie. Současné angloamerické myšlení </a:t>
            </a:r>
            <a:br>
              <a:rPr lang="cs-CZ" i="1" smtClean="0"/>
            </a:br>
            <a:r>
              <a:rPr lang="cs-CZ" i="1" smtClean="0"/>
              <a:t>o výtvarných dílech </a:t>
            </a:r>
            <a:r>
              <a:rPr lang="cs-CZ" smtClean="0"/>
              <a:t>(2. vyd. 2005), </a:t>
            </a:r>
            <a:br>
              <a:rPr lang="cs-CZ" smtClean="0"/>
            </a:br>
            <a:r>
              <a:rPr lang="cs-CZ" smtClean="0"/>
              <a:t>s. 251–259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mtClean="0">
                <a:solidFill>
                  <a:schemeClr val="tx1"/>
                </a:solidFill>
              </a:rPr>
              <a:t>Michael Baxandall</a:t>
            </a:r>
            <a:br>
              <a:rPr lang="cs-CZ" smtClean="0">
                <a:solidFill>
                  <a:schemeClr val="tx1"/>
                </a:solidFill>
              </a:rPr>
            </a:br>
            <a:endParaRPr lang="cs-CZ" smtClean="0"/>
          </a:p>
        </p:txBody>
      </p:sp>
      <p:pic>
        <p:nvPicPr>
          <p:cNvPr id="6147" name="Picture 8" descr="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450373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Zástupný symbol pro obsah 4"/>
          <p:cNvSpPr>
            <a:spLocks noGrp="1"/>
          </p:cNvSpPr>
          <p:nvPr>
            <p:ph idx="1"/>
          </p:nvPr>
        </p:nvSpPr>
        <p:spPr>
          <a:xfrm>
            <a:off x="4267200" y="1676400"/>
            <a:ext cx="4876800" cy="4876800"/>
          </a:xfrm>
        </p:spPr>
        <p:txBody>
          <a:bodyPr/>
          <a:lstStyle/>
          <a:p>
            <a:r>
              <a:rPr lang="cs-CZ" sz="1800" smtClean="0"/>
              <a:t>Giotto and the Orators, 1971</a:t>
            </a:r>
          </a:p>
          <a:p>
            <a:r>
              <a:rPr lang="cs-CZ" sz="1800" smtClean="0"/>
              <a:t>Painting and Experience in Fifteenth Century Italy, 1972</a:t>
            </a:r>
          </a:p>
          <a:p>
            <a:r>
              <a:rPr lang="cs-CZ" sz="1800" smtClean="0"/>
              <a:t>The Limewood Sculptors of Renaissance Germany, 1980</a:t>
            </a:r>
          </a:p>
          <a:p>
            <a:r>
              <a:rPr lang="cs-CZ" sz="1800" smtClean="0"/>
              <a:t>Patterns of Intention. On the Historical Explanation of Pictures, 1985</a:t>
            </a:r>
          </a:p>
          <a:p>
            <a:r>
              <a:rPr lang="cs-CZ" sz="1800" smtClean="0"/>
              <a:t>Tiepolo and the Pictorial Intelligence, 1994 (společně se Svetlanou Alpers)</a:t>
            </a:r>
          </a:p>
          <a:p>
            <a:r>
              <a:rPr lang="cs-CZ" sz="1800" smtClean="0"/>
              <a:t>Shadows and Enlightenment, 1994</a:t>
            </a:r>
          </a:p>
          <a:p>
            <a:r>
              <a:rPr lang="cs-CZ" sz="1800" smtClean="0"/>
              <a:t>Words for Pictures, 2003</a:t>
            </a:r>
          </a:p>
          <a:p>
            <a:r>
              <a:rPr lang="cs-CZ" sz="1800" smtClean="0"/>
              <a:t>Pictures for words, 2004 </a:t>
            </a:r>
          </a:p>
          <a:p>
            <a:endParaRPr lang="cs-CZ" sz="1800" smtClean="0"/>
          </a:p>
          <a:p>
            <a:r>
              <a:rPr lang="cs-CZ" sz="1800" smtClean="0"/>
              <a:t>Adrian Rifkin (ed.), </a:t>
            </a:r>
            <a:r>
              <a:rPr lang="cs-CZ" sz="1800" i="1" smtClean="0"/>
              <a:t>About Michael Baxandall</a:t>
            </a:r>
            <a:r>
              <a:rPr lang="cs-CZ" sz="1800" smtClean="0"/>
              <a:t>, Berkeley 1999</a:t>
            </a:r>
          </a:p>
          <a:p>
            <a:endParaRPr lang="cs-CZ" sz="1800" smtClean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7171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7172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7173" name="Picture 2" descr="http://www.medievalists.net/wp-content/uploads/2010/01/giotto-orato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57200"/>
            <a:ext cx="20542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4" descr="http://images.betterworldbooks.com/030/The-Limewood-Sculptors-of-Renaissance-Germany-Baxandall-Michael-97803000282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304800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6" descr="http://www2.alibris-static.com/isbn/9780300068177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191000"/>
            <a:ext cx="19685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 descr="Painting and Experience in Fifteenth-Century Italy: a Primer in the Social History of Pictorial Style (Oxford Paperbacks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4267200"/>
            <a:ext cx="159226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10" descr="http://ecx.images-amazon.com/images/I/51hxN0j2PlL._AA160_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6858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2" descr="http://www.barrister.cz/images/books/medium/133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0" y="3733800"/>
            <a:ext cx="203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8145"/>
            <a:ext cx="10191768" cy="636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9219" name="Picture 2" descr="J:\Brno\LS2013\Forma a funkce\03_Baxandalle\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09800" y="0"/>
            <a:ext cx="4038600" cy="67294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0243" name="Picture 2" descr="J:\Brno\LS2013\Forma a funkce\03_Baxandalle\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419600" y="457200"/>
            <a:ext cx="4238625" cy="5627688"/>
          </a:xfrm>
          <a:noFill/>
        </p:spPr>
      </p:pic>
      <p:pic>
        <p:nvPicPr>
          <p:cNvPr id="10244" name="Picture 3" descr="J:\Brno\LS2013\Forma a funkce\03_Baxandalle\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498475"/>
            <a:ext cx="3378200" cy="56276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1268" name="Picture 2" descr="http://www.shafe.co.uk/crystal/images/lshafe/Botticelli_Calumny_of_Apelles_14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63"/>
            <a:ext cx="9153525" cy="614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72132" y="274638"/>
            <a:ext cx="3114668" cy="1154098"/>
          </a:xfrm>
        </p:spPr>
        <p:txBody>
          <a:bodyPr>
            <a:normAutofit/>
          </a:bodyPr>
          <a:lstStyle/>
          <a:p>
            <a:r>
              <a:rPr lang="cs-CZ" sz="2400" i="1" dirty="0" err="1" smtClean="0"/>
              <a:t>Diego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Velásquez</a:t>
            </a:r>
            <a:r>
              <a:rPr lang="cs-CZ" sz="2400" i="1" dirty="0" smtClean="0"/>
              <a:t>. </a:t>
            </a:r>
            <a:r>
              <a:rPr lang="es-ES" sz="2400" i="1" dirty="0" smtClean="0"/>
              <a:t>Las Meninas</a:t>
            </a:r>
            <a:r>
              <a:rPr lang="cs-CZ" sz="2400" i="1" dirty="0" smtClean="0"/>
              <a:t>, 1734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786446" y="1600201"/>
            <a:ext cx="2900354" cy="4472006"/>
          </a:xfrm>
        </p:spPr>
        <p:txBody>
          <a:bodyPr/>
          <a:lstStyle/>
          <a:p>
            <a:r>
              <a:rPr lang="cs-CZ" dirty="0" smtClean="0"/>
              <a:t>„Popis skutečnosti mimo obraz“</a:t>
            </a:r>
            <a:endParaRPr lang="cs-CZ" dirty="0"/>
          </a:p>
        </p:txBody>
      </p:sp>
      <p:pic>
        <p:nvPicPr>
          <p:cNvPr id="5122" name="Picture 2" descr="http://upload.wikimedia.org/wikipedia/commons/a/a4/Velazquez-Menin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85728"/>
            <a:ext cx="5640534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 smtClean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test.classconnection.s3.amazonaws.com/72/flashcards/22072/jpg/vowlouisxi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3746695" cy="6072230"/>
          </a:xfrm>
          <a:prstGeom prst="rect">
            <a:avLst/>
          </a:prstGeom>
          <a:noFill/>
        </p:spPr>
      </p:pic>
      <p:pic>
        <p:nvPicPr>
          <p:cNvPr id="1028" name="Picture 4" descr="http://2.bp.blogspot.com/-oQguXd6pSXM/T5XLUnKeoJI/AAAAAAAADHc/5reFFuAdzmc/s640/delacroix.chios.1822-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3418" y="428604"/>
            <a:ext cx="4880582" cy="5881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617</Words>
  <Application>Microsoft Office PowerPoint</Application>
  <PresentationFormat>Předvádění na obrazovce (4:3)</PresentationFormat>
  <Paragraphs>91</Paragraphs>
  <Slides>83</Slides>
  <Notes>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83</vt:i4>
      </vt:variant>
    </vt:vector>
  </HeadingPairs>
  <TitlesOfParts>
    <vt:vector size="84" baseType="lpstr">
      <vt:lpstr>Motiv sady Office</vt:lpstr>
      <vt:lpstr>Rozpoznání a popis díla</vt:lpstr>
      <vt:lpstr>Jan Vermeer, Ateliér, 1670</vt:lpstr>
      <vt:lpstr>Prezentace aplikace PowerPoint</vt:lpstr>
      <vt:lpstr>Prezentace aplikace PowerPoint</vt:lpstr>
      <vt:lpstr>Prezentace aplikace PowerPoint</vt:lpstr>
      <vt:lpstr>Sandro Botticelli,  Apellova pomluva, 1494</vt:lpstr>
      <vt:lpstr>Popis a komparace</vt:lpstr>
      <vt:lpstr>Prezentace aplikace PowerPoint</vt:lpstr>
      <vt:lpstr>Prezentace aplikace PowerPoint</vt:lpstr>
      <vt:lpstr>Eugène Delacroix  Přísaha Ludvíka XIII. a Masakr na Chiu (1824(</vt:lpstr>
      <vt:lpstr>Prezentace aplikace PowerPoint</vt:lpstr>
      <vt:lpstr>Prezentace aplikace PowerPoint</vt:lpstr>
      <vt:lpstr>Prezentace aplikace PowerPoint</vt:lpstr>
      <vt:lpstr>Standardní popis  - ohledání díla</vt:lpstr>
      <vt:lpstr>Prezentace aplikace PowerPoint</vt:lpstr>
      <vt:lpstr>Château de Maisons-Laffitte, François Mansart, po1630</vt:lpstr>
      <vt:lpstr>Police nad Metují, klášterní kostel benediktinů Nanebevzetí P. Marie, 60.-70. léta 13. století</vt:lpstr>
      <vt:lpstr>Kazimierz Dolny, farní kostel, 1589, Jakub Balin </vt:lpstr>
      <vt:lpstr>Prezentace aplikace PowerPoint</vt:lpstr>
      <vt:lpstr>Jan Willenberger, pohled na Olomouc  a katedrála sv. Václava po renesančních úpravách, 1593</vt:lpstr>
      <vt:lpstr>Půdorys katedrály s kaplí sv. Stanislava a sv. Anny, před rokem 1885 </vt:lpstr>
      <vt:lpstr>Prezentace aplikace PowerPoint</vt:lpstr>
      <vt:lpstr>Kaple sv. Stanislava při olomoucké katedrále, 1585-1591</vt:lpstr>
      <vt:lpstr>Kaple sv. Stanislava při olomoucké katedrále, 1585-1591</vt:lpstr>
      <vt:lpstr>Kaple sv. Stanislava při olomoucké katedrále, exteriér a portál, 1585-1591</vt:lpstr>
      <vt:lpstr>Prezentace aplikace PowerPoint</vt:lpstr>
      <vt:lpstr>Olomouc, kaple sv. Stanislava, 1585–1591 - vstupní mříž</vt:lpstr>
      <vt:lpstr>Půdorys kaple sv. Anny, před rokem 1885</vt:lpstr>
      <vt:lpstr>Olomouc,  kaple sv. Anny,  1617 (1885-1886)</vt:lpstr>
      <vt:lpstr>Epitaf Martina Václava z Greiffenthalu pořízený děkanem Klaudiem Sorinou z Mantovy, kaple sv. Anny, 1652 </vt:lpstr>
      <vt:lpstr>Průčelí kaple sv. Anny na vyobrazení intronizace biskupa Troyera, 1747  a dnešní stav</vt:lpstr>
      <vt:lpstr>Olomouc, kaple sv. Anny, dnešní stav a situace před zkrácením před rokem 1885 </vt:lpstr>
      <vt:lpstr>Kaple sv. Anny  na Olomouckém hradě, akvarel Franze Biely, 1854</vt:lpstr>
      <vt:lpstr>Kaple sv. Anny  na Olomouckém hradě, akvarel F.Richtera,  druhá třetina 19. století</vt:lpstr>
      <vt:lpstr>Kaple sv. Anny, 1617, pohled do klenby</vt:lpstr>
      <vt:lpstr>Kaple sv. Anny, 1617, pohled do presbytáře</vt:lpstr>
      <vt:lpstr>Kaple sv. Anny, 1617, pohled do klenby presbytáře</vt:lpstr>
      <vt:lpstr>Kaple sv. Anny, 1617, pilastr s úsekem průběžné římsy</vt:lpstr>
      <vt:lpstr>Kaple sv. Anny, 1617, detail úseku římsy se zalamovaným kladím</vt:lpstr>
      <vt:lpstr>Kaple sv. Anny, 1617, portál do sakristie</vt:lpstr>
      <vt:lpstr>Kaple sv. Anny  na Olomouckém hradě, akvarel Franze Biely, 1854</vt:lpstr>
      <vt:lpstr>Kaple sv. Anny, průčelí, 1617 (1885)</vt:lpstr>
      <vt:lpstr>Kaple sv. Anny,  hlavní portál, 1617</vt:lpstr>
      <vt:lpstr>Kratochvíle</vt:lpstr>
      <vt:lpstr>Prezentace aplikace PowerPoint</vt:lpstr>
      <vt:lpstr> Kratochvíle – letohrádek, vila → příležitostné vedlejší sídlo (Lustschloss)                        Neugebäude u Vídně                        (od 16. let 16. století)   Joseph Furttenbach st.,projekt Lustgarten (Architectura civilis, 1628)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Oplakávání Krista, kol. 1735</vt:lpstr>
      <vt:lpstr>Kaple sv. Norberta,  Louka u Znojma,  kostel sv. Václava, před 1750</vt:lpstr>
      <vt:lpstr>Oltář sv. Jana Nepomuckého, Znojmo, kostel sv. Kříže, před 1753</vt:lpstr>
      <vt:lpstr>P. Marie s Ježíškem, kol. 1720</vt:lpstr>
      <vt:lpstr>F. V. Korompay, Immaculata</vt:lpstr>
      <vt:lpstr>Prezentace aplikace PowerPoint</vt:lpstr>
      <vt:lpstr>Prezentace aplikace PowerPoint</vt:lpstr>
      <vt:lpstr>Prezentace aplikace PowerPoint</vt:lpstr>
      <vt:lpstr>Svatá rodina se sv. Kateřinou a Barborou, kol. 1660</vt:lpstr>
      <vt:lpstr>Kristus na Olivetské hoře, 1672</vt:lpstr>
      <vt:lpstr>Uvedení P. Marie do chrámu, kol. 1674</vt:lpstr>
      <vt:lpstr>Příbuzenstvo Kristovo, kolem 1650</vt:lpstr>
      <vt:lpstr>„Nezaujatý popis“ (?)</vt:lpstr>
      <vt:lpstr>Rétorika – elokvence (popisu) architektury mezi normou a konkrétní funkcí</vt:lpstr>
      <vt:lpstr>Prezentace aplikace PowerPoint</vt:lpstr>
      <vt:lpstr>Prezentace aplikace PowerPoint</vt:lpstr>
      <vt:lpstr>John Soan, Pitzhanger Manor v Ealing (1800‐1803)</vt:lpstr>
      <vt:lpstr>Prezentace aplikace PowerPoint</vt:lpstr>
      <vt:lpstr>Prezentace aplikace PowerPoint</vt:lpstr>
      <vt:lpstr>Michael Baxandall </vt:lpstr>
      <vt:lpstr>Prezentace aplikace PowerPoint</vt:lpstr>
      <vt:lpstr>Prezentace aplikace PowerPoint</vt:lpstr>
      <vt:lpstr>Prezentace aplikace PowerPoint</vt:lpstr>
      <vt:lpstr>Prezentace aplikace PowerPoint</vt:lpstr>
      <vt:lpstr>Diego Velásquez. Las Meninas, 1734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cp:lastModifiedBy>Ondřej Jakubec</cp:lastModifiedBy>
  <cp:revision>12</cp:revision>
  <dcterms:modified xsi:type="dcterms:W3CDTF">2013-04-03T06:31:32Z</dcterms:modified>
</cp:coreProperties>
</file>