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03" r:id="rId2"/>
    <p:sldId id="324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6" r:id="rId14"/>
    <p:sldId id="317" r:id="rId15"/>
    <p:sldId id="314" r:id="rId16"/>
    <p:sldId id="315" r:id="rId17"/>
    <p:sldId id="318" r:id="rId18"/>
    <p:sldId id="319" r:id="rId19"/>
    <p:sldId id="320" r:id="rId20"/>
    <p:sldId id="321" r:id="rId21"/>
    <p:sldId id="275" r:id="rId22"/>
    <p:sldId id="263" r:id="rId23"/>
    <p:sldId id="276" r:id="rId24"/>
    <p:sldId id="288" r:id="rId25"/>
    <p:sldId id="295" r:id="rId26"/>
    <p:sldId id="297" r:id="rId27"/>
    <p:sldId id="299" r:id="rId28"/>
    <p:sldId id="300" r:id="rId29"/>
    <p:sldId id="289" r:id="rId30"/>
    <p:sldId id="256" r:id="rId31"/>
    <p:sldId id="264" r:id="rId32"/>
    <p:sldId id="290" r:id="rId33"/>
    <p:sldId id="270" r:id="rId34"/>
    <p:sldId id="292" r:id="rId35"/>
    <p:sldId id="301" r:id="rId36"/>
    <p:sldId id="322" r:id="rId37"/>
    <p:sldId id="293" r:id="rId38"/>
    <p:sldId id="294" r:id="rId39"/>
    <p:sldId id="302" r:id="rId40"/>
    <p:sldId id="291" r:id="rId41"/>
    <p:sldId id="265" r:id="rId42"/>
    <p:sldId id="266" r:id="rId43"/>
    <p:sldId id="269" r:id="rId44"/>
    <p:sldId id="271" r:id="rId45"/>
    <p:sldId id="272" r:id="rId46"/>
    <p:sldId id="274" r:id="rId47"/>
    <p:sldId id="273" r:id="rId48"/>
    <p:sldId id="257" r:id="rId49"/>
    <p:sldId id="323" r:id="rId50"/>
    <p:sldId id="278" r:id="rId51"/>
    <p:sldId id="286" r:id="rId52"/>
    <p:sldId id="279" r:id="rId53"/>
    <p:sldId id="285" r:id="rId54"/>
    <p:sldId id="284" r:id="rId55"/>
    <p:sldId id="282" r:id="rId56"/>
    <p:sldId id="281" r:id="rId57"/>
    <p:sldId id="280" r:id="rId58"/>
    <p:sldId id="283" r:id="rId59"/>
    <p:sldId id="287" r:id="rId60"/>
    <p:sldId id="277" r:id="rId61"/>
    <p:sldId id="268" r:id="rId62"/>
    <p:sldId id="267" r:id="rId63"/>
    <p:sldId id="261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76FE1-1064-436A-A494-464AC2862845}" type="datetimeFigureOut">
              <a:rPr lang="cs-CZ" smtClean="0"/>
              <a:t>17.4.2013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D52C0-B2E8-4BFF-95EE-08168FDB0E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38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4216A-0CCB-4FBD-9BD0-19F7249C8A6A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//upload.wikimedia.org/wikipedia/commons/6/6b/Lidov%C3%A9_noviny,_1893-12-16,_title_page.djvu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Dokončení…..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99392"/>
            <a:ext cx="5292080" cy="422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farm2.static.flickr.com/1134/829507076_933f24b4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09" y="3645024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cs-CZ" sz="2800" dirty="0" smtClean="0"/>
              <a:t>John </a:t>
            </a:r>
            <a:r>
              <a:rPr lang="cs-CZ" sz="2800" dirty="0" err="1" smtClean="0"/>
              <a:t>Soan</a:t>
            </a:r>
            <a:r>
              <a:rPr lang="cs-CZ" sz="2800" dirty="0" smtClean="0"/>
              <a:t>, </a:t>
            </a:r>
            <a:r>
              <a:rPr lang="sv-SE" sz="2800" dirty="0" smtClean="0"/>
              <a:t>Pitzhanger Manor v Ealing (1800‐1803)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://eleganceonashoestring.net.s44249.gridserver.com/wp-content/uploads/2011/08/soan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35795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dirty="0" smtClean="0">
                <a:solidFill>
                  <a:schemeClr val="tx1"/>
                </a:solidFill>
              </a:rPr>
              <a:t>Michael </a:t>
            </a:r>
            <a:r>
              <a:rPr lang="cs-CZ" dirty="0" err="1" smtClean="0">
                <a:solidFill>
                  <a:schemeClr val="tx1"/>
                </a:solidFill>
              </a:rPr>
              <a:t>Baxandall</a:t>
            </a:r>
            <a:r>
              <a:rPr lang="cs-CZ" dirty="0" smtClean="0">
                <a:solidFill>
                  <a:schemeClr val="tx1"/>
                </a:solidFill>
              </a:rPr>
              <a:t> (1933-2008)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endParaRPr lang="cs-CZ" dirty="0" smtClean="0"/>
          </a:p>
        </p:txBody>
      </p:sp>
      <p:pic>
        <p:nvPicPr>
          <p:cNvPr id="6147" name="Picture 8" descr="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5037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Zástupný symbol pro obsah 4"/>
          <p:cNvSpPr>
            <a:spLocks noGrp="1"/>
          </p:cNvSpPr>
          <p:nvPr>
            <p:ph idx="1"/>
          </p:nvPr>
        </p:nvSpPr>
        <p:spPr>
          <a:xfrm>
            <a:off x="4267200" y="1676400"/>
            <a:ext cx="4876800" cy="4876800"/>
          </a:xfrm>
        </p:spPr>
        <p:txBody>
          <a:bodyPr/>
          <a:lstStyle/>
          <a:p>
            <a:r>
              <a:rPr lang="cs-CZ" sz="1800" smtClean="0"/>
              <a:t>Giotto and the Orators, 1971</a:t>
            </a:r>
          </a:p>
          <a:p>
            <a:r>
              <a:rPr lang="cs-CZ" sz="1800" smtClean="0"/>
              <a:t>Painting and Experience in Fifteenth Century Italy, 1972</a:t>
            </a:r>
          </a:p>
          <a:p>
            <a:r>
              <a:rPr lang="cs-CZ" sz="1800" smtClean="0"/>
              <a:t>The Limewood Sculptors of Renaissance Germany, 1980</a:t>
            </a:r>
          </a:p>
          <a:p>
            <a:r>
              <a:rPr lang="cs-CZ" sz="1800" smtClean="0"/>
              <a:t>Patterns of Intention. On the Historical Explanation of Pictures, 1985</a:t>
            </a:r>
          </a:p>
          <a:p>
            <a:r>
              <a:rPr lang="cs-CZ" sz="1800" smtClean="0"/>
              <a:t>Tiepolo and the Pictorial Intelligence, 1994 (společně se Svetlanou Alpers)</a:t>
            </a:r>
          </a:p>
          <a:p>
            <a:r>
              <a:rPr lang="cs-CZ" sz="1800" smtClean="0"/>
              <a:t>Shadows and Enlightenment, 1994</a:t>
            </a:r>
          </a:p>
          <a:p>
            <a:r>
              <a:rPr lang="cs-CZ" sz="1800" smtClean="0"/>
              <a:t>Words for Pictures, 2003</a:t>
            </a:r>
          </a:p>
          <a:p>
            <a:r>
              <a:rPr lang="cs-CZ" sz="1800" smtClean="0"/>
              <a:t>Pictures for words, 2004 </a:t>
            </a:r>
          </a:p>
          <a:p>
            <a:endParaRPr lang="cs-CZ" sz="1800" smtClean="0"/>
          </a:p>
          <a:p>
            <a:r>
              <a:rPr lang="cs-CZ" sz="1800" smtClean="0"/>
              <a:t>Adrian Rifkin (ed.), </a:t>
            </a:r>
            <a:r>
              <a:rPr lang="cs-CZ" sz="1800" i="1" smtClean="0"/>
              <a:t>About Michael Baxandall</a:t>
            </a:r>
            <a:r>
              <a:rPr lang="cs-CZ" sz="1800" smtClean="0"/>
              <a:t>, Berkeley 1999</a:t>
            </a:r>
          </a:p>
          <a:p>
            <a:endParaRPr lang="cs-CZ" sz="180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171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172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173" name="Picture 2" descr="http://www.medievalists.net/wp-content/uploads/2010/01/giotto-orat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2054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http://images.betterworldbooks.com/030/The-Limewood-Sculptors-of-Renaissance-Germany-Baxandall-Michael-9780300028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48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http://www2.alibris-static.com/isbn/978030006817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91000"/>
            <a:ext cx="1968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Painting and Experience in Fifteenth-Century Italy: a Primer in the Social History of Pictorial Style (Oxford Paperback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267200"/>
            <a:ext cx="15922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http://ecx.images-amazon.com/images/I/51hxN0j2PlL._AA160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685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2" descr="http://www.barrister.cz/images/books/medium/13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3733800"/>
            <a:ext cx="203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Michael </a:t>
            </a:r>
            <a:r>
              <a:rPr lang="cs-CZ" dirty="0" err="1" smtClean="0"/>
              <a:t>Baxandall</a:t>
            </a:r>
            <a:r>
              <a:rPr lang="cs-CZ" dirty="0" smtClean="0"/>
              <a:t>, (1933 –2008)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Art</a:t>
            </a:r>
            <a:r>
              <a:rPr lang="cs-CZ" dirty="0" smtClean="0"/>
              <a:t> </a:t>
            </a:r>
            <a:r>
              <a:rPr lang="cs-CZ" dirty="0" err="1" smtClean="0"/>
              <a:t>Criticism</a:t>
            </a:r>
            <a:r>
              <a:rPr lang="cs-CZ" dirty="0" smtClean="0"/>
              <a:t> (1979)</a:t>
            </a:r>
            <a:endParaRPr lang="cs-CZ" dirty="0"/>
          </a:p>
        </p:txBody>
      </p:sp>
      <p:pic>
        <p:nvPicPr>
          <p:cNvPr id="36866" name="Picture 2" descr="http://www.independent.co.uk/migration_catalog/article5090696.ece/ALTERNATES/w460/IN5647155Michael-Baxandall-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381500" cy="2876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Michael </a:t>
            </a:r>
            <a:r>
              <a:rPr lang="cs-CZ" sz="2400" dirty="0" err="1" smtClean="0"/>
              <a:t>Baxandall</a:t>
            </a:r>
            <a:r>
              <a:rPr lang="cs-CZ" sz="2400" dirty="0" smtClean="0"/>
              <a:t>, Jazyk umělecké kritiky, in: Ladislav </a:t>
            </a:r>
            <a:r>
              <a:rPr lang="cs-CZ" sz="2400" dirty="0" err="1" smtClean="0"/>
              <a:t>Kesner</a:t>
            </a:r>
            <a:r>
              <a:rPr lang="cs-CZ" sz="2400" dirty="0" smtClean="0"/>
              <a:t> (</a:t>
            </a:r>
            <a:r>
              <a:rPr lang="cs-CZ" sz="2400" dirty="0" err="1" smtClean="0"/>
              <a:t>ed</a:t>
            </a:r>
            <a:r>
              <a:rPr lang="cs-CZ" sz="2400" dirty="0" smtClean="0"/>
              <a:t>.), </a:t>
            </a:r>
            <a:r>
              <a:rPr lang="cs-CZ" sz="2400" i="1" dirty="0" smtClean="0"/>
              <a:t>Vizuální teorie. Současné angloamerické myšlení </a:t>
            </a:r>
            <a:r>
              <a:rPr lang="cs-CZ" sz="2400" i="1" dirty="0" smtClean="0"/>
              <a:t>o </a:t>
            </a:r>
            <a:r>
              <a:rPr lang="cs-CZ" sz="2400" i="1" dirty="0" smtClean="0"/>
              <a:t>výtvarných dílech </a:t>
            </a:r>
            <a:r>
              <a:rPr lang="cs-CZ" sz="2400" i="1" dirty="0" smtClean="0"/>
              <a:t/>
            </a:r>
            <a:br>
              <a:rPr lang="cs-CZ" sz="2400" i="1" dirty="0" smtClean="0"/>
            </a:br>
            <a:r>
              <a:rPr lang="cs-CZ" sz="2400" dirty="0" smtClean="0"/>
              <a:t>(</a:t>
            </a:r>
            <a:r>
              <a:rPr lang="cs-CZ" sz="2400" dirty="0" smtClean="0"/>
              <a:t>2. vyd. 2005), </a:t>
            </a:r>
            <a:r>
              <a:rPr lang="cs-CZ" sz="2400" dirty="0" smtClean="0"/>
              <a:t>s</a:t>
            </a:r>
            <a:r>
              <a:rPr lang="cs-CZ" sz="2400" dirty="0" smtClean="0"/>
              <a:t>. 251–259</a:t>
            </a:r>
          </a:p>
        </p:txBody>
      </p:sp>
      <p:pic>
        <p:nvPicPr>
          <p:cNvPr id="2050" name="Picture 2" descr="http://www.bookfan-static.eu/images/cover/book/1/1/4/8/1/5/Vizualni-teorie-Ladislav-Kesner---w-344-h-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2766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219" name="Picture 2" descr="J:\Brno\LS2013\Forma a funkce\03_Baxandalle\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0"/>
            <a:ext cx="4038600" cy="6729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0243" name="Picture 2" descr="J:\Brno\LS2013\Forma a funkce\03_Baxandalle\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19600" y="457200"/>
            <a:ext cx="4238625" cy="5627688"/>
          </a:xfrm>
          <a:noFill/>
        </p:spPr>
      </p:pic>
      <p:pic>
        <p:nvPicPr>
          <p:cNvPr id="10244" name="Picture 3" descr="J:\Brno\LS2013\Forma a funkce\03_Baxandalle\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498475"/>
            <a:ext cx="3378200" cy="5627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1154098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Diego</a:t>
            </a:r>
            <a:r>
              <a:rPr lang="cs-CZ" sz="2400" dirty="0" smtClean="0"/>
              <a:t> </a:t>
            </a:r>
            <a:r>
              <a:rPr lang="cs-CZ" sz="2400" dirty="0" err="1" smtClean="0"/>
              <a:t>Velásquez</a:t>
            </a:r>
            <a:r>
              <a:rPr lang="cs-CZ" sz="2400" dirty="0" smtClean="0"/>
              <a:t>,</a:t>
            </a:r>
            <a:r>
              <a:rPr lang="cs-CZ" sz="2400" i="1" dirty="0" smtClean="0"/>
              <a:t> </a:t>
            </a:r>
            <a:r>
              <a:rPr lang="es-ES" sz="2400" i="1" dirty="0" smtClean="0"/>
              <a:t>Las Meninas</a:t>
            </a:r>
            <a:r>
              <a:rPr lang="cs-CZ" sz="2400" i="1" dirty="0" smtClean="0"/>
              <a:t>, 1734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86446" y="1600201"/>
            <a:ext cx="2900354" cy="4472006"/>
          </a:xfrm>
        </p:spPr>
        <p:txBody>
          <a:bodyPr/>
          <a:lstStyle/>
          <a:p>
            <a:r>
              <a:rPr lang="cs-CZ" i="1" dirty="0" smtClean="0"/>
              <a:t>Význam</a:t>
            </a:r>
          </a:p>
          <a:p>
            <a:r>
              <a:rPr lang="cs-CZ" i="1" dirty="0" smtClean="0"/>
              <a:t>Styl</a:t>
            </a:r>
          </a:p>
          <a:p>
            <a:endParaRPr lang="cs-CZ" dirty="0" smtClean="0"/>
          </a:p>
          <a:p>
            <a:r>
              <a:rPr lang="cs-CZ" dirty="0" smtClean="0"/>
              <a:t>Reprezentace</a:t>
            </a:r>
          </a:p>
          <a:p>
            <a:endParaRPr lang="cs-CZ" dirty="0"/>
          </a:p>
        </p:txBody>
      </p:sp>
      <p:pic>
        <p:nvPicPr>
          <p:cNvPr id="5122" name="Picture 2" descr="http://upload.wikimedia.org/wikipedia/commons/a/a4/Velazquez-Menin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564053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://t0.gstatic.com/images?q=tbn:ANd9GcReWyqQ1uRBNxy0n8Wlc7endY2JszsAETQfhPBGMOzeDJMNGLcf81Biy_9V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3312368" cy="19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ugendhat.eu/data/images/pages/tugendhat_villa_m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21" y="2780928"/>
            <a:ext cx="2714625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98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Čtení obrazu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043494" cy="447200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Metafora „čtení“: obraz – text (středověký původ) – obrazové </a:t>
            </a:r>
            <a:r>
              <a:rPr lang="cs-CZ" dirty="0" smtClean="0"/>
              <a:t>cykly; </a:t>
            </a:r>
            <a:r>
              <a:rPr lang="cs-CZ" dirty="0" smtClean="0"/>
              <a:t>ikony se „psaly“</a:t>
            </a:r>
          </a:p>
          <a:p>
            <a:r>
              <a:rPr lang="cs-CZ" dirty="0" smtClean="0"/>
              <a:t>Číst = interpretovat</a:t>
            </a:r>
          </a:p>
          <a:p>
            <a:endParaRPr lang="cs-CZ" dirty="0" smtClean="0"/>
          </a:p>
          <a:p>
            <a:r>
              <a:rPr lang="cs-CZ" dirty="0" smtClean="0"/>
              <a:t>„Čtení“ není: stylová a formální, ani ikonografická analýza</a:t>
            </a:r>
          </a:p>
          <a:p>
            <a:r>
              <a:rPr lang="cs-CZ" dirty="0" smtClean="0"/>
              <a:t>Čtení je analýza formy a obsahu ve své interakci, zohledňující roli tvůrce i diváka</a:t>
            </a:r>
            <a:endParaRPr lang="cs-CZ" dirty="0"/>
          </a:p>
        </p:txBody>
      </p:sp>
      <p:pic>
        <p:nvPicPr>
          <p:cNvPr id="58370" name="Picture 2" descr="http://books.google.com/books?id=hCGGLhCFBe8C&amp;printsec=frontcover&amp;img=1&amp;zoom=1&amp;edge=curl&amp;imgtk=AFLRE71YZ60C1YqwqaHjLEef75ywJo3WJ-NcvYuCYvThWw4GCxI_oERSdU8mGxkk6BE41F5OJCm3w903tnga_cMxvtOODGHz9D2nM-ON6GahTKvTindD4-FmQs1dzA5DQgdF9ScbuF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857364"/>
            <a:ext cx="2503122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Odborný text, </a:t>
            </a:r>
            <a:br>
              <a:rPr lang="cs-CZ" dirty="0" smtClean="0"/>
            </a:br>
            <a:r>
              <a:rPr lang="cs-CZ" dirty="0" smtClean="0"/>
              <a:t>jeho volba a forma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smtClean="0"/>
              <a:t>	Odborný text:</a:t>
            </a:r>
          </a:p>
          <a:p>
            <a:pPr>
              <a:buNone/>
            </a:pPr>
            <a:r>
              <a:rPr lang="cs-CZ" dirty="0" smtClean="0"/>
              <a:t>	Zpráva o výsledcích bádání a šetření – určeno ke kritickému přijetí (polemiky)</a:t>
            </a:r>
          </a:p>
          <a:p>
            <a:pPr>
              <a:buNone/>
            </a:pPr>
            <a:r>
              <a:rPr lang="cs-CZ" dirty="0" smtClean="0"/>
              <a:t>	Forma komunikace v rámci odborné obce</a:t>
            </a:r>
          </a:p>
          <a:p>
            <a:pPr>
              <a:buNone/>
            </a:pPr>
            <a:endParaRPr lang="cs-CZ" b="1" dirty="0" smtClean="0"/>
          </a:p>
          <a:p>
            <a:r>
              <a:rPr lang="cs-CZ" dirty="0" smtClean="0"/>
              <a:t>Monografie</a:t>
            </a:r>
          </a:p>
          <a:p>
            <a:r>
              <a:rPr lang="cs-CZ" dirty="0" smtClean="0"/>
              <a:t>Studie (časopis, sborník, kapitola v knize)</a:t>
            </a:r>
          </a:p>
          <a:p>
            <a:r>
              <a:rPr lang="cs-CZ" dirty="0" smtClean="0"/>
              <a:t>Zpráva (materiálová, z konference apod.)</a:t>
            </a:r>
          </a:p>
          <a:p>
            <a:r>
              <a:rPr lang="cs-CZ" dirty="0" smtClean="0"/>
              <a:t>Recenze (kniha, výstava)</a:t>
            </a:r>
          </a:p>
          <a:p>
            <a:endParaRPr lang="cs-CZ" dirty="0" smtClean="0"/>
          </a:p>
          <a:p>
            <a:r>
              <a:rPr lang="cs-CZ" dirty="0" smtClean="0"/>
              <a:t>Školní práce – referát, seminární práce, diplomová práce, disertační práce</a:t>
            </a:r>
          </a:p>
          <a:p>
            <a:endParaRPr lang="cs-CZ" dirty="0" smtClean="0"/>
          </a:p>
          <a:p>
            <a:r>
              <a:rPr lang="cs-CZ" dirty="0" smtClean="0"/>
              <a:t>Popularizační text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6929454" cy="439718"/>
          </a:xfrm>
        </p:spPr>
        <p:txBody>
          <a:bodyPr>
            <a:noAutofit/>
          </a:bodyPr>
          <a:lstStyle/>
          <a:p>
            <a:r>
              <a:rPr lang="cs-CZ" sz="2400" dirty="0" smtClean="0"/>
              <a:t>Monografie, sborník, antologie, katalog, časopis…</a:t>
            </a:r>
            <a:endParaRPr lang="cs-CZ" sz="2400" dirty="0"/>
          </a:p>
        </p:txBody>
      </p:sp>
      <p:pic>
        <p:nvPicPr>
          <p:cNvPr id="5" name="Picture 5" descr="C:\Documents and Settings\Administrator\Dokumenty\Brno\Přednášky a semináře\2011_ZS\Úvod DU\Obr\P112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28670"/>
            <a:ext cx="2559175" cy="4071942"/>
          </a:xfrm>
          <a:prstGeom prst="rect">
            <a:avLst/>
          </a:prstGeom>
          <a:noFill/>
        </p:spPr>
      </p:pic>
      <p:pic>
        <p:nvPicPr>
          <p:cNvPr id="6" name="Picture 3" descr="C:\Documents and Settings\Administrator\Dokumenty\Brno\Přednášky a semináře\2011_ZS\Úvod DU\Obr\P112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86116" y="714356"/>
            <a:ext cx="2720036" cy="3929075"/>
          </a:xfrm>
          <a:prstGeom prst="rect">
            <a:avLst/>
          </a:prstGeom>
          <a:noFill/>
        </p:spPr>
      </p:pic>
      <p:pic>
        <p:nvPicPr>
          <p:cNvPr id="4098" name="Picture 2" descr="http://ecx.images-amazon.com/images/I/51gGM5cdy9L._SL500_SS500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857628"/>
            <a:ext cx="3000372" cy="3000372"/>
          </a:xfrm>
          <a:prstGeom prst="rect">
            <a:avLst/>
          </a:prstGeom>
          <a:noFill/>
        </p:spPr>
      </p:pic>
      <p:pic>
        <p:nvPicPr>
          <p:cNvPr id="9" name="Picture 2" descr="C:\Documents and Settings\Administrator\Dokumenty\Brno\Přednášky a semináře\2011_ZS\Úvod DU\Obr\P1120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13951" y="0"/>
            <a:ext cx="2530049" cy="3429004"/>
          </a:xfrm>
          <a:prstGeom prst="rect">
            <a:avLst/>
          </a:prstGeom>
          <a:noFill/>
        </p:spPr>
      </p:pic>
      <p:pic>
        <p:nvPicPr>
          <p:cNvPr id="11" name="Picture 2" descr="F:\Brno\ZS2012\PREZ\159762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4414" y="3357562"/>
            <a:ext cx="2314575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r>
              <a:rPr lang="cs-CZ" sz="5400" cap="small" dirty="0" smtClean="0"/>
              <a:t>Počátky</a:t>
            </a:r>
            <a:r>
              <a:rPr lang="cs-CZ" sz="5400" dirty="0" smtClean="0"/>
              <a:t/>
            </a:r>
            <a:br>
              <a:rPr lang="cs-CZ" sz="5400" dirty="0" smtClean="0"/>
            </a:b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56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- Volba tématu</a:t>
            </a:r>
          </a:p>
          <a:p>
            <a:pPr>
              <a:buNone/>
            </a:pPr>
            <a:r>
              <a:rPr lang="cs-CZ" dirty="0" smtClean="0"/>
              <a:t>- Ohledání možností:</a:t>
            </a:r>
          </a:p>
          <a:p>
            <a:pPr lvl="0"/>
            <a:r>
              <a:rPr lang="cs-CZ" dirty="0" smtClean="0"/>
              <a:t>jaký je stav věci – zachována v autentické podobě ? apod. – ale někdy i pozdější úpravy mají smysl, příp. nemusí být věc vůbec zachována (dokumentace)</a:t>
            </a:r>
          </a:p>
          <a:p>
            <a:pPr lvl="0"/>
            <a:r>
              <a:rPr lang="cs-CZ" dirty="0" smtClean="0"/>
              <a:t>je možnost to podrobně prozkoumat (daleko, uzavřené, nepřístupné...)?</a:t>
            </a:r>
          </a:p>
          <a:p>
            <a:pPr lvl="0"/>
            <a:r>
              <a:rPr lang="cs-CZ" dirty="0" smtClean="0"/>
              <a:t>zpracovávalo se to?</a:t>
            </a:r>
          </a:p>
          <a:p>
            <a:pPr lvl="0"/>
            <a:r>
              <a:rPr lang="cs-CZ" dirty="0" smtClean="0"/>
              <a:t>jsou prameny?</a:t>
            </a:r>
          </a:p>
          <a:p>
            <a:pPr lvl="0"/>
            <a:r>
              <a:rPr lang="cs-CZ" dirty="0" smtClean="0"/>
              <a:t>literatura?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Volba tématu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Nové téma</a:t>
            </a:r>
          </a:p>
          <a:p>
            <a:endParaRPr lang="cs-CZ" dirty="0" smtClean="0"/>
          </a:p>
          <a:p>
            <a:r>
              <a:rPr lang="cs-CZ" dirty="0" smtClean="0"/>
              <a:t>Zpracované téma – doplnění o nové souvislosti</a:t>
            </a:r>
          </a:p>
          <a:p>
            <a:r>
              <a:rPr lang="cs-CZ" dirty="0" smtClean="0"/>
              <a:t>Zpracované téma – výběr jednoho z méně zpracovaných aspektů</a:t>
            </a:r>
          </a:p>
          <a:p>
            <a:r>
              <a:rPr lang="cs-CZ" dirty="0" smtClean="0"/>
              <a:t>Dílčí doplnění zpracovaného tématu (nové zjištění, restaurátorský průzkum, nový objev)</a:t>
            </a:r>
          </a:p>
          <a:p>
            <a:r>
              <a:rPr lang="cs-CZ" dirty="0" smtClean="0"/>
              <a:t>Zpracované téma je nově interpretováno</a:t>
            </a:r>
          </a:p>
          <a:p>
            <a:endParaRPr lang="cs-CZ" dirty="0" smtClean="0"/>
          </a:p>
          <a:p>
            <a:r>
              <a:rPr lang="cs-CZ" b="1" dirty="0" smtClean="0"/>
              <a:t>Volba tématu = stanovení „badatelského problému“</a:t>
            </a:r>
            <a:r>
              <a:rPr lang="cs-CZ" dirty="0" smtClean="0"/>
              <a:t> – shrnutí, nové zjištění, nové souvislosti, re-definice, polemika….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 rot="10800000" flipV="1">
            <a:off x="285720" y="357166"/>
            <a:ext cx="4357687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dirty="0" smtClean="0">
                <a:latin typeface="Garamond" pitchFamily="18" charset="0"/>
              </a:rPr>
              <a:t>Jan </a:t>
            </a:r>
            <a:r>
              <a:rPr lang="cs-CZ" sz="2000" dirty="0" err="1" smtClean="0">
                <a:latin typeface="Garamond" pitchFamily="18" charset="0"/>
              </a:rPr>
              <a:t>Willenberger</a:t>
            </a:r>
            <a:r>
              <a:rPr lang="cs-CZ" sz="2000" dirty="0" smtClean="0">
                <a:latin typeface="Garamond" pitchFamily="18" charset="0"/>
              </a:rPr>
              <a:t>, pohled na Olomouc </a:t>
            </a:r>
            <a:br>
              <a:rPr lang="cs-CZ" sz="2000" dirty="0" smtClean="0">
                <a:latin typeface="Garamond" pitchFamily="18" charset="0"/>
              </a:rPr>
            </a:br>
            <a:r>
              <a:rPr lang="cs-CZ" sz="2000" dirty="0" smtClean="0">
                <a:latin typeface="Garamond" pitchFamily="18" charset="0"/>
              </a:rPr>
              <a:t>a katedrála sv. Václava po renesančních úpravách, 1593</a:t>
            </a:r>
          </a:p>
        </p:txBody>
      </p:sp>
      <p:pic>
        <p:nvPicPr>
          <p:cNvPr id="30723" name="Picture 6" descr="HPIM08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42984"/>
            <a:ext cx="6107113" cy="3727450"/>
          </a:xfrm>
        </p:spPr>
      </p:pic>
      <p:pic>
        <p:nvPicPr>
          <p:cNvPr id="30724" name="Zástupný symbol pro obsah 4" descr="HPIM6386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30787" y="0"/>
            <a:ext cx="4113213" cy="2470150"/>
          </a:xfrm>
        </p:spPr>
      </p:pic>
      <p:cxnSp>
        <p:nvCxnSpPr>
          <p:cNvPr id="7" name="Přímá spojovací šipka 6"/>
          <p:cNvCxnSpPr/>
          <p:nvPr/>
        </p:nvCxnSpPr>
        <p:spPr>
          <a:xfrm>
            <a:off x="7286625" y="785813"/>
            <a:ext cx="900113" cy="43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4" descr="HPIM09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86314" y="4142012"/>
            <a:ext cx="4357686" cy="271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85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857750" y="0"/>
            <a:ext cx="3829050" cy="2286000"/>
          </a:xfrm>
        </p:spPr>
        <p:txBody>
          <a:bodyPr/>
          <a:lstStyle/>
          <a:p>
            <a:pPr eaLnBrk="1" hangingPunct="1"/>
            <a:r>
              <a:rPr lang="cs-CZ" sz="2000" dirty="0" smtClean="0">
                <a:latin typeface="Garamond" pitchFamily="18" charset="0"/>
              </a:rPr>
              <a:t>Kaple sv. Stanislava při olomoucké katedrále, 1585-1591</a:t>
            </a:r>
          </a:p>
        </p:txBody>
      </p:sp>
      <p:sp>
        <p:nvSpPr>
          <p:cNvPr id="33795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3796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3797" name="Picture 8" descr="337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0"/>
            <a:ext cx="4427538" cy="6643688"/>
          </a:xfrm>
        </p:spPr>
      </p:pic>
    </p:spTree>
    <p:extLst>
      <p:ext uri="{BB962C8B-B14F-4D97-AF65-F5344CB8AC3E}">
        <p14:creationId xmlns:p14="http://schemas.microsoft.com/office/powerpoint/2010/main" val="1573169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337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4357686" y="428604"/>
            <a:ext cx="4786314" cy="1928826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Garamond" pitchFamily="18" charset="0"/>
              </a:rPr>
              <a:t>Olomouc, kaple sv. Anny, </a:t>
            </a:r>
            <a:br>
              <a:rPr lang="cs-CZ" sz="2000" dirty="0" smtClean="0">
                <a:latin typeface="Garamond" pitchFamily="18" charset="0"/>
              </a:rPr>
            </a:br>
            <a:r>
              <a:rPr lang="cs-CZ" sz="2000" dirty="0" smtClean="0">
                <a:latin typeface="Garamond" pitchFamily="18" charset="0"/>
              </a:rPr>
              <a:t>1617 (1885-1886)</a:t>
            </a:r>
            <a:br>
              <a:rPr lang="cs-CZ" sz="2000" dirty="0" smtClean="0">
                <a:latin typeface="Garamond" pitchFamily="18" charset="0"/>
              </a:rPr>
            </a:br>
            <a:r>
              <a:rPr lang="cs-CZ" sz="2000" dirty="0" smtClean="0">
                <a:latin typeface="Garamond" pitchFamily="18" charset="0"/>
              </a:rPr>
              <a:t>Epitaf Martina Václava z </a:t>
            </a:r>
            <a:r>
              <a:rPr lang="cs-CZ" sz="2000" dirty="0" err="1" smtClean="0">
                <a:latin typeface="Garamond" pitchFamily="18" charset="0"/>
              </a:rPr>
              <a:t>Greiffenthalu</a:t>
            </a:r>
            <a:r>
              <a:rPr lang="cs-CZ" sz="2000" dirty="0" smtClean="0">
                <a:latin typeface="Garamond" pitchFamily="18" charset="0"/>
              </a:rPr>
              <a:t> pořízený děkanem </a:t>
            </a:r>
            <a:r>
              <a:rPr lang="cs-CZ" sz="2000" dirty="0" err="1" smtClean="0">
                <a:latin typeface="Garamond" pitchFamily="18" charset="0"/>
              </a:rPr>
              <a:t>Klaudiem</a:t>
            </a:r>
            <a:r>
              <a:rPr lang="cs-CZ" sz="2000" dirty="0" smtClean="0">
                <a:latin typeface="Garamond" pitchFamily="18" charset="0"/>
              </a:rPr>
              <a:t> </a:t>
            </a:r>
            <a:r>
              <a:rPr lang="cs-CZ" sz="2000" dirty="0" err="1" smtClean="0">
                <a:latin typeface="Garamond" pitchFamily="18" charset="0"/>
              </a:rPr>
              <a:t>Sorinou</a:t>
            </a:r>
            <a:r>
              <a:rPr lang="cs-CZ" sz="2000" dirty="0" smtClean="0">
                <a:latin typeface="Garamond" pitchFamily="18" charset="0"/>
              </a:rPr>
              <a:t> z Mantovy, kaple sv. Anny, 1652 </a:t>
            </a:r>
          </a:p>
        </p:txBody>
      </p:sp>
      <p:pic>
        <p:nvPicPr>
          <p:cNvPr id="40963" name="Picture 6" descr="IMG_6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357166"/>
            <a:ext cx="3952886" cy="5929330"/>
          </a:xfrm>
          <a:noFill/>
        </p:spPr>
      </p:pic>
      <p:pic>
        <p:nvPicPr>
          <p:cNvPr id="5" name="Picture 4" descr="HPIM09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071810"/>
            <a:ext cx="4038600" cy="3414518"/>
          </a:xfrm>
          <a:noFill/>
        </p:spPr>
      </p:pic>
    </p:spTree>
    <p:extLst>
      <p:ext uri="{BB962C8B-B14F-4D97-AF65-F5344CB8AC3E}">
        <p14:creationId xmlns:p14="http://schemas.microsoft.com/office/powerpoint/2010/main" val="137788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800" cap="small" dirty="0" smtClean="0"/>
              <a:t>Pracovní plán</a:t>
            </a:r>
            <a:r>
              <a:rPr lang="cs-CZ" sz="4800" dirty="0" smtClean="0"/>
              <a:t/>
            </a:r>
            <a:br>
              <a:rPr lang="cs-CZ" sz="4800" dirty="0" smtClean="0"/>
            </a:b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Formulovat téma – název a badatelské otázky  Co chci dosáhnout?</a:t>
            </a:r>
          </a:p>
          <a:p>
            <a:r>
              <a:rPr lang="cs-CZ" dirty="0" smtClean="0"/>
              <a:t>Harmonogram – vychází většinou z </a:t>
            </a:r>
            <a:r>
              <a:rPr lang="cs-CZ" dirty="0" err="1" smtClean="0"/>
              <a:t>deadlinu</a:t>
            </a:r>
            <a:endParaRPr lang="cs-CZ" dirty="0" smtClean="0"/>
          </a:p>
          <a:p>
            <a:r>
              <a:rPr lang="cs-CZ" dirty="0" smtClean="0"/>
              <a:t>Stanovit jednotlivé kroky (návštěvy místa, knihovny, archivy, korespondence)</a:t>
            </a:r>
          </a:p>
          <a:p>
            <a:endParaRPr lang="cs-CZ" dirty="0" smtClean="0"/>
          </a:p>
          <a:p>
            <a:r>
              <a:rPr lang="cs-CZ" dirty="0" smtClean="0"/>
              <a:t>Stanovení hypotézy – verifikace, doplnění, vyvrácení v průběhu sběru dat a jejich vyhodnocování </a:t>
            </a:r>
          </a:p>
          <a:p>
            <a:pPr>
              <a:buNone/>
            </a:pPr>
            <a:r>
              <a:rPr lang="cs-CZ" dirty="0" smtClean="0"/>
              <a:t>	(stejný postup humanitních i přírodovědných oborů)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J:\Brno\LS2013\Uvedení II\Obr\Obr. Popis\P12508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4847491" cy="6160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191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300" cap="small" dirty="0" smtClean="0"/>
              <a:t>Heuristika </a:t>
            </a:r>
            <a:br>
              <a:rPr lang="cs-CZ" sz="5300" cap="small" dirty="0" smtClean="0"/>
            </a:br>
            <a:r>
              <a:rPr lang="cs-CZ" sz="3200" dirty="0" smtClean="0"/>
              <a:t>Bibliografie	</a:t>
            </a:r>
            <a:br>
              <a:rPr lang="cs-CZ" sz="3200" dirty="0" smtClean="0"/>
            </a:br>
            <a:r>
              <a:rPr lang="cs-CZ" sz="3200" dirty="0" smtClean="0"/>
              <a:t>práce se shromažďováním informací – prameny, literatura – 85% času</a:t>
            </a:r>
            <a:r>
              <a:rPr lang="cs-CZ" sz="3200" dirty="0" smtClean="0">
                <a:latin typeface="Arial" charset="0"/>
              </a:rPr>
              <a:t/>
            </a:r>
            <a:br>
              <a:rPr lang="cs-CZ" sz="3200" dirty="0" smtClean="0">
                <a:latin typeface="Arial" charset="0"/>
              </a:rPr>
            </a:br>
            <a:endParaRPr lang="cs-CZ" sz="3200" dirty="0" smtClean="0">
              <a:latin typeface="Arial" charset="0"/>
            </a:endParaRPr>
          </a:p>
        </p:txBody>
      </p:sp>
      <p:sp>
        <p:nvSpPr>
          <p:cNvPr id="95235" name="Zástupný symbol pro obsah 2"/>
          <p:cNvSpPr>
            <a:spLocks noGrp="1"/>
          </p:cNvSpPr>
          <p:nvPr>
            <p:ph idx="1"/>
          </p:nvPr>
        </p:nvSpPr>
        <p:spPr>
          <a:xfrm>
            <a:off x="500034" y="3143248"/>
            <a:ext cx="8229600" cy="4054475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Arial" charset="0"/>
              </a:rPr>
              <a:t>Osobní bibliografie</a:t>
            </a:r>
            <a:r>
              <a:rPr lang="cs-CZ" sz="2800" b="1" dirty="0" smtClean="0"/>
              <a:t> </a:t>
            </a:r>
            <a:endParaRPr lang="cs-CZ" sz="2800" b="1" dirty="0" smtClean="0">
              <a:latin typeface="Arial" charset="0"/>
            </a:endParaRPr>
          </a:p>
          <a:p>
            <a:pPr eaLnBrk="1" hangingPunct="1"/>
            <a:endParaRPr lang="cs-CZ" sz="2800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cs-CZ" sz="4900" cap="small" dirty="0" smtClean="0"/>
              <a:t>Heuristika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Umět pracovat s prameny a literaturou a „umění psát“</a:t>
            </a:r>
          </a:p>
        </p:txBody>
      </p:sp>
      <p:sp>
        <p:nvSpPr>
          <p:cNvPr id="99331" name="Zástupný symbol pro obsah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/>
              <a:t>Excerpce </a:t>
            </a:r>
          </a:p>
          <a:p>
            <a:pPr eaLnBrk="1" hangingPunct="1"/>
            <a:r>
              <a:rPr lang="cs-CZ" sz="2800" dirty="0" smtClean="0"/>
              <a:t>Citace</a:t>
            </a:r>
          </a:p>
          <a:p>
            <a:pPr eaLnBrk="1" hangingPunct="1"/>
            <a:r>
              <a:rPr lang="cs-CZ" sz="2800" dirty="0" smtClean="0"/>
              <a:t>Kontrola – verifikace – kritika literatury</a:t>
            </a:r>
          </a:p>
          <a:p>
            <a:pPr eaLnBrk="1" hangingPunct="1"/>
            <a:endParaRPr lang="cs-CZ" sz="2800" dirty="0" smtClean="0"/>
          </a:p>
          <a:p>
            <a:pPr eaLnBrk="1" hangingPunct="1"/>
            <a:r>
              <a:rPr lang="cs-CZ" sz="2800" b="1" dirty="0" smtClean="0"/>
              <a:t>Kritické a analytické myšlení</a:t>
            </a:r>
          </a:p>
          <a:p>
            <a:pPr eaLnBrk="1" hangingPunct="1"/>
            <a:r>
              <a:rPr lang="cs-CZ" sz="2800" b="1" dirty="0" smtClean="0"/>
              <a:t>Schopnost syntetického vyjádření</a:t>
            </a:r>
          </a:p>
          <a:p>
            <a:endParaRPr lang="cs-CZ" sz="2800" i="1" dirty="0" smtClean="0"/>
          </a:p>
          <a:p>
            <a:r>
              <a:rPr lang="cs-CZ" sz="2800" i="1" dirty="0" smtClean="0"/>
              <a:t>Nic nezamlčet, nezkreslit ale ani slepě neopakovat!</a:t>
            </a:r>
          </a:p>
          <a:p>
            <a:pPr eaLnBrk="1" hangingPunct="1"/>
            <a:endParaRPr lang="cs-CZ" sz="2800" b="1" dirty="0" smtClean="0"/>
          </a:p>
          <a:p>
            <a:pPr eaLnBrk="1" hangingPunct="1"/>
            <a:endParaRPr lang="cs-CZ" sz="28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4034" name="Picture 2" descr="http://www.fotoalpy.cz/pictures/230-M00x_5525_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7500990" cy="5004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Nakládání s texty - etika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214422"/>
            <a:ext cx="7286676" cy="5000660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 smtClean="0"/>
              <a:t>Plagiátorství: automatické/nevědomé x úmyslné</a:t>
            </a:r>
          </a:p>
          <a:p>
            <a:r>
              <a:rPr lang="cs-CZ" sz="2800" dirty="0" smtClean="0"/>
              <a:t>Původní text a kompilace </a:t>
            </a:r>
          </a:p>
          <a:p>
            <a:pPr>
              <a:buNone/>
            </a:pPr>
            <a:r>
              <a:rPr lang="cs-CZ" sz="2800" dirty="0" smtClean="0"/>
              <a:t>	(kompilát, </a:t>
            </a:r>
            <a:r>
              <a:rPr lang="cs-CZ" sz="2800" dirty="0" err="1" smtClean="0"/>
              <a:t>pejor</a:t>
            </a:r>
            <a:r>
              <a:rPr lang="cs-CZ" sz="2800" dirty="0" smtClean="0"/>
              <a:t>. – </a:t>
            </a:r>
            <a:r>
              <a:rPr lang="cs-CZ" sz="2800" i="1" dirty="0" err="1" smtClean="0"/>
              <a:t>com</a:t>
            </a:r>
            <a:r>
              <a:rPr lang="cs-CZ" sz="2800" i="1" dirty="0" smtClean="0"/>
              <a:t>-</a:t>
            </a:r>
            <a:r>
              <a:rPr lang="cs-CZ" sz="2800" i="1" dirty="0" err="1" smtClean="0"/>
              <a:t>pilare</a:t>
            </a:r>
            <a:r>
              <a:rPr lang="cs-CZ" sz="2800" i="1" dirty="0" smtClean="0"/>
              <a:t> =</a:t>
            </a:r>
            <a:r>
              <a:rPr lang="cs-CZ" sz="2800" dirty="0" smtClean="0"/>
              <a:t>„nakradení“)</a:t>
            </a:r>
          </a:p>
          <a:p>
            <a:pPr>
              <a:buNone/>
            </a:pPr>
            <a:r>
              <a:rPr lang="cs-CZ" sz="2800" dirty="0" smtClean="0"/>
              <a:t>     </a:t>
            </a:r>
          </a:p>
          <a:p>
            <a:pPr>
              <a:buNone/>
            </a:pPr>
            <a:r>
              <a:rPr lang="cs-CZ" sz="2800" dirty="0"/>
              <a:t> </a:t>
            </a:r>
            <a:r>
              <a:rPr lang="cs-CZ" sz="2800" dirty="0" smtClean="0"/>
              <a:t>    </a:t>
            </a:r>
            <a:r>
              <a:rPr lang="cs-CZ" sz="2800" dirty="0" smtClean="0"/>
              <a:t>Kompilace</a:t>
            </a:r>
            <a:r>
              <a:rPr lang="cs-CZ" sz="2800" dirty="0" smtClean="0"/>
              <a:t>:</a:t>
            </a:r>
          </a:p>
          <a:p>
            <a:r>
              <a:rPr lang="cs-CZ" sz="2800" dirty="0" smtClean="0"/>
              <a:t>Strukturovaná, shrnutí problému z řady zdrojů</a:t>
            </a:r>
          </a:p>
          <a:p>
            <a:r>
              <a:rPr lang="cs-CZ" sz="2800" dirty="0" smtClean="0"/>
              <a:t>Bez klasifikace, jen kupení</a:t>
            </a:r>
          </a:p>
          <a:p>
            <a:endParaRPr lang="cs-CZ" sz="2800" dirty="0" smtClean="0"/>
          </a:p>
          <a:p>
            <a:r>
              <a:rPr lang="cs-CZ" sz="2800" dirty="0" smtClean="0"/>
              <a:t>Odlišovat své a převzaté názory</a:t>
            </a:r>
          </a:p>
          <a:p>
            <a:r>
              <a:rPr lang="cs-CZ" sz="2800" dirty="0" smtClean="0"/>
              <a:t>Citace – </a:t>
            </a:r>
            <a:r>
              <a:rPr lang="cs-CZ" sz="2800" dirty="0" err="1" smtClean="0"/>
              <a:t>přiznaně</a:t>
            </a:r>
            <a:r>
              <a:rPr lang="cs-CZ" sz="2800" dirty="0" smtClean="0"/>
              <a:t> a přesně nechat </a:t>
            </a:r>
          </a:p>
          <a:p>
            <a:pPr>
              <a:buNone/>
            </a:pPr>
            <a:r>
              <a:rPr lang="cs-CZ" sz="2800" dirty="0" smtClean="0"/>
              <a:t>	promlouvat aktéry</a:t>
            </a:r>
          </a:p>
          <a:p>
            <a:pPr>
              <a:buNone/>
            </a:pPr>
            <a:r>
              <a:rPr lang="cs-CZ" sz="2800" dirty="0" smtClean="0"/>
              <a:t>	- nevytrhávat z kontextu, zapojovat</a:t>
            </a:r>
          </a:p>
          <a:p>
            <a:r>
              <a:rPr lang="cs-CZ" sz="2800" dirty="0" smtClean="0"/>
              <a:t>Parafráze</a:t>
            </a:r>
          </a:p>
          <a:p>
            <a:endParaRPr lang="cs-CZ" sz="2800" dirty="0"/>
          </a:p>
        </p:txBody>
      </p:sp>
      <p:pic>
        <p:nvPicPr>
          <p:cNvPr id="18434" name="Picture 2" descr="http://i.lidovky.cz/09/043/lngal/HRN2a8c7e_p2009040907115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282" y="4429132"/>
            <a:ext cx="3736718" cy="242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 smtClean="0"/>
              <a:t>Styl psaní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Zásady: </a:t>
            </a:r>
            <a:r>
              <a:rPr lang="cs-CZ" dirty="0" smtClean="0"/>
              <a:t>výstižnost, jasnost, přesnost, srozumitelnost – prostřednictvím dané struktury, tj. základ vědeckého diskursu </a:t>
            </a:r>
          </a:p>
          <a:p>
            <a:r>
              <a:rPr lang="cs-CZ" dirty="0" smtClean="0"/>
              <a:t>Tj. vyhýbat se banalitám i složitým konstrukcím – </a:t>
            </a:r>
            <a:r>
              <a:rPr lang="cs-CZ" u="sng" dirty="0" smtClean="0"/>
              <a:t>stylistika</a:t>
            </a:r>
          </a:p>
          <a:p>
            <a:r>
              <a:rPr lang="cs-CZ" dirty="0" smtClean="0"/>
              <a:t>Držet se tématu – zachovat poměr obecných faktů </a:t>
            </a:r>
            <a:r>
              <a:rPr lang="cs-CZ" smtClean="0"/>
              <a:t>a konkrétních</a:t>
            </a:r>
            <a:r>
              <a:rPr lang="cs-CZ" dirty="0" smtClean="0"/>
              <a:t>, věcných informací</a:t>
            </a:r>
          </a:p>
          <a:p>
            <a:r>
              <a:rPr lang="cs-CZ" dirty="0" smtClean="0"/>
              <a:t>Současně je psaní i odborného textu tvůrčí činností (má poučovat i „bavit“)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Způsoby psaní (pomocné): </a:t>
            </a:r>
          </a:p>
          <a:p>
            <a:r>
              <a:rPr lang="cs-CZ" dirty="0" smtClean="0"/>
              <a:t>Francouzský – elegantní, ale „upovídaný“</a:t>
            </a:r>
          </a:p>
          <a:p>
            <a:r>
              <a:rPr lang="cs-CZ" dirty="0" smtClean="0"/>
              <a:t>Německý – úsporný, kopíruje proces práce a poznání</a:t>
            </a:r>
          </a:p>
          <a:p>
            <a:r>
              <a:rPr lang="cs-CZ" dirty="0" smtClean="0"/>
              <a:t>Anglosaský – srozumitelnost, výklad závěrů</a:t>
            </a:r>
          </a:p>
          <a:p>
            <a:r>
              <a:rPr lang="cs-CZ" b="1" dirty="0" smtClean="0"/>
              <a:t>Individuální</a:t>
            </a:r>
            <a:endParaRPr lang="cs-CZ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cap="small" dirty="0" smtClean="0"/>
              <a:t>Struktura textu</a:t>
            </a:r>
            <a:br>
              <a:rPr lang="cs-CZ" cap="small" dirty="0" smtClean="0"/>
            </a:br>
            <a:r>
              <a:rPr lang="cs-CZ" sz="4000" cap="small" dirty="0" smtClean="0"/>
              <a:t>(úvod – jádro – závěr)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Úvod – stanovení problému, cílů a nástin jejich řešení</a:t>
            </a:r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2. Popis</a:t>
            </a:r>
          </a:p>
          <a:p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3. Analýza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4. Závěry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Standardní struktura Bc. DP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 smtClean="0"/>
              <a:t>Úvod – představa a naznačení </a:t>
            </a:r>
            <a:r>
              <a:rPr lang="cs-CZ" dirty="0" err="1" smtClean="0"/>
              <a:t>strukruty</a:t>
            </a:r>
            <a:r>
              <a:rPr lang="cs-CZ" dirty="0" smtClean="0"/>
              <a:t> a metody práce – předmět práce. Slouží k uspořádání si vlastních myšlenek.</a:t>
            </a:r>
          </a:p>
          <a:p>
            <a:pPr lvl="0"/>
            <a:r>
              <a:rPr lang="cs-CZ" dirty="0" smtClean="0"/>
              <a:t>Kritika literatury a pramenů – naznačí postup a vztah k autoritám – vztah k předchozím výzkumům a  názorům</a:t>
            </a:r>
          </a:p>
          <a:p>
            <a:pPr lvl="0"/>
            <a:r>
              <a:rPr lang="cs-CZ" dirty="0" smtClean="0"/>
              <a:t>Dějiny – historické expozé</a:t>
            </a:r>
          </a:p>
          <a:p>
            <a:pPr lvl="0"/>
            <a:r>
              <a:rPr lang="cs-CZ" dirty="0" smtClean="0"/>
              <a:t>Popis</a:t>
            </a:r>
          </a:p>
          <a:p>
            <a:pPr lvl="0"/>
            <a:r>
              <a:rPr lang="cs-CZ" dirty="0" smtClean="0"/>
              <a:t>Analýza – Zařazení do kontextu – nová zjištění - dokazování</a:t>
            </a:r>
          </a:p>
          <a:p>
            <a:pPr lvl="0"/>
            <a:r>
              <a:rPr lang="cs-CZ" dirty="0" smtClean="0"/>
              <a:t>Závěr – zhodnocení – dosáhla práce očekávaných odpovědí na cíle – Možnosti dalšího výzkumu...</a:t>
            </a:r>
          </a:p>
          <a:p>
            <a:pPr lvl="0"/>
            <a:r>
              <a:rPr lang="cs-CZ" dirty="0" smtClean="0"/>
              <a:t>Seznam obr. příloh</a:t>
            </a:r>
          </a:p>
          <a:p>
            <a:pPr lvl="0"/>
            <a:r>
              <a:rPr lang="cs-CZ" dirty="0" smtClean="0"/>
              <a:t>Prameny a literatura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571480"/>
            <a:ext cx="8658228" cy="5000661"/>
          </a:xfrm>
        </p:spPr>
        <p:txBody>
          <a:bodyPr>
            <a:noAutofit/>
          </a:bodyPr>
          <a:lstStyle/>
          <a:p>
            <a:r>
              <a:rPr lang="sk-SK" sz="1400" b="1" dirty="0" smtClean="0"/>
              <a:t>Obsah</a:t>
            </a:r>
            <a:endParaRPr lang="cs-CZ" sz="1400" b="1" dirty="0" smtClean="0"/>
          </a:p>
          <a:p>
            <a:r>
              <a:rPr lang="sk-SK" sz="1400" b="1" u="sng" dirty="0" smtClean="0">
                <a:hlinkClick r:id="" action="ppaction://hlinkfile"/>
              </a:rPr>
              <a:t>1.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Úvod</a:t>
            </a:r>
            <a:r>
              <a:rPr lang="sk-SK" sz="1400" dirty="0" smtClean="0">
                <a:hlinkClick r:id="" action="ppaction://hlinkfile"/>
              </a:rPr>
              <a:t>	5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2.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Kritika prameňov a literatúry</a:t>
            </a:r>
            <a:r>
              <a:rPr lang="sk-SK" sz="1400" dirty="0" smtClean="0">
                <a:hlinkClick r:id="" action="ppaction://hlinkfile"/>
              </a:rPr>
              <a:t>	6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3.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err="1" smtClean="0">
                <a:hlinkClick r:id="" action="ppaction://hlinkfile"/>
              </a:rPr>
              <a:t>Zlín</a:t>
            </a:r>
            <a:r>
              <a:rPr lang="sk-SK" sz="1400" b="1" u="sng" dirty="0" smtClean="0">
                <a:hlinkClick r:id="" action="ppaction://hlinkfile"/>
              </a:rPr>
              <a:t>, jeho história a stavebný vývoj spojený s firmou </a:t>
            </a:r>
            <a:r>
              <a:rPr lang="sk-SK" sz="1400" b="1" u="sng" dirty="0" err="1" smtClean="0">
                <a:hlinkClick r:id="" action="ppaction://hlinkfile"/>
              </a:rPr>
              <a:t>Baťa</a:t>
            </a:r>
            <a:r>
              <a:rPr lang="sk-SK" sz="1400" dirty="0" smtClean="0">
                <a:hlinkClick r:id="" action="ppaction://hlinkfile"/>
              </a:rPr>
              <a:t>	10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4.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Stavebné dejiny objektu</a:t>
            </a:r>
            <a:r>
              <a:rPr lang="sk-SK" sz="1400" dirty="0" smtClean="0">
                <a:hlinkClick r:id="" action="ppaction://hlinkfile"/>
              </a:rPr>
              <a:t>	12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4.1.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Experimentálna bunka</a:t>
            </a:r>
            <a:r>
              <a:rPr lang="sk-SK" sz="1400" dirty="0" smtClean="0">
                <a:hlinkClick r:id="" action="ppaction://hlinkfile"/>
              </a:rPr>
              <a:t>	12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4.2.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Kolektívny dom</a:t>
            </a:r>
            <a:r>
              <a:rPr lang="sk-SK" sz="1400" dirty="0" smtClean="0">
                <a:hlinkClick r:id="" action="ppaction://hlinkfile"/>
              </a:rPr>
              <a:t>	12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5.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Popis objektu</a:t>
            </a:r>
            <a:r>
              <a:rPr lang="sk-SK" sz="1400" dirty="0" smtClean="0">
                <a:hlinkClick r:id="" action="ppaction://hlinkfile"/>
              </a:rPr>
              <a:t>	14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5.2.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Urbanistické súvislosti</a:t>
            </a:r>
            <a:r>
              <a:rPr lang="sk-SK" sz="1400" dirty="0" smtClean="0">
                <a:hlinkClick r:id="" action="ppaction://hlinkfile"/>
              </a:rPr>
              <a:t>	14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5.3.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Forma a konštrukcia</a:t>
            </a:r>
            <a:r>
              <a:rPr lang="sk-SK" sz="1400" dirty="0" smtClean="0">
                <a:hlinkClick r:id="" action="ppaction://hlinkfile"/>
              </a:rPr>
              <a:t>	15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5.4.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Dispozícia a interiéry</a:t>
            </a:r>
            <a:r>
              <a:rPr lang="sk-SK" sz="1400" dirty="0" smtClean="0">
                <a:hlinkClick r:id="" action="ppaction://hlinkfile"/>
              </a:rPr>
              <a:t>	15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5.5.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Rekonštrukcia</a:t>
            </a:r>
            <a:r>
              <a:rPr lang="sk-SK" sz="1400" dirty="0" smtClean="0">
                <a:hlinkClick r:id="" action="ppaction://hlinkfile"/>
              </a:rPr>
              <a:t>	17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6.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Architekt </a:t>
            </a:r>
            <a:r>
              <a:rPr lang="sk-SK" sz="1400" b="1" u="sng" dirty="0" err="1" smtClean="0">
                <a:hlinkClick r:id="" action="ppaction://hlinkfile"/>
              </a:rPr>
              <a:t>Jiří</a:t>
            </a:r>
            <a:r>
              <a:rPr lang="sk-SK" sz="1400" b="1" u="sng" dirty="0" smtClean="0">
                <a:hlinkClick r:id="" action="ppaction://hlinkfile"/>
              </a:rPr>
              <a:t> </a:t>
            </a:r>
            <a:r>
              <a:rPr lang="sk-SK" sz="1400" b="1" u="sng" dirty="0" err="1" smtClean="0">
                <a:hlinkClick r:id="" action="ppaction://hlinkfile"/>
              </a:rPr>
              <a:t>Voženílek</a:t>
            </a:r>
            <a:r>
              <a:rPr lang="sk-SK" sz="1400" dirty="0" smtClean="0">
                <a:hlinkClick r:id="" action="ppaction://hlinkfile"/>
              </a:rPr>
              <a:t>	19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6.1.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Životopis</a:t>
            </a:r>
            <a:r>
              <a:rPr lang="sk-SK" sz="1400" dirty="0" smtClean="0">
                <a:hlinkClick r:id="" action="ppaction://hlinkfile"/>
              </a:rPr>
              <a:t>	19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6.2.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Tvorba</a:t>
            </a:r>
            <a:r>
              <a:rPr lang="sk-SK" sz="1400" dirty="0" smtClean="0">
                <a:hlinkClick r:id="" action="ppaction://hlinkfile"/>
              </a:rPr>
              <a:t>	20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7.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Súdobá tvorba a jej predstavitelia</a:t>
            </a:r>
            <a:r>
              <a:rPr lang="sk-SK" sz="1400" dirty="0" smtClean="0">
                <a:hlinkClick r:id="" action="ppaction://hlinkfile"/>
              </a:rPr>
              <a:t>	21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8.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Idea kolektívneho domu</a:t>
            </a:r>
            <a:r>
              <a:rPr lang="sk-SK" sz="1400" dirty="0" smtClean="0">
                <a:hlinkClick r:id="" action="ppaction://hlinkfile"/>
              </a:rPr>
              <a:t>	22</a:t>
            </a:r>
            <a:endParaRPr lang="cs-CZ" sz="1400" dirty="0" smtClean="0"/>
          </a:p>
          <a:p>
            <a:r>
              <a:rPr lang="sk-SK" sz="1400" b="1" u="sng" dirty="0" smtClean="0">
                <a:hlinkClick r:id="" action="ppaction://hlinkfile"/>
              </a:rPr>
              <a:t>9.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Záver</a:t>
            </a:r>
            <a:r>
              <a:rPr lang="sk-SK" sz="1400" b="1" dirty="0" smtClean="0">
                <a:hlinkClick r:id="" action="ppaction://hlinkfile"/>
              </a:rPr>
              <a:t>	23</a:t>
            </a:r>
            <a:endParaRPr lang="sk-SK" sz="1400" b="1" dirty="0" smtClean="0"/>
          </a:p>
          <a:p>
            <a:r>
              <a:rPr lang="sk-SK" sz="1400" b="1" i="1" u="sng" dirty="0" err="1" smtClean="0">
                <a:hlinkClick r:id="" action="ppaction://hlinkfile"/>
              </a:rPr>
              <a:t>Seznam</a:t>
            </a:r>
            <a:r>
              <a:rPr lang="sk-SK" sz="1400" b="1" i="1" u="sng" dirty="0" smtClean="0">
                <a:hlinkClick r:id="" action="ppaction://hlinkfile"/>
              </a:rPr>
              <a:t> obrazových </a:t>
            </a:r>
            <a:r>
              <a:rPr lang="sk-SK" sz="1400" b="1" i="1" u="sng" dirty="0" err="1" smtClean="0">
                <a:hlinkClick r:id="" action="ppaction://hlinkfile"/>
              </a:rPr>
              <a:t>příloh</a:t>
            </a:r>
            <a:endParaRPr lang="sk-SK" sz="1400" b="1" i="1" u="sng" dirty="0" smtClean="0">
              <a:hlinkClick r:id="" action="ppaction://hlinkfile"/>
            </a:endParaRPr>
          </a:p>
          <a:p>
            <a:r>
              <a:rPr lang="sk-SK" sz="1400" b="1" u="sng" dirty="0" smtClean="0">
                <a:hlinkClick r:id="" action="ppaction://hlinkfile"/>
              </a:rPr>
              <a:t>10.</a:t>
            </a:r>
            <a:r>
              <a:rPr lang="sk-SK" sz="1400" b="1" dirty="0" smtClean="0">
                <a:hlinkClick r:id="" action="ppaction://hlinkfile"/>
              </a:rPr>
              <a:t>	</a:t>
            </a:r>
            <a:r>
              <a:rPr lang="sk-SK" sz="1400" b="1" u="sng" dirty="0" smtClean="0">
                <a:hlinkClick r:id="" action="ppaction://hlinkfile"/>
              </a:rPr>
              <a:t>Zoznam prameňov a literatúry</a:t>
            </a:r>
            <a:r>
              <a:rPr lang="sk-SK" sz="1400" b="1" dirty="0" smtClean="0">
                <a:hlinkClick r:id="" action="ppaction://hlinkfile"/>
              </a:rPr>
              <a:t>	24</a:t>
            </a:r>
            <a:endParaRPr lang="cs-CZ" sz="1400" b="1" dirty="0" smtClean="0"/>
          </a:p>
          <a:p>
            <a:r>
              <a:rPr lang="sk-SK" sz="1400" u="sng" dirty="0" smtClean="0">
                <a:hlinkClick r:id="" action="ppaction://hlinkfile"/>
              </a:rPr>
              <a:t>10.1.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Pramene</a:t>
            </a:r>
            <a:r>
              <a:rPr lang="sk-SK" sz="1400" dirty="0" smtClean="0">
                <a:hlinkClick r:id="" action="ppaction://hlinkfile"/>
              </a:rPr>
              <a:t>	24</a:t>
            </a:r>
            <a:endParaRPr lang="cs-CZ" sz="1400" dirty="0" smtClean="0"/>
          </a:p>
          <a:p>
            <a:r>
              <a:rPr lang="sk-SK" sz="1400" u="sng" dirty="0" smtClean="0">
                <a:hlinkClick r:id="" action="ppaction://hlinkfile"/>
              </a:rPr>
              <a:t>10.2.</a:t>
            </a:r>
            <a:r>
              <a:rPr lang="sk-SK" sz="1400" dirty="0" smtClean="0">
                <a:hlinkClick r:id="" action="ppaction://hlinkfile"/>
              </a:rPr>
              <a:t>	</a:t>
            </a:r>
            <a:r>
              <a:rPr lang="sk-SK" sz="1400" u="sng" dirty="0" smtClean="0">
                <a:hlinkClick r:id="" action="ppaction://hlinkfile"/>
              </a:rPr>
              <a:t>Literatúra</a:t>
            </a:r>
            <a:r>
              <a:rPr lang="sk-SK" sz="1400" dirty="0" smtClean="0">
                <a:hlinkClick r:id="" action="ppaction://hlinkfile"/>
              </a:rPr>
              <a:t>	24</a:t>
            </a:r>
            <a:endParaRPr lang="cs-CZ" sz="1400" dirty="0" smtClean="0"/>
          </a:p>
          <a:p>
            <a:r>
              <a:rPr lang="sk-SK" sz="1400" dirty="0" smtClean="0"/>
              <a:t> </a:t>
            </a:r>
            <a:endParaRPr lang="cs-CZ" sz="1400" dirty="0" smtClean="0"/>
          </a:p>
          <a:p>
            <a:endParaRPr lang="cs-CZ" sz="1400" dirty="0"/>
          </a:p>
        </p:txBody>
      </p:sp>
      <p:pic>
        <p:nvPicPr>
          <p:cNvPr id="45058" name="Picture 2" descr="http://zlin.avonet.cz/upload/3/3fb39054_b_0_475_7574_kolektivni_dum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285992"/>
            <a:ext cx="3276600" cy="492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28604"/>
            <a:ext cx="5429288" cy="6429396"/>
          </a:xfrm>
        </p:spPr>
        <p:txBody>
          <a:bodyPr>
            <a:normAutofit fontScale="62500" lnSpcReduction="20000"/>
          </a:bodyPr>
          <a:lstStyle/>
          <a:p>
            <a:r>
              <a:rPr lang="x-none" b="1" smtClean="0"/>
              <a:t>Obsah</a:t>
            </a:r>
            <a:endParaRPr lang="cs-CZ" b="1" dirty="0" smtClean="0"/>
          </a:p>
          <a:p>
            <a:pPr>
              <a:buNone/>
            </a:pPr>
            <a:endParaRPr lang="cs-CZ" dirty="0" smtClean="0"/>
          </a:p>
          <a:p>
            <a:r>
              <a:rPr lang="cs-CZ" u="sng" dirty="0" smtClean="0">
                <a:hlinkClick r:id="" action="ppaction://hlinkfile"/>
              </a:rPr>
              <a:t>Úvod</a:t>
            </a:r>
            <a:r>
              <a:rPr lang="cs-CZ" b="1" dirty="0" smtClean="0">
                <a:hlinkClick r:id="" action="ppaction://hlinkfile"/>
              </a:rPr>
              <a:t>	5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Kritika pramenů a literatury</a:t>
            </a:r>
            <a:r>
              <a:rPr lang="cs-CZ" b="1" dirty="0" smtClean="0">
                <a:hlinkClick r:id="" action="ppaction://hlinkfile"/>
              </a:rPr>
              <a:t>	6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Historické okolnosti založení kostela a jeho dějiny</a:t>
            </a:r>
            <a:r>
              <a:rPr lang="cs-CZ" b="1" dirty="0" smtClean="0">
                <a:hlinkClick r:id="" action="ppaction://hlinkfile"/>
              </a:rPr>
              <a:t>	11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Stavební dějiny kostela a průběh umělecké výzdoby</a:t>
            </a:r>
            <a:r>
              <a:rPr lang="cs-CZ" b="1" dirty="0" smtClean="0">
                <a:hlinkClick r:id="" action="ppaction://hlinkfile"/>
              </a:rPr>
              <a:t>	15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Architektonický popis kostela a </a:t>
            </a:r>
            <a:r>
              <a:rPr lang="cs-CZ" u="sng" dirty="0" err="1" smtClean="0">
                <a:hlinkClick r:id="" action="ppaction://hlinkfile"/>
              </a:rPr>
              <a:t>Pirchanské</a:t>
            </a:r>
            <a:r>
              <a:rPr lang="cs-CZ" u="sng" dirty="0" smtClean="0">
                <a:hlinkClick r:id="" action="ppaction://hlinkfile"/>
              </a:rPr>
              <a:t> kaple</a:t>
            </a:r>
            <a:r>
              <a:rPr lang="cs-CZ" b="1" dirty="0" smtClean="0">
                <a:hlinkClick r:id="" action="ppaction://hlinkfile"/>
              </a:rPr>
              <a:t>	19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Oltáře v kostele a další mobiliář</a:t>
            </a:r>
            <a:r>
              <a:rPr lang="cs-CZ" b="1" dirty="0" smtClean="0">
                <a:hlinkClick r:id="" action="ppaction://hlinkfile"/>
              </a:rPr>
              <a:t>	22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Epitafy v kostele</a:t>
            </a:r>
            <a:r>
              <a:rPr lang="cs-CZ" b="1" dirty="0" smtClean="0">
                <a:hlinkClick r:id="" action="ppaction://hlinkfile"/>
              </a:rPr>
              <a:t>	25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Nástěnná malba v kostele</a:t>
            </a:r>
            <a:r>
              <a:rPr lang="cs-CZ" b="1" dirty="0" smtClean="0">
                <a:hlinkClick r:id="" action="ppaction://hlinkfile"/>
              </a:rPr>
              <a:t>	27</a:t>
            </a:r>
            <a:endParaRPr lang="cs-CZ" b="1" dirty="0" smtClean="0"/>
          </a:p>
          <a:p>
            <a:r>
              <a:rPr lang="cs-CZ" u="sng" dirty="0" err="1" smtClean="0">
                <a:hlinkClick r:id="" action="ppaction://hlinkfile"/>
              </a:rPr>
              <a:t>Pirchanský</a:t>
            </a:r>
            <a:r>
              <a:rPr lang="cs-CZ" u="sng" dirty="0" smtClean="0">
                <a:hlinkClick r:id="" action="ppaction://hlinkfile"/>
              </a:rPr>
              <a:t> oltář</a:t>
            </a:r>
            <a:r>
              <a:rPr lang="cs-CZ" b="1" dirty="0" smtClean="0">
                <a:hlinkClick r:id="" action="ppaction://hlinkfile"/>
              </a:rPr>
              <a:t>	29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Epitafy v </a:t>
            </a:r>
            <a:r>
              <a:rPr lang="cs-CZ" u="sng" dirty="0" err="1" smtClean="0">
                <a:hlinkClick r:id="" action="ppaction://hlinkfile"/>
              </a:rPr>
              <a:t>Pirchanské</a:t>
            </a:r>
            <a:r>
              <a:rPr lang="cs-CZ" u="sng" dirty="0" smtClean="0">
                <a:hlinkClick r:id="" action="ppaction://hlinkfile"/>
              </a:rPr>
              <a:t> kapli</a:t>
            </a:r>
            <a:r>
              <a:rPr lang="cs-CZ" b="1" dirty="0" smtClean="0">
                <a:hlinkClick r:id="" action="ppaction://hlinkfile"/>
              </a:rPr>
              <a:t>	33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Nástěnná malba v </a:t>
            </a:r>
            <a:r>
              <a:rPr lang="cs-CZ" u="sng" dirty="0" err="1" smtClean="0">
                <a:hlinkClick r:id="" action="ppaction://hlinkfile"/>
              </a:rPr>
              <a:t>Pirchanské</a:t>
            </a:r>
            <a:r>
              <a:rPr lang="cs-CZ" u="sng" dirty="0" smtClean="0">
                <a:hlinkClick r:id="" action="ppaction://hlinkfile"/>
              </a:rPr>
              <a:t> kapli</a:t>
            </a:r>
            <a:r>
              <a:rPr lang="cs-CZ" b="1" dirty="0" smtClean="0">
                <a:hlinkClick r:id="" action="ppaction://hlinkfile"/>
              </a:rPr>
              <a:t>	35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Sakrální architektura kolem roku 1600</a:t>
            </a:r>
            <a:r>
              <a:rPr lang="cs-CZ" b="1" dirty="0" smtClean="0">
                <a:hlinkClick r:id="" action="ppaction://hlinkfile"/>
              </a:rPr>
              <a:t>	38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Závěr</a:t>
            </a:r>
            <a:r>
              <a:rPr lang="cs-CZ" b="1" dirty="0" smtClean="0">
                <a:hlinkClick r:id="" action="ppaction://hlinkfile"/>
              </a:rPr>
              <a:t>	41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Bibliografie</a:t>
            </a:r>
            <a:r>
              <a:rPr lang="cs-CZ" b="1" dirty="0" smtClean="0">
                <a:hlinkClick r:id="" action="ppaction://hlinkfile"/>
              </a:rPr>
              <a:t>	42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Seznam obrazové přílohy</a:t>
            </a:r>
            <a:r>
              <a:rPr lang="cs-CZ" b="1" dirty="0" smtClean="0">
                <a:hlinkClick r:id="" action="ppaction://hlinkfile"/>
              </a:rPr>
              <a:t>	46</a:t>
            </a:r>
            <a:endParaRPr lang="cs-CZ" b="1" dirty="0" smtClean="0"/>
          </a:p>
          <a:p>
            <a:r>
              <a:rPr lang="cs-CZ" u="sng" dirty="0" smtClean="0">
                <a:hlinkClick r:id="" action="ppaction://hlinkfile"/>
              </a:rPr>
              <a:t>Obrazová příloha</a:t>
            </a:r>
            <a:r>
              <a:rPr lang="cs-CZ" b="1" dirty="0" smtClean="0">
                <a:hlinkClick r:id="" action="ppaction://hlinkfile"/>
              </a:rPr>
              <a:t>	.</a:t>
            </a:r>
            <a:r>
              <a:rPr lang="cs-CZ" b="1" u="sng" dirty="0" smtClean="0"/>
              <a:t>48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48130" name="Picture 2" descr="C:\Documents and Settings\Administrator\Dokumenty\Foto\Jindřichův Hradec ad\Jindřichův Hradec_N. Trojice a kaple\DSC_0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0"/>
            <a:ext cx="3000364" cy="4481558"/>
          </a:xfrm>
          <a:prstGeom prst="rect">
            <a:avLst/>
          </a:prstGeom>
          <a:noFill/>
        </p:spPr>
      </p:pic>
      <p:pic>
        <p:nvPicPr>
          <p:cNvPr id="48131" name="Picture 3" descr="C:\Documents and Settings\Administrator\Dokumenty\Foto\Jindřichův Hradec ad\Jindřichův Hradec_N. Trojice a kaple\DSC_0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92" y="4581456"/>
            <a:ext cx="3400408" cy="227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cs-CZ" sz="5400" cap="small" dirty="0" smtClean="0"/>
              <a:t> </a:t>
            </a:r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cs-CZ" sz="5400" cap="small" dirty="0" smtClean="0"/>
              <a:t>Formální úprava 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4" name="Picture 2" descr="http://www.onlio.com/cs/clanky/obrazky/typografie-opentyp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00240"/>
            <a:ext cx="667204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0112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Oplakávání Krista, kol. 1735</a:t>
            </a:r>
            <a:endParaRPr lang="cs-CZ" sz="2800" dirty="0"/>
          </a:p>
        </p:txBody>
      </p:sp>
      <p:pic>
        <p:nvPicPr>
          <p:cNvPr id="7170" name="Picture 2" descr="J:\Brno\LS2013\Uvedení II\Obr\Obr. Popis\P1250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674953" cy="5286412"/>
          </a:xfrm>
          <a:prstGeom prst="rect">
            <a:avLst/>
          </a:prstGeom>
          <a:noFill/>
        </p:spPr>
      </p:pic>
      <p:pic>
        <p:nvPicPr>
          <p:cNvPr id="7171" name="Picture 3" descr="J:\Brno\LS2013\Uvedení II\Obr\Obr. Popis\P1250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68" y="785794"/>
            <a:ext cx="4269533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185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Bibliografie – Citace – Poznámkový aparát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b="1" dirty="0" smtClean="0">
              <a:latin typeface="Arial" charset="0"/>
            </a:endParaRPr>
          </a:p>
          <a:p>
            <a:r>
              <a:rPr lang="cs-CZ" dirty="0" smtClean="0"/>
              <a:t>Norma ČSN</a:t>
            </a:r>
          </a:p>
          <a:p>
            <a:r>
              <a:rPr lang="cs-CZ" dirty="0" smtClean="0"/>
              <a:t>Specifické normy časopisů a institucí</a:t>
            </a:r>
          </a:p>
          <a:p>
            <a:r>
              <a:rPr lang="cs-CZ" dirty="0" smtClean="0"/>
              <a:t>Norma čas. Umění</a:t>
            </a:r>
          </a:p>
          <a:p>
            <a:r>
              <a:rPr lang="cs-CZ" dirty="0" smtClean="0"/>
              <a:t>Individuální norma – lze, ale musí být důsledné</a:t>
            </a:r>
          </a:p>
          <a:p>
            <a:endParaRPr lang="cs-CZ" dirty="0" smtClean="0"/>
          </a:p>
          <a:p>
            <a:r>
              <a:rPr lang="cs-CZ" b="1" dirty="0" smtClean="0"/>
              <a:t>Poznámkový aparát </a:t>
            </a:r>
            <a:r>
              <a:rPr lang="cs-CZ" dirty="0" smtClean="0"/>
              <a:t>– symptom odborného textu – cílem je verifikovat názory a umožnit každému je sledovat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Nejčastější bibliografické zkratky</a:t>
            </a:r>
          </a:p>
        </p:txBody>
      </p:sp>
      <p:sp>
        <p:nvSpPr>
          <p:cNvPr id="9728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2400" smtClean="0"/>
              <a:t>Ibidem</a:t>
            </a:r>
          </a:p>
          <a:p>
            <a:pPr eaLnBrk="1" hangingPunct="1"/>
            <a:r>
              <a:rPr lang="cs-CZ" sz="2400" smtClean="0"/>
              <a:t>Idem </a:t>
            </a:r>
          </a:p>
          <a:p>
            <a:pPr eaLnBrk="1" hangingPunct="1"/>
            <a:r>
              <a:rPr lang="cs-CZ" sz="2400" smtClean="0"/>
              <a:t>Eadem</a:t>
            </a:r>
          </a:p>
          <a:p>
            <a:pPr eaLnBrk="1" hangingPunct="1"/>
            <a:r>
              <a:rPr lang="cs-CZ" sz="2400" smtClean="0"/>
              <a:t>Iidem</a:t>
            </a:r>
          </a:p>
          <a:p>
            <a:pPr eaLnBrk="1" hangingPunct="1"/>
            <a:r>
              <a:rPr lang="cs-CZ" sz="2400" smtClean="0"/>
              <a:t>S. l. </a:t>
            </a:r>
          </a:p>
          <a:p>
            <a:pPr eaLnBrk="1" hangingPunct="1"/>
            <a:r>
              <a:rPr lang="cs-CZ" sz="2400" smtClean="0"/>
              <a:t>S. d. </a:t>
            </a:r>
          </a:p>
          <a:p>
            <a:pPr eaLnBrk="1" hangingPunct="1"/>
            <a:r>
              <a:rPr lang="cs-CZ" sz="2400" smtClean="0"/>
              <a:t>B. n. </a:t>
            </a:r>
          </a:p>
          <a:p>
            <a:pPr eaLnBrk="1" hangingPunct="1"/>
            <a:r>
              <a:rPr lang="cs-CZ" sz="2400" smtClean="0"/>
              <a:t>Nepagin.</a:t>
            </a:r>
          </a:p>
          <a:p>
            <a:pPr eaLnBrk="1" hangingPunct="1"/>
            <a:r>
              <a:rPr lang="cs-CZ" sz="2400" smtClean="0"/>
              <a:t>nefol.  </a:t>
            </a:r>
          </a:p>
          <a:p>
            <a:pPr eaLnBrk="1" hangingPunct="1"/>
            <a:r>
              <a:rPr lang="cs-CZ" sz="2400" smtClean="0"/>
              <a:t>f.; p.; sl.  </a:t>
            </a:r>
          </a:p>
          <a:p>
            <a:pPr eaLnBrk="1" hangingPunct="1"/>
            <a:r>
              <a:rPr lang="cs-CZ" sz="2400" smtClean="0"/>
              <a:t>Ed., eds., edd. </a:t>
            </a:r>
          </a:p>
          <a:p>
            <a:pPr eaLnBrk="1" hangingPunct="1"/>
            <a:r>
              <a:rPr lang="cs-CZ" sz="2400" smtClean="0"/>
              <a:t>et al. </a:t>
            </a:r>
          </a:p>
          <a:p>
            <a:pPr eaLnBrk="1" hangingPunct="1">
              <a:buFont typeface="Arial" charset="0"/>
              <a:buNone/>
            </a:pPr>
            <a:endParaRPr lang="cs-CZ" sz="240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Nejčastější bibliografické zkratky</a:t>
            </a:r>
          </a:p>
        </p:txBody>
      </p:sp>
      <p:sp>
        <p:nvSpPr>
          <p:cNvPr id="9830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2400" dirty="0" err="1" smtClean="0"/>
              <a:t>Ibidem</a:t>
            </a:r>
            <a:r>
              <a:rPr lang="cs-CZ" sz="2400" dirty="0" smtClean="0"/>
              <a:t> – tamtéž (případně </a:t>
            </a:r>
            <a:r>
              <a:rPr lang="cs-CZ" sz="2400" dirty="0" err="1" smtClean="0"/>
              <a:t>op</a:t>
            </a:r>
            <a:r>
              <a:rPr lang="cs-CZ" sz="2400" dirty="0" smtClean="0"/>
              <a:t>. cit.; </a:t>
            </a:r>
            <a:r>
              <a:rPr lang="cs-CZ" sz="2400" dirty="0" err="1" smtClean="0"/>
              <a:t>c</a:t>
            </a:r>
            <a:r>
              <a:rPr lang="cs-CZ" sz="2400" dirty="0" smtClean="0"/>
              <a:t>. p.)</a:t>
            </a:r>
          </a:p>
          <a:p>
            <a:pPr eaLnBrk="1" hangingPunct="1"/>
            <a:r>
              <a:rPr lang="cs-CZ" sz="2400" dirty="0" err="1" smtClean="0"/>
              <a:t>Idem</a:t>
            </a:r>
            <a:r>
              <a:rPr lang="cs-CZ" sz="2400" dirty="0" smtClean="0"/>
              <a:t> – tentýž</a:t>
            </a:r>
          </a:p>
          <a:p>
            <a:pPr eaLnBrk="1" hangingPunct="1"/>
            <a:r>
              <a:rPr lang="cs-CZ" sz="2400" dirty="0" err="1" smtClean="0"/>
              <a:t>Eadem</a:t>
            </a:r>
            <a:r>
              <a:rPr lang="cs-CZ" sz="2400" dirty="0" smtClean="0"/>
              <a:t> – tatáž</a:t>
            </a:r>
          </a:p>
          <a:p>
            <a:pPr eaLnBrk="1" hangingPunct="1"/>
            <a:r>
              <a:rPr lang="cs-CZ" sz="2400" dirty="0" err="1" smtClean="0"/>
              <a:t>Iidem</a:t>
            </a:r>
            <a:r>
              <a:rPr lang="cs-CZ" sz="2400" dirty="0" smtClean="0"/>
              <a:t> – titíž </a:t>
            </a:r>
          </a:p>
          <a:p>
            <a:pPr eaLnBrk="1" hangingPunct="1"/>
            <a:r>
              <a:rPr lang="cs-CZ" sz="2400" dirty="0" smtClean="0"/>
              <a:t>S. l. sine </a:t>
            </a:r>
            <a:r>
              <a:rPr lang="cs-CZ" sz="2400" dirty="0" err="1" smtClean="0"/>
              <a:t>loco</a:t>
            </a:r>
            <a:r>
              <a:rPr lang="cs-CZ" sz="2400" dirty="0" smtClean="0"/>
              <a:t> – bez uvedení místa vydání (</a:t>
            </a:r>
            <a:r>
              <a:rPr lang="cs-CZ" sz="2400" dirty="0" err="1" smtClean="0"/>
              <a:t>b</a:t>
            </a:r>
            <a:r>
              <a:rPr lang="cs-CZ" sz="2400" dirty="0" smtClean="0"/>
              <a:t>. m.)</a:t>
            </a:r>
          </a:p>
          <a:p>
            <a:pPr eaLnBrk="1" hangingPunct="1"/>
            <a:r>
              <a:rPr lang="cs-CZ" sz="2400" dirty="0" smtClean="0"/>
              <a:t>S. </a:t>
            </a:r>
            <a:r>
              <a:rPr lang="cs-CZ" sz="2400" dirty="0" err="1" smtClean="0"/>
              <a:t>d</a:t>
            </a:r>
            <a:r>
              <a:rPr lang="cs-CZ" sz="2400" dirty="0" smtClean="0"/>
              <a:t>. sine </a:t>
            </a:r>
            <a:r>
              <a:rPr lang="cs-CZ" sz="2400" dirty="0" err="1" smtClean="0"/>
              <a:t>dato</a:t>
            </a:r>
            <a:r>
              <a:rPr lang="cs-CZ" sz="2400" dirty="0" smtClean="0"/>
              <a:t> – bez uvedení data vydání (</a:t>
            </a:r>
            <a:r>
              <a:rPr lang="cs-CZ" sz="2400" dirty="0" err="1" smtClean="0"/>
              <a:t>b</a:t>
            </a:r>
            <a:r>
              <a:rPr lang="cs-CZ" sz="2400" dirty="0" smtClean="0"/>
              <a:t>. </a:t>
            </a:r>
            <a:r>
              <a:rPr lang="cs-CZ" sz="2400" dirty="0" err="1" smtClean="0"/>
              <a:t>d</a:t>
            </a:r>
            <a:r>
              <a:rPr lang="cs-CZ" sz="2400" dirty="0" smtClean="0"/>
              <a:t>.)</a:t>
            </a:r>
          </a:p>
          <a:p>
            <a:pPr eaLnBrk="1" hangingPunct="1"/>
            <a:r>
              <a:rPr lang="cs-CZ" sz="2400" dirty="0" smtClean="0"/>
              <a:t>B. n. – bez uvedení nakladatele</a:t>
            </a:r>
          </a:p>
          <a:p>
            <a:pPr eaLnBrk="1" hangingPunct="1"/>
            <a:r>
              <a:rPr lang="cs-CZ" sz="2400" dirty="0" err="1" smtClean="0"/>
              <a:t>nepagin</a:t>
            </a:r>
            <a:r>
              <a:rPr lang="cs-CZ" sz="2400" dirty="0" smtClean="0"/>
              <a:t>., </a:t>
            </a:r>
            <a:r>
              <a:rPr lang="cs-CZ" sz="2400" dirty="0" err="1" smtClean="0"/>
              <a:t>nestr</a:t>
            </a:r>
            <a:r>
              <a:rPr lang="cs-CZ" sz="2400" dirty="0" smtClean="0"/>
              <a:t>. – nestránkováno</a:t>
            </a:r>
          </a:p>
          <a:p>
            <a:pPr eaLnBrk="1" hangingPunct="1"/>
            <a:r>
              <a:rPr lang="cs-CZ" sz="2400" dirty="0" err="1" smtClean="0"/>
              <a:t>nefol</a:t>
            </a:r>
            <a:r>
              <a:rPr lang="cs-CZ" sz="2400" dirty="0" smtClean="0"/>
              <a:t>.  - nefoliováno – </a:t>
            </a:r>
            <a:r>
              <a:rPr lang="cs-CZ" sz="2400" dirty="0" err="1" smtClean="0"/>
              <a:t>recto</a:t>
            </a:r>
            <a:r>
              <a:rPr lang="cs-CZ" sz="2400" dirty="0" smtClean="0"/>
              <a:t>, </a:t>
            </a:r>
            <a:r>
              <a:rPr lang="cs-CZ" sz="2400" dirty="0" err="1" smtClean="0"/>
              <a:t>verso</a:t>
            </a:r>
            <a:endParaRPr lang="cs-CZ" sz="2400" dirty="0" smtClean="0"/>
          </a:p>
          <a:p>
            <a:pPr eaLnBrk="1" hangingPunct="1"/>
            <a:r>
              <a:rPr lang="cs-CZ" sz="2400" dirty="0" err="1" smtClean="0"/>
              <a:t>f</a:t>
            </a:r>
            <a:r>
              <a:rPr lang="cs-CZ" sz="2400" dirty="0" smtClean="0"/>
              <a:t>. – folio; p. pagina; s.; </a:t>
            </a:r>
            <a:r>
              <a:rPr lang="cs-CZ" sz="2400" dirty="0" err="1" smtClean="0"/>
              <a:t>sl</a:t>
            </a:r>
            <a:r>
              <a:rPr lang="cs-CZ" sz="2400" dirty="0" smtClean="0"/>
              <a:t>.;  </a:t>
            </a:r>
          </a:p>
          <a:p>
            <a:pPr eaLnBrk="1" hangingPunct="1"/>
            <a:r>
              <a:rPr lang="cs-CZ" sz="2400" dirty="0" err="1" smtClean="0"/>
              <a:t>Ed</a:t>
            </a:r>
            <a:r>
              <a:rPr lang="cs-CZ" sz="2400" dirty="0" smtClean="0"/>
              <a:t>., </a:t>
            </a:r>
            <a:r>
              <a:rPr lang="cs-CZ" sz="2400" dirty="0" err="1" smtClean="0"/>
              <a:t>eds</a:t>
            </a:r>
            <a:r>
              <a:rPr lang="cs-CZ" sz="2400" dirty="0" smtClean="0"/>
              <a:t>., edd. – vydavatelé – příp. </a:t>
            </a:r>
            <a:r>
              <a:rPr lang="cs-CZ" sz="2400" dirty="0" err="1" smtClean="0"/>
              <a:t>Hg</a:t>
            </a:r>
            <a:r>
              <a:rPr lang="cs-CZ" sz="2400" dirty="0" smtClean="0"/>
              <a:t>. – </a:t>
            </a:r>
            <a:r>
              <a:rPr lang="cs-CZ" sz="2400" dirty="0" err="1" smtClean="0"/>
              <a:t>Hrsg</a:t>
            </a:r>
            <a:r>
              <a:rPr lang="cs-CZ" sz="2400" dirty="0" smtClean="0"/>
              <a:t>.</a:t>
            </a:r>
          </a:p>
          <a:p>
            <a:pPr eaLnBrk="1" hangingPunct="1"/>
            <a:r>
              <a:rPr lang="cs-CZ" sz="2400" dirty="0" err="1" smtClean="0"/>
              <a:t>et</a:t>
            </a:r>
            <a:r>
              <a:rPr lang="cs-CZ" sz="2400" dirty="0" smtClean="0"/>
              <a:t> </a:t>
            </a:r>
            <a:r>
              <a:rPr lang="cs-CZ" sz="2400" dirty="0" err="1" smtClean="0"/>
              <a:t>al</a:t>
            </a:r>
            <a:r>
              <a:rPr lang="cs-CZ" sz="2400" dirty="0" smtClean="0"/>
              <a:t>. – </a:t>
            </a:r>
            <a:r>
              <a:rPr lang="cs-CZ" sz="2400" dirty="0" err="1" smtClean="0"/>
              <a:t>et</a:t>
            </a:r>
            <a:r>
              <a:rPr lang="cs-CZ" sz="2400" dirty="0" smtClean="0"/>
              <a:t> </a:t>
            </a:r>
            <a:r>
              <a:rPr lang="cs-CZ" sz="2400" dirty="0" err="1" smtClean="0"/>
              <a:t>alia</a:t>
            </a:r>
            <a:r>
              <a:rPr lang="cs-CZ" sz="2400" dirty="0" smtClean="0"/>
              <a:t> – a další = a kol.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4290"/>
            <a:ext cx="8401080" cy="6643710"/>
          </a:xfrm>
        </p:spPr>
        <p:txBody>
          <a:bodyPr>
            <a:normAutofit fontScale="40000" lnSpcReduction="20000"/>
          </a:bodyPr>
          <a:lstStyle/>
          <a:p>
            <a:r>
              <a:rPr lang="cs-CZ" b="1" dirty="0" smtClean="0"/>
              <a:t>citace monografií a sborníků:</a:t>
            </a:r>
          </a:p>
          <a:p>
            <a:r>
              <a:rPr lang="cs-CZ" dirty="0" smtClean="0"/>
              <a:t>-jméno autora – kapitálky</a:t>
            </a:r>
          </a:p>
          <a:p>
            <a:r>
              <a:rPr lang="cs-CZ" dirty="0" smtClean="0"/>
              <a:t>-název díla – kurzíva</a:t>
            </a:r>
          </a:p>
          <a:p>
            <a:r>
              <a:rPr lang="cs-CZ" dirty="0" smtClean="0"/>
              <a:t>-pokud má práce více autorů, jména se oddělují pomlčkou</a:t>
            </a:r>
          </a:p>
          <a:p>
            <a:r>
              <a:rPr lang="cs-CZ" dirty="0" smtClean="0"/>
              <a:t>-všechny položky citace se oddělují čárkou, pouze pokud má dílo více názvů (titul a podtitul),</a:t>
            </a:r>
          </a:p>
          <a:p>
            <a:r>
              <a:rPr lang="cs-CZ" dirty="0" smtClean="0"/>
              <a:t>oddělují se jednotlivé části názvu tečkou</a:t>
            </a:r>
          </a:p>
          <a:p>
            <a:r>
              <a:rPr lang="cs-CZ" dirty="0" smtClean="0"/>
              <a:t>-citujeme-li práci otištěnou v neperiodickém sborníku či jiné publikaci, uvozujeme toto</a:t>
            </a:r>
          </a:p>
          <a:p>
            <a:r>
              <a:rPr lang="cs-CZ" dirty="0" smtClean="0"/>
              <a:t>periodikum a publikaci předložkou </a:t>
            </a:r>
            <a:r>
              <a:rPr lang="cs-CZ" b="1" dirty="0" smtClean="0"/>
              <a:t>in:</a:t>
            </a:r>
          </a:p>
          <a:p>
            <a:r>
              <a:rPr lang="cs-CZ" dirty="0" smtClean="0"/>
              <a:t>-jména editorů monografií a sborníků se uvádějí až za názvem práce, před jejich jménem se</a:t>
            </a:r>
          </a:p>
          <a:p>
            <a:r>
              <a:rPr lang="cs-CZ" dirty="0" smtClean="0"/>
              <a:t>uvádí ediční zkratka v závorce – u německých titulů (</a:t>
            </a:r>
            <a:r>
              <a:rPr lang="cs-CZ" dirty="0" err="1" smtClean="0"/>
              <a:t>Hrsg</a:t>
            </a:r>
            <a:r>
              <a:rPr lang="cs-CZ" dirty="0" smtClean="0"/>
              <a:t>.), u francouzských (</a:t>
            </a:r>
            <a:r>
              <a:rPr lang="cs-CZ" dirty="0" err="1" smtClean="0"/>
              <a:t>éd</a:t>
            </a:r>
            <a:r>
              <a:rPr lang="cs-CZ" dirty="0" smtClean="0"/>
              <a:t>.) a u všech</a:t>
            </a:r>
          </a:p>
          <a:p>
            <a:r>
              <a:rPr lang="cs-CZ" dirty="0" smtClean="0"/>
              <a:t>ostatních, včetně českých, (</a:t>
            </a:r>
            <a:r>
              <a:rPr lang="cs-CZ" dirty="0" err="1" smtClean="0"/>
              <a:t>ed</a:t>
            </a:r>
            <a:r>
              <a:rPr lang="cs-CZ" dirty="0" smtClean="0"/>
              <a:t>.) nebo (edd.)</a:t>
            </a:r>
          </a:p>
          <a:p>
            <a:r>
              <a:rPr lang="cs-CZ" dirty="0" smtClean="0"/>
              <a:t>-informace o edičních řadách se uvádí za místem a rokem vydání - viz VÍT VLNAS,</a:t>
            </a:r>
          </a:p>
          <a:p>
            <a:r>
              <a:rPr lang="cs-CZ" dirty="0" smtClean="0"/>
              <a:t>Novokřtěnci v </a:t>
            </a:r>
            <a:r>
              <a:rPr lang="cs-CZ" dirty="0" err="1" smtClean="0"/>
              <a:t>Münsteru</a:t>
            </a:r>
            <a:r>
              <a:rPr lang="cs-CZ" dirty="0" smtClean="0"/>
              <a:t>, Praha 2002 (=Knižnice Dějin a současnosti, sv. 17); RENÉ ALFONS</a:t>
            </a:r>
          </a:p>
          <a:p>
            <a:r>
              <a:rPr lang="de-DE" dirty="0" smtClean="0"/>
              <a:t>HAIDEN, Die Z – Eine Wiener Erfolgsgeschichte, Innsbruck 2007 (=Forschungen und</a:t>
            </a:r>
          </a:p>
          <a:p>
            <a:r>
              <a:rPr lang="de-DE" dirty="0" smtClean="0"/>
              <a:t>Beiträge zur Wiener Stadtgeschichte, Bd. 48)</a:t>
            </a:r>
          </a:p>
          <a:p>
            <a:r>
              <a:rPr lang="cs-CZ" dirty="0" smtClean="0"/>
              <a:t>-jiná než první vydání díla se označují číslem v horním indexu u data vydání – Josef Petráň,</a:t>
            </a:r>
          </a:p>
          <a:p>
            <a:r>
              <a:rPr lang="cs-CZ" dirty="0" smtClean="0"/>
              <a:t>Kalendář, Praha 20042</a:t>
            </a:r>
          </a:p>
          <a:p>
            <a:r>
              <a:rPr lang="cs-CZ" dirty="0" smtClean="0"/>
              <a:t>-stránkový rozsah se uvozuje zkratkou pro stranu v jazyce publikované studie: pro české texty</a:t>
            </a:r>
          </a:p>
          <a:p>
            <a:r>
              <a:rPr lang="cs-CZ" b="1" dirty="0" smtClean="0"/>
              <a:t>s., pro německé S., pro anglické p. (případně </a:t>
            </a:r>
            <a:r>
              <a:rPr lang="cs-CZ" b="1" dirty="0" err="1" smtClean="0"/>
              <a:t>pp</a:t>
            </a:r>
            <a:r>
              <a:rPr lang="cs-CZ" b="1" dirty="0" smtClean="0"/>
              <a:t>.) atd.</a:t>
            </a:r>
          </a:p>
          <a:p>
            <a:r>
              <a:rPr lang="cs-CZ" dirty="0" smtClean="0"/>
              <a:t>-díly (svazky) publikací se uvádí římskou číslicí</a:t>
            </a:r>
          </a:p>
          <a:p>
            <a:r>
              <a:rPr lang="cs-CZ" dirty="0" smtClean="0"/>
              <a:t>Příklad:</a:t>
            </a:r>
          </a:p>
          <a:p>
            <a:r>
              <a:rPr lang="cs-CZ" dirty="0" smtClean="0"/>
              <a:t>JOSEF PEKAŘ, </a:t>
            </a:r>
            <a:r>
              <a:rPr lang="cs-CZ" i="1" dirty="0" smtClean="0"/>
              <a:t>Bílá hora. Její příčiny a následky, Praha 1921, s. 19</a:t>
            </a:r>
          </a:p>
          <a:p>
            <a:r>
              <a:rPr lang="cs-CZ" dirty="0" smtClean="0"/>
              <a:t>při opakování : J. PEKAŘ, </a:t>
            </a:r>
            <a:r>
              <a:rPr lang="cs-CZ" i="1" dirty="0" smtClean="0"/>
              <a:t>Bílá hora, s. 26</a:t>
            </a:r>
          </a:p>
          <a:p>
            <a:r>
              <a:rPr lang="cs-CZ" dirty="0" smtClean="0"/>
              <a:t>při opakování v následné citaci: Tamtéž, s. 38</a:t>
            </a:r>
          </a:p>
          <a:p>
            <a:r>
              <a:rPr lang="cs-CZ" dirty="0" smtClean="0"/>
              <a:t>IVAN HLAVÁČEK – JAROSLAV KAŠPAR – ROSTISLAV NOVÝ, </a:t>
            </a:r>
            <a:r>
              <a:rPr lang="cs-CZ" i="1" dirty="0" err="1" smtClean="0"/>
              <a:t>Vademecum</a:t>
            </a:r>
            <a:r>
              <a:rPr lang="cs-CZ" i="1" dirty="0" smtClean="0"/>
              <a:t> pomocných věd</a:t>
            </a:r>
          </a:p>
          <a:p>
            <a:r>
              <a:rPr lang="sv-SE" i="1" dirty="0" smtClean="0"/>
              <a:t>historických, Praha 1985, s. 24</a:t>
            </a:r>
          </a:p>
          <a:p>
            <a:r>
              <a:rPr lang="de-DE" i="1" dirty="0" smtClean="0"/>
              <a:t>Das Kunst und kulturgeschichtliche Museum im 19. Jahrhundert, (Hrsg.) BERNHARD DENEKE</a:t>
            </a:r>
          </a:p>
          <a:p>
            <a:r>
              <a:rPr lang="de-DE" dirty="0" smtClean="0"/>
              <a:t>– RAINER KASCHNITZ, München 1977, s. 182</a:t>
            </a:r>
          </a:p>
          <a:p>
            <a:r>
              <a:rPr lang="de-DE" dirty="0" smtClean="0"/>
              <a:t>HEINRICH OTTO WELSCH, </a:t>
            </a:r>
            <a:r>
              <a:rPr lang="de-DE" i="1" dirty="0" smtClean="0"/>
              <a:t>Nation und Welt, in: Nationalismus, (Hrsg.) HEINZ WINKLER,</a:t>
            </a:r>
          </a:p>
          <a:p>
            <a:r>
              <a:rPr lang="cs-CZ" dirty="0" err="1" smtClean="0"/>
              <a:t>Leipzig</a:t>
            </a:r>
            <a:r>
              <a:rPr lang="cs-CZ" dirty="0" smtClean="0"/>
              <a:t> 2005, s. 123</a:t>
            </a:r>
          </a:p>
          <a:p>
            <a:r>
              <a:rPr lang="cs-CZ" dirty="0" smtClean="0"/>
              <a:t>TOMÁŠ BOROVSKÝ, </a:t>
            </a:r>
            <a:r>
              <a:rPr lang="cs-CZ" i="1" dirty="0" smtClean="0"/>
              <a:t>Čas středověkých měšťanských testamentů, in: Pozdně středověké</a:t>
            </a:r>
          </a:p>
          <a:p>
            <a:r>
              <a:rPr lang="cs-CZ" i="1" dirty="0" smtClean="0"/>
              <a:t>testamenty v českých městech, (edd.) KATEŘINA JÍŠOVÁ – EVA DOLEŽALOVÁ, Praha 2006</a:t>
            </a: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fontScale="55000" lnSpcReduction="20000"/>
          </a:bodyPr>
          <a:lstStyle/>
          <a:p>
            <a:r>
              <a:rPr lang="cs-CZ" b="1" dirty="0" smtClean="0"/>
              <a:t>citace z periodik:</a:t>
            </a:r>
          </a:p>
          <a:p>
            <a:r>
              <a:rPr lang="cs-CZ" dirty="0" smtClean="0"/>
              <a:t>-viz citace monografií a sborníků</a:t>
            </a:r>
          </a:p>
          <a:p>
            <a:r>
              <a:rPr lang="cs-CZ" dirty="0" smtClean="0"/>
              <a:t>-mezi názvem periodika a číslem ročníku neděláme čárku</a:t>
            </a:r>
          </a:p>
          <a:p>
            <a:r>
              <a:rPr lang="cs-CZ" dirty="0" smtClean="0"/>
              <a:t>-pokud je běžné používat zkratku pro název časopisu, při první citaci píšeme celý název</a:t>
            </a:r>
          </a:p>
          <a:p>
            <a:r>
              <a:rPr lang="cs-CZ" dirty="0" smtClean="0"/>
              <a:t>časopisu a v závorce za ním zkratku; v následujících citacích používáme jen zkratku</a:t>
            </a:r>
          </a:p>
          <a:p>
            <a:r>
              <a:rPr lang="cs-CZ" dirty="0" smtClean="0"/>
              <a:t>číslo časopisu uvádíme pouze tehdy, není-li jeden ročník stránkován průběžně</a:t>
            </a:r>
          </a:p>
          <a:p>
            <a:r>
              <a:rPr lang="cs-CZ" dirty="0" smtClean="0"/>
              <a:t>-pokud nemá periodikum vyznačeno číslo ročníku a uvádí pouze průběžná čísla – uvedeme</a:t>
            </a:r>
          </a:p>
          <a:p>
            <a:r>
              <a:rPr lang="cs-CZ" dirty="0" smtClean="0"/>
              <a:t>rok vydání a za čárkou číslo periodika uvedené označením č. příp. </a:t>
            </a:r>
            <a:r>
              <a:rPr lang="cs-CZ" dirty="0" err="1" smtClean="0"/>
              <a:t>Nr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Příklad:</a:t>
            </a:r>
          </a:p>
          <a:p>
            <a:r>
              <a:rPr lang="cs-CZ" dirty="0" smtClean="0"/>
              <a:t>VALENTIN URFUS, </a:t>
            </a:r>
            <a:r>
              <a:rPr lang="cs-CZ" i="1" dirty="0" smtClean="0"/>
              <a:t>Právní postavení českých měst a rakouský absolutismus v období</a:t>
            </a:r>
          </a:p>
          <a:p>
            <a:r>
              <a:rPr lang="cs-CZ" i="1" dirty="0" smtClean="0"/>
              <a:t>národního obrození, Sborník archivních prací (dále SAP) 19, 1969, s. 386-440</a:t>
            </a:r>
          </a:p>
          <a:p>
            <a:r>
              <a:rPr lang="pl-PL" dirty="0" smtClean="0"/>
              <a:t>MACIEJ MATWIJÓW, </a:t>
            </a:r>
            <a:r>
              <a:rPr lang="pl-PL" i="1" dirty="0" smtClean="0"/>
              <a:t>Drogi kariery Marcina Dębickiego, Studia Historyczne 69/2, 2006, s. 12-</a:t>
            </a:r>
          </a:p>
          <a:p>
            <a:r>
              <a:rPr lang="cs-CZ" dirty="0" smtClean="0"/>
              <a:t>73</a:t>
            </a:r>
          </a:p>
          <a:p>
            <a:r>
              <a:rPr lang="cs-CZ" dirty="0" smtClean="0"/>
              <a:t>IVAN GROSPIČ, </a:t>
            </a:r>
            <a:r>
              <a:rPr lang="cs-CZ" i="1" dirty="0" smtClean="0"/>
              <a:t>Slovenské národní povstání, jeho státoprávní význam a odkaz, </a:t>
            </a:r>
            <a:r>
              <a:rPr lang="cs-CZ" i="1" dirty="0" err="1" smtClean="0"/>
              <a:t>Acta</a:t>
            </a:r>
            <a:endParaRPr lang="cs-CZ" i="1" dirty="0" smtClean="0"/>
          </a:p>
          <a:p>
            <a:r>
              <a:rPr lang="cs-CZ" dirty="0" err="1" smtClean="0"/>
              <a:t>Universitatis</a:t>
            </a:r>
            <a:r>
              <a:rPr lang="cs-CZ" dirty="0" smtClean="0"/>
              <a:t> </a:t>
            </a:r>
            <a:r>
              <a:rPr lang="cs-CZ" dirty="0" err="1" smtClean="0"/>
              <a:t>Carolinae</a:t>
            </a:r>
            <a:r>
              <a:rPr lang="cs-CZ" dirty="0" smtClean="0"/>
              <a:t> - </a:t>
            </a:r>
            <a:r>
              <a:rPr lang="cs-CZ" dirty="0" err="1" smtClean="0"/>
              <a:t>Iuridica</a:t>
            </a:r>
            <a:r>
              <a:rPr lang="cs-CZ" dirty="0" smtClean="0"/>
              <a:t> 1961, č. 2, s. 121-156</a:t>
            </a:r>
          </a:p>
          <a:p>
            <a:r>
              <a:rPr lang="de-DE" dirty="0" smtClean="0"/>
              <a:t>EDUARD JAKL, </a:t>
            </a:r>
            <a:r>
              <a:rPr lang="de-DE" i="1" dirty="0" smtClean="0"/>
              <a:t>Achtzig Jahre Eisenbahn Prag – Bodenbach, Deutsche Zeitung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5626121"/>
          </a:xfrm>
        </p:spPr>
        <p:txBody>
          <a:bodyPr>
            <a:noAutofit/>
          </a:bodyPr>
          <a:lstStyle/>
          <a:p>
            <a:r>
              <a:rPr lang="cs-CZ" sz="1700" b="1" dirty="0" smtClean="0"/>
              <a:t>Archiválie:</a:t>
            </a:r>
          </a:p>
          <a:p>
            <a:r>
              <a:rPr lang="cs-CZ" sz="1700" dirty="0" smtClean="0"/>
              <a:t>-aktuální název archivní instituce (včetně jejího geografického určení), název fondu (sbírky)</a:t>
            </a:r>
          </a:p>
          <a:p>
            <a:r>
              <a:rPr lang="cs-CZ" sz="1700" dirty="0" smtClean="0"/>
              <a:t>včetně jeho dílčích celků, perioda spisové manipulace, signatura, </a:t>
            </a:r>
            <a:r>
              <a:rPr lang="cs-CZ" sz="1700" dirty="0" err="1" smtClean="0"/>
              <a:t>inv</a:t>
            </a:r>
            <a:r>
              <a:rPr lang="cs-CZ" sz="1700" dirty="0" smtClean="0"/>
              <a:t>. číslo, karton (kniha),</a:t>
            </a:r>
          </a:p>
          <a:p>
            <a:r>
              <a:rPr lang="cs-CZ" sz="1700" dirty="0" smtClean="0"/>
              <a:t>citace archiválie včetně její datace</a:t>
            </a:r>
          </a:p>
          <a:p>
            <a:r>
              <a:rPr lang="cs-CZ" sz="1700" dirty="0" smtClean="0"/>
              <a:t>-při první citaci se jméno archivní instituce a název fondu uvádějí v kompletní podobě, pokud</a:t>
            </a:r>
          </a:p>
          <a:p>
            <a:r>
              <a:rPr lang="cs-CZ" sz="1700" dirty="0" smtClean="0"/>
              <a:t>pro ně existují zkratky, vypíší se v první citaci do závorek a používají se ve všech</a:t>
            </a:r>
          </a:p>
          <a:p>
            <a:r>
              <a:rPr lang="cs-CZ" sz="1700" dirty="0" smtClean="0"/>
              <a:t>následujících opakovaných citacích</a:t>
            </a:r>
          </a:p>
          <a:p>
            <a:r>
              <a:rPr lang="pl-PL" sz="1700" dirty="0" smtClean="0"/>
              <a:t>-zkratky pro archivy a fondy dle evidenci NAD</a:t>
            </a:r>
          </a:p>
          <a:p>
            <a:r>
              <a:rPr lang="cs-CZ" sz="1700" dirty="0" smtClean="0"/>
              <a:t>-sign. se uvádí pouze v případě její existence, jinak postačí moderní evidence podle </a:t>
            </a:r>
            <a:r>
              <a:rPr lang="cs-CZ" sz="1700" b="1" dirty="0" err="1" smtClean="0"/>
              <a:t>inv.č</a:t>
            </a:r>
            <a:r>
              <a:rPr lang="cs-CZ" sz="1700" b="1" dirty="0" smtClean="0"/>
              <a:t>.</a:t>
            </a:r>
          </a:p>
          <a:p>
            <a:r>
              <a:rPr lang="cs-CZ" sz="1700" dirty="0" smtClean="0"/>
              <a:t>-rozsah uváděný ve foliích se uvozuje zkratkou </a:t>
            </a:r>
            <a:r>
              <a:rPr lang="cs-CZ" sz="1700" b="1" dirty="0" err="1" smtClean="0"/>
              <a:t>f</a:t>
            </a:r>
            <a:r>
              <a:rPr lang="cs-CZ" sz="1700" b="1" dirty="0" smtClean="0"/>
              <a:t>. (r/v)</a:t>
            </a:r>
          </a:p>
          <a:p>
            <a:r>
              <a:rPr lang="cs-CZ" sz="1700" dirty="0" smtClean="0"/>
              <a:t>Příklad:</a:t>
            </a:r>
          </a:p>
          <a:p>
            <a:r>
              <a:rPr lang="cs-CZ" sz="1700" dirty="0" smtClean="0"/>
              <a:t>Národní archiv (NA) Praha, Ministerstvo vnitra , prezidium (PMV), 1880-1890, sign. K-1,</a:t>
            </a:r>
          </a:p>
          <a:p>
            <a:r>
              <a:rPr lang="cs-CZ" sz="1700" dirty="0" err="1" smtClean="0"/>
              <a:t>inv.č</a:t>
            </a:r>
            <a:r>
              <a:rPr lang="cs-CZ" sz="1700" dirty="0" smtClean="0"/>
              <a:t>. 326, </a:t>
            </a:r>
            <a:r>
              <a:rPr lang="cs-CZ" sz="1700" dirty="0" err="1" smtClean="0"/>
              <a:t>kart</a:t>
            </a:r>
            <a:r>
              <a:rPr lang="cs-CZ" sz="1700" dirty="0" smtClean="0"/>
              <a:t>. 55, přehled povolených časopisů v Čechách 1895</a:t>
            </a:r>
          </a:p>
          <a:p>
            <a:r>
              <a:rPr lang="cs-CZ" sz="1700" dirty="0" smtClean="0"/>
              <a:t>Státní okresní archiv (</a:t>
            </a:r>
            <a:r>
              <a:rPr lang="cs-CZ" sz="1700" dirty="0" err="1" smtClean="0"/>
              <a:t>SokA</a:t>
            </a:r>
            <a:r>
              <a:rPr lang="cs-CZ" sz="1700" dirty="0" smtClean="0"/>
              <a:t>)Teplice, Archiv města (AM) Bílina, Knihy, sign. A 21, </a:t>
            </a:r>
            <a:r>
              <a:rPr lang="cs-CZ" sz="1700" dirty="0" err="1" smtClean="0"/>
              <a:t>inv.č</a:t>
            </a:r>
            <a:r>
              <a:rPr lang="cs-CZ" sz="1700" dirty="0" smtClean="0"/>
              <a:t>. 23,</a:t>
            </a:r>
          </a:p>
          <a:p>
            <a:r>
              <a:rPr lang="pt-BR" sz="1700" dirty="0" smtClean="0"/>
              <a:t>ev. č. 26, Účetní deník r. 1875, f. 126r – 130r</a:t>
            </a:r>
          </a:p>
          <a:p>
            <a:r>
              <a:rPr lang="cs-CZ" sz="1700" dirty="0" smtClean="0"/>
              <a:t>Státní oblastní archiv (SOA) Praha, Velkostatek Velké Žernoseky (</a:t>
            </a:r>
            <a:r>
              <a:rPr lang="cs-CZ" sz="1700" dirty="0" err="1" smtClean="0"/>
              <a:t>Vs</a:t>
            </a:r>
            <a:r>
              <a:rPr lang="cs-CZ" sz="1700" dirty="0" smtClean="0"/>
              <a:t> V. Žernoseky), stará</a:t>
            </a:r>
          </a:p>
          <a:p>
            <a:r>
              <a:rPr lang="cs-CZ" sz="1700" dirty="0" smtClean="0"/>
              <a:t>manipulace, </a:t>
            </a:r>
            <a:r>
              <a:rPr lang="cs-CZ" sz="1700" dirty="0" err="1" smtClean="0"/>
              <a:t>inv.č</a:t>
            </a:r>
            <a:r>
              <a:rPr lang="cs-CZ" sz="1700" dirty="0" smtClean="0"/>
              <a:t>. 25, urbář panství r. 1725</a:t>
            </a:r>
            <a:endParaRPr lang="cs-CZ" sz="17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14357"/>
            <a:ext cx="8686800" cy="5143536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Staré tisky (publikace vytištěné před rokem 1800 vč.):</a:t>
            </a:r>
          </a:p>
          <a:p>
            <a:r>
              <a:rPr lang="cs-CZ" sz="1600" b="1" dirty="0" smtClean="0"/>
              <a:t>jméno autora, zkrácený název díla, místo vydání: tiskař, datum vydání.</a:t>
            </a:r>
          </a:p>
          <a:p>
            <a:r>
              <a:rPr lang="cs-CZ" sz="1600" dirty="0" smtClean="0"/>
              <a:t>-jméno autora se uvádí v jazyce země jeho původu, respektive ve formě, která je v zemi jeho</a:t>
            </a:r>
          </a:p>
          <a:p>
            <a:r>
              <a:rPr lang="cs-CZ" sz="1600" dirty="0" smtClean="0"/>
              <a:t>původu respektovaná (jmenné autority)</a:t>
            </a:r>
          </a:p>
          <a:p>
            <a:r>
              <a:rPr lang="cs-CZ" sz="1600" dirty="0" smtClean="0"/>
              <a:t>-zkrácený název díla se převádí do moderní formy příslušného jazyka textu knihy</a:t>
            </a:r>
          </a:p>
          <a:p>
            <a:r>
              <a:rPr lang="cs-CZ" sz="1600" dirty="0" smtClean="0"/>
              <a:t>-místo vydání se uvádí v jazykové formě, která odpovídá aktuálně používanému jazyku v</a:t>
            </a:r>
          </a:p>
          <a:p>
            <a:r>
              <a:rPr lang="cs-CZ" sz="1600" dirty="0" smtClean="0"/>
              <a:t>uvedené zeměpisné oblasti</a:t>
            </a:r>
          </a:p>
          <a:p>
            <a:r>
              <a:rPr lang="cs-CZ" sz="1600" dirty="0" smtClean="0"/>
              <a:t>-jméno tiskaře podobně jako jméno autora uvádíme v kanonizované podobě (viz příručky pro</a:t>
            </a:r>
          </a:p>
          <a:p>
            <a:r>
              <a:rPr lang="cs-CZ" sz="1600" dirty="0" smtClean="0"/>
              <a:t>jednotlivé zeměpisné oblasti; pro Čechy Karel Chyba, Slovník knihtiskařů v Československu</a:t>
            </a:r>
          </a:p>
          <a:p>
            <a:r>
              <a:rPr lang="pl-PL" sz="1600" dirty="0" smtClean="0"/>
              <a:t>od nejstarších dob do roku 1860, Praha 1966-1970)</a:t>
            </a:r>
          </a:p>
          <a:p>
            <a:r>
              <a:rPr lang="cs-CZ" sz="1600" dirty="0" smtClean="0"/>
              <a:t>-pokud se jméno autora, tiskaře, místo a datum vydání nenalézá na titulním listě a musí se</a:t>
            </a:r>
          </a:p>
          <a:p>
            <a:r>
              <a:rPr lang="cs-CZ" sz="1600" dirty="0" smtClean="0"/>
              <a:t>dohledat v publikaci – uvádí se v závorkách kulatých, pokud se musí dohledat v pomůckách</a:t>
            </a:r>
          </a:p>
          <a:p>
            <a:r>
              <a:rPr lang="cs-CZ" sz="1600" dirty="0" smtClean="0"/>
              <a:t>mimo vlastní text knihy, dávají se údaje do hranatých závorek</a:t>
            </a:r>
          </a:p>
          <a:p>
            <a:r>
              <a:rPr lang="cs-CZ" sz="1600" dirty="0" smtClean="0"/>
              <a:t>Příklad:</a:t>
            </a:r>
          </a:p>
          <a:p>
            <a:r>
              <a:rPr lang="cs-CZ" sz="1600" dirty="0" err="1" smtClean="0"/>
              <a:t>Johann</a:t>
            </a:r>
            <a:r>
              <a:rPr lang="cs-CZ" sz="1600" dirty="0" smtClean="0"/>
              <a:t> Jakob </a:t>
            </a:r>
            <a:r>
              <a:rPr lang="cs-CZ" sz="1600" dirty="0" err="1" smtClean="0"/>
              <a:t>Geelhausen</a:t>
            </a:r>
            <a:r>
              <a:rPr lang="cs-CZ" sz="1600" dirty="0" smtClean="0"/>
              <a:t>, </a:t>
            </a:r>
            <a:r>
              <a:rPr lang="cs-CZ" sz="1600" dirty="0" err="1" smtClean="0"/>
              <a:t>Hochgräffliches</a:t>
            </a:r>
            <a:r>
              <a:rPr lang="cs-CZ" sz="1600" dirty="0" smtClean="0"/>
              <a:t> </a:t>
            </a:r>
            <a:r>
              <a:rPr lang="cs-CZ" sz="1600" dirty="0" err="1" smtClean="0"/>
              <a:t>Paarsternbergisches</a:t>
            </a:r>
            <a:r>
              <a:rPr lang="cs-CZ" sz="1600" dirty="0" smtClean="0"/>
              <a:t> </a:t>
            </a:r>
            <a:r>
              <a:rPr lang="cs-CZ" sz="1600" dirty="0" err="1" smtClean="0"/>
              <a:t>Bechinerbaad</a:t>
            </a:r>
            <a:r>
              <a:rPr lang="cs-CZ" sz="1600" dirty="0" smtClean="0"/>
              <a:t>, Praha: Jan</a:t>
            </a:r>
          </a:p>
          <a:p>
            <a:r>
              <a:rPr lang="cs-CZ" sz="1600" dirty="0" smtClean="0"/>
              <a:t>Václav </a:t>
            </a:r>
            <a:r>
              <a:rPr lang="cs-CZ" sz="1600" dirty="0" err="1" smtClean="0"/>
              <a:t>Helm</a:t>
            </a:r>
            <a:r>
              <a:rPr lang="cs-CZ" sz="1600" dirty="0" smtClean="0"/>
              <a:t>, 1730.</a:t>
            </a:r>
          </a:p>
          <a:p>
            <a:r>
              <a:rPr lang="cs-CZ" sz="1600" dirty="0" smtClean="0"/>
              <a:t>Václav Hájek z </a:t>
            </a:r>
            <a:r>
              <a:rPr lang="cs-CZ" sz="1600" dirty="0" err="1" smtClean="0"/>
              <a:t>Libočan</a:t>
            </a:r>
            <a:r>
              <a:rPr lang="cs-CZ" sz="1600" dirty="0" smtClean="0"/>
              <a:t>, </a:t>
            </a:r>
            <a:r>
              <a:rPr lang="cs-CZ" sz="1600" dirty="0" err="1" smtClean="0"/>
              <a:t>Böhmische</a:t>
            </a:r>
            <a:r>
              <a:rPr lang="cs-CZ" sz="1600" dirty="0" smtClean="0"/>
              <a:t> Chronik, (Praha): (Mikuláš Pštros), 1596.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Elektronické dokumenty:</a:t>
            </a:r>
          </a:p>
          <a:p>
            <a:r>
              <a:rPr lang="cs-CZ" sz="1600" dirty="0" smtClean="0"/>
              <a:t>Elektronické monografie, databáze, články</a:t>
            </a:r>
          </a:p>
          <a:p>
            <a:r>
              <a:rPr lang="cs-CZ" sz="1600" dirty="0" smtClean="0"/>
              <a:t>-primární odpovědnost (autor)</a:t>
            </a:r>
          </a:p>
          <a:p>
            <a:r>
              <a:rPr lang="cs-CZ" sz="1600" dirty="0" smtClean="0"/>
              <a:t>-název</a:t>
            </a:r>
          </a:p>
          <a:p>
            <a:r>
              <a:rPr lang="cs-CZ" sz="1600" b="1" dirty="0" smtClean="0"/>
              <a:t>-druh nosiče</a:t>
            </a:r>
          </a:p>
          <a:p>
            <a:r>
              <a:rPr lang="cs-CZ" sz="1600" dirty="0" smtClean="0"/>
              <a:t>-vydání</a:t>
            </a:r>
          </a:p>
          <a:p>
            <a:r>
              <a:rPr lang="cs-CZ" sz="1600" dirty="0" smtClean="0"/>
              <a:t>-místo vydání</a:t>
            </a:r>
          </a:p>
          <a:p>
            <a:r>
              <a:rPr lang="cs-CZ" sz="1600" b="1" dirty="0" smtClean="0"/>
              <a:t>-vydavatel</a:t>
            </a:r>
          </a:p>
          <a:p>
            <a:r>
              <a:rPr lang="cs-CZ" sz="1600" dirty="0" smtClean="0"/>
              <a:t>-datum vydání</a:t>
            </a:r>
          </a:p>
          <a:p>
            <a:r>
              <a:rPr lang="cs-CZ" sz="1600" b="1" dirty="0" smtClean="0"/>
              <a:t>-datum aktualizace/revize</a:t>
            </a:r>
          </a:p>
          <a:p>
            <a:r>
              <a:rPr lang="cs-CZ" sz="1600" b="1" dirty="0" smtClean="0"/>
              <a:t>-datum citace</a:t>
            </a:r>
          </a:p>
          <a:p>
            <a:r>
              <a:rPr lang="cs-CZ" sz="1600" b="1" dirty="0" smtClean="0"/>
              <a:t>-dostupnost (povinné u on-line dokumentů) a číslo</a:t>
            </a:r>
          </a:p>
          <a:p>
            <a:r>
              <a:rPr lang="cs-CZ" sz="1600" dirty="0" smtClean="0"/>
              <a:t>Příklad:</a:t>
            </a:r>
          </a:p>
          <a:p>
            <a:r>
              <a:rPr lang="en-US" sz="1600" dirty="0" smtClean="0"/>
              <a:t>John Smith, Encyclopedia of History [online], New York: John Wiley, 1984, [cit. 3. </a:t>
            </a:r>
            <a:r>
              <a:rPr lang="en-US" sz="1600" dirty="0" err="1" smtClean="0"/>
              <a:t>ledna</a:t>
            </a:r>
            <a:endParaRPr lang="en-US" sz="1600" dirty="0" smtClean="0"/>
          </a:p>
          <a:p>
            <a:r>
              <a:rPr lang="cs-CZ" sz="1600" dirty="0" smtClean="0"/>
              <a:t>1990], &lt;http://www.</a:t>
            </a:r>
            <a:r>
              <a:rPr lang="cs-CZ" sz="1600" dirty="0" err="1" smtClean="0"/>
              <a:t>germany.eu.net</a:t>
            </a:r>
            <a:r>
              <a:rPr lang="cs-CZ" sz="1600" dirty="0" smtClean="0"/>
              <a:t>/</a:t>
            </a:r>
            <a:r>
              <a:rPr lang="cs-CZ" sz="1600" dirty="0" err="1" smtClean="0"/>
              <a:t>history</a:t>
            </a:r>
            <a:r>
              <a:rPr lang="cs-CZ" sz="1600" dirty="0" smtClean="0"/>
              <a:t>/</a:t>
            </a:r>
            <a:r>
              <a:rPr lang="cs-CZ" sz="1600" dirty="0" err="1" smtClean="0"/>
              <a:t>html</a:t>
            </a:r>
            <a:r>
              <a:rPr lang="cs-CZ" sz="1600" dirty="0" smtClean="0"/>
              <a:t>&gt;.</a:t>
            </a:r>
          </a:p>
          <a:p>
            <a:r>
              <a:rPr lang="en-US" sz="1600" dirty="0" smtClean="0"/>
              <a:t>John </a:t>
            </a:r>
            <a:r>
              <a:rPr lang="en-US" sz="1600" dirty="0" err="1" smtClean="0"/>
              <a:t>McConell</a:t>
            </a:r>
            <a:r>
              <a:rPr lang="en-US" sz="1600" dirty="0" smtClean="0"/>
              <a:t>, Constitutional History, in: Canadian </a:t>
            </a:r>
            <a:r>
              <a:rPr lang="en-US" sz="1600" dirty="0" err="1" smtClean="0"/>
              <a:t>Encyklopedia</a:t>
            </a:r>
            <a:r>
              <a:rPr lang="en-US" sz="1600" dirty="0" smtClean="0"/>
              <a:t> [CD-ROM], Macintosh</a:t>
            </a:r>
          </a:p>
          <a:p>
            <a:r>
              <a:rPr lang="it-IT" sz="1600" dirty="0" smtClean="0"/>
              <a:t>version 1.1, Toronto: Stewart, 1993.</a:t>
            </a:r>
          </a:p>
          <a:p>
            <a:r>
              <a:rPr lang="cs-CZ" sz="1600" dirty="0" smtClean="0"/>
              <a:t>-pokud je zdroj online vždy uvádíme </a:t>
            </a:r>
            <a:r>
              <a:rPr lang="cs-CZ" sz="1600" b="1" dirty="0" smtClean="0"/>
              <a:t>datum citace (povinný údaj)</a:t>
            </a:r>
          </a:p>
          <a:p>
            <a:r>
              <a:rPr lang="cs-CZ" sz="1600" dirty="0" smtClean="0"/>
              <a:t>-pokud je zdroj CD-ROM citace odpovídá citaci tištěné literatury (vypisuje se verze</a:t>
            </a:r>
          </a:p>
          <a:p>
            <a:r>
              <a:rPr lang="cs-CZ" sz="1600" dirty="0" smtClean="0"/>
              <a:t>operačního systému)</a:t>
            </a:r>
          </a:p>
          <a:p>
            <a:r>
              <a:rPr lang="cs-CZ" sz="1600" b="1" dirty="0" smtClean="0"/>
              <a:t>-druh nosiče [online], [CD-ROM], [disk]</a:t>
            </a:r>
            <a:endParaRPr lang="cs-CZ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b="1" dirty="0" smtClean="0"/>
              <a:t>Norma čas. Umění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http://www.</a:t>
            </a:r>
            <a:r>
              <a:rPr lang="cs-CZ" sz="3200" dirty="0" err="1" smtClean="0"/>
              <a:t>umeni</a:t>
            </a:r>
            <a:r>
              <a:rPr lang="cs-CZ" sz="3200" dirty="0" smtClean="0"/>
              <a:t>-</a:t>
            </a:r>
            <a:r>
              <a:rPr lang="cs-CZ" sz="3200" dirty="0" err="1" smtClean="0"/>
              <a:t>art.cz</a:t>
            </a:r>
            <a:r>
              <a:rPr lang="cs-CZ" sz="3200" dirty="0" smtClean="0"/>
              <a:t>/</a:t>
            </a:r>
            <a:r>
              <a:rPr lang="cs-CZ" sz="3200" dirty="0" err="1" smtClean="0"/>
              <a:t>cz</a:t>
            </a:r>
            <a:r>
              <a:rPr lang="cs-CZ" sz="3200" dirty="0" smtClean="0"/>
              <a:t>/</a:t>
            </a:r>
            <a:r>
              <a:rPr lang="cs-CZ" sz="3200" dirty="0" err="1" smtClean="0"/>
              <a:t>norm.aspx</a:t>
            </a:r>
            <a:endParaRPr lang="cs-CZ" sz="3200" dirty="0" smtClean="0"/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7700521" cy="476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Poznámkový aparát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Jméno</a:t>
            </a:r>
          </a:p>
          <a:p>
            <a:r>
              <a:rPr lang="cs-CZ" b="1" dirty="0" smtClean="0"/>
              <a:t>Titul</a:t>
            </a:r>
          </a:p>
          <a:p>
            <a:r>
              <a:rPr lang="cs-CZ" dirty="0" smtClean="0"/>
              <a:t>Místo</a:t>
            </a:r>
          </a:p>
          <a:p>
            <a:r>
              <a:rPr lang="cs-CZ" b="1" dirty="0" smtClean="0"/>
              <a:t>Rok</a:t>
            </a:r>
          </a:p>
          <a:p>
            <a:r>
              <a:rPr lang="cs-CZ" dirty="0" smtClean="0"/>
              <a:t>Ročník</a:t>
            </a:r>
          </a:p>
          <a:p>
            <a:r>
              <a:rPr lang="cs-CZ" dirty="0" smtClean="0"/>
              <a:t>Číslo</a:t>
            </a:r>
          </a:p>
          <a:p>
            <a:r>
              <a:rPr lang="cs-CZ" b="1" dirty="0" smtClean="0"/>
              <a:t>Strany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3794" name="Picture 2" descr="J:\Brno\LS2013\Uvedení II\Texty a materiály do IS\Berenson\P12507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113498" cy="4525963"/>
          </a:xfrm>
          <a:prstGeom prst="rect">
            <a:avLst/>
          </a:prstGeom>
          <a:noFill/>
        </p:spPr>
      </p:pic>
      <p:pic>
        <p:nvPicPr>
          <p:cNvPr id="33796" name="Picture 4" descr="http://www.art-prints-on-demand.com/kunst/noartist/j/jacopo_soranzo_the_tintoret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3848100" cy="465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1"/>
            <a:ext cx="5000628" cy="4472006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Andreas</a:t>
            </a:r>
            <a:r>
              <a:rPr lang="cs-CZ" sz="2800" dirty="0" smtClean="0"/>
              <a:t> </a:t>
            </a:r>
            <a:r>
              <a:rPr lang="cs-CZ" sz="2800" dirty="0" err="1" smtClean="0"/>
              <a:t>Tacke</a:t>
            </a:r>
            <a:r>
              <a:rPr lang="cs-CZ" sz="2800" dirty="0" smtClean="0"/>
              <a:t>, </a:t>
            </a:r>
            <a:r>
              <a:rPr lang="cs-CZ" sz="2800" i="1" dirty="0" smtClean="0"/>
              <a:t>Der </a:t>
            </a:r>
            <a:r>
              <a:rPr lang="cs-CZ" sz="2800" i="1" dirty="0" err="1" smtClean="0"/>
              <a:t>katholische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Cranach</a:t>
            </a:r>
            <a:r>
              <a:rPr lang="cs-CZ" sz="2800" i="1" dirty="0" smtClean="0"/>
              <a:t>. </a:t>
            </a:r>
            <a:r>
              <a:rPr lang="cs-CZ" sz="2800" i="1" dirty="0" err="1" smtClean="0"/>
              <a:t>Zu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zwei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Großaufträgen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von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Lucas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Cranach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d</a:t>
            </a:r>
            <a:r>
              <a:rPr lang="cs-CZ" sz="2800" i="1" dirty="0" smtClean="0"/>
              <a:t>. Ä, Simon </a:t>
            </a:r>
            <a:r>
              <a:rPr lang="cs-CZ" sz="2800" i="1" dirty="0" err="1" smtClean="0"/>
              <a:t>Franck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und</a:t>
            </a:r>
            <a:r>
              <a:rPr lang="cs-CZ" sz="2800" i="1" dirty="0" smtClean="0"/>
              <a:t> der </a:t>
            </a:r>
            <a:r>
              <a:rPr lang="cs-CZ" sz="2800" i="1" dirty="0" err="1" smtClean="0"/>
              <a:t>Cranach</a:t>
            </a:r>
            <a:r>
              <a:rPr lang="cs-CZ" sz="2800" i="1" dirty="0" smtClean="0"/>
              <a:t>-</a:t>
            </a:r>
            <a:r>
              <a:rPr lang="cs-CZ" sz="2800" i="1" dirty="0" err="1" smtClean="0"/>
              <a:t>Werkstatt</a:t>
            </a:r>
            <a:r>
              <a:rPr lang="cs-CZ" sz="2800" i="1" dirty="0" smtClean="0"/>
              <a:t> (1520-1540)</a:t>
            </a:r>
            <a:r>
              <a:rPr lang="cs-CZ" sz="2800" dirty="0" smtClean="0"/>
              <a:t>, </a:t>
            </a:r>
            <a:r>
              <a:rPr lang="cs-CZ" sz="2800" dirty="0" err="1" smtClean="0"/>
              <a:t>Mainz</a:t>
            </a:r>
            <a:r>
              <a:rPr lang="cs-CZ" sz="2800" dirty="0" smtClean="0"/>
              <a:t> 1992.</a:t>
            </a:r>
            <a:endParaRPr lang="cs-CZ" sz="2800" dirty="0"/>
          </a:p>
        </p:txBody>
      </p:sp>
      <p:pic>
        <p:nvPicPr>
          <p:cNvPr id="2050" name="Picture 2" descr="http://ecx.images-amazon.com/images/I/51IV-eYa0TL._SY320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428736"/>
            <a:ext cx="3005143" cy="4127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Monografie – Edice - Řady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543428" cy="4472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/>
              <a:t>Walter Koch, </a:t>
            </a:r>
            <a:r>
              <a:rPr lang="de-DE" sz="2800" i="1" dirty="0" smtClean="0"/>
              <a:t>Literaturbericht zur mittelalterlichen und neuzeitlichen</a:t>
            </a:r>
            <a:r>
              <a:rPr lang="cs-CZ" sz="2800" i="1" dirty="0" smtClean="0"/>
              <a:t> </a:t>
            </a:r>
            <a:r>
              <a:rPr lang="de-DE" sz="2800" i="1" dirty="0" smtClean="0"/>
              <a:t>Epigraphik (1976–1984), </a:t>
            </a:r>
            <a:r>
              <a:rPr lang="de-DE" sz="2800" dirty="0" smtClean="0"/>
              <a:t>M</a:t>
            </a:r>
            <a:r>
              <a:rPr lang="cs-CZ" sz="2800" dirty="0" smtClean="0"/>
              <a:t>ü</a:t>
            </a:r>
            <a:r>
              <a:rPr lang="de-DE" sz="2800" dirty="0" err="1" smtClean="0"/>
              <a:t>nchen</a:t>
            </a:r>
            <a:r>
              <a:rPr lang="de-DE" sz="2800" dirty="0" smtClean="0"/>
              <a:t> 1987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de-DE" sz="2800" dirty="0" smtClean="0"/>
              <a:t>(</a:t>
            </a:r>
            <a:r>
              <a:rPr lang="de-DE" sz="2800" dirty="0" err="1" smtClean="0"/>
              <a:t>Monumenta</a:t>
            </a:r>
            <a:r>
              <a:rPr lang="cs-CZ" sz="2800" dirty="0" smtClean="0"/>
              <a:t> </a:t>
            </a:r>
            <a:r>
              <a:rPr lang="cs-CZ" sz="2800" dirty="0" err="1" smtClean="0"/>
              <a:t>Germaniae</a:t>
            </a:r>
            <a:r>
              <a:rPr lang="cs-CZ" sz="2800" dirty="0" smtClean="0"/>
              <a:t> </a:t>
            </a:r>
            <a:r>
              <a:rPr lang="cs-CZ" sz="2800" dirty="0" err="1" smtClean="0"/>
              <a:t>Historica</a:t>
            </a:r>
            <a:r>
              <a:rPr lang="cs-CZ" sz="2800" dirty="0" smtClean="0"/>
              <a:t>, </a:t>
            </a:r>
            <a:r>
              <a:rPr lang="cs-CZ" sz="2800" dirty="0" err="1" smtClean="0"/>
              <a:t>Hilfsmittel</a:t>
            </a:r>
            <a:r>
              <a:rPr lang="cs-CZ" sz="2800" dirty="0" smtClean="0"/>
              <a:t> XI).</a:t>
            </a:r>
            <a:endParaRPr lang="cs-CZ" sz="2800" dirty="0"/>
          </a:p>
        </p:txBody>
      </p:sp>
      <p:pic>
        <p:nvPicPr>
          <p:cNvPr id="37890" name="Picture 2" descr="http://www.epigraphica-europea.lmu.de/gfx/Litber_9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643050"/>
            <a:ext cx="273250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6370" cy="1011222"/>
          </a:xfrm>
        </p:spPr>
        <p:txBody>
          <a:bodyPr>
            <a:normAutofit/>
          </a:bodyPr>
          <a:lstStyle/>
          <a:p>
            <a:r>
              <a:rPr lang="cs-CZ" dirty="0" smtClean="0"/>
              <a:t>Kolektivní publikace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900618" cy="4114816"/>
          </a:xfrm>
        </p:spPr>
        <p:txBody>
          <a:bodyPr/>
          <a:lstStyle/>
          <a:p>
            <a:r>
              <a:rPr lang="de-DE" dirty="0" smtClean="0"/>
              <a:t>Wolfgang Kemp, Narrative, in: Robert S. Nelson – Richard</a:t>
            </a:r>
            <a:r>
              <a:rPr lang="cs-CZ" dirty="0" smtClean="0"/>
              <a:t> </a:t>
            </a:r>
            <a:r>
              <a:rPr lang="en-US" dirty="0" err="1" smtClean="0"/>
              <a:t>Shiff</a:t>
            </a:r>
            <a:r>
              <a:rPr lang="en-US" dirty="0" smtClean="0"/>
              <a:t> (</a:t>
            </a:r>
            <a:r>
              <a:rPr lang="en-US" dirty="0" err="1" smtClean="0"/>
              <a:t>edd</a:t>
            </a:r>
            <a:r>
              <a:rPr lang="en-US" dirty="0" smtClean="0"/>
              <a:t>.), </a:t>
            </a:r>
            <a:r>
              <a:rPr lang="en-US" i="1" dirty="0" smtClean="0"/>
              <a:t>Critical Terms for Art History</a:t>
            </a:r>
            <a:r>
              <a:rPr lang="en-US" dirty="0" smtClean="0"/>
              <a:t>, Chicago – London 1996,</a:t>
            </a:r>
            <a:r>
              <a:rPr lang="cs-CZ" dirty="0" smtClean="0"/>
              <a:t> </a:t>
            </a:r>
            <a:r>
              <a:rPr lang="da-DK" dirty="0" smtClean="0"/>
              <a:t>s. 58–69, zvl. s. 63–65.</a:t>
            </a:r>
            <a:endParaRPr lang="cs-CZ" dirty="0"/>
          </a:p>
        </p:txBody>
      </p:sp>
      <p:pic>
        <p:nvPicPr>
          <p:cNvPr id="1026" name="Picture 2" descr="http://d.gr-assets.com/books/1328872389l/2801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214422"/>
            <a:ext cx="3028950" cy="4448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Documents and Settings\Administrator\Dokumenty\Brno\Přednášky a semináře\2011_ZS\Úvod DU\Obr\P11202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4360" y="1000108"/>
            <a:ext cx="3906910" cy="5126055"/>
          </a:xfrm>
          <a:noFill/>
        </p:spPr>
      </p:pic>
      <p:pic>
        <p:nvPicPr>
          <p:cNvPr id="7" name="Picture 2" descr="C:\Documents and Settings\Administrator\Dokumenty\Brno\Přednášky a semináře\2011_ZS\Úvod DU\Obr\P11202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4" y="928670"/>
            <a:ext cx="3755681" cy="5126055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Encyklopedie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614866" cy="440056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PZ [Pavel Zatloukal], heslo </a:t>
            </a:r>
            <a:r>
              <a:rPr lang="cs-CZ" sz="2800" dirty="0" err="1" smtClean="0"/>
              <a:t>Meretta</a:t>
            </a:r>
            <a:r>
              <a:rPr lang="cs-CZ" sz="2800" dirty="0" smtClean="0"/>
              <a:t> Gustav, in: Anděla Horová, (</a:t>
            </a:r>
            <a:r>
              <a:rPr lang="cs-CZ" sz="2800" dirty="0" err="1" smtClean="0"/>
              <a:t>ed</a:t>
            </a:r>
            <a:r>
              <a:rPr lang="cs-CZ" sz="2800" dirty="0" smtClean="0"/>
              <a:t>.), </a:t>
            </a:r>
            <a:r>
              <a:rPr lang="cs-CZ" sz="2800" i="1" dirty="0" smtClean="0"/>
              <a:t>Nová encyklopedie českého výtvarného umění I,</a:t>
            </a:r>
            <a:r>
              <a:rPr lang="cs-CZ" sz="2800" dirty="0" smtClean="0"/>
              <a:t> Praha 1995, s. 505</a:t>
            </a:r>
            <a:endParaRPr lang="cs-CZ" sz="2800" dirty="0"/>
          </a:p>
        </p:txBody>
      </p:sp>
      <p:pic>
        <p:nvPicPr>
          <p:cNvPr id="4" name="Picture 3" descr="C:\Documents and Settings\Administrator\Dokumenty\Brno\Přednášky a semináře\2011_ZS\Úvod DU\Obr\P1120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628" y="1428736"/>
            <a:ext cx="3932237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Katalog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Jiři</a:t>
            </a:r>
            <a:r>
              <a:rPr lang="cs-CZ" dirty="0" smtClean="0"/>
              <a:t> </a:t>
            </a:r>
            <a:r>
              <a:rPr lang="cs-CZ" dirty="0" err="1" smtClean="0"/>
              <a:t>Kotalík</a:t>
            </a:r>
            <a:r>
              <a:rPr lang="cs-CZ" dirty="0" smtClean="0"/>
              <a:t>, </a:t>
            </a:r>
            <a:r>
              <a:rPr lang="cs-CZ" i="1" dirty="0" smtClean="0"/>
              <a:t>Jan </a:t>
            </a:r>
            <a:r>
              <a:rPr lang="cs-CZ" i="1" dirty="0" err="1" smtClean="0"/>
              <a:t>Preisler</a:t>
            </a:r>
            <a:r>
              <a:rPr lang="cs-CZ" i="1" dirty="0" smtClean="0"/>
              <a:t> (kat. </a:t>
            </a:r>
            <a:r>
              <a:rPr lang="cs-CZ" i="1" dirty="0" err="1" smtClean="0"/>
              <a:t>výst</a:t>
            </a:r>
            <a:r>
              <a:rPr lang="cs-CZ" i="1" dirty="0" smtClean="0"/>
              <a:t>.), Národní galerie v Praze 1964.</a:t>
            </a:r>
            <a:endParaRPr lang="cs-CZ" dirty="0"/>
          </a:p>
        </p:txBody>
      </p:sp>
      <p:pic>
        <p:nvPicPr>
          <p:cNvPr id="35844" name="Picture 4" descr="http://www.madera.cz/tmp/books/_copyright_7_249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71744"/>
            <a:ext cx="2851147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Sborník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615262" cy="147161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Jan </a:t>
            </a:r>
            <a:r>
              <a:rPr lang="cs-CZ" dirty="0" err="1" smtClean="0"/>
              <a:t>Royt</a:t>
            </a:r>
            <a:r>
              <a:rPr lang="cs-CZ" dirty="0" smtClean="0"/>
              <a:t>, Horní město Jáchymov. Reformace a umění, in: Jaromír Homolka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 (</a:t>
            </a:r>
            <a:r>
              <a:rPr lang="cs-CZ" dirty="0" err="1" smtClean="0"/>
              <a:t>ed</a:t>
            </a:r>
            <a:r>
              <a:rPr lang="cs-CZ" dirty="0" smtClean="0"/>
              <a:t>.), </a:t>
            </a:r>
            <a:r>
              <a:rPr lang="cs-CZ" i="1" dirty="0" smtClean="0"/>
              <a:t>Gotika v severních Čechách,</a:t>
            </a:r>
            <a:r>
              <a:rPr lang="cs-CZ" dirty="0" smtClean="0"/>
              <a:t> Ústí nad Labem 2001, </a:t>
            </a:r>
            <a:br>
              <a:rPr lang="cs-CZ" dirty="0" smtClean="0"/>
            </a:br>
            <a:r>
              <a:rPr lang="cs-CZ" dirty="0" smtClean="0"/>
              <a:t>s. 351-359.</a:t>
            </a:r>
            <a:endParaRPr lang="cs-CZ" dirty="0"/>
          </a:p>
        </p:txBody>
      </p:sp>
      <p:pic>
        <p:nvPicPr>
          <p:cNvPr id="34818" name="Picture 2" descr="http://i.idnes.cz/12/022/cl6/ALH413ab4_152829_16139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3390900"/>
            <a:ext cx="6000750" cy="346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Časopisecký článek: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43050"/>
            <a:ext cx="6400816" cy="4472006"/>
          </a:xfrm>
        </p:spPr>
        <p:txBody>
          <a:bodyPr/>
          <a:lstStyle/>
          <a:p>
            <a:r>
              <a:rPr lang="cs-CZ" dirty="0" smtClean="0"/>
              <a:t>Jarmila Vacková, </a:t>
            </a:r>
            <a:r>
              <a:rPr lang="cs-CZ" dirty="0" err="1" smtClean="0"/>
              <a:t>Epitafní</a:t>
            </a:r>
            <a:r>
              <a:rPr lang="cs-CZ" dirty="0" smtClean="0"/>
              <a:t> obrazy v předbělohorských Čechách, </a:t>
            </a:r>
            <a:r>
              <a:rPr lang="cs-CZ" i="1" dirty="0" smtClean="0"/>
              <a:t>Umění</a:t>
            </a:r>
            <a:r>
              <a:rPr lang="cs-CZ" dirty="0" smtClean="0"/>
              <a:t> XVII, 1969, s. 138-154.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33794" name="Picture 2" descr="http://www.udu.cas.cz/pub/image.php/x_gal_photo/88/58049.jpg?image=/data/db/gal_photo/88/58049.jpg&amp;c=udu.cas.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9115" y="1714488"/>
            <a:ext cx="3274885" cy="4638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43494" cy="65403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Novinový článek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829180" cy="4400568"/>
          </a:xfrm>
        </p:spPr>
        <p:txBody>
          <a:bodyPr>
            <a:normAutofit/>
          </a:bodyPr>
          <a:lstStyle/>
          <a:p>
            <a:r>
              <a:rPr lang="de-DE" sz="2800" dirty="0" smtClean="0"/>
              <a:t>R. W. [Richard Weiner], </a:t>
            </a:r>
            <a:r>
              <a:rPr lang="de-DE" sz="2800" dirty="0" err="1" smtClean="0"/>
              <a:t>Nadrealismus</a:t>
            </a:r>
            <a:r>
              <a:rPr lang="de-DE" sz="2800" dirty="0" smtClean="0"/>
              <a:t>, </a:t>
            </a:r>
            <a:r>
              <a:rPr lang="de-DE" sz="2800" i="1" dirty="0" err="1" smtClean="0"/>
              <a:t>Lidov</a:t>
            </a:r>
            <a:r>
              <a:rPr lang="cs-CZ" sz="2800" i="1" dirty="0" smtClean="0"/>
              <a:t>é</a:t>
            </a:r>
            <a:r>
              <a:rPr lang="de-DE" sz="2800" i="1" dirty="0" smtClean="0"/>
              <a:t> </a:t>
            </a:r>
            <a:r>
              <a:rPr lang="de-DE" sz="2800" i="1" dirty="0" err="1" smtClean="0"/>
              <a:t>noviny</a:t>
            </a:r>
            <a:r>
              <a:rPr lang="de-DE" sz="2800" i="1" dirty="0" smtClean="0"/>
              <a:t> XXXII,</a:t>
            </a:r>
            <a:r>
              <a:rPr lang="cs-CZ" sz="2800" dirty="0" smtClean="0"/>
              <a:t>1924, č. 536, 24. 10., </a:t>
            </a:r>
            <a:br>
              <a:rPr lang="cs-CZ" sz="2800" dirty="0" smtClean="0"/>
            </a:br>
            <a:r>
              <a:rPr lang="cs-CZ" sz="2800" dirty="0" smtClean="0"/>
              <a:t>s. 7.</a:t>
            </a:r>
            <a:endParaRPr lang="cs-CZ" sz="2800" dirty="0"/>
          </a:p>
        </p:txBody>
      </p:sp>
      <p:pic>
        <p:nvPicPr>
          <p:cNvPr id="36866" name="Picture 2" descr="Soubor:Lidové noviny, 1893-12-16, title page.djvu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300" y="785794"/>
            <a:ext cx="36957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Recenze – Elektronické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 smtClean="0"/>
              <a:t>Lubomir</a:t>
            </a:r>
            <a:r>
              <a:rPr lang="cs-CZ" dirty="0" smtClean="0"/>
              <a:t> </a:t>
            </a:r>
            <a:r>
              <a:rPr lang="cs-CZ" dirty="0" err="1" smtClean="0"/>
              <a:t>Konečny</a:t>
            </a:r>
            <a:r>
              <a:rPr lang="cs-CZ" dirty="0" smtClean="0"/>
              <a:t> (</a:t>
            </a:r>
            <a:r>
              <a:rPr lang="cs-CZ" dirty="0" err="1" smtClean="0"/>
              <a:t>rec</a:t>
            </a:r>
            <a:r>
              <a:rPr lang="cs-CZ" dirty="0" smtClean="0"/>
              <a:t>.), Milan </a:t>
            </a:r>
            <a:r>
              <a:rPr lang="cs-CZ" dirty="0" err="1" smtClean="0"/>
              <a:t>Togner</a:t>
            </a:r>
            <a:r>
              <a:rPr lang="cs-CZ" dirty="0" smtClean="0"/>
              <a:t>, Sandro Botticelli, </a:t>
            </a:r>
            <a:r>
              <a:rPr lang="cs-CZ" i="1" dirty="0" smtClean="0"/>
              <a:t>Uměni XLV, 1996, s. 102–103.</a:t>
            </a:r>
          </a:p>
          <a:p>
            <a:endParaRPr lang="cs-CZ" i="1" dirty="0" smtClean="0"/>
          </a:p>
          <a:p>
            <a:r>
              <a:rPr lang="cs-CZ" dirty="0" smtClean="0"/>
              <a:t>Michaela Ottova (</a:t>
            </a:r>
            <a:r>
              <a:rPr lang="cs-CZ" dirty="0" err="1" smtClean="0"/>
              <a:t>rec</a:t>
            </a:r>
            <a:r>
              <a:rPr lang="cs-CZ" dirty="0" smtClean="0"/>
              <a:t>.), </a:t>
            </a:r>
            <a:r>
              <a:rPr lang="cs-CZ" dirty="0" err="1" smtClean="0"/>
              <a:t>Poznamky</a:t>
            </a:r>
            <a:r>
              <a:rPr lang="cs-CZ" dirty="0" smtClean="0"/>
              <a:t> k </a:t>
            </a:r>
            <a:r>
              <a:rPr lang="cs-CZ" dirty="0" err="1" smtClean="0"/>
              <a:t>moravskym</a:t>
            </a:r>
            <a:r>
              <a:rPr lang="cs-CZ" dirty="0" smtClean="0"/>
              <a:t> </a:t>
            </a:r>
            <a:r>
              <a:rPr lang="cs-CZ" dirty="0" err="1" smtClean="0"/>
              <a:t>vystavam</a:t>
            </a:r>
            <a:endParaRPr lang="cs-CZ" dirty="0" smtClean="0"/>
          </a:p>
          <a:p>
            <a:r>
              <a:rPr lang="pl-PL" dirty="0" smtClean="0"/>
              <a:t>Od gotiky k renesanci, </a:t>
            </a:r>
            <a:r>
              <a:rPr lang="pl-PL" i="1" dirty="0" smtClean="0"/>
              <a:t>Bazar, http://www.intimate.cz/bazar/index.</a:t>
            </a:r>
            <a:r>
              <a:rPr lang="cs-CZ" dirty="0" err="1" smtClean="0"/>
              <a:t>asp</a:t>
            </a:r>
            <a:r>
              <a:rPr lang="cs-CZ" dirty="0" smtClean="0"/>
              <a:t>, </a:t>
            </a:r>
            <a:r>
              <a:rPr lang="cs-CZ" dirty="0" err="1" smtClean="0"/>
              <a:t>vyhledano</a:t>
            </a:r>
            <a:r>
              <a:rPr lang="cs-CZ" dirty="0" smtClean="0"/>
              <a:t> 20. 7. 2002.</a:t>
            </a:r>
          </a:p>
          <a:p>
            <a:endParaRPr lang="cs-CZ" dirty="0" smtClean="0"/>
          </a:p>
          <a:p>
            <a:r>
              <a:rPr lang="cs-CZ" dirty="0" smtClean="0"/>
              <a:t>Miroslava </a:t>
            </a:r>
            <a:r>
              <a:rPr lang="cs-CZ" dirty="0" err="1" smtClean="0"/>
              <a:t>Hlavačkova</a:t>
            </a:r>
            <a:r>
              <a:rPr lang="cs-CZ" dirty="0" smtClean="0"/>
              <a:t>, Osobnost Augusta </a:t>
            </a:r>
            <a:r>
              <a:rPr lang="cs-CZ" dirty="0" err="1" smtClean="0"/>
              <a:t>Švagrovskeho</a:t>
            </a:r>
            <a:r>
              <a:rPr lang="cs-CZ" dirty="0" smtClean="0"/>
              <a:t>, in: </a:t>
            </a:r>
            <a:r>
              <a:rPr lang="cs-CZ" i="1" dirty="0" smtClean="0"/>
              <a:t>Galerie </a:t>
            </a:r>
            <a:r>
              <a:rPr lang="cs-CZ" i="1" dirty="0" err="1" smtClean="0"/>
              <a:t>moderniho</a:t>
            </a:r>
            <a:r>
              <a:rPr lang="cs-CZ" i="1" dirty="0" smtClean="0"/>
              <a:t> uměni Roudnice nad Labem: </a:t>
            </a:r>
            <a:r>
              <a:rPr lang="cs-CZ" i="1" dirty="0" err="1" smtClean="0"/>
              <a:t>Multimedialni</a:t>
            </a:r>
            <a:r>
              <a:rPr lang="cs-CZ" i="1" dirty="0" smtClean="0"/>
              <a:t> publikace o historii galerie s </a:t>
            </a:r>
            <a:r>
              <a:rPr lang="cs-CZ" i="1" dirty="0" err="1" smtClean="0"/>
              <a:t>vyběrem</a:t>
            </a:r>
            <a:r>
              <a:rPr lang="cs-CZ" i="1" dirty="0" smtClean="0"/>
              <a:t> děl ze </a:t>
            </a:r>
            <a:r>
              <a:rPr lang="cs-CZ" i="1" dirty="0" err="1" smtClean="0"/>
              <a:t>sbirkoveho</a:t>
            </a:r>
            <a:r>
              <a:rPr lang="cs-CZ" i="1" dirty="0" smtClean="0"/>
              <a:t> fondu, CD-ROM, </a:t>
            </a:r>
            <a:r>
              <a:rPr lang="cs-CZ" dirty="0" smtClean="0"/>
              <a:t>Galerie </a:t>
            </a:r>
            <a:r>
              <a:rPr lang="cs-CZ" dirty="0" err="1" smtClean="0"/>
              <a:t>moderniho</a:t>
            </a:r>
            <a:r>
              <a:rPr lang="cs-CZ" dirty="0" smtClean="0"/>
              <a:t> uměni v Roudnici nad Labem 2000.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J:\Brno\LS2013\Uvedení II\Texty a materiály do IS\Berenson\P12507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6638" y="714356"/>
            <a:ext cx="3248057" cy="5411807"/>
          </a:xfrm>
          <a:prstGeom prst="rect">
            <a:avLst/>
          </a:prstGeom>
          <a:noFill/>
        </p:spPr>
      </p:pic>
      <p:pic>
        <p:nvPicPr>
          <p:cNvPr id="35843" name="Picture 3" descr="J:\Brno\LS2013\Uvedení II\Texty a materiály do IS\Berenson\P12507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254" y="714356"/>
            <a:ext cx="3111223" cy="5411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 smtClean="0"/>
              <a:t>Školní práce </a:t>
            </a:r>
            <a:r>
              <a:rPr lang="cs-CZ" sz="2800" dirty="0" smtClean="0"/>
              <a:t>– řadíme v seznamu literatury zvlášť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Pavla </a:t>
            </a:r>
            <a:r>
              <a:rPr lang="cs-CZ" dirty="0" err="1" smtClean="0"/>
              <a:t>Sadilkova</a:t>
            </a:r>
            <a:r>
              <a:rPr lang="cs-CZ" dirty="0" smtClean="0"/>
              <a:t>, </a:t>
            </a:r>
            <a:r>
              <a:rPr lang="cs-CZ" i="1" dirty="0" smtClean="0"/>
              <a:t>Nova recepce gotiky v </a:t>
            </a:r>
            <a:r>
              <a:rPr lang="cs-CZ" i="1" dirty="0" err="1" smtClean="0"/>
              <a:t>Čechach</a:t>
            </a:r>
            <a:r>
              <a:rPr lang="cs-CZ" i="1" dirty="0" smtClean="0"/>
              <a:t> na přikladu </a:t>
            </a:r>
            <a:r>
              <a:rPr lang="cs-CZ" i="1" dirty="0" err="1" smtClean="0"/>
              <a:t>Svatovitske</a:t>
            </a:r>
            <a:r>
              <a:rPr lang="cs-CZ" i="1" dirty="0" smtClean="0"/>
              <a:t> </a:t>
            </a:r>
            <a:r>
              <a:rPr lang="cs-CZ" i="1" dirty="0" err="1" smtClean="0"/>
              <a:t>katedrly</a:t>
            </a:r>
            <a:r>
              <a:rPr lang="cs-CZ" i="1" dirty="0" smtClean="0"/>
              <a:t> (</a:t>
            </a:r>
            <a:r>
              <a:rPr lang="cs-CZ" i="1" dirty="0" err="1" smtClean="0"/>
              <a:t>diplomni</a:t>
            </a:r>
            <a:r>
              <a:rPr lang="cs-CZ" i="1" dirty="0" smtClean="0"/>
              <a:t> </a:t>
            </a:r>
            <a:r>
              <a:rPr lang="cs-CZ" i="1" dirty="0" err="1" smtClean="0"/>
              <a:t>prace</a:t>
            </a:r>
            <a:r>
              <a:rPr lang="cs-CZ" i="1" dirty="0" smtClean="0"/>
              <a:t>), </a:t>
            </a:r>
            <a:r>
              <a:rPr lang="cs-CZ" dirty="0" smtClean="0"/>
              <a:t>Ustav pro dějiny uměni FFUK, Praha 1999.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Místní jména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Graz</a:t>
            </a:r>
          </a:p>
          <a:p>
            <a:r>
              <a:rPr lang="cs-CZ" dirty="0" err="1" smtClean="0"/>
              <a:t>Poszony</a:t>
            </a:r>
            <a:r>
              <a:rPr lang="cs-CZ" dirty="0" smtClean="0"/>
              <a:t> (</a:t>
            </a:r>
            <a:r>
              <a:rPr lang="de-DE" dirty="0" err="1" smtClean="0"/>
              <a:t>Preßurg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Königsberg</a:t>
            </a:r>
            <a:endParaRPr lang="cs-CZ" dirty="0" smtClean="0"/>
          </a:p>
          <a:p>
            <a:r>
              <a:rPr lang="cs-CZ" dirty="0" err="1" smtClean="0"/>
              <a:t>Zittau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Reichenberg</a:t>
            </a:r>
            <a:endParaRPr lang="cs-CZ" dirty="0" smtClean="0"/>
          </a:p>
          <a:p>
            <a:r>
              <a:rPr lang="cs-CZ" dirty="0" err="1" smtClean="0"/>
              <a:t>Freiwaldau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Graz – Štýrský Hradec</a:t>
            </a:r>
          </a:p>
          <a:p>
            <a:r>
              <a:rPr lang="cs-CZ" dirty="0" err="1" smtClean="0"/>
              <a:t>Poszony</a:t>
            </a:r>
            <a:r>
              <a:rPr lang="cs-CZ" dirty="0" smtClean="0"/>
              <a:t> (</a:t>
            </a:r>
            <a:r>
              <a:rPr lang="de-DE" dirty="0" err="1" smtClean="0"/>
              <a:t>Preßurg</a:t>
            </a:r>
            <a:r>
              <a:rPr lang="cs-CZ" dirty="0" smtClean="0"/>
              <a:t>) – Bratislava</a:t>
            </a:r>
          </a:p>
          <a:p>
            <a:r>
              <a:rPr lang="cs-CZ" dirty="0" err="1" smtClean="0"/>
              <a:t>Königsberg</a:t>
            </a:r>
            <a:r>
              <a:rPr lang="cs-CZ" dirty="0" smtClean="0"/>
              <a:t> – Královec (Kaliningrad)</a:t>
            </a:r>
          </a:p>
          <a:p>
            <a:r>
              <a:rPr lang="cs-CZ" dirty="0" err="1" smtClean="0"/>
              <a:t>Zittau</a:t>
            </a:r>
            <a:r>
              <a:rPr lang="cs-CZ" dirty="0" smtClean="0"/>
              <a:t> – Žitava</a:t>
            </a:r>
          </a:p>
          <a:p>
            <a:r>
              <a:rPr lang="cs-CZ" dirty="0" err="1" smtClean="0"/>
              <a:t>Reichenberg</a:t>
            </a:r>
            <a:r>
              <a:rPr lang="cs-CZ" dirty="0" smtClean="0"/>
              <a:t> – Liberec</a:t>
            </a:r>
          </a:p>
          <a:p>
            <a:r>
              <a:rPr lang="cs-CZ" dirty="0" err="1" smtClean="0"/>
              <a:t>Freiwaldau</a:t>
            </a:r>
            <a:r>
              <a:rPr lang="cs-CZ" dirty="0" smtClean="0"/>
              <a:t> - Jeseník</a:t>
            </a:r>
          </a:p>
          <a:p>
            <a:endParaRPr lang="cs-CZ" dirty="0" smtClean="0"/>
          </a:p>
          <a:p>
            <a:r>
              <a:rPr lang="cs-CZ" dirty="0" smtClean="0"/>
              <a:t>jemné nuance – Salcburk i Salzburg</a:t>
            </a:r>
          </a:p>
          <a:p>
            <a:endParaRPr lang="cs-CZ" dirty="0" smtClean="0"/>
          </a:p>
          <a:p>
            <a:r>
              <a:rPr lang="cs-CZ" b="1" dirty="0" smtClean="0"/>
              <a:t>London </a:t>
            </a:r>
            <a:r>
              <a:rPr lang="cs-CZ" dirty="0" smtClean="0"/>
              <a:t>- ne Londýn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Prameny a historické texty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b="1" smtClean="0"/>
              <a:t>Transliterace: </a:t>
            </a:r>
            <a:r>
              <a:rPr lang="cs-CZ" sz="2400" smtClean="0"/>
              <a:t>druh přepisu, v němž je zachována grafická podoba textu, všechna písmena ve stejném pořadí, velikosti (tj. dodržujeme rozdíl mezi maiuskulními a minuskulními písmeny), dodržujeme interpunkci, přehlásky atd.), dodržujeme původní interpunkci, respektujeme hranice slov</a:t>
            </a:r>
          </a:p>
          <a:p>
            <a:r>
              <a:rPr lang="cs-CZ" sz="2400" b="1" smtClean="0"/>
              <a:t>Transkribce: </a:t>
            </a:r>
            <a:r>
              <a:rPr lang="cs-CZ" sz="2400" smtClean="0"/>
              <a:t>přepis, jehož zvuková podoba (tj. čtený text) je identický se zvukovou podobou původního pramene, grafika předlohy je zjednodušena s ohledem na dnešní pravopisná pravidla</a:t>
            </a:r>
          </a:p>
          <a:p>
            <a:r>
              <a:rPr lang="cs-CZ" sz="2400" i="1" smtClean="0"/>
              <a:t>Czeske rzeczi – české řeči; mee hrzijbie – mé hříbě; gest – jest, gde – kde; newyminiuge – nevymiňuje </a:t>
            </a:r>
            <a:r>
              <a:rPr lang="cs-CZ" sz="2400" smtClean="0"/>
              <a:t>apod.</a:t>
            </a:r>
            <a:br>
              <a:rPr lang="cs-CZ" sz="2400" smtClean="0"/>
            </a:br>
            <a:r>
              <a:rPr lang="cs-CZ" sz="2400" smtClean="0"/>
              <a:t>Podobně v němčině: </a:t>
            </a:r>
            <a:r>
              <a:rPr lang="de-DE" sz="2400" smtClean="0"/>
              <a:t>vnnd </a:t>
            </a:r>
            <a:r>
              <a:rPr lang="de-DE" sz="2400" i="1" smtClean="0"/>
              <a:t>– und, inn – in, ff</a:t>
            </a:r>
            <a:r>
              <a:rPr lang="cs-CZ" sz="2400" i="1" smtClean="0"/>
              <a:t>ü</a:t>
            </a:r>
            <a:r>
              <a:rPr lang="de-DE" sz="2400" i="1" smtClean="0"/>
              <a:t>rst – f</a:t>
            </a:r>
            <a:r>
              <a:rPr lang="cs-CZ" sz="2400" i="1" smtClean="0"/>
              <a:t>ü</a:t>
            </a:r>
            <a:r>
              <a:rPr lang="de-DE" sz="2400" i="1" smtClean="0"/>
              <a:t>rst</a:t>
            </a:r>
            <a:endParaRPr lang="cs-CZ" sz="2400" b="1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524375" y="188913"/>
            <a:ext cx="4619625" cy="922337"/>
          </a:xfrm>
        </p:spPr>
        <p:txBody>
          <a:bodyPr/>
          <a:lstStyle/>
          <a:p>
            <a:r>
              <a:rPr lang="cs-CZ" sz="2800" dirty="0" smtClean="0"/>
              <a:t>F. V. </a:t>
            </a:r>
            <a:r>
              <a:rPr lang="cs-CZ" sz="2800" dirty="0" err="1" smtClean="0"/>
              <a:t>Korompay</a:t>
            </a:r>
            <a:r>
              <a:rPr lang="cs-CZ" sz="2800" dirty="0" smtClean="0"/>
              <a:t>, </a:t>
            </a:r>
            <a:r>
              <a:rPr lang="cs-CZ" sz="2800" dirty="0" err="1" smtClean="0"/>
              <a:t>Immaculata</a:t>
            </a:r>
            <a:endParaRPr lang="cs-CZ" sz="2800" dirty="0" smtClean="0"/>
          </a:p>
        </p:txBody>
      </p:sp>
      <p:sp>
        <p:nvSpPr>
          <p:cNvPr id="38915" name="Rectangle 9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cs-CZ" sz="2800" smtClean="0"/>
          </a:p>
        </p:txBody>
      </p:sp>
      <p:pic>
        <p:nvPicPr>
          <p:cNvPr id="38916" name="Picture 7" descr="P1140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417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1" descr="P11402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125538"/>
            <a:ext cx="3546475" cy="5040312"/>
          </a:xfrm>
        </p:spPr>
      </p:pic>
      <p:sp>
        <p:nvSpPr>
          <p:cNvPr id="2" name="Obdélník 1"/>
          <p:cNvSpPr/>
          <p:nvPr/>
        </p:nvSpPr>
        <p:spPr>
          <a:xfrm>
            <a:off x="5940152" y="6254402"/>
            <a:ext cx="1755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err="1" smtClean="0"/>
              <a:t>kontrapost</a:t>
            </a:r>
            <a:endParaRPr lang="cs-CZ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„Nezaujatý popis“ (?)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Rétorika – elokvence (popisu) architektury mezi normou a konkrétní funkcí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Lex </a:t>
            </a:r>
            <a:r>
              <a:rPr lang="cs-CZ" sz="2000" dirty="0" err="1" smtClean="0"/>
              <a:t>Hermans</a:t>
            </a:r>
            <a:r>
              <a:rPr lang="cs-CZ" sz="2000" dirty="0" smtClean="0"/>
              <a:t>,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Rules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Rhetoric</a:t>
            </a:r>
            <a:r>
              <a:rPr lang="cs-CZ" sz="2000" dirty="0" smtClean="0"/>
              <a:t> as </a:t>
            </a:r>
            <a:r>
              <a:rPr lang="cs-CZ" sz="2000" dirty="0" err="1" smtClean="0"/>
              <a:t>Manual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Reading</a:t>
            </a:r>
            <a:r>
              <a:rPr lang="cs-CZ" sz="2000" dirty="0" smtClean="0"/>
              <a:t> </a:t>
            </a:r>
            <a:r>
              <a:rPr lang="cs-CZ" sz="2000" dirty="0" err="1" smtClean="0"/>
              <a:t>Classicist</a:t>
            </a:r>
            <a:r>
              <a:rPr lang="cs-CZ" sz="2000" dirty="0" smtClean="0"/>
              <a:t> </a:t>
            </a:r>
            <a:r>
              <a:rPr lang="cs-CZ" sz="2000" dirty="0" err="1" smtClean="0"/>
              <a:t>Architecture</a:t>
            </a:r>
            <a:r>
              <a:rPr lang="cs-CZ" sz="2000" dirty="0"/>
              <a:t>,</a:t>
            </a:r>
            <a:r>
              <a:rPr lang="cs-CZ" sz="2000" dirty="0" smtClean="0"/>
              <a:t> </a:t>
            </a:r>
            <a:r>
              <a:rPr lang="cs-CZ" sz="2000" dirty="0" err="1" smtClean="0"/>
              <a:t>in</a:t>
            </a:r>
            <a:r>
              <a:rPr lang="cs-CZ" sz="2000" i="1" dirty="0" err="1" smtClean="0"/>
              <a:t>Theory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of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Interpretation</a:t>
            </a:r>
            <a:r>
              <a:rPr lang="cs-CZ" sz="2000" i="1" dirty="0" smtClean="0"/>
              <a:t> 12, 2008, </a:t>
            </a:r>
            <a:r>
              <a:rPr lang="cs-CZ" sz="2000" i="1" dirty="0" err="1" smtClean="0"/>
              <a:t>Nr</a:t>
            </a:r>
            <a:r>
              <a:rPr lang="cs-CZ" sz="2000" i="1" dirty="0" smtClean="0"/>
              <a:t>. 2</a:t>
            </a:r>
            <a:endParaRPr lang="cs-CZ" sz="20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Normativní estetika klasicistní architektury,  její </a:t>
            </a:r>
            <a:r>
              <a:rPr lang="cs-CZ" b="1" dirty="0" smtClean="0"/>
              <a:t>aplikace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b="1" dirty="0" smtClean="0"/>
              <a:t>interpretace</a:t>
            </a:r>
            <a:r>
              <a:rPr lang="cs-CZ" dirty="0" smtClean="0"/>
              <a:t> jsou provázané entity.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2374</Words>
  <Application>Microsoft Office PowerPoint</Application>
  <PresentationFormat>Předvádění na obrazovce (4:3)</PresentationFormat>
  <Paragraphs>361</Paragraphs>
  <Slides>63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Motiv sady Office</vt:lpstr>
      <vt:lpstr>Prezentace aplikace PowerPoint</vt:lpstr>
      <vt:lpstr>Prezentace aplikace PowerPoint</vt:lpstr>
      <vt:lpstr>Prezentace aplikace PowerPoint</vt:lpstr>
      <vt:lpstr>Oplakávání Krista, kol. 1735</vt:lpstr>
      <vt:lpstr>Prezentace aplikace PowerPoint</vt:lpstr>
      <vt:lpstr>Prezentace aplikace PowerPoint</vt:lpstr>
      <vt:lpstr>F. V. Korompay, Immaculata</vt:lpstr>
      <vt:lpstr>„Nezaujatý popis“ (?)</vt:lpstr>
      <vt:lpstr>Rétorika – elokvence (popisu) architektury mezi normou a konkrétní funkcí</vt:lpstr>
      <vt:lpstr>Prezentace aplikace PowerPoint</vt:lpstr>
      <vt:lpstr>Prezentace aplikace PowerPoint</vt:lpstr>
      <vt:lpstr>John Soan, Pitzhanger Manor v Ealing (1800‐1803)</vt:lpstr>
      <vt:lpstr>Michael Baxandall (1933-2008)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Diego Velásquez, Las Meninas, 1734</vt:lpstr>
      <vt:lpstr>Čtení obrazu</vt:lpstr>
      <vt:lpstr>Odborný text,  jeho volba a forma</vt:lpstr>
      <vt:lpstr>Prezentace aplikace PowerPoint</vt:lpstr>
      <vt:lpstr>Monografie, sborník, antologie, katalog, časopis…</vt:lpstr>
      <vt:lpstr>Počátky </vt:lpstr>
      <vt:lpstr>Volba tématu</vt:lpstr>
      <vt:lpstr>Jan Willenberger, pohled na Olomouc  a katedrála sv. Václava po renesančních úpravách, 1593</vt:lpstr>
      <vt:lpstr>Kaple sv. Stanislava při olomoucké katedrále, 1585-1591</vt:lpstr>
      <vt:lpstr>Olomouc, kaple sv. Anny,  1617 (1885-1886) Epitaf Martina Václava z Greiffenthalu pořízený děkanem Klaudiem Sorinou z Mantovy, kaple sv. Anny, 1652 </vt:lpstr>
      <vt:lpstr>Pracovní plán </vt:lpstr>
      <vt:lpstr>Heuristika  Bibliografie  práce se shromažďováním informací – prameny, literatura – 85% času </vt:lpstr>
      <vt:lpstr>Heuristika  Umět pracovat s prameny a literaturou a „umění psát“</vt:lpstr>
      <vt:lpstr>Prezentace aplikace PowerPoint</vt:lpstr>
      <vt:lpstr>Nakládání s texty - etika</vt:lpstr>
      <vt:lpstr>Styl psaní </vt:lpstr>
      <vt:lpstr>Struktura textu (úvod – jádro – závěr)</vt:lpstr>
      <vt:lpstr>Standardní struktura Bc. DP</vt:lpstr>
      <vt:lpstr> </vt:lpstr>
      <vt:lpstr>Prezentace aplikace PowerPoint</vt:lpstr>
      <vt:lpstr>  Formální úprava </vt:lpstr>
      <vt:lpstr>Bibliografie – Citace – Poznámkový aparát</vt:lpstr>
      <vt:lpstr>Nejčastější bibliografické zkratky</vt:lpstr>
      <vt:lpstr>Nejčastější bibliografické zkratky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Norma čas. Umění http://www.umeni-art.cz/cz/norm.aspx</vt:lpstr>
      <vt:lpstr>Poznámkový aparát</vt:lpstr>
      <vt:lpstr>Monografie</vt:lpstr>
      <vt:lpstr>Monografie – Edice - Řady</vt:lpstr>
      <vt:lpstr>Kolektivní publikace</vt:lpstr>
      <vt:lpstr>Prezentace aplikace PowerPoint</vt:lpstr>
      <vt:lpstr>Encyklopedie</vt:lpstr>
      <vt:lpstr>Katalog</vt:lpstr>
      <vt:lpstr>Sborník</vt:lpstr>
      <vt:lpstr>Časopisecký článek:</vt:lpstr>
      <vt:lpstr>Novinový článek</vt:lpstr>
      <vt:lpstr>Recenze – Elektronické zdroje</vt:lpstr>
      <vt:lpstr>Školní práce – řadíme v seznamu literatury zvlášť</vt:lpstr>
      <vt:lpstr>Místní jména</vt:lpstr>
      <vt:lpstr>Prezentace aplikace PowerPoint</vt:lpstr>
      <vt:lpstr>Prameny a historické texty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Bibliografie  práce se shromažďováním informací – prameny, literatura – 85% času </dc:title>
  <cp:lastModifiedBy>Ondřej Jakubec</cp:lastModifiedBy>
  <cp:revision>11</cp:revision>
  <dcterms:modified xsi:type="dcterms:W3CDTF">2013-04-17T07:15:27Z</dcterms:modified>
</cp:coreProperties>
</file>