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3" r:id="rId4"/>
    <p:sldId id="267" r:id="rId5"/>
    <p:sldId id="264" r:id="rId6"/>
    <p:sldId id="265" r:id="rId7"/>
    <p:sldId id="266" r:id="rId8"/>
    <p:sldId id="268" r:id="rId9"/>
    <p:sldId id="285" r:id="rId10"/>
    <p:sldId id="269" r:id="rId11"/>
    <p:sldId id="286" r:id="rId12"/>
    <p:sldId id="270" r:id="rId13"/>
    <p:sldId id="287" r:id="rId14"/>
    <p:sldId id="288" r:id="rId15"/>
    <p:sldId id="271" r:id="rId16"/>
    <p:sldId id="280" r:id="rId17"/>
    <p:sldId id="289" r:id="rId18"/>
    <p:sldId id="273" r:id="rId19"/>
    <p:sldId id="274" r:id="rId20"/>
    <p:sldId id="281" r:id="rId21"/>
    <p:sldId id="275" r:id="rId22"/>
    <p:sldId id="282" r:id="rId23"/>
    <p:sldId id="283" r:id="rId24"/>
    <p:sldId id="276" r:id="rId25"/>
    <p:sldId id="279" r:id="rId26"/>
    <p:sldId id="290" r:id="rId27"/>
    <p:sldId id="277" r:id="rId28"/>
    <p:sldId id="291" r:id="rId29"/>
    <p:sldId id="278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5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78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87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81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61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25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80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92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99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78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B48BE-F907-4E66-BF2B-F406482D838D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20A4E-F2E5-4640-976F-4A58D9D3EC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80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/>
              <a:t>Akční film</a:t>
            </a:r>
            <a:br>
              <a:rPr lang="cs-CZ" b="1" dirty="0" smtClean="0"/>
            </a:br>
            <a:r>
              <a:rPr lang="cs-CZ" b="1" dirty="0" smtClean="0"/>
              <a:t>Recepce a krize maskulinity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F:\son_of_rambow_movie_image__2_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60" y="1905839"/>
            <a:ext cx="6712445" cy="446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679376" y="6385247"/>
            <a:ext cx="2420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Jana </a:t>
            </a:r>
            <a:r>
              <a:rPr lang="cs-CZ" sz="2400" dirty="0" err="1" smtClean="0"/>
              <a:t>Glocarová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8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120" y="27089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b="1" dirty="0" smtClean="0"/>
              <a:t>Krize maskulinity?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42406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se nacházíme v </a:t>
            </a:r>
            <a:r>
              <a:rPr lang="cs-CZ" dirty="0" err="1" smtClean="0"/>
              <a:t>postfeminismu</a:t>
            </a:r>
            <a:r>
              <a:rPr lang="cs-CZ" dirty="0" smtClean="0"/>
              <a:t>, ženy nejsou na mužích zcela závislé, což pro ně nese nejistotu, strach.</a:t>
            </a:r>
          </a:p>
          <a:p>
            <a:r>
              <a:rPr lang="cs-CZ" dirty="0" smtClean="0"/>
              <a:t>mluví se o tom od 60. let, ale výrazně se to projevuje v 80. letech a hlavně tedy v akčních filmech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6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maskulinity a 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Chapman</a:t>
            </a:r>
            <a:r>
              <a:rPr lang="en-US" dirty="0"/>
              <a:t>, R. and Rutherford, J. (</a:t>
            </a:r>
            <a:r>
              <a:rPr lang="en-US" dirty="0" err="1"/>
              <a:t>eds</a:t>
            </a:r>
            <a:r>
              <a:rPr lang="en-US" dirty="0"/>
              <a:t>) (1988) </a:t>
            </a:r>
            <a:r>
              <a:rPr lang="en-US" i="1" dirty="0"/>
              <a:t>Male Order: Unwrapping </a:t>
            </a:r>
            <a:r>
              <a:rPr lang="en-US" i="1" dirty="0" smtClean="0"/>
              <a:t>Masculinity,</a:t>
            </a:r>
            <a:r>
              <a:rPr lang="cs-CZ" i="1" dirty="0" smtClean="0"/>
              <a:t> </a:t>
            </a:r>
            <a:r>
              <a:rPr lang="cs-CZ" dirty="0" smtClean="0"/>
              <a:t>London</a:t>
            </a:r>
            <a:r>
              <a:rPr lang="cs-CZ" dirty="0"/>
              <a:t>: </a:t>
            </a:r>
            <a:r>
              <a:rPr lang="cs-CZ" dirty="0" err="1"/>
              <a:t>Lawrence</a:t>
            </a:r>
            <a:r>
              <a:rPr lang="cs-CZ" dirty="0"/>
              <a:t> &amp; </a:t>
            </a:r>
            <a:r>
              <a:rPr lang="cs-CZ" dirty="0" err="1"/>
              <a:t>Wishart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Yvonne </a:t>
            </a:r>
            <a:r>
              <a:rPr lang="cs-CZ" dirty="0" err="1"/>
              <a:t>Tasker</a:t>
            </a:r>
            <a:r>
              <a:rPr lang="cs-CZ" dirty="0"/>
              <a:t>: </a:t>
            </a:r>
            <a:r>
              <a:rPr lang="cs-CZ" i="1" dirty="0" err="1"/>
              <a:t>Spectacular</a:t>
            </a:r>
            <a:r>
              <a:rPr lang="cs-CZ" i="1" dirty="0"/>
              <a:t> </a:t>
            </a:r>
            <a:r>
              <a:rPr lang="cs-CZ" i="1" dirty="0" err="1"/>
              <a:t>Bodies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Richard </a:t>
            </a:r>
            <a:r>
              <a:rPr lang="cs-CZ" dirty="0" err="1"/>
              <a:t>Dyer</a:t>
            </a:r>
            <a:r>
              <a:rPr lang="cs-CZ" dirty="0"/>
              <a:t>: </a:t>
            </a:r>
            <a:r>
              <a:rPr lang="en-US" i="1" dirty="0"/>
              <a:t>Heavenly Bodies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Martin </a:t>
            </a:r>
            <a:r>
              <a:rPr lang="cs-CZ" dirty="0" err="1" smtClean="0"/>
              <a:t>Fradley</a:t>
            </a:r>
            <a:r>
              <a:rPr lang="cs-CZ" dirty="0" smtClean="0"/>
              <a:t>: </a:t>
            </a:r>
            <a:r>
              <a:rPr lang="cs-CZ" i="1" dirty="0" err="1" smtClean="0"/>
              <a:t>Maximus</a:t>
            </a:r>
            <a:r>
              <a:rPr lang="cs-CZ" i="1" dirty="0" smtClean="0"/>
              <a:t> </a:t>
            </a:r>
            <a:r>
              <a:rPr lang="cs-CZ" i="1" dirty="0" err="1" smtClean="0"/>
              <a:t>Melodramaticus</a:t>
            </a:r>
            <a:r>
              <a:rPr lang="cs-CZ" i="1" dirty="0" smtClean="0"/>
              <a:t>. </a:t>
            </a:r>
            <a:r>
              <a:rPr lang="cs-CZ" i="1" dirty="0" err="1" smtClean="0"/>
              <a:t>Masculinity</a:t>
            </a:r>
            <a:r>
              <a:rPr lang="cs-CZ" i="1" dirty="0"/>
              <a:t>, </a:t>
            </a:r>
            <a:r>
              <a:rPr lang="cs-CZ" i="1" dirty="0" err="1"/>
              <a:t>masochism</a:t>
            </a:r>
            <a:r>
              <a:rPr lang="cs-CZ" i="1" dirty="0"/>
              <a:t> and </a:t>
            </a:r>
            <a:r>
              <a:rPr lang="cs-CZ" i="1" dirty="0" err="1"/>
              <a:t>white</a:t>
            </a:r>
            <a:r>
              <a:rPr lang="cs-CZ" i="1" dirty="0"/>
              <a:t> </a:t>
            </a:r>
            <a:r>
              <a:rPr lang="cs-CZ" i="1" dirty="0" smtClean="0"/>
              <a:t>male paranoia </a:t>
            </a:r>
            <a:r>
              <a:rPr lang="cs-CZ" i="1" dirty="0"/>
              <a:t>in </a:t>
            </a:r>
            <a:r>
              <a:rPr lang="cs-CZ" i="1" dirty="0" err="1"/>
              <a:t>contemporary</a:t>
            </a:r>
            <a:r>
              <a:rPr lang="cs-CZ" i="1" dirty="0"/>
              <a:t> </a:t>
            </a:r>
            <a:r>
              <a:rPr lang="cs-CZ" i="1" dirty="0" smtClean="0"/>
              <a:t>Hollywood </a:t>
            </a:r>
            <a:r>
              <a:rPr lang="cs-CZ" i="1" dirty="0" err="1" smtClean="0"/>
              <a:t>cinema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8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akční film definuje, co to znamená být mužem</a:t>
            </a:r>
          </a:p>
          <a:p>
            <a:r>
              <a:rPr lang="en-US" dirty="0"/>
              <a:t>Chapman, R. and Rutherford, J</a:t>
            </a:r>
            <a:r>
              <a:rPr lang="en-US" dirty="0" smtClean="0"/>
              <a:t>.</a:t>
            </a:r>
            <a:r>
              <a:rPr lang="cs-CZ" dirty="0" smtClean="0"/>
              <a:t>: </a:t>
            </a:r>
            <a:r>
              <a:rPr lang="cs-CZ" i="1" dirty="0" smtClean="0"/>
              <a:t>Rambo</a:t>
            </a:r>
            <a:r>
              <a:rPr lang="cs-CZ" dirty="0" smtClean="0"/>
              <a:t> propagující „destruktivní machismus jako řešení mužských problémů“</a:t>
            </a:r>
          </a:p>
          <a:p>
            <a:r>
              <a:rPr lang="cs-CZ" dirty="0" smtClean="0"/>
              <a:t>důležité je, že </a:t>
            </a:r>
            <a:r>
              <a:rPr lang="cs-CZ" dirty="0" err="1" smtClean="0"/>
              <a:t>osmdesátkový</a:t>
            </a:r>
            <a:r>
              <a:rPr lang="cs-CZ" dirty="0" smtClean="0"/>
              <a:t> hrdina moc nemluví – verbální vlastnosti jako ženská vlastnost, kdežto mlčení je vlastnost pravého muže</a:t>
            </a:r>
          </a:p>
          <a:p>
            <a:r>
              <a:rPr lang="cs-CZ" dirty="0" smtClean="0"/>
              <a:t>otázka: potvrzují tyto filmy ztrátu mužské moci, truchlí nad touto ztrátou nebo se ji snaží získat? Podle </a:t>
            </a:r>
            <a:r>
              <a:rPr lang="cs-CZ" dirty="0" err="1" smtClean="0"/>
              <a:t>Taskerové</a:t>
            </a:r>
            <a:r>
              <a:rPr lang="cs-CZ" dirty="0" smtClean="0"/>
              <a:t> můžou mít filmy všechny tyto funkce.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1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Richard </a:t>
            </a:r>
            <a:r>
              <a:rPr lang="cs-CZ" dirty="0" err="1" smtClean="0"/>
              <a:t>Dyer</a:t>
            </a:r>
            <a:r>
              <a:rPr lang="cs-CZ" dirty="0" smtClean="0"/>
              <a:t>: svaly u hrdinů akčních filmů jsou určitým paradoxem --- na jednu stranu svaly jako symbol muže, na druhou stranu k jejich získání musela být použita velká práce, „šlechtění“, přehnaná starost o zevnějšek stereotypně bývá připisována spíše ženám</a:t>
            </a:r>
          </a:p>
          <a:p>
            <a:r>
              <a:rPr lang="cs-CZ" dirty="0" smtClean="0"/>
              <a:t>projevuje se to i v dobových kritikách na Ramba, polonahý John Rambo jako polonahá Jane </a:t>
            </a:r>
            <a:r>
              <a:rPr lang="cs-CZ" dirty="0" err="1" smtClean="0"/>
              <a:t>Russel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2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http://www.bubblews.com/assets/images/news/415539937_13652320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159" y="332656"/>
            <a:ext cx="409575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25.media.tumblr.com/21328cb395b0a0e45a51965fa87740a7/tumblr_mfwxiyfJIg1rjk6dyo1_4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1" y="500758"/>
            <a:ext cx="437448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39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maskulinity ve filmových </a:t>
            </a:r>
            <a:r>
              <a:rPr lang="cs-CZ" dirty="0" err="1" smtClean="0"/>
              <a:t>narativech</a:t>
            </a:r>
            <a:r>
              <a:rPr lang="cs-CZ" dirty="0" smtClean="0"/>
              <a:t> bývá také explicitně manifestovaná, hlavně 90. léta</a:t>
            </a:r>
            <a:endParaRPr lang="cs-CZ" dirty="0" smtClean="0"/>
          </a:p>
          <a:p>
            <a:r>
              <a:rPr lang="cs-CZ" dirty="0" smtClean="0"/>
              <a:t>Problémy v rodině, neúspěšné vztahy, opuštěné mužské postavy</a:t>
            </a:r>
          </a:p>
          <a:p>
            <a:r>
              <a:rPr lang="cs-CZ" i="1" dirty="0" err="1" smtClean="0"/>
              <a:t>Smrtonostná</a:t>
            </a:r>
            <a:r>
              <a:rPr lang="cs-CZ" i="1" dirty="0" smtClean="0"/>
              <a:t> </a:t>
            </a:r>
            <a:r>
              <a:rPr lang="cs-CZ" i="1" dirty="0" smtClean="0"/>
              <a:t>past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71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 co si o tom myslí diváci?</a:t>
            </a:r>
          </a:p>
          <a:p>
            <a:r>
              <a:rPr lang="cs-CZ" dirty="0" smtClean="0"/>
              <a:t>diváci se mohou s těmito tezemi ztotožnit (to udělali skoro všichni Don. </a:t>
            </a:r>
            <a:r>
              <a:rPr lang="cs-CZ" dirty="0" err="1" smtClean="0"/>
              <a:t>narátoři</a:t>
            </a:r>
            <a:r>
              <a:rPr lang="cs-CZ" dirty="0" smtClean="0"/>
              <a:t>) či je odmítnout (</a:t>
            </a:r>
            <a:r>
              <a:rPr lang="cs-CZ" dirty="0" err="1" smtClean="0"/>
              <a:t>narátoři</a:t>
            </a:r>
            <a:r>
              <a:rPr lang="cs-CZ" dirty="0" smtClean="0"/>
              <a:t> 50plus)</a:t>
            </a:r>
          </a:p>
          <a:p>
            <a:r>
              <a:rPr lang="cs-CZ" dirty="0" smtClean="0"/>
              <a:t>ženy souhlasili, že to muži mohou takto chápat, ale oni to tam nehledají, naopak se mohly vymezovat i proti </a:t>
            </a:r>
            <a:r>
              <a:rPr lang="cs-CZ" dirty="0" err="1" smtClean="0"/>
              <a:t>postfeminismu</a:t>
            </a:r>
            <a:r>
              <a:rPr lang="cs-CZ" dirty="0" smtClean="0"/>
              <a:t> (</a:t>
            </a:r>
            <a:r>
              <a:rPr lang="cs-CZ" dirty="0" err="1" smtClean="0"/>
              <a:t>postfeminismus</a:t>
            </a:r>
            <a:r>
              <a:rPr lang="cs-CZ" dirty="0" smtClean="0"/>
              <a:t> a krize maskulinity jako iluze)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0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 smtClean="0"/>
              <a:t>„</a:t>
            </a:r>
            <a:r>
              <a:rPr lang="en-US" sz="5400" dirty="0" smtClean="0"/>
              <a:t>I </a:t>
            </a:r>
            <a:r>
              <a:rPr lang="en-US" sz="5400" dirty="0"/>
              <a:t>have a need. I have a need for speed</a:t>
            </a:r>
            <a:r>
              <a:rPr lang="en-US" sz="5400" dirty="0" smtClean="0"/>
              <a:t>.</a:t>
            </a:r>
            <a:r>
              <a:rPr lang="cs-CZ" sz="5400" dirty="0" smtClean="0"/>
              <a:t>“</a:t>
            </a:r>
            <a:endParaRPr lang="en-US" sz="5400" dirty="0"/>
          </a:p>
          <a:p>
            <a:pPr marL="0" indent="0">
              <a:buNone/>
            </a:pPr>
            <a:r>
              <a:rPr lang="cs-CZ" sz="5400" dirty="0"/>
              <a:t>—Tom </a:t>
            </a:r>
            <a:r>
              <a:rPr lang="cs-CZ" sz="5400" dirty="0" err="1"/>
              <a:t>Cruise</a:t>
            </a:r>
            <a:r>
              <a:rPr lang="cs-CZ" sz="5400" dirty="0"/>
              <a:t>, </a:t>
            </a:r>
            <a:r>
              <a:rPr lang="cs-CZ" sz="5400" i="1" dirty="0"/>
              <a:t>Top </a:t>
            </a:r>
            <a:r>
              <a:rPr lang="cs-CZ" sz="5400" i="1" dirty="0" err="1"/>
              <a:t>Gun</a:t>
            </a:r>
            <a:endParaRPr lang="cs-CZ" sz="5400" dirty="0"/>
          </a:p>
        </p:txBody>
      </p:sp>
      <p:sp>
        <p:nvSpPr>
          <p:cNvPr id="4" name="Obdélník 3"/>
          <p:cNvSpPr/>
          <p:nvPr/>
        </p:nvSpPr>
        <p:spPr>
          <a:xfrm>
            <a:off x="1043608" y="522920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/>
              <a:t>Rychlost jako základ pro užívání si akčních filmů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090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1490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Man‐</a:t>
            </a:r>
            <a:r>
              <a:rPr lang="cs-CZ" sz="1800" dirty="0" err="1"/>
              <a:t>of</a:t>
            </a:r>
            <a:r>
              <a:rPr lang="cs-CZ" sz="1800" dirty="0"/>
              <a:t>‐</a:t>
            </a:r>
            <a:r>
              <a:rPr lang="cs-CZ" sz="1800" dirty="0" err="1"/>
              <a:t>Action</a:t>
            </a:r>
            <a:r>
              <a:rPr lang="cs-CZ" sz="1800" dirty="0"/>
              <a:t> </a:t>
            </a:r>
            <a:r>
              <a:rPr lang="cs-CZ" sz="1800" dirty="0" err="1"/>
              <a:t>Heroes</a:t>
            </a:r>
            <a:r>
              <a:rPr lang="cs-CZ" sz="1800" dirty="0"/>
              <a:t>: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Pursuit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Heroic</a:t>
            </a:r>
            <a:r>
              <a:rPr lang="cs-CZ" sz="1800" dirty="0"/>
              <a:t> </a:t>
            </a:r>
            <a:r>
              <a:rPr lang="cs-CZ" sz="1800" dirty="0" err="1"/>
              <a:t>Masculinity</a:t>
            </a:r>
            <a:r>
              <a:rPr lang="cs-CZ" sz="1800" dirty="0"/>
              <a:t> in </a:t>
            </a:r>
            <a:r>
              <a:rPr lang="cs-CZ" sz="1800" dirty="0" err="1"/>
              <a:t>Everyday</a:t>
            </a:r>
            <a:r>
              <a:rPr lang="cs-CZ" sz="1800" dirty="0"/>
              <a:t> </a:t>
            </a:r>
            <a:r>
              <a:rPr lang="cs-CZ" sz="1800" dirty="0" err="1" smtClean="0"/>
              <a:t>Consumption</a:t>
            </a:r>
            <a:r>
              <a:rPr lang="cs-CZ" sz="1800" dirty="0" smtClean="0"/>
              <a:t>. </a:t>
            </a:r>
            <a:r>
              <a:rPr lang="cs-CZ" sz="1800" dirty="0" err="1" smtClean="0"/>
              <a:t>Douglas</a:t>
            </a:r>
            <a:r>
              <a:rPr lang="cs-CZ" sz="1800" dirty="0" smtClean="0"/>
              <a:t> </a:t>
            </a:r>
            <a:r>
              <a:rPr lang="cs-CZ" sz="1800" dirty="0"/>
              <a:t>B. Holt and </a:t>
            </a:r>
            <a:r>
              <a:rPr lang="cs-CZ" sz="1800" dirty="0" err="1"/>
              <a:t>Craig</a:t>
            </a:r>
            <a:r>
              <a:rPr lang="cs-CZ" sz="1800" dirty="0"/>
              <a:t> J. </a:t>
            </a:r>
            <a:r>
              <a:rPr lang="cs-CZ" sz="1800" dirty="0" smtClean="0"/>
              <a:t>Thompson. </a:t>
            </a:r>
            <a:r>
              <a:rPr lang="cs-CZ" sz="1800" i="1" dirty="0" err="1" smtClean="0"/>
              <a:t>Journal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Consumer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Research</a:t>
            </a:r>
            <a:r>
              <a:rPr lang="cs-CZ" sz="1800" dirty="0" smtClean="0"/>
              <a:t>, Vol. 31, No. 2 (</a:t>
            </a:r>
            <a:r>
              <a:rPr lang="cs-CZ" sz="1800" dirty="0" err="1" smtClean="0"/>
              <a:t>September</a:t>
            </a:r>
            <a:r>
              <a:rPr lang="cs-CZ" sz="1800" dirty="0" smtClean="0"/>
              <a:t> 2004), pp. 425-440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107504" y="332656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„</a:t>
            </a:r>
            <a:r>
              <a:rPr lang="cs-CZ" sz="3200" dirty="0" err="1" smtClean="0"/>
              <a:t>Lots</a:t>
            </a:r>
            <a:r>
              <a:rPr lang="cs-CZ" sz="3200" dirty="0" smtClean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adventure</a:t>
            </a:r>
            <a:r>
              <a:rPr lang="cs-CZ" sz="3200" dirty="0"/>
              <a:t>, </a:t>
            </a:r>
            <a:r>
              <a:rPr lang="cs-CZ" sz="3200" dirty="0" err="1"/>
              <a:t>shoot</a:t>
            </a:r>
            <a:r>
              <a:rPr lang="cs-CZ" sz="3200" dirty="0"/>
              <a:t> </a:t>
            </a:r>
            <a:r>
              <a:rPr lang="cs-CZ" sz="3200" dirty="0" err="1"/>
              <a:t>em</a:t>
            </a:r>
            <a:r>
              <a:rPr lang="cs-CZ" sz="3200" dirty="0"/>
              <a:t> up, fast-</a:t>
            </a:r>
            <a:r>
              <a:rPr lang="cs-CZ" sz="3200" dirty="0" err="1"/>
              <a:t>paced</a:t>
            </a:r>
            <a:r>
              <a:rPr lang="cs-CZ" sz="3200" dirty="0"/>
              <a:t> </a:t>
            </a:r>
            <a:r>
              <a:rPr lang="cs-CZ" sz="3200" dirty="0" err="1"/>
              <a:t>action</a:t>
            </a:r>
            <a:r>
              <a:rPr lang="cs-CZ" sz="3200" dirty="0" smtClean="0"/>
              <a:t>. Sort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like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sports</a:t>
            </a:r>
            <a:r>
              <a:rPr lang="cs-CZ" sz="3200" dirty="0"/>
              <a:t> </a:t>
            </a:r>
            <a:r>
              <a:rPr lang="cs-CZ" sz="3200" dirty="0" err="1"/>
              <a:t>that</a:t>
            </a:r>
            <a:r>
              <a:rPr lang="cs-CZ" sz="3200" dirty="0"/>
              <a:t> I </a:t>
            </a:r>
            <a:r>
              <a:rPr lang="cs-CZ" sz="3200" dirty="0" err="1"/>
              <a:t>watch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same</a:t>
            </a:r>
            <a:r>
              <a:rPr lang="cs-CZ" sz="3200" dirty="0"/>
              <a:t> sort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thing</a:t>
            </a:r>
            <a:r>
              <a:rPr lang="cs-CZ" sz="3200" dirty="0"/>
              <a:t>. </a:t>
            </a:r>
            <a:r>
              <a:rPr lang="cs-CZ" sz="3200" dirty="0" err="1"/>
              <a:t>It’s</a:t>
            </a:r>
            <a:r>
              <a:rPr lang="cs-CZ" sz="3200" dirty="0"/>
              <a:t> </a:t>
            </a:r>
            <a:r>
              <a:rPr lang="cs-CZ" sz="3200" dirty="0" err="1"/>
              <a:t>like</a:t>
            </a:r>
            <a:r>
              <a:rPr lang="cs-CZ" sz="3200" dirty="0"/>
              <a:t> </a:t>
            </a:r>
            <a:r>
              <a:rPr lang="cs-CZ" sz="3200" dirty="0" err="1"/>
              <a:t>you</a:t>
            </a:r>
            <a:r>
              <a:rPr lang="cs-CZ" sz="3200" dirty="0"/>
              <a:t> </a:t>
            </a:r>
            <a:r>
              <a:rPr lang="cs-CZ" sz="3200" dirty="0" err="1"/>
              <a:t>were</a:t>
            </a:r>
            <a:r>
              <a:rPr lang="cs-CZ" sz="3200" dirty="0"/>
              <a:t> on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edge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your</a:t>
            </a:r>
            <a:r>
              <a:rPr lang="cs-CZ" sz="3200" dirty="0"/>
              <a:t> </a:t>
            </a:r>
            <a:r>
              <a:rPr lang="cs-CZ" sz="3200" dirty="0" err="1"/>
              <a:t>seat</a:t>
            </a:r>
            <a:r>
              <a:rPr lang="cs-CZ" sz="3200" dirty="0"/>
              <a:t>. </a:t>
            </a:r>
            <a:r>
              <a:rPr lang="cs-CZ" sz="3200" dirty="0" err="1"/>
              <a:t>There</a:t>
            </a:r>
            <a:r>
              <a:rPr lang="cs-CZ" sz="3200" dirty="0"/>
              <a:t> </a:t>
            </a:r>
            <a:r>
              <a:rPr lang="cs-CZ" sz="3200" dirty="0" err="1" smtClean="0"/>
              <a:t>was</a:t>
            </a:r>
            <a:r>
              <a:rPr lang="cs-CZ" sz="3200" dirty="0" smtClean="0"/>
              <a:t> </a:t>
            </a: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/>
              <a:t>thing</a:t>
            </a:r>
            <a:r>
              <a:rPr lang="cs-CZ" sz="3200" dirty="0"/>
              <a:t> </a:t>
            </a:r>
            <a:r>
              <a:rPr lang="cs-CZ" sz="3200" dirty="0" err="1"/>
              <a:t>going</a:t>
            </a:r>
            <a:r>
              <a:rPr lang="cs-CZ" sz="3200" dirty="0"/>
              <a:t> on </a:t>
            </a:r>
            <a:r>
              <a:rPr lang="cs-CZ" sz="3200" dirty="0" err="1"/>
              <a:t>after</a:t>
            </a:r>
            <a:r>
              <a:rPr lang="cs-CZ" sz="3200" dirty="0"/>
              <a:t> </a:t>
            </a:r>
            <a:r>
              <a:rPr lang="cs-CZ" sz="3200" dirty="0" err="1"/>
              <a:t>another</a:t>
            </a:r>
            <a:r>
              <a:rPr lang="cs-CZ" sz="3200" dirty="0"/>
              <a:t>. Boom, boom, boom </a:t>
            </a:r>
            <a:r>
              <a:rPr lang="cs-CZ" sz="3200" dirty="0" err="1" smtClean="0"/>
              <a:t>right</a:t>
            </a:r>
            <a:r>
              <a:rPr lang="cs-CZ" sz="3200" dirty="0" smtClean="0"/>
              <a:t> </a:t>
            </a:r>
            <a:r>
              <a:rPr lang="cs-CZ" sz="3200" dirty="0" err="1" smtClean="0"/>
              <a:t>through</a:t>
            </a:r>
            <a:r>
              <a:rPr lang="cs-CZ" sz="3200" dirty="0" smtClean="0"/>
              <a:t> </a:t>
            </a:r>
            <a:r>
              <a:rPr lang="cs-CZ" sz="3200" dirty="0" err="1"/>
              <a:t>that</a:t>
            </a:r>
            <a:r>
              <a:rPr lang="cs-CZ" sz="3200" dirty="0"/>
              <a:t>. And </a:t>
            </a:r>
            <a:r>
              <a:rPr lang="cs-CZ" sz="3200" dirty="0" err="1"/>
              <a:t>that’s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kind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stuff</a:t>
            </a:r>
            <a:r>
              <a:rPr lang="cs-CZ" sz="3200" dirty="0"/>
              <a:t> </a:t>
            </a:r>
            <a:r>
              <a:rPr lang="cs-CZ" sz="3200" dirty="0" err="1"/>
              <a:t>that</a:t>
            </a:r>
            <a:r>
              <a:rPr lang="cs-CZ" sz="3200" dirty="0"/>
              <a:t> </a:t>
            </a:r>
            <a:r>
              <a:rPr lang="cs-CZ" sz="3200" dirty="0" err="1"/>
              <a:t>entertains</a:t>
            </a:r>
            <a:r>
              <a:rPr lang="cs-CZ" sz="3200" dirty="0"/>
              <a:t> </a:t>
            </a:r>
            <a:r>
              <a:rPr lang="cs-CZ" sz="3200" dirty="0" err="1" smtClean="0"/>
              <a:t>me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most.“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9555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zkoumání recepce se primárně nedíváme na filmy samotné a jejich formální vlastnosti</a:t>
            </a:r>
          </a:p>
          <a:p>
            <a:r>
              <a:rPr lang="cs-CZ" dirty="0" smtClean="0"/>
              <a:t>Jak divák film vnímá, interpretuje, jaké jsou jeho způsoby sledování?</a:t>
            </a:r>
          </a:p>
          <a:p>
            <a:r>
              <a:rPr lang="cs-CZ" dirty="0" smtClean="0"/>
              <a:t>Proč si divák volí tento film a co se mu na něm líbí?</a:t>
            </a:r>
          </a:p>
          <a:p>
            <a:r>
              <a:rPr lang="cs-CZ" dirty="0" smtClean="0"/>
              <a:t>Divák není podřízen autorovi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22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důležitost </a:t>
            </a:r>
            <a:r>
              <a:rPr lang="cs-CZ" dirty="0" smtClean="0"/>
              <a:t>realismu: filmy nejsou jen o zvláštních efektech, projevuje se i nostalgie, dříve ty filmy byly realističtější a lepší</a:t>
            </a:r>
          </a:p>
          <a:p>
            <a:r>
              <a:rPr lang="cs-CZ" dirty="0" smtClean="0"/>
              <a:t>váže se to i ke konkrétním hercům, pokud je herec realistický, je pro </a:t>
            </a:r>
            <a:r>
              <a:rPr lang="cs-CZ" dirty="0" err="1" smtClean="0"/>
              <a:t>narátory</a:t>
            </a:r>
            <a:r>
              <a:rPr lang="cs-CZ" dirty="0" smtClean="0"/>
              <a:t> dobrý</a:t>
            </a:r>
            <a:endParaRPr lang="cs-CZ" dirty="0" smtClean="0"/>
          </a:p>
          <a:p>
            <a:r>
              <a:rPr lang="cs-CZ" dirty="0" smtClean="0"/>
              <a:t>„lidskost“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1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-1016" y="1628800"/>
            <a:ext cx="91450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dirty="0"/>
              <a:t>“in </a:t>
            </a:r>
            <a:r>
              <a:rPr lang="cs-CZ" sz="4400" dirty="0" err="1"/>
              <a:t>Schwarzenegger</a:t>
            </a:r>
            <a:r>
              <a:rPr lang="cs-CZ" sz="4400" dirty="0"/>
              <a:t> </a:t>
            </a:r>
            <a:r>
              <a:rPr lang="cs-CZ" sz="4400" dirty="0" err="1"/>
              <a:t>movies</a:t>
            </a:r>
            <a:r>
              <a:rPr lang="cs-CZ" sz="4400" dirty="0"/>
              <a:t> he </a:t>
            </a:r>
            <a:r>
              <a:rPr lang="cs-CZ" sz="4400" dirty="0" err="1"/>
              <a:t>is</a:t>
            </a:r>
            <a:r>
              <a:rPr lang="cs-CZ" sz="4400" dirty="0"/>
              <a:t> so </a:t>
            </a:r>
            <a:r>
              <a:rPr lang="cs-CZ" sz="4400" dirty="0" err="1"/>
              <a:t>large</a:t>
            </a:r>
            <a:r>
              <a:rPr lang="cs-CZ" sz="4400" dirty="0"/>
              <a:t> </a:t>
            </a:r>
            <a:r>
              <a:rPr lang="cs-CZ" sz="4400" dirty="0" err="1"/>
              <a:t>that</a:t>
            </a:r>
            <a:r>
              <a:rPr lang="cs-CZ" sz="4400" dirty="0"/>
              <a:t> </a:t>
            </a:r>
            <a:r>
              <a:rPr lang="cs-CZ" sz="4400" dirty="0" err="1" smtClean="0"/>
              <a:t>virtually</a:t>
            </a:r>
            <a:r>
              <a:rPr lang="cs-CZ" sz="4400" dirty="0" smtClean="0"/>
              <a:t> </a:t>
            </a:r>
            <a:r>
              <a:rPr lang="cs-CZ" sz="4400" dirty="0" err="1" smtClean="0"/>
              <a:t>anything</a:t>
            </a:r>
            <a:r>
              <a:rPr lang="cs-CZ" sz="4400" dirty="0" smtClean="0"/>
              <a:t> </a:t>
            </a:r>
            <a:r>
              <a:rPr lang="cs-CZ" sz="4400" dirty="0"/>
              <a:t>he </a:t>
            </a:r>
            <a:r>
              <a:rPr lang="cs-CZ" sz="4400" dirty="0" err="1"/>
              <a:t>does</a:t>
            </a:r>
            <a:r>
              <a:rPr lang="cs-CZ" sz="4400" dirty="0"/>
              <a:t> </a:t>
            </a:r>
            <a:r>
              <a:rPr lang="cs-CZ" sz="4400" dirty="0" err="1"/>
              <a:t>is</a:t>
            </a:r>
            <a:r>
              <a:rPr lang="cs-CZ" sz="4400" dirty="0"/>
              <a:t> done </a:t>
            </a:r>
            <a:r>
              <a:rPr lang="cs-CZ" sz="4400" dirty="0" err="1"/>
              <a:t>easily</a:t>
            </a:r>
            <a:r>
              <a:rPr lang="cs-CZ" sz="4400" dirty="0"/>
              <a:t>, </a:t>
            </a:r>
            <a:r>
              <a:rPr lang="cs-CZ" sz="4400" dirty="0" err="1"/>
              <a:t>where</a:t>
            </a:r>
            <a:r>
              <a:rPr lang="cs-CZ" sz="4400" dirty="0"/>
              <a:t> </a:t>
            </a:r>
            <a:r>
              <a:rPr lang="cs-CZ" sz="4400" dirty="0" err="1"/>
              <a:t>we</a:t>
            </a:r>
            <a:r>
              <a:rPr lang="cs-CZ" sz="4400" dirty="0"/>
              <a:t> </a:t>
            </a:r>
            <a:r>
              <a:rPr lang="cs-CZ" sz="4400" dirty="0" err="1"/>
              <a:t>will</a:t>
            </a:r>
            <a:r>
              <a:rPr lang="cs-CZ" sz="4400" dirty="0"/>
              <a:t> </a:t>
            </a:r>
            <a:r>
              <a:rPr lang="cs-CZ" sz="4400" dirty="0" err="1"/>
              <a:t>often</a:t>
            </a:r>
            <a:r>
              <a:rPr lang="cs-CZ" sz="4400" dirty="0"/>
              <a:t> </a:t>
            </a:r>
            <a:r>
              <a:rPr lang="cs-CZ" sz="4400" dirty="0" err="1"/>
              <a:t>see</a:t>
            </a:r>
            <a:r>
              <a:rPr lang="cs-CZ" sz="4400" dirty="0"/>
              <a:t> </a:t>
            </a:r>
            <a:r>
              <a:rPr lang="cs-CZ" sz="4400" dirty="0" err="1"/>
              <a:t>Stallone</a:t>
            </a:r>
            <a:r>
              <a:rPr lang="cs-CZ" sz="4400" dirty="0"/>
              <a:t> </a:t>
            </a:r>
            <a:r>
              <a:rPr lang="cs-CZ" sz="4400" dirty="0" err="1"/>
              <a:t>red</a:t>
            </a:r>
            <a:r>
              <a:rPr lang="cs-CZ" sz="4400" dirty="0"/>
              <a:t> </a:t>
            </a:r>
            <a:r>
              <a:rPr lang="cs-CZ" sz="4400" dirty="0" smtClean="0"/>
              <a:t>in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/>
              <a:t>face </a:t>
            </a:r>
            <a:r>
              <a:rPr lang="cs-CZ" sz="4400" dirty="0" err="1"/>
              <a:t>using</a:t>
            </a:r>
            <a:r>
              <a:rPr lang="cs-CZ" sz="4400" dirty="0"/>
              <a:t> </a:t>
            </a:r>
            <a:r>
              <a:rPr lang="cs-CZ" sz="4400" dirty="0" err="1"/>
              <a:t>every</a:t>
            </a:r>
            <a:r>
              <a:rPr lang="cs-CZ" sz="4400" dirty="0"/>
              <a:t> </a:t>
            </a:r>
            <a:r>
              <a:rPr lang="cs-CZ" sz="4400" dirty="0" err="1"/>
              <a:t>ounce</a:t>
            </a:r>
            <a:r>
              <a:rPr lang="cs-CZ" sz="4400" dirty="0"/>
              <a:t> </a:t>
            </a:r>
            <a:r>
              <a:rPr lang="cs-CZ" sz="4400" dirty="0" err="1"/>
              <a:t>of</a:t>
            </a:r>
            <a:r>
              <a:rPr lang="cs-CZ" sz="4400" dirty="0"/>
              <a:t> </a:t>
            </a:r>
            <a:r>
              <a:rPr lang="cs-CZ" sz="4400" dirty="0" err="1"/>
              <a:t>strength</a:t>
            </a:r>
            <a:r>
              <a:rPr lang="cs-CZ" sz="4400" dirty="0"/>
              <a:t> he has to </a:t>
            </a:r>
            <a:r>
              <a:rPr lang="cs-CZ" sz="4400" dirty="0" err="1"/>
              <a:t>accomplish</a:t>
            </a:r>
            <a:r>
              <a:rPr lang="cs-CZ" sz="4400" dirty="0"/>
              <a:t> </a:t>
            </a:r>
            <a:r>
              <a:rPr lang="cs-CZ" sz="4400" dirty="0" err="1"/>
              <a:t>something</a:t>
            </a:r>
            <a:r>
              <a:rPr lang="cs-CZ" sz="4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7631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násilí na diváky?</a:t>
            </a:r>
          </a:p>
          <a:p>
            <a:r>
              <a:rPr lang="cs-CZ" dirty="0" smtClean="0"/>
              <a:t>násilí jako metafora, násilí s hlubším smyslem</a:t>
            </a:r>
          </a:p>
          <a:p>
            <a:r>
              <a:rPr lang="cs-CZ" dirty="0" smtClean="0"/>
              <a:t>prozkoumávání genderu, prozkoumávání konfliktu mezi individualitami a instituční mocí</a:t>
            </a:r>
          </a:p>
          <a:p>
            <a:r>
              <a:rPr lang="cs-CZ" dirty="0" smtClean="0"/>
              <a:t>nepřijatelnost hodně brutálních scén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62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Třídní otázky</a:t>
            </a:r>
          </a:p>
          <a:p>
            <a:r>
              <a:rPr lang="cs-CZ" dirty="0"/>
              <a:t>FISKE, John; DAWSON, Robert (1996): </a:t>
            </a:r>
            <a:r>
              <a:rPr lang="cs-CZ" dirty="0" err="1"/>
              <a:t>Watching</a:t>
            </a:r>
            <a:r>
              <a:rPr lang="cs-CZ" dirty="0"/>
              <a:t> </a:t>
            </a:r>
            <a:r>
              <a:rPr lang="cs-CZ" dirty="0" err="1"/>
              <a:t>Homeless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Watch</a:t>
            </a:r>
            <a:r>
              <a:rPr lang="cs-CZ" dirty="0"/>
              <a:t> </a:t>
            </a:r>
            <a:r>
              <a:rPr lang="cs-CZ" i="1" dirty="0"/>
              <a:t>Die Hard</a:t>
            </a:r>
            <a:r>
              <a:rPr lang="cs-CZ" dirty="0"/>
              <a:t>. In </a:t>
            </a:r>
            <a:r>
              <a:rPr lang="cs-CZ" dirty="0" err="1"/>
              <a:t>Hay</a:t>
            </a:r>
            <a:r>
              <a:rPr lang="cs-CZ" dirty="0"/>
              <a:t>, James; </a:t>
            </a:r>
            <a:r>
              <a:rPr lang="cs-CZ" dirty="0" err="1"/>
              <a:t>Grossberg</a:t>
            </a:r>
            <a:r>
              <a:rPr lang="cs-CZ" dirty="0"/>
              <a:t>, </a:t>
            </a:r>
            <a:r>
              <a:rPr lang="cs-CZ" dirty="0" err="1"/>
              <a:t>Lawrence</a:t>
            </a:r>
            <a:r>
              <a:rPr lang="cs-CZ" dirty="0"/>
              <a:t>; </a:t>
            </a:r>
            <a:r>
              <a:rPr lang="cs-CZ" dirty="0" err="1"/>
              <a:t>Wartella</a:t>
            </a:r>
            <a:r>
              <a:rPr lang="cs-CZ" dirty="0"/>
              <a:t>, Ellen (</a:t>
            </a:r>
            <a:r>
              <a:rPr lang="cs-CZ" dirty="0" err="1"/>
              <a:t>eds</a:t>
            </a:r>
            <a:r>
              <a:rPr lang="cs-CZ" dirty="0"/>
              <a:t>.): </a:t>
            </a:r>
            <a:r>
              <a:rPr lang="cs-CZ" i="1" dirty="0" err="1"/>
              <a:t>The</a:t>
            </a:r>
            <a:r>
              <a:rPr lang="cs-CZ" i="1" dirty="0"/>
              <a:t> Audience and </a:t>
            </a:r>
            <a:r>
              <a:rPr lang="cs-CZ" i="1" dirty="0" err="1"/>
              <a:t>Its</a:t>
            </a:r>
            <a:r>
              <a:rPr lang="cs-CZ" i="1" dirty="0"/>
              <a:t> </a:t>
            </a:r>
            <a:r>
              <a:rPr lang="cs-CZ" i="1" dirty="0" err="1"/>
              <a:t>Landscape</a:t>
            </a:r>
            <a:r>
              <a:rPr lang="cs-CZ" i="1" dirty="0"/>
              <a:t>. </a:t>
            </a:r>
            <a:r>
              <a:rPr lang="cs-CZ" dirty="0" err="1"/>
              <a:t>Boulder</a:t>
            </a:r>
            <a:r>
              <a:rPr lang="cs-CZ" dirty="0"/>
              <a:t>, CO: </a:t>
            </a:r>
            <a:r>
              <a:rPr lang="cs-CZ" dirty="0" err="1"/>
              <a:t>Westview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s. 297–316.</a:t>
            </a:r>
          </a:p>
          <a:p>
            <a:r>
              <a:rPr lang="cs-CZ" dirty="0" smtClean="0"/>
              <a:t>hrdina a jeho </a:t>
            </a:r>
            <a:r>
              <a:rPr lang="cs-CZ" dirty="0" smtClean="0"/>
              <a:t>morálka: pravý hrdina není ten, který nejlépe bojuje, ale který bojuje za tu správnou věc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11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David </a:t>
            </a:r>
            <a:r>
              <a:rPr lang="cs-CZ" sz="4000" dirty="0" err="1"/>
              <a:t>dislikes</a:t>
            </a:r>
            <a:r>
              <a:rPr lang="cs-CZ" sz="4000" dirty="0"/>
              <a:t> </a:t>
            </a:r>
            <a:r>
              <a:rPr lang="cs-CZ" sz="4000" dirty="0" err="1"/>
              <a:t>Seagal’s</a:t>
            </a:r>
            <a:r>
              <a:rPr lang="cs-CZ" sz="4000" dirty="0"/>
              <a:t> “</a:t>
            </a:r>
            <a:r>
              <a:rPr lang="cs-CZ" sz="4000" b="1" dirty="0" err="1"/>
              <a:t>arrogance</a:t>
            </a:r>
            <a:r>
              <a:rPr lang="cs-CZ" sz="4000" dirty="0"/>
              <a:t>”</a:t>
            </a:r>
          </a:p>
          <a:p>
            <a:r>
              <a:rPr lang="cs-CZ" sz="4000" dirty="0"/>
              <a:t>and </a:t>
            </a:r>
            <a:r>
              <a:rPr lang="cs-CZ" sz="4000" dirty="0" err="1"/>
              <a:t>is</a:t>
            </a:r>
            <a:r>
              <a:rPr lang="cs-CZ" sz="4000" dirty="0"/>
              <a:t> </a:t>
            </a:r>
            <a:r>
              <a:rPr lang="cs-CZ" sz="4000" dirty="0" err="1"/>
              <a:t>irritated</a:t>
            </a:r>
            <a:r>
              <a:rPr lang="cs-CZ" sz="4000" dirty="0"/>
              <a:t> by </a:t>
            </a:r>
            <a:r>
              <a:rPr lang="cs-CZ" sz="4000" dirty="0" err="1"/>
              <a:t>how</a:t>
            </a:r>
            <a:r>
              <a:rPr lang="cs-CZ" sz="4000" dirty="0"/>
              <a:t> </a:t>
            </a:r>
            <a:r>
              <a:rPr lang="cs-CZ" sz="4000" dirty="0" err="1"/>
              <a:t>Seagal</a:t>
            </a:r>
            <a:r>
              <a:rPr lang="cs-CZ" sz="4000" dirty="0"/>
              <a:t> “</a:t>
            </a:r>
            <a:r>
              <a:rPr lang="cs-CZ" sz="4000" b="1" dirty="0" err="1"/>
              <a:t>seems</a:t>
            </a:r>
            <a:r>
              <a:rPr lang="cs-CZ" sz="4000" b="1" dirty="0"/>
              <a:t> to </a:t>
            </a:r>
            <a:r>
              <a:rPr lang="cs-CZ" sz="4000" b="1" dirty="0" err="1"/>
              <a:t>think</a:t>
            </a:r>
            <a:r>
              <a:rPr lang="cs-CZ" sz="4000" b="1" dirty="0"/>
              <a:t>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himself</a:t>
            </a:r>
            <a:r>
              <a:rPr lang="cs-CZ" sz="4000" b="1" dirty="0"/>
              <a:t> as a </a:t>
            </a:r>
            <a:r>
              <a:rPr lang="cs-CZ" sz="4000" b="1" dirty="0" err="1"/>
              <a:t>god</a:t>
            </a:r>
            <a:r>
              <a:rPr lang="cs-CZ" sz="4000" dirty="0"/>
              <a:t>.” “</a:t>
            </a:r>
            <a:r>
              <a:rPr lang="cs-CZ" sz="4000" b="1" dirty="0" err="1"/>
              <a:t>The</a:t>
            </a:r>
            <a:endParaRPr lang="cs-CZ" sz="4000" b="1" dirty="0"/>
          </a:p>
          <a:p>
            <a:r>
              <a:rPr lang="cs-CZ" sz="4000" b="1" dirty="0" err="1"/>
              <a:t>martial</a:t>
            </a:r>
            <a:r>
              <a:rPr lang="cs-CZ" sz="4000" b="1" dirty="0"/>
              <a:t> </a:t>
            </a:r>
            <a:r>
              <a:rPr lang="cs-CZ" sz="4000" b="1" dirty="0" err="1"/>
              <a:t>arts</a:t>
            </a:r>
            <a:r>
              <a:rPr lang="cs-CZ" sz="4000" dirty="0"/>
              <a:t>,” David </a:t>
            </a:r>
            <a:r>
              <a:rPr lang="cs-CZ" sz="4000" dirty="0" err="1"/>
              <a:t>explains</a:t>
            </a:r>
            <a:r>
              <a:rPr lang="cs-CZ" sz="4000" dirty="0"/>
              <a:t>, “</a:t>
            </a:r>
            <a:r>
              <a:rPr lang="cs-CZ" sz="4000" b="1" dirty="0" err="1"/>
              <a:t>should</a:t>
            </a:r>
            <a:r>
              <a:rPr lang="cs-CZ" sz="4000" b="1" dirty="0"/>
              <a:t> make </a:t>
            </a:r>
            <a:r>
              <a:rPr lang="cs-CZ" sz="4000" b="1" dirty="0" err="1"/>
              <a:t>you</a:t>
            </a:r>
            <a:r>
              <a:rPr lang="cs-CZ" sz="4000" b="1" dirty="0"/>
              <a:t> more </a:t>
            </a:r>
            <a:r>
              <a:rPr lang="cs-CZ" sz="4000" b="1" dirty="0" err="1"/>
              <a:t>humble</a:t>
            </a:r>
            <a:r>
              <a:rPr lang="cs-CZ" sz="40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398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5589240"/>
            <a:ext cx="7848872" cy="126876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narátoři</a:t>
            </a:r>
            <a:r>
              <a:rPr lang="cs-CZ" dirty="0" smtClean="0"/>
              <a:t> nemají ráda </a:t>
            </a:r>
            <a:r>
              <a:rPr lang="cs-CZ" dirty="0" err="1" smtClean="0"/>
              <a:t>Seagala</a:t>
            </a:r>
            <a:r>
              <a:rPr lang="cs-CZ" dirty="0" smtClean="0"/>
              <a:t>, ale to neznamená, že ho nemá rád vůbec nikdo, třeba tahle panda si nestěžuje</a:t>
            </a:r>
            <a:endParaRPr lang="cs-CZ" dirty="0"/>
          </a:p>
        </p:txBody>
      </p:sp>
      <p:pic>
        <p:nvPicPr>
          <p:cNvPr id="4098" name="Picture 2" descr="http://fc02.deviantart.net/fs70/f/2010/041/5/a/steven_seagal_and_panda_by_electrolizei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3610"/>
            <a:ext cx="6976703" cy="437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1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Donovan</a:t>
            </a:r>
            <a:r>
              <a:rPr lang="cs-CZ" dirty="0" smtClean="0"/>
              <a:t> si všímá, že rezervovanější </a:t>
            </a:r>
            <a:r>
              <a:rPr lang="cs-CZ" dirty="0" err="1" smtClean="0"/>
              <a:t>narátoři</a:t>
            </a:r>
            <a:r>
              <a:rPr lang="cs-CZ" dirty="0" smtClean="0"/>
              <a:t> mají rádi stoické herce a charaktery, kdežto velmi otevření </a:t>
            </a:r>
            <a:r>
              <a:rPr lang="cs-CZ" dirty="0" err="1" smtClean="0"/>
              <a:t>narátoři</a:t>
            </a:r>
            <a:r>
              <a:rPr lang="cs-CZ" dirty="0" smtClean="0"/>
              <a:t> mají rádi emocionálně otevřenější a </a:t>
            </a:r>
            <a:r>
              <a:rPr lang="cs-CZ" dirty="0" err="1" smtClean="0"/>
              <a:t>verbálnější</a:t>
            </a:r>
            <a:r>
              <a:rPr lang="cs-CZ" dirty="0" smtClean="0"/>
              <a:t> herce typu </a:t>
            </a:r>
            <a:r>
              <a:rPr lang="cs-CZ" dirty="0" err="1" smtClean="0"/>
              <a:t>Bruce</a:t>
            </a:r>
            <a:r>
              <a:rPr lang="cs-CZ" dirty="0" smtClean="0"/>
              <a:t> </a:t>
            </a:r>
            <a:r>
              <a:rPr lang="cs-CZ" dirty="0" err="1" smtClean="0"/>
              <a:t>Willis</a:t>
            </a:r>
            <a:endParaRPr lang="cs-CZ" dirty="0" smtClean="0"/>
          </a:p>
          <a:p>
            <a:r>
              <a:rPr lang="cs-CZ" dirty="0" smtClean="0"/>
              <a:t>všechny ženy se shodují na tom, že nemají moc rády ty stoiky ala </a:t>
            </a:r>
            <a:r>
              <a:rPr lang="cs-CZ" dirty="0" err="1" smtClean="0"/>
              <a:t>Clint</a:t>
            </a:r>
            <a:r>
              <a:rPr lang="cs-CZ" dirty="0" smtClean="0"/>
              <a:t> </a:t>
            </a:r>
            <a:r>
              <a:rPr lang="cs-CZ" dirty="0" err="1" smtClean="0"/>
              <a:t>Eastwood</a:t>
            </a:r>
            <a:r>
              <a:rPr lang="cs-CZ" dirty="0" smtClean="0"/>
              <a:t> (nebo </a:t>
            </a:r>
            <a:r>
              <a:rPr lang="cs-CZ" dirty="0" err="1" smtClean="0"/>
              <a:t>Seagal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01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 </a:t>
            </a:r>
            <a:r>
              <a:rPr lang="cs-CZ" dirty="0" err="1"/>
              <a:t>think</a:t>
            </a:r>
            <a:r>
              <a:rPr lang="cs-CZ" dirty="0"/>
              <a:t> my </a:t>
            </a:r>
            <a:r>
              <a:rPr lang="cs-CZ" dirty="0" err="1"/>
              <a:t>feelings</a:t>
            </a:r>
            <a:r>
              <a:rPr lang="cs-CZ" dirty="0"/>
              <a:t> on </a:t>
            </a:r>
            <a:r>
              <a:rPr lang="cs-CZ" dirty="0" err="1"/>
              <a:t>that</a:t>
            </a:r>
            <a:r>
              <a:rPr lang="cs-CZ" dirty="0"/>
              <a:t> are </a:t>
            </a:r>
            <a:r>
              <a:rPr lang="cs-CZ" dirty="0" err="1"/>
              <a:t>similar</a:t>
            </a:r>
            <a:r>
              <a:rPr lang="cs-CZ" dirty="0"/>
              <a:t>. . . . He [</a:t>
            </a:r>
            <a:r>
              <a:rPr lang="cs-CZ" dirty="0" err="1"/>
              <a:t>Stallone</a:t>
            </a:r>
            <a:r>
              <a:rPr lang="cs-CZ" dirty="0"/>
              <a:t>]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plays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smtClean="0"/>
              <a:t>very </a:t>
            </a:r>
            <a:r>
              <a:rPr lang="cs-CZ" dirty="0" err="1" smtClean="0"/>
              <a:t>strong</a:t>
            </a:r>
            <a:r>
              <a:rPr lang="cs-CZ" dirty="0"/>
              <a:t>, very </a:t>
            </a:r>
            <a:r>
              <a:rPr lang="cs-CZ" dirty="0" err="1"/>
              <a:t>masculine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, and </a:t>
            </a:r>
            <a:r>
              <a:rPr lang="cs-CZ" dirty="0" err="1"/>
              <a:t>yet</a:t>
            </a:r>
            <a:r>
              <a:rPr lang="cs-CZ" dirty="0"/>
              <a:t> he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a </a:t>
            </a:r>
            <a:r>
              <a:rPr lang="cs-CZ" dirty="0" err="1"/>
              <a:t>teddy</a:t>
            </a:r>
            <a:r>
              <a:rPr lang="cs-CZ" dirty="0"/>
              <a:t> </a:t>
            </a:r>
            <a:r>
              <a:rPr lang="cs-CZ" dirty="0" err="1"/>
              <a:t>bear</a:t>
            </a:r>
            <a:r>
              <a:rPr lang="cs-CZ" dirty="0"/>
              <a:t> </a:t>
            </a:r>
            <a:r>
              <a:rPr lang="cs-CZ" dirty="0" err="1"/>
              <a:t>underneath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gold</a:t>
            </a:r>
            <a:r>
              <a:rPr lang="cs-CZ" dirty="0"/>
              <a:t>. He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afraid</a:t>
            </a:r>
            <a:r>
              <a:rPr lang="cs-CZ" dirty="0"/>
              <a:t> to </a:t>
            </a:r>
            <a:r>
              <a:rPr lang="cs-CZ" dirty="0" err="1"/>
              <a:t>cry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very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playing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tough</a:t>
            </a:r>
            <a:r>
              <a:rPr lang="cs-CZ" dirty="0" smtClean="0"/>
              <a:t> </a:t>
            </a:r>
            <a:r>
              <a:rPr lang="cs-CZ" dirty="0" err="1"/>
              <a:t>guy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just </a:t>
            </a:r>
            <a:r>
              <a:rPr lang="cs-CZ" dirty="0" err="1"/>
              <a:t>being</a:t>
            </a:r>
            <a:r>
              <a:rPr lang="cs-CZ" dirty="0"/>
              <a:t> a </a:t>
            </a:r>
            <a:r>
              <a:rPr lang="cs-CZ" dirty="0" err="1"/>
              <a:t>guy</a:t>
            </a:r>
            <a:r>
              <a:rPr lang="cs-CZ" dirty="0"/>
              <a:t>, period.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9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Filmové akční hvězdy nejsou hvězdami kvůli tomu, že by představovaly ideál žen, ale ideál mužů</a:t>
            </a:r>
          </a:p>
          <a:p>
            <a:r>
              <a:rPr lang="cs-CZ" dirty="0" smtClean="0"/>
              <a:t>výjimkou JCVD: velká popularita u žen a gayů, nahrávaly tomu i samotné filmy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67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6" name="Picture 4" descr="http://i46.tinypic.com/1jayw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33909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squarehippies.com/images/actors/jean_claude_van_damme/jean_claude_van_damme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9051"/>
            <a:ext cx="40386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7504" y="6453336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http://www.youtube.com/watch?v=ZgitIMSgKT8</a:t>
            </a:r>
          </a:p>
        </p:txBody>
      </p:sp>
    </p:spTree>
    <p:extLst>
      <p:ext uri="{BB962C8B-B14F-4D97-AF65-F5344CB8AC3E}">
        <p14:creationId xmlns:p14="http://schemas.microsoft.com/office/powerpoint/2010/main" val="37216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764704"/>
            <a:ext cx="3920304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Filmová historie</a:t>
            </a:r>
          </a:p>
          <a:p>
            <a:endParaRPr lang="cs-CZ" sz="4400" b="1" dirty="0" smtClean="0"/>
          </a:p>
          <a:p>
            <a:r>
              <a:rPr lang="cs-CZ" sz="3200" b="1" dirty="0" smtClean="0"/>
              <a:t>Janet </a:t>
            </a:r>
            <a:r>
              <a:rPr lang="cs-CZ" sz="3200" b="1" dirty="0" err="1" smtClean="0"/>
              <a:t>Staigerová</a:t>
            </a:r>
            <a:endParaRPr lang="cs-CZ" sz="3200" b="1" dirty="0" smtClean="0"/>
          </a:p>
          <a:p>
            <a:r>
              <a:rPr lang="cs-CZ" sz="3200" b="1" dirty="0" smtClean="0"/>
              <a:t>Barbara Klingerová</a:t>
            </a:r>
          </a:p>
          <a:p>
            <a:r>
              <a:rPr lang="cs-CZ" sz="3200" b="1" dirty="0" smtClean="0"/>
              <a:t>Thomas Austin</a:t>
            </a:r>
          </a:p>
          <a:p>
            <a:r>
              <a:rPr lang="cs-CZ" sz="3200" b="1" dirty="0" smtClean="0"/>
              <a:t>Martin </a:t>
            </a:r>
            <a:r>
              <a:rPr lang="cs-CZ" sz="3200" b="1" dirty="0" err="1" smtClean="0"/>
              <a:t>Baker</a:t>
            </a:r>
            <a:endParaRPr lang="cs-CZ" sz="3200" b="1" dirty="0" smtClean="0"/>
          </a:p>
          <a:p>
            <a:r>
              <a:rPr lang="cs-CZ" sz="3200" b="1" dirty="0" err="1" smtClean="0"/>
              <a:t>Anette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Kuhnová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55056" y="797495"/>
            <a:ext cx="4037516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err="1" smtClean="0"/>
              <a:t>Kulturální</a:t>
            </a:r>
            <a:r>
              <a:rPr lang="cs-CZ" sz="4400" b="1" dirty="0" smtClean="0"/>
              <a:t> studia</a:t>
            </a:r>
          </a:p>
          <a:p>
            <a:endParaRPr lang="cs-CZ" sz="3200" b="1" dirty="0" smtClean="0"/>
          </a:p>
          <a:p>
            <a:r>
              <a:rPr lang="cs-CZ" sz="3200" b="1" dirty="0" err="1" smtClean="0"/>
              <a:t>Stuart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Hall</a:t>
            </a:r>
            <a:endParaRPr lang="cs-CZ" sz="3200" b="1" dirty="0" smtClean="0"/>
          </a:p>
          <a:p>
            <a:r>
              <a:rPr lang="cs-CZ" sz="3200" b="1" dirty="0" err="1" smtClean="0"/>
              <a:t>Janice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Radwayová</a:t>
            </a:r>
            <a:endParaRPr lang="cs-CZ" sz="3200" b="1" dirty="0" smtClean="0"/>
          </a:p>
          <a:p>
            <a:r>
              <a:rPr lang="cs-CZ" sz="3200" b="1" dirty="0" smtClean="0"/>
              <a:t>David Morley</a:t>
            </a:r>
            <a:endParaRPr lang="cs-CZ" sz="4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7456" y="5085184"/>
            <a:ext cx="499540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Fanouškovská studia</a:t>
            </a:r>
          </a:p>
          <a:p>
            <a:r>
              <a:rPr lang="cs-CZ" sz="3200" b="1" dirty="0" smtClean="0"/>
              <a:t>Henry </a:t>
            </a:r>
            <a:r>
              <a:rPr lang="cs-CZ" sz="3200" b="1" dirty="0" err="1" smtClean="0"/>
              <a:t>Jenkins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Matt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Hills</a:t>
            </a:r>
            <a:endParaRPr lang="cs-CZ" sz="3200" b="1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5768591" y="4454242"/>
            <a:ext cx="31498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Studia hvězd</a:t>
            </a:r>
          </a:p>
          <a:p>
            <a:r>
              <a:rPr lang="cs-CZ" sz="3200" b="1" dirty="0" smtClean="0"/>
              <a:t>Richard </a:t>
            </a:r>
            <a:r>
              <a:rPr lang="cs-CZ" sz="3200" b="1" dirty="0" err="1" smtClean="0"/>
              <a:t>Dyer</a:t>
            </a:r>
            <a:endParaRPr lang="cs-CZ" sz="3200" b="1" dirty="0" smtClean="0"/>
          </a:p>
          <a:p>
            <a:r>
              <a:rPr lang="cs-CZ" sz="3200" b="1" dirty="0" err="1" smtClean="0"/>
              <a:t>Jackie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Stacey</a:t>
            </a:r>
            <a:endParaRPr lang="cs-CZ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66528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 akčních filmů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Výzkumů velmi málo, protože: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Akční film těžké definovat</a:t>
            </a:r>
          </a:p>
          <a:p>
            <a:r>
              <a:rPr lang="cs-CZ" dirty="0" smtClean="0"/>
              <a:t>Nemá akademickou vážnost</a:t>
            </a:r>
          </a:p>
          <a:p>
            <a:r>
              <a:rPr lang="cs-CZ" dirty="0" smtClean="0"/>
              <a:t>Je spojen s násilím (výzkumy mediálních účinků)</a:t>
            </a:r>
          </a:p>
          <a:p>
            <a:r>
              <a:rPr lang="cs-CZ" dirty="0" err="1" smtClean="0"/>
              <a:t>Fandom</a:t>
            </a:r>
            <a:r>
              <a:rPr lang="cs-CZ" dirty="0" smtClean="0"/>
              <a:t> není příliš viditelný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55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Fanfiction.net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/>
          <a:lstStyle/>
          <a:p>
            <a:r>
              <a:rPr lang="cs-CZ" dirty="0" smtClean="0"/>
              <a:t>1. </a:t>
            </a:r>
            <a:r>
              <a:rPr lang="en-US" dirty="0" smtClean="0"/>
              <a:t>Star </a:t>
            </a:r>
            <a:r>
              <a:rPr lang="en-US" dirty="0"/>
              <a:t>Wars (30,310)</a:t>
            </a:r>
          </a:p>
          <a:p>
            <a:r>
              <a:rPr lang="cs-CZ" dirty="0" smtClean="0"/>
              <a:t>2. </a:t>
            </a:r>
            <a:r>
              <a:rPr lang="en-US" dirty="0" smtClean="0"/>
              <a:t>Pirates </a:t>
            </a:r>
            <a:r>
              <a:rPr lang="en-US" dirty="0"/>
              <a:t>of the Caribbean (19,660)</a:t>
            </a:r>
          </a:p>
          <a:p>
            <a:r>
              <a:rPr lang="cs-CZ" dirty="0" smtClean="0"/>
              <a:t>3. </a:t>
            </a:r>
            <a:r>
              <a:rPr lang="en-US" dirty="0" smtClean="0"/>
              <a:t>High </a:t>
            </a:r>
            <a:r>
              <a:rPr lang="en-US" dirty="0"/>
              <a:t>School Musical (17,963)</a:t>
            </a:r>
          </a:p>
          <a:p>
            <a:r>
              <a:rPr lang="cs-CZ" dirty="0" smtClean="0"/>
              <a:t>4. </a:t>
            </a:r>
            <a:r>
              <a:rPr lang="en-US" dirty="0" smtClean="0"/>
              <a:t>Avengers (16,026</a:t>
            </a:r>
            <a:r>
              <a:rPr lang="en-US" dirty="0"/>
              <a:t>)</a:t>
            </a:r>
          </a:p>
          <a:p>
            <a:r>
              <a:rPr lang="cs-CZ" dirty="0" smtClean="0"/>
              <a:t>5. </a:t>
            </a:r>
            <a:r>
              <a:rPr lang="en-US" dirty="0" smtClean="0"/>
              <a:t>X-Men</a:t>
            </a:r>
            <a:r>
              <a:rPr lang="en-US" dirty="0"/>
              <a:t>: The Movie (15,361)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51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/>
          <a:lstStyle/>
          <a:p>
            <a:r>
              <a:rPr lang="cs-CZ" dirty="0"/>
              <a:t>16. Matrix (3,111</a:t>
            </a:r>
            <a:r>
              <a:rPr lang="cs-CZ" dirty="0" smtClean="0"/>
              <a:t>)</a:t>
            </a:r>
          </a:p>
          <a:p>
            <a:r>
              <a:rPr lang="cs-CZ" dirty="0"/>
              <a:t>23. </a:t>
            </a:r>
            <a:r>
              <a:rPr lang="cs-CZ" dirty="0" err="1"/>
              <a:t>Aliens</a:t>
            </a:r>
            <a:r>
              <a:rPr lang="cs-CZ" dirty="0"/>
              <a:t>/</a:t>
            </a:r>
            <a:r>
              <a:rPr lang="cs-CZ" dirty="0" err="1"/>
              <a:t>Predator</a:t>
            </a:r>
            <a:r>
              <a:rPr lang="cs-CZ" dirty="0"/>
              <a:t> (2,095</a:t>
            </a:r>
            <a:r>
              <a:rPr lang="cs-CZ" dirty="0" smtClean="0"/>
              <a:t>)</a:t>
            </a:r>
          </a:p>
          <a:p>
            <a:r>
              <a:rPr lang="cs-CZ" dirty="0" smtClean="0"/>
              <a:t>24. </a:t>
            </a:r>
            <a:r>
              <a:rPr lang="en-US" dirty="0"/>
              <a:t>Fast and the Furious (2,013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/>
              <a:t>40. James Bond (1,332</a:t>
            </a:r>
            <a:r>
              <a:rPr lang="cs-CZ" dirty="0" smtClean="0"/>
              <a:t>)</a:t>
            </a:r>
          </a:p>
          <a:p>
            <a:r>
              <a:rPr lang="cs-CZ" dirty="0"/>
              <a:t>72. Indiana Jones (684</a:t>
            </a:r>
            <a:r>
              <a:rPr lang="cs-CZ" dirty="0" smtClean="0"/>
              <a:t>)</a:t>
            </a:r>
          </a:p>
          <a:p>
            <a:r>
              <a:rPr lang="cs-CZ" dirty="0"/>
              <a:t>79. Resident </a:t>
            </a:r>
            <a:r>
              <a:rPr lang="cs-CZ" dirty="0" err="1"/>
              <a:t>Evil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 (642</a:t>
            </a:r>
            <a:r>
              <a:rPr lang="cs-CZ" dirty="0" smtClean="0"/>
              <a:t>)</a:t>
            </a:r>
          </a:p>
          <a:p>
            <a:r>
              <a:rPr lang="cs-CZ" dirty="0"/>
              <a:t>87. </a:t>
            </a:r>
            <a:r>
              <a:rPr lang="cs-CZ" dirty="0" err="1"/>
              <a:t>Terminator</a:t>
            </a:r>
            <a:r>
              <a:rPr lang="cs-CZ" dirty="0"/>
              <a:t> (534</a:t>
            </a:r>
            <a:r>
              <a:rPr lang="cs-CZ" dirty="0" smtClean="0"/>
              <a:t>)</a:t>
            </a:r>
          </a:p>
          <a:p>
            <a:r>
              <a:rPr lang="cs-CZ" dirty="0"/>
              <a:t>106. </a:t>
            </a:r>
            <a:r>
              <a:rPr lang="cs-CZ" dirty="0" err="1"/>
              <a:t>Bourne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 (396)</a:t>
            </a:r>
          </a:p>
        </p:txBody>
      </p:sp>
    </p:spTree>
    <p:extLst>
      <p:ext uri="{BB962C8B-B14F-4D97-AF65-F5344CB8AC3E}">
        <p14:creationId xmlns:p14="http://schemas.microsoft.com/office/powerpoint/2010/main" val="5016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91264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113. </a:t>
            </a:r>
            <a:r>
              <a:rPr lang="cs-CZ" dirty="0" err="1"/>
              <a:t>Mission</a:t>
            </a:r>
            <a:r>
              <a:rPr lang="cs-CZ" dirty="0"/>
              <a:t>: </a:t>
            </a:r>
            <a:r>
              <a:rPr lang="cs-CZ" dirty="0" err="1"/>
              <a:t>Impossible</a:t>
            </a:r>
            <a:r>
              <a:rPr lang="cs-CZ" dirty="0"/>
              <a:t> (355</a:t>
            </a:r>
            <a:r>
              <a:rPr lang="cs-CZ" dirty="0" smtClean="0"/>
              <a:t>)</a:t>
            </a:r>
          </a:p>
          <a:p>
            <a:r>
              <a:rPr lang="cs-CZ" dirty="0" smtClean="0"/>
              <a:t>138. </a:t>
            </a:r>
            <a:r>
              <a:rPr lang="en-US" dirty="0"/>
              <a:t>Snow White and the Huntsman (236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/>
              <a:t>152. </a:t>
            </a:r>
            <a:r>
              <a:rPr lang="cs-CZ" dirty="0" err="1"/>
              <a:t>Kill</a:t>
            </a:r>
            <a:r>
              <a:rPr lang="cs-CZ" dirty="0"/>
              <a:t> Bill (203</a:t>
            </a:r>
            <a:r>
              <a:rPr lang="cs-CZ" dirty="0" smtClean="0"/>
              <a:t>)</a:t>
            </a:r>
          </a:p>
          <a:p>
            <a:r>
              <a:rPr lang="cs-CZ" dirty="0" smtClean="0"/>
              <a:t>182. </a:t>
            </a:r>
            <a:r>
              <a:rPr lang="en-US" dirty="0" smtClean="0"/>
              <a:t>G.I</a:t>
            </a:r>
            <a:r>
              <a:rPr lang="en-US" dirty="0"/>
              <a:t>. Joe: The Rise of Cobra (156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/>
              <a:t>188. Die Hard (143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Méně než 100 </a:t>
            </a:r>
            <a:r>
              <a:rPr lang="cs-CZ" dirty="0" err="1" smtClean="0"/>
              <a:t>fan</a:t>
            </a:r>
            <a:r>
              <a:rPr lang="cs-CZ" dirty="0" smtClean="0"/>
              <a:t> fiction:</a:t>
            </a:r>
          </a:p>
          <a:p>
            <a:pPr marL="0" indent="0">
              <a:buNone/>
            </a:pPr>
            <a:r>
              <a:rPr lang="cs-CZ" sz="2800" dirty="0"/>
              <a:t>Top </a:t>
            </a:r>
            <a:r>
              <a:rPr lang="cs-CZ" sz="2800" dirty="0" err="1"/>
              <a:t>Gun</a:t>
            </a:r>
            <a:r>
              <a:rPr lang="cs-CZ" sz="2800" dirty="0"/>
              <a:t> (95), </a:t>
            </a:r>
            <a:r>
              <a:rPr lang="cs-CZ" sz="2800" dirty="0" err="1"/>
              <a:t>xXx</a:t>
            </a:r>
            <a:r>
              <a:rPr lang="cs-CZ" sz="2800" dirty="0"/>
              <a:t> (75), </a:t>
            </a:r>
            <a:r>
              <a:rPr lang="cs-CZ" sz="2800" dirty="0" err="1"/>
              <a:t>Hansel</a:t>
            </a:r>
            <a:r>
              <a:rPr lang="cs-CZ" sz="2800" dirty="0"/>
              <a:t> &amp; </a:t>
            </a:r>
            <a:r>
              <a:rPr lang="cs-CZ" sz="2800" dirty="0" err="1"/>
              <a:t>Gretel</a:t>
            </a:r>
            <a:r>
              <a:rPr lang="cs-CZ" sz="2800" dirty="0"/>
              <a:t> (66), D.E.B.S. (63), Rocky (38), </a:t>
            </a:r>
            <a:r>
              <a:rPr lang="cs-CZ" sz="2800" dirty="0" err="1" smtClean="0"/>
              <a:t>Starship</a:t>
            </a:r>
            <a:r>
              <a:rPr lang="cs-CZ" sz="2800" dirty="0" smtClean="0"/>
              <a:t> </a:t>
            </a:r>
            <a:r>
              <a:rPr lang="cs-CZ" sz="2800" dirty="0" err="1"/>
              <a:t>Troopers</a:t>
            </a:r>
            <a:r>
              <a:rPr lang="cs-CZ" sz="2800" dirty="0"/>
              <a:t> (26), Rambo </a:t>
            </a:r>
            <a:r>
              <a:rPr lang="cs-CZ" sz="2800" dirty="0" err="1"/>
              <a:t>series</a:t>
            </a:r>
            <a:r>
              <a:rPr lang="cs-CZ" sz="2800" dirty="0"/>
              <a:t> (13), </a:t>
            </a:r>
            <a:r>
              <a:rPr lang="cs-CZ" sz="2800" dirty="0" err="1"/>
              <a:t>Conan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Barbarian</a:t>
            </a:r>
            <a:r>
              <a:rPr lang="cs-CZ" sz="2800" dirty="0"/>
              <a:t>/</a:t>
            </a:r>
            <a:r>
              <a:rPr lang="cs-CZ" sz="2800" dirty="0" err="1"/>
              <a:t>Destroyer</a:t>
            </a:r>
            <a:r>
              <a:rPr lang="cs-CZ" sz="2800" dirty="0"/>
              <a:t> (12), G-</a:t>
            </a:r>
            <a:r>
              <a:rPr lang="cs-CZ" sz="2800" dirty="0" err="1"/>
              <a:t>Force</a:t>
            </a:r>
            <a:r>
              <a:rPr lang="cs-CZ" sz="2800" dirty="0"/>
              <a:t> (10), </a:t>
            </a:r>
            <a:r>
              <a:rPr lang="cs-CZ" sz="2800" dirty="0" smtClean="0"/>
              <a:t>Agent </a:t>
            </a:r>
            <a:r>
              <a:rPr lang="cs-CZ" sz="2800" dirty="0"/>
              <a:t>Cody </a:t>
            </a:r>
            <a:r>
              <a:rPr lang="cs-CZ" sz="2800" dirty="0" err="1"/>
              <a:t>Banks</a:t>
            </a:r>
            <a:r>
              <a:rPr lang="cs-CZ" sz="2800" dirty="0"/>
              <a:t> (9), G.I. Jane (6</a:t>
            </a:r>
            <a:r>
              <a:rPr lang="cs-CZ" sz="2800" dirty="0" smtClean="0"/>
              <a:t>), </a:t>
            </a:r>
            <a:r>
              <a:rPr lang="cs-CZ" sz="2800" dirty="0" err="1" smtClean="0"/>
              <a:t>Demolition</a:t>
            </a:r>
            <a:r>
              <a:rPr lang="cs-CZ" sz="2800" dirty="0" smtClean="0"/>
              <a:t> </a:t>
            </a:r>
            <a:r>
              <a:rPr lang="cs-CZ" sz="2800" dirty="0"/>
              <a:t>Man (5), </a:t>
            </a:r>
            <a:r>
              <a:rPr lang="cs-CZ" sz="2800" dirty="0" err="1"/>
              <a:t>Timecop</a:t>
            </a:r>
            <a:r>
              <a:rPr lang="cs-CZ" sz="2800" dirty="0"/>
              <a:t> (4), </a:t>
            </a:r>
            <a:r>
              <a:rPr lang="cs-CZ" sz="2800" dirty="0" err="1"/>
              <a:t>Dirty</a:t>
            </a:r>
            <a:r>
              <a:rPr lang="cs-CZ" sz="2800" dirty="0"/>
              <a:t> </a:t>
            </a:r>
            <a:r>
              <a:rPr lang="cs-CZ" sz="2800" dirty="0" err="1"/>
              <a:t>Harry</a:t>
            </a:r>
            <a:r>
              <a:rPr lang="cs-CZ" sz="2800" dirty="0"/>
              <a:t> (3), </a:t>
            </a:r>
            <a:r>
              <a:rPr lang="cs-CZ" sz="2800" dirty="0" err="1"/>
              <a:t>American</a:t>
            </a:r>
            <a:r>
              <a:rPr lang="cs-CZ" sz="2800" dirty="0"/>
              <a:t> Ninja (1)</a:t>
            </a:r>
          </a:p>
        </p:txBody>
      </p:sp>
    </p:spTree>
    <p:extLst>
      <p:ext uri="{BB962C8B-B14F-4D97-AF65-F5344CB8AC3E}">
        <p14:creationId xmlns:p14="http://schemas.microsoft.com/office/powerpoint/2010/main" val="2675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covers.booktopia.com.au/big/9780810872622/blood-guns-and-testoster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99392"/>
            <a:ext cx="4680520" cy="701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0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tato kniha je prakticky jedinou ucelenou prací, která se zabývá výzkumem recepce akčního filmu</a:t>
            </a:r>
          </a:p>
          <a:p>
            <a:r>
              <a:rPr lang="cs-CZ" dirty="0" smtClean="0"/>
              <a:t>v mnoha ohledech problematická (způsob výběru </a:t>
            </a:r>
            <a:r>
              <a:rPr lang="cs-CZ" dirty="0" err="1" smtClean="0"/>
              <a:t>narátorů</a:t>
            </a:r>
            <a:r>
              <a:rPr lang="cs-CZ" dirty="0" smtClean="0"/>
              <a:t>, práce s teorií) ALE je průkopnická a má spoustu zajímavých závěrů</a:t>
            </a:r>
          </a:p>
          <a:p>
            <a:r>
              <a:rPr lang="cs-CZ" dirty="0" smtClean="0"/>
              <a:t>rozhovory: 31 mužů a 13 žen</a:t>
            </a:r>
          </a:p>
          <a:p>
            <a:r>
              <a:rPr lang="cs-CZ" dirty="0" smtClean="0"/>
              <a:t>klíčovou otázkou pro něj je, jak </a:t>
            </a:r>
            <a:r>
              <a:rPr lang="cs-CZ" dirty="0" err="1" smtClean="0"/>
              <a:t>narátoři</a:t>
            </a:r>
            <a:r>
              <a:rPr lang="cs-CZ" dirty="0" smtClean="0"/>
              <a:t> vnímají film z hlediska krize maskulinity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16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1251</Words>
  <Application>Microsoft Office PowerPoint</Application>
  <PresentationFormat>Předvádění na obrazovce (4:3)</PresentationFormat>
  <Paragraphs>103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Akční film Recepce a krize maskulinity</vt:lpstr>
      <vt:lpstr>Prezentace aplikace PowerPoint</vt:lpstr>
      <vt:lpstr>Prezentace aplikace PowerPoint</vt:lpstr>
      <vt:lpstr>Recepce akčních filmů</vt:lpstr>
      <vt:lpstr>Fanfiction.net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Krize maskulinity a film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68</cp:revision>
  <dcterms:created xsi:type="dcterms:W3CDTF">2013-03-19T19:55:37Z</dcterms:created>
  <dcterms:modified xsi:type="dcterms:W3CDTF">2013-05-15T12:38:01Z</dcterms:modified>
</cp:coreProperties>
</file>