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43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93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36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12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2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6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00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22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1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0730-777F-4D1A-B649-7E988208AF41}" type="datetimeFigureOut">
              <a:rPr lang="fr-FR" smtClean="0"/>
              <a:t>02/04/2013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C7A93-9C80-459E-AA02-10BE6BE121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87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r>
              <a:rPr lang="cs-CZ" b="1" dirty="0" smtClean="0"/>
              <a:t>La </a:t>
            </a:r>
            <a:r>
              <a:rPr lang="cs-CZ" b="1" dirty="0" err="1" smtClean="0"/>
              <a:t>méthode</a:t>
            </a:r>
            <a:r>
              <a:rPr lang="cs-CZ" b="1" dirty="0" smtClean="0"/>
              <a:t> </a:t>
            </a:r>
            <a:r>
              <a:rPr lang="cs-CZ" b="1" dirty="0" err="1" smtClean="0"/>
              <a:t>d´analyse</a:t>
            </a:r>
            <a:r>
              <a:rPr lang="cs-CZ" b="1" dirty="0" smtClean="0"/>
              <a:t> de Christiane </a:t>
            </a:r>
            <a:r>
              <a:rPr lang="cs-CZ" b="1" dirty="0" err="1" smtClean="0"/>
              <a:t>Nord</a:t>
            </a:r>
            <a:endParaRPr lang="fr-FR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Zuzana Raková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0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err="1" smtClean="0"/>
              <a:t>L’intention</a:t>
            </a:r>
            <a:r>
              <a:rPr lang="cs-CZ" sz="4000" b="1" dirty="0" smtClean="0"/>
              <a:t> de </a:t>
            </a:r>
            <a:r>
              <a:rPr lang="cs-CZ" sz="4000" b="1" dirty="0" err="1" smtClean="0"/>
              <a:t>l’initiateur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Quelle</a:t>
            </a:r>
            <a:r>
              <a:rPr lang="cs-CZ" dirty="0" smtClean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 smtClean="0"/>
              <a:t>l’intention</a:t>
            </a:r>
            <a:r>
              <a:rPr lang="cs-CZ" dirty="0" smtClean="0"/>
              <a:t> </a:t>
            </a:r>
            <a:r>
              <a:rPr lang="cs-CZ" dirty="0" err="1" smtClean="0"/>
              <a:t>attribuée</a:t>
            </a:r>
            <a:r>
              <a:rPr lang="cs-CZ" dirty="0" smtClean="0"/>
              <a:t> par </a:t>
            </a:r>
            <a:r>
              <a:rPr lang="cs-CZ" dirty="0" err="1" smtClean="0"/>
              <a:t>convention</a:t>
            </a:r>
            <a:r>
              <a:rPr lang="cs-CZ" dirty="0" smtClean="0"/>
              <a:t> au type de texte </a:t>
            </a:r>
            <a:r>
              <a:rPr lang="cs-CZ" dirty="0" err="1" smtClean="0"/>
              <a:t>auquel</a:t>
            </a:r>
            <a:r>
              <a:rPr lang="cs-CZ" dirty="0" smtClean="0"/>
              <a:t> </a:t>
            </a:r>
            <a:r>
              <a:rPr lang="cs-CZ" dirty="0" err="1" smtClean="0"/>
              <a:t>appartient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texte </a:t>
            </a:r>
            <a:r>
              <a:rPr lang="cs-CZ" dirty="0" err="1" smtClean="0"/>
              <a:t>analysé</a:t>
            </a:r>
            <a:r>
              <a:rPr lang="cs-CZ" dirty="0" smtClean="0"/>
              <a:t> ?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err="1"/>
              <a:t>Quels</a:t>
            </a:r>
            <a:r>
              <a:rPr lang="cs-CZ" dirty="0"/>
              <a:t>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relatifs</a:t>
            </a:r>
            <a:r>
              <a:rPr lang="cs-CZ" dirty="0"/>
              <a:t> à </a:t>
            </a:r>
            <a:r>
              <a:rPr lang="cs-CZ" dirty="0" err="1"/>
              <a:t>l’intention</a:t>
            </a:r>
            <a:r>
              <a:rPr lang="cs-CZ" dirty="0"/>
              <a:t> de </a:t>
            </a:r>
            <a:r>
              <a:rPr lang="cs-CZ" dirty="0" err="1"/>
              <a:t>l’initiateur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fournis</a:t>
            </a:r>
            <a:r>
              <a:rPr lang="cs-CZ" dirty="0"/>
              <a:t> par </a:t>
            </a:r>
            <a:r>
              <a:rPr lang="cs-CZ" dirty="0" err="1"/>
              <a:t>d’autres</a:t>
            </a:r>
            <a:r>
              <a:rPr lang="cs-CZ" dirty="0"/>
              <a:t> </a:t>
            </a:r>
            <a:r>
              <a:rPr lang="cs-CZ" dirty="0" err="1"/>
              <a:t>facteurs</a:t>
            </a:r>
            <a:r>
              <a:rPr lang="cs-CZ" dirty="0"/>
              <a:t> </a:t>
            </a:r>
            <a:r>
              <a:rPr lang="cs-CZ" dirty="0" err="1"/>
              <a:t>situationnels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4. </a:t>
            </a:r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conclusions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tirées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et des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obtenus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l’intention</a:t>
            </a:r>
            <a:r>
              <a:rPr lang="cs-CZ" dirty="0"/>
              <a:t> de </a:t>
            </a:r>
            <a:r>
              <a:rPr lang="cs-CZ" dirty="0" err="1"/>
              <a:t>l’initiateur</a:t>
            </a:r>
            <a:r>
              <a:rPr lang="cs-CZ" dirty="0"/>
              <a:t> en </a:t>
            </a:r>
            <a:r>
              <a:rPr lang="cs-CZ" dirty="0" err="1"/>
              <a:t>ce</a:t>
            </a:r>
            <a:r>
              <a:rPr lang="cs-CZ" dirty="0"/>
              <a:t> qui </a:t>
            </a:r>
            <a:r>
              <a:rPr lang="cs-CZ" dirty="0" err="1"/>
              <a:t>concerne</a:t>
            </a:r>
            <a:r>
              <a:rPr lang="cs-CZ" dirty="0"/>
              <a:t> les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extratextuelles</a:t>
            </a:r>
            <a:r>
              <a:rPr lang="cs-CZ" dirty="0"/>
              <a:t> et les </a:t>
            </a:r>
            <a:r>
              <a:rPr lang="cs-CZ" dirty="0" err="1"/>
              <a:t>caractéristiques</a:t>
            </a:r>
            <a:r>
              <a:rPr lang="cs-CZ" dirty="0"/>
              <a:t> </a:t>
            </a:r>
            <a:r>
              <a:rPr lang="cs-CZ" dirty="0" err="1"/>
              <a:t>intratextuelles</a:t>
            </a:r>
            <a:r>
              <a:rPr lang="cs-CZ" dirty="0"/>
              <a:t> 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00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Le</a:t>
            </a:r>
            <a:r>
              <a:rPr lang="cs-CZ" sz="3600" b="1" dirty="0" smtClean="0"/>
              <a:t> </a:t>
            </a:r>
            <a:r>
              <a:rPr lang="cs-CZ" sz="3600" b="1" dirty="0" err="1"/>
              <a:t>destinataire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destinataire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considéré</a:t>
            </a:r>
            <a:r>
              <a:rPr lang="cs-CZ" dirty="0"/>
              <a:t> </a:t>
            </a:r>
            <a:r>
              <a:rPr lang="cs-CZ" dirty="0" err="1"/>
              <a:t>comme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facteur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plus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les </a:t>
            </a:r>
            <a:r>
              <a:rPr lang="cs-CZ" dirty="0" err="1"/>
              <a:t>approches</a:t>
            </a:r>
            <a:r>
              <a:rPr lang="cs-CZ" dirty="0"/>
              <a:t> </a:t>
            </a:r>
            <a:r>
              <a:rPr lang="cs-CZ" dirty="0" err="1"/>
              <a:t>fonctionnelles</a:t>
            </a:r>
            <a:r>
              <a:rPr lang="cs-CZ" dirty="0"/>
              <a:t> de la </a:t>
            </a:r>
            <a:r>
              <a:rPr lang="cs-CZ" dirty="0" err="1"/>
              <a:t>traduction</a:t>
            </a:r>
            <a:r>
              <a:rPr lang="cs-CZ" dirty="0"/>
              <a:t>. </a:t>
            </a:r>
            <a:r>
              <a:rPr lang="cs-CZ" dirty="0" err="1"/>
              <a:t>Dans</a:t>
            </a:r>
            <a:r>
              <a:rPr lang="cs-CZ" dirty="0"/>
              <a:t> la </a:t>
            </a:r>
            <a:r>
              <a:rPr lang="cs-CZ" dirty="0" err="1"/>
              <a:t>mesure</a:t>
            </a:r>
            <a:r>
              <a:rPr lang="cs-CZ" dirty="0"/>
              <a:t> </a:t>
            </a:r>
            <a:r>
              <a:rPr lang="cs-CZ" dirty="0" err="1"/>
              <a:t>où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diffère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source au texte </a:t>
            </a:r>
            <a:r>
              <a:rPr lang="cs-CZ" dirty="0" err="1"/>
              <a:t>cible</a:t>
            </a:r>
            <a:r>
              <a:rPr lang="cs-CZ" dirty="0"/>
              <a:t>, </a:t>
            </a:r>
            <a:r>
              <a:rPr lang="cs-CZ" dirty="0" err="1"/>
              <a:t>l’analyse</a:t>
            </a:r>
            <a:r>
              <a:rPr lang="cs-CZ" dirty="0"/>
              <a:t> </a:t>
            </a:r>
            <a:r>
              <a:rPr lang="cs-CZ" dirty="0" err="1"/>
              <a:t>permet</a:t>
            </a:r>
            <a:r>
              <a:rPr lang="cs-CZ" dirty="0"/>
              <a:t> </a:t>
            </a:r>
            <a:r>
              <a:rPr lang="cs-CZ" dirty="0" err="1"/>
              <a:t>d’avoir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ses </a:t>
            </a:r>
            <a:r>
              <a:rPr lang="cs-CZ" dirty="0" err="1" smtClean="0"/>
              <a:t>attentes</a:t>
            </a:r>
            <a:r>
              <a:rPr lang="cs-CZ" dirty="0" smtClean="0"/>
              <a:t>. Les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suivantes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</a:t>
            </a:r>
            <a:r>
              <a:rPr lang="cs-CZ" dirty="0" err="1"/>
              <a:t>pertinentes</a:t>
            </a:r>
            <a:r>
              <a:rPr lang="cs-CZ" dirty="0"/>
              <a:t> :</a:t>
            </a:r>
            <a:endParaRPr lang="fr-FR" dirty="0"/>
          </a:p>
          <a:p>
            <a:r>
              <a:rPr lang="cs-CZ" dirty="0"/>
              <a:t>1. </a:t>
            </a:r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destinataire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obtenues</a:t>
            </a:r>
            <a:r>
              <a:rPr lang="cs-CZ" dirty="0"/>
              <a:t> à </a:t>
            </a:r>
            <a:r>
              <a:rPr lang="cs-CZ" dirty="0" err="1"/>
              <a:t>partir</a:t>
            </a:r>
            <a:r>
              <a:rPr lang="cs-CZ" dirty="0"/>
              <a:t> de </a:t>
            </a:r>
            <a:r>
              <a:rPr lang="cs-CZ" dirty="0" err="1"/>
              <a:t>l’environnement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</a:t>
            </a:r>
            <a:r>
              <a:rPr lang="cs-CZ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57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destinataire</a:t>
            </a: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cs-CZ" sz="3600" dirty="0"/>
              <a:t>2. </a:t>
            </a:r>
            <a:r>
              <a:rPr lang="cs-CZ" sz="3600" dirty="0" err="1"/>
              <a:t>Que</a:t>
            </a:r>
            <a:r>
              <a:rPr lang="cs-CZ" sz="3600" dirty="0"/>
              <a:t> </a:t>
            </a:r>
            <a:r>
              <a:rPr lang="cs-CZ" sz="3600" dirty="0" err="1"/>
              <a:t>peut</a:t>
            </a:r>
            <a:r>
              <a:rPr lang="cs-CZ" sz="3600" dirty="0"/>
              <a:t>-on </a:t>
            </a:r>
            <a:r>
              <a:rPr lang="cs-CZ" sz="3600" dirty="0" err="1"/>
              <a:t>apprendre</a:t>
            </a:r>
            <a:r>
              <a:rPr lang="cs-CZ" sz="3600" dirty="0"/>
              <a:t> au sujet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destinataire</a:t>
            </a:r>
            <a:r>
              <a:rPr lang="cs-CZ" sz="3600" dirty="0"/>
              <a:t> à </a:t>
            </a:r>
            <a:r>
              <a:rPr lang="cs-CZ" sz="3600" dirty="0" err="1"/>
              <a:t>partir</a:t>
            </a:r>
            <a:r>
              <a:rPr lang="cs-CZ" sz="3600" dirty="0"/>
              <a:t> des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/>
              <a:t>obtenues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</a:t>
            </a:r>
            <a:r>
              <a:rPr lang="cs-CZ" sz="3600" dirty="0" err="1"/>
              <a:t>l’initiateur</a:t>
            </a:r>
            <a:r>
              <a:rPr lang="cs-CZ" sz="3600" dirty="0"/>
              <a:t> et ses </a:t>
            </a:r>
            <a:r>
              <a:rPr lang="cs-CZ" sz="3600" dirty="0" err="1" smtClean="0"/>
              <a:t>intentions</a:t>
            </a:r>
            <a:r>
              <a:rPr lang="cs-CZ" sz="3600" dirty="0" smtClean="0"/>
              <a:t>?</a:t>
            </a:r>
            <a:endParaRPr lang="fr-FR" sz="3600" dirty="0"/>
          </a:p>
          <a:p>
            <a:r>
              <a:rPr lang="cs-CZ" sz="3600" dirty="0"/>
              <a:t>3. </a:t>
            </a:r>
            <a:r>
              <a:rPr lang="cs-CZ" sz="3600" dirty="0" err="1"/>
              <a:t>Quels</a:t>
            </a:r>
            <a:r>
              <a:rPr lang="cs-CZ" sz="3600" dirty="0"/>
              <a:t> </a:t>
            </a:r>
            <a:r>
              <a:rPr lang="cs-CZ" sz="3600" dirty="0" err="1"/>
              <a:t>indices</a:t>
            </a:r>
            <a:r>
              <a:rPr lang="cs-CZ" sz="3600" dirty="0"/>
              <a:t> </a:t>
            </a:r>
            <a:r>
              <a:rPr lang="cs-CZ" sz="3600" dirty="0" err="1"/>
              <a:t>relatifs</a:t>
            </a:r>
            <a:r>
              <a:rPr lang="cs-CZ" sz="3600" dirty="0"/>
              <a:t> </a:t>
            </a:r>
            <a:r>
              <a:rPr lang="cs-CZ" sz="3600" dirty="0" err="1"/>
              <a:t>aux</a:t>
            </a:r>
            <a:r>
              <a:rPr lang="cs-CZ" sz="3600" dirty="0"/>
              <a:t> </a:t>
            </a:r>
            <a:r>
              <a:rPr lang="cs-CZ" sz="3600" dirty="0" err="1"/>
              <a:t>attentes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destinataire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source et à ses </a:t>
            </a:r>
            <a:r>
              <a:rPr lang="cs-CZ" sz="3600" dirty="0" err="1"/>
              <a:t>connaissances</a:t>
            </a:r>
            <a:r>
              <a:rPr lang="cs-CZ" sz="3600" dirty="0"/>
              <a:t> </a:t>
            </a:r>
            <a:r>
              <a:rPr lang="cs-CZ" sz="3600" dirty="0" err="1"/>
              <a:t>préalables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être</a:t>
            </a:r>
            <a:r>
              <a:rPr lang="cs-CZ" sz="3600" dirty="0"/>
              <a:t> </a:t>
            </a:r>
            <a:r>
              <a:rPr lang="cs-CZ" sz="3600" dirty="0" err="1"/>
              <a:t>fournis</a:t>
            </a:r>
            <a:r>
              <a:rPr lang="cs-CZ" sz="3600" dirty="0"/>
              <a:t> par les </a:t>
            </a:r>
            <a:r>
              <a:rPr lang="cs-CZ" sz="3600" dirty="0" err="1"/>
              <a:t>autres</a:t>
            </a:r>
            <a:r>
              <a:rPr lang="cs-CZ" sz="3600" dirty="0"/>
              <a:t>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situationnels</a:t>
            </a:r>
            <a:r>
              <a:rPr lang="cs-CZ" sz="3600" dirty="0"/>
              <a:t> ?</a:t>
            </a:r>
            <a:endParaRPr lang="fr-FR" sz="36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68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destinataire</a:t>
            </a: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4. </a:t>
            </a:r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des </a:t>
            </a:r>
            <a:r>
              <a:rPr lang="cs-CZ" sz="3600" dirty="0" err="1" smtClean="0"/>
              <a:t>informations</a:t>
            </a:r>
            <a:r>
              <a:rPr lang="cs-CZ" sz="3600" dirty="0" smtClean="0"/>
              <a:t> </a:t>
            </a:r>
            <a:r>
              <a:rPr lang="cs-CZ" sz="3600" dirty="0" err="1" smtClean="0"/>
              <a:t>relatives</a:t>
            </a:r>
            <a:r>
              <a:rPr lang="cs-CZ" sz="3600" dirty="0" smtClean="0"/>
              <a:t> </a:t>
            </a:r>
            <a:r>
              <a:rPr lang="cs-CZ" sz="3600" dirty="0" err="1" smtClean="0"/>
              <a:t>aux</a:t>
            </a:r>
            <a:r>
              <a:rPr lang="cs-CZ" sz="3600" dirty="0" smtClean="0"/>
              <a:t> </a:t>
            </a:r>
            <a:r>
              <a:rPr lang="cs-CZ" sz="3600" dirty="0" err="1" smtClean="0"/>
              <a:t>réactions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(des) </a:t>
            </a:r>
            <a:r>
              <a:rPr lang="cs-CZ" sz="3600" dirty="0" err="1" smtClean="0"/>
              <a:t>destinataire</a:t>
            </a:r>
            <a:r>
              <a:rPr lang="cs-CZ" sz="3600" dirty="0" smtClean="0"/>
              <a:t>(s) </a:t>
            </a:r>
            <a:r>
              <a:rPr lang="cs-CZ" sz="3600" dirty="0" err="1" smtClean="0"/>
              <a:t>du</a:t>
            </a:r>
            <a:r>
              <a:rPr lang="cs-CZ" sz="3600" dirty="0" smtClean="0"/>
              <a:t> texte source qui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influencer</a:t>
            </a:r>
            <a:r>
              <a:rPr lang="cs-CZ" sz="3600" dirty="0" smtClean="0"/>
              <a:t> les </a:t>
            </a:r>
            <a:r>
              <a:rPr lang="cs-CZ" sz="3600" dirty="0" err="1" smtClean="0"/>
              <a:t>stratégies</a:t>
            </a:r>
            <a:r>
              <a:rPr lang="cs-CZ" sz="3600" dirty="0" smtClean="0"/>
              <a:t> de </a:t>
            </a:r>
            <a:r>
              <a:rPr lang="cs-CZ" sz="3600" dirty="0" err="1" smtClean="0"/>
              <a:t>traduction</a:t>
            </a:r>
            <a:r>
              <a:rPr lang="cs-CZ" sz="3600" dirty="0" smtClean="0"/>
              <a:t> ?</a:t>
            </a:r>
            <a:endParaRPr lang="fr-FR" sz="3600" dirty="0" smtClean="0"/>
          </a:p>
          <a:p>
            <a:r>
              <a:rPr lang="cs-CZ" sz="3600" dirty="0" smtClean="0"/>
              <a:t>5. </a:t>
            </a:r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 smtClean="0"/>
              <a:t>conclusions</a:t>
            </a:r>
            <a:r>
              <a:rPr lang="cs-CZ" sz="3600" dirty="0" smtClean="0"/>
              <a:t>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être</a:t>
            </a:r>
            <a:r>
              <a:rPr lang="cs-CZ" sz="3600" dirty="0" smtClean="0"/>
              <a:t> </a:t>
            </a:r>
            <a:r>
              <a:rPr lang="cs-CZ" sz="3600" dirty="0" err="1" smtClean="0"/>
              <a:t>tirées</a:t>
            </a:r>
            <a:r>
              <a:rPr lang="cs-CZ" sz="3600" dirty="0" smtClean="0"/>
              <a:t> des </a:t>
            </a:r>
            <a:r>
              <a:rPr lang="cs-CZ" sz="3600" dirty="0" err="1" smtClean="0"/>
              <a:t>informations</a:t>
            </a:r>
            <a:r>
              <a:rPr lang="cs-CZ" sz="3600" dirty="0" smtClean="0"/>
              <a:t> et des </a:t>
            </a:r>
            <a:r>
              <a:rPr lang="cs-CZ" sz="3600" dirty="0" err="1" smtClean="0"/>
              <a:t>indices</a:t>
            </a:r>
            <a:r>
              <a:rPr lang="cs-CZ" sz="3600" dirty="0" smtClean="0"/>
              <a:t> </a:t>
            </a:r>
            <a:r>
              <a:rPr lang="cs-CZ" sz="3600" dirty="0" err="1" smtClean="0"/>
              <a:t>obtenus</a:t>
            </a:r>
            <a:r>
              <a:rPr lang="cs-CZ" sz="3600" dirty="0" smtClean="0"/>
              <a:t> </a:t>
            </a:r>
            <a:r>
              <a:rPr lang="cs-CZ" sz="3600" dirty="0" err="1" smtClean="0"/>
              <a:t>sur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destinataire</a:t>
            </a:r>
            <a:r>
              <a:rPr lang="cs-CZ" sz="3600" dirty="0" smtClean="0"/>
              <a:t> en </a:t>
            </a:r>
            <a:r>
              <a:rPr lang="cs-CZ" sz="3600" dirty="0" err="1" smtClean="0"/>
              <a:t>ce</a:t>
            </a:r>
            <a:r>
              <a:rPr lang="cs-CZ" sz="3600" dirty="0" smtClean="0"/>
              <a:t> qui </a:t>
            </a:r>
            <a:r>
              <a:rPr lang="cs-CZ" sz="3600" dirty="0" err="1" smtClean="0"/>
              <a:t>concerne</a:t>
            </a:r>
            <a:r>
              <a:rPr lang="cs-CZ" sz="3600" dirty="0" smtClean="0"/>
              <a:t> les </a:t>
            </a:r>
            <a:r>
              <a:rPr lang="cs-CZ" sz="3600" dirty="0" err="1" smtClean="0"/>
              <a:t>autres</a:t>
            </a:r>
            <a:r>
              <a:rPr lang="cs-CZ" sz="3600" dirty="0" smtClean="0"/>
              <a:t> </a:t>
            </a:r>
            <a:r>
              <a:rPr lang="cs-CZ" sz="3600" dirty="0" err="1" smtClean="0"/>
              <a:t>dimensions</a:t>
            </a:r>
            <a:r>
              <a:rPr lang="cs-CZ" sz="3600" dirty="0" smtClean="0"/>
              <a:t> </a:t>
            </a:r>
            <a:r>
              <a:rPr lang="cs-CZ" sz="3600" dirty="0" err="1" smtClean="0"/>
              <a:t>extratextuelles</a:t>
            </a:r>
            <a:r>
              <a:rPr lang="cs-CZ" sz="3600" dirty="0" smtClean="0"/>
              <a:t> et les </a:t>
            </a:r>
            <a:r>
              <a:rPr lang="cs-CZ" sz="3600" dirty="0" err="1" smtClean="0"/>
              <a:t>caractéristiques</a:t>
            </a:r>
            <a:r>
              <a:rPr lang="cs-CZ" sz="3600" dirty="0" smtClean="0"/>
              <a:t> </a:t>
            </a:r>
            <a:r>
              <a:rPr lang="cs-CZ" sz="3600" dirty="0" err="1" smtClean="0"/>
              <a:t>intratextuelles</a:t>
            </a:r>
            <a:r>
              <a:rPr lang="cs-CZ" sz="3600" dirty="0" smtClean="0"/>
              <a:t> ?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739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/>
              <a:t>moyen</a:t>
            </a:r>
            <a:r>
              <a:rPr lang="cs-CZ" b="1" dirty="0"/>
              <a:t> de </a:t>
            </a:r>
            <a:r>
              <a:rPr lang="cs-CZ" b="1" dirty="0" err="1"/>
              <a:t>communication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moyen</a:t>
            </a:r>
            <a:r>
              <a:rPr lang="cs-CZ" dirty="0"/>
              <a:t> de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 err="1" smtClean="0"/>
              <a:t>réfère</a:t>
            </a:r>
            <a:r>
              <a:rPr lang="cs-CZ" dirty="0" smtClean="0"/>
              <a:t> au </a:t>
            </a:r>
            <a:r>
              <a:rPr lang="cs-CZ" dirty="0"/>
              <a:t>support </a:t>
            </a:r>
            <a:r>
              <a:rPr lang="cs-CZ" dirty="0" err="1"/>
              <a:t>utilisé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faire</a:t>
            </a:r>
            <a:r>
              <a:rPr lang="cs-CZ" dirty="0"/>
              <a:t> </a:t>
            </a:r>
            <a:r>
              <a:rPr lang="cs-CZ" dirty="0" err="1"/>
              <a:t>parvenir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à son </a:t>
            </a:r>
            <a:r>
              <a:rPr lang="cs-CZ" dirty="0" err="1"/>
              <a:t>destinataire</a:t>
            </a:r>
            <a:r>
              <a:rPr lang="cs-CZ" dirty="0"/>
              <a:t>. </a:t>
            </a:r>
            <a:r>
              <a:rPr lang="cs-CZ" dirty="0" err="1"/>
              <a:t>Il</a:t>
            </a:r>
            <a:r>
              <a:rPr lang="cs-CZ" dirty="0"/>
              <a:t> influence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/>
              <a:t>réception</a:t>
            </a:r>
            <a:r>
              <a:rPr lang="cs-CZ" dirty="0"/>
              <a:t> </a:t>
            </a:r>
            <a:r>
              <a:rPr lang="cs-CZ" dirty="0" smtClean="0"/>
              <a:t>et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. Les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utiles</a:t>
            </a:r>
            <a:r>
              <a:rPr lang="cs-CZ" dirty="0" smtClean="0"/>
              <a:t> :</a:t>
            </a:r>
            <a:endParaRPr lang="fr-FR" dirty="0"/>
          </a:p>
          <a:p>
            <a:r>
              <a:rPr lang="cs-CZ" dirty="0"/>
              <a:t>1. </a:t>
            </a:r>
            <a:r>
              <a:rPr lang="cs-CZ" dirty="0" err="1"/>
              <a:t>Le</a:t>
            </a:r>
            <a:r>
              <a:rPr lang="cs-CZ" dirty="0"/>
              <a:t> texte </a:t>
            </a:r>
            <a:r>
              <a:rPr lang="cs-CZ" dirty="0" err="1"/>
              <a:t>provient-il</a:t>
            </a:r>
            <a:r>
              <a:rPr lang="cs-CZ" dirty="0"/>
              <a:t> </a:t>
            </a:r>
            <a:r>
              <a:rPr lang="cs-CZ" dirty="0" err="1"/>
              <a:t>d’une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orale</a:t>
            </a:r>
            <a:r>
              <a:rPr lang="cs-CZ" dirty="0"/>
              <a:t> ou </a:t>
            </a:r>
            <a:r>
              <a:rPr lang="cs-CZ" dirty="0" err="1"/>
              <a:t>écrite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2. </a:t>
            </a:r>
            <a:r>
              <a:rPr lang="cs-CZ" dirty="0" err="1"/>
              <a:t>Quel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moyen</a:t>
            </a:r>
            <a:r>
              <a:rPr lang="cs-CZ" dirty="0"/>
              <a:t> </a:t>
            </a:r>
            <a:r>
              <a:rPr lang="cs-CZ" dirty="0" err="1"/>
              <a:t>utilisé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présenter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au(x) </a:t>
            </a:r>
            <a:r>
              <a:rPr lang="cs-CZ" dirty="0" err="1"/>
              <a:t>destinataire</a:t>
            </a:r>
            <a:r>
              <a:rPr lang="cs-CZ" dirty="0"/>
              <a:t>(s) ? </a:t>
            </a:r>
            <a:r>
              <a:rPr lang="cs-CZ" dirty="0" err="1"/>
              <a:t>Existe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extratextuelles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moyen</a:t>
            </a:r>
            <a:r>
              <a:rPr lang="cs-CZ" dirty="0"/>
              <a:t> de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37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Le</a:t>
            </a:r>
            <a:r>
              <a:rPr lang="cs-CZ" b="1" dirty="0" smtClean="0"/>
              <a:t> </a:t>
            </a:r>
            <a:r>
              <a:rPr lang="cs-CZ" b="1" dirty="0" err="1" smtClean="0"/>
              <a:t>moyen</a:t>
            </a:r>
            <a:r>
              <a:rPr lang="cs-CZ" b="1" dirty="0" smtClean="0"/>
              <a:t> de </a:t>
            </a:r>
            <a:r>
              <a:rPr lang="cs-CZ" b="1" dirty="0" err="1" smtClean="0"/>
              <a:t>communication</a:t>
            </a: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cs-CZ" sz="3600" dirty="0"/>
              <a:t>3. </a:t>
            </a:r>
            <a:r>
              <a:rPr lang="cs-CZ" sz="3600" dirty="0" err="1"/>
              <a:t>Quels</a:t>
            </a:r>
            <a:r>
              <a:rPr lang="cs-CZ" sz="3600" dirty="0"/>
              <a:t> </a:t>
            </a:r>
            <a:r>
              <a:rPr lang="cs-CZ" sz="3600" dirty="0" err="1"/>
              <a:t>indices</a:t>
            </a:r>
            <a:r>
              <a:rPr lang="cs-CZ" sz="3600" dirty="0"/>
              <a:t> </a:t>
            </a:r>
            <a:r>
              <a:rPr lang="cs-CZ" sz="3600" dirty="0" err="1"/>
              <a:t>relatifs</a:t>
            </a:r>
            <a:r>
              <a:rPr lang="cs-CZ" sz="3600" dirty="0"/>
              <a:t> au </a:t>
            </a:r>
            <a:r>
              <a:rPr lang="cs-CZ" sz="3600" dirty="0" err="1"/>
              <a:t>moyen</a:t>
            </a:r>
            <a:r>
              <a:rPr lang="cs-CZ" sz="3600" dirty="0"/>
              <a:t> de </a:t>
            </a:r>
            <a:r>
              <a:rPr lang="cs-CZ" sz="3600" dirty="0" err="1"/>
              <a:t>communication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être</a:t>
            </a:r>
            <a:r>
              <a:rPr lang="cs-CZ" sz="3600" dirty="0"/>
              <a:t> </a:t>
            </a:r>
            <a:r>
              <a:rPr lang="cs-CZ" sz="3600" dirty="0" err="1"/>
              <a:t>fournis</a:t>
            </a:r>
            <a:r>
              <a:rPr lang="cs-CZ" sz="3600" dirty="0"/>
              <a:t> par </a:t>
            </a:r>
            <a:r>
              <a:rPr lang="cs-CZ" sz="3600" dirty="0" err="1"/>
              <a:t>d’autres</a:t>
            </a:r>
            <a:r>
              <a:rPr lang="cs-CZ" sz="3600" dirty="0"/>
              <a:t>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situationnels</a:t>
            </a:r>
            <a:r>
              <a:rPr lang="cs-CZ" sz="3600" dirty="0"/>
              <a:t> ?</a:t>
            </a:r>
            <a:endParaRPr lang="fr-FR" sz="3600" dirty="0"/>
          </a:p>
          <a:p>
            <a:r>
              <a:rPr lang="cs-CZ" sz="3600" dirty="0"/>
              <a:t>4. </a:t>
            </a:r>
            <a:r>
              <a:rPr lang="cs-CZ" sz="3600" dirty="0" err="1"/>
              <a:t>Quelles</a:t>
            </a:r>
            <a:r>
              <a:rPr lang="cs-CZ" sz="3600" dirty="0"/>
              <a:t> </a:t>
            </a:r>
            <a:r>
              <a:rPr lang="cs-CZ" sz="3600" dirty="0" err="1"/>
              <a:t>conclusions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être</a:t>
            </a:r>
            <a:r>
              <a:rPr lang="cs-CZ" sz="3600" dirty="0"/>
              <a:t> </a:t>
            </a:r>
            <a:r>
              <a:rPr lang="cs-CZ" sz="3600" dirty="0" err="1"/>
              <a:t>tirées</a:t>
            </a:r>
            <a:r>
              <a:rPr lang="cs-CZ" sz="3600" dirty="0"/>
              <a:t> des </a:t>
            </a:r>
            <a:r>
              <a:rPr lang="cs-CZ" sz="3600" dirty="0" err="1"/>
              <a:t>informations</a:t>
            </a:r>
            <a:r>
              <a:rPr lang="cs-CZ" sz="3600" dirty="0"/>
              <a:t> et des </a:t>
            </a:r>
            <a:r>
              <a:rPr lang="cs-CZ" sz="3600" dirty="0" err="1"/>
              <a:t>indices</a:t>
            </a:r>
            <a:r>
              <a:rPr lang="cs-CZ" sz="3600" dirty="0"/>
              <a:t> </a:t>
            </a:r>
            <a:r>
              <a:rPr lang="cs-CZ" sz="3600" dirty="0" err="1"/>
              <a:t>obtenus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moyen</a:t>
            </a:r>
            <a:r>
              <a:rPr lang="cs-CZ" sz="3600" dirty="0"/>
              <a:t> de </a:t>
            </a:r>
            <a:r>
              <a:rPr lang="cs-CZ" sz="3600" dirty="0" err="1"/>
              <a:t>communication</a:t>
            </a:r>
            <a:r>
              <a:rPr lang="cs-CZ" sz="3600" dirty="0"/>
              <a:t> en </a:t>
            </a:r>
            <a:r>
              <a:rPr lang="cs-CZ" sz="3600" dirty="0" err="1"/>
              <a:t>ce</a:t>
            </a:r>
            <a:r>
              <a:rPr lang="cs-CZ" sz="3600" dirty="0"/>
              <a:t> qui </a:t>
            </a:r>
            <a:r>
              <a:rPr lang="cs-CZ" sz="3600" dirty="0" err="1"/>
              <a:t>concerne</a:t>
            </a:r>
            <a:r>
              <a:rPr lang="cs-CZ" sz="3600" dirty="0"/>
              <a:t> les </a:t>
            </a:r>
            <a:r>
              <a:rPr lang="cs-CZ" sz="3600" dirty="0" err="1"/>
              <a:t>autres</a:t>
            </a:r>
            <a:r>
              <a:rPr lang="cs-CZ" sz="3600" dirty="0"/>
              <a:t> </a:t>
            </a:r>
            <a:r>
              <a:rPr lang="cs-CZ" sz="3600" dirty="0" err="1"/>
              <a:t>dimensions</a:t>
            </a:r>
            <a:r>
              <a:rPr lang="cs-CZ" sz="3600" dirty="0"/>
              <a:t> </a:t>
            </a:r>
            <a:r>
              <a:rPr lang="cs-CZ" sz="3600" dirty="0" err="1"/>
              <a:t>extratextuelles</a:t>
            </a:r>
            <a:r>
              <a:rPr lang="cs-CZ" sz="3600" dirty="0"/>
              <a:t> et 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intratextuelles</a:t>
            </a:r>
            <a:r>
              <a:rPr lang="cs-CZ" sz="3600" dirty="0"/>
              <a:t>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405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L’espace</a:t>
            </a:r>
            <a:r>
              <a:rPr lang="cs-CZ" b="1" dirty="0" smtClean="0"/>
              <a:t> </a:t>
            </a:r>
            <a:r>
              <a:rPr lang="cs-CZ" b="1" dirty="0"/>
              <a:t>et </a:t>
            </a:r>
            <a:r>
              <a:rPr lang="cs-CZ" b="1" dirty="0" err="1"/>
              <a:t>le</a:t>
            </a:r>
            <a:r>
              <a:rPr lang="cs-CZ" b="1" dirty="0"/>
              <a:t> </a:t>
            </a:r>
            <a:r>
              <a:rPr lang="cs-CZ" b="1" dirty="0" err="1"/>
              <a:t>temps</a:t>
            </a:r>
            <a:r>
              <a:rPr lang="cs-CZ" b="1" dirty="0"/>
              <a:t> </a:t>
            </a:r>
            <a:r>
              <a:rPr lang="cs-CZ" b="1" dirty="0" err="1"/>
              <a:t>prospectifs</a:t>
            </a:r>
            <a:r>
              <a:rPr lang="cs-CZ" b="1" dirty="0"/>
              <a:t> de la </a:t>
            </a:r>
            <a:r>
              <a:rPr lang="cs-CZ" b="1" dirty="0" err="1"/>
              <a:t>réception</a:t>
            </a:r>
            <a:r>
              <a:rPr lang="cs-CZ" b="1" dirty="0"/>
              <a:t> </a:t>
            </a:r>
            <a:r>
              <a:rPr lang="cs-CZ" b="1" dirty="0" err="1"/>
              <a:t>du</a:t>
            </a:r>
            <a:r>
              <a:rPr lang="cs-CZ" b="1" dirty="0"/>
              <a:t> texte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 err="1"/>
              <a:t>L’espace</a:t>
            </a:r>
            <a:endParaRPr lang="fr-FR" dirty="0"/>
          </a:p>
          <a:p>
            <a:r>
              <a:rPr lang="cs-CZ" sz="3600" dirty="0"/>
              <a:t>Les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lieu</a:t>
            </a:r>
            <a:r>
              <a:rPr lang="cs-CZ" sz="3600" dirty="0"/>
              <a:t> de </a:t>
            </a:r>
            <a:r>
              <a:rPr lang="cs-CZ" sz="3600" dirty="0" err="1"/>
              <a:t>production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</a:t>
            </a:r>
            <a:r>
              <a:rPr lang="cs-CZ" sz="3600" dirty="0" err="1"/>
              <a:t>constituent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source </a:t>
            </a:r>
            <a:r>
              <a:rPr lang="cs-CZ" sz="3600" dirty="0" err="1"/>
              <a:t>d’informations</a:t>
            </a:r>
            <a:r>
              <a:rPr lang="cs-CZ" sz="3600" dirty="0"/>
              <a:t>, </a:t>
            </a:r>
            <a:r>
              <a:rPr lang="cs-CZ" sz="3600" dirty="0" err="1"/>
              <a:t>entre</a:t>
            </a:r>
            <a:r>
              <a:rPr lang="cs-CZ" sz="3600" dirty="0"/>
              <a:t> </a:t>
            </a:r>
            <a:r>
              <a:rPr lang="cs-CZ" sz="3600" dirty="0" err="1"/>
              <a:t>autres</a:t>
            </a:r>
            <a:r>
              <a:rPr lang="cs-CZ" sz="3600" dirty="0"/>
              <a:t>, </a:t>
            </a:r>
            <a:r>
              <a:rPr lang="cs-CZ" sz="3600" dirty="0" err="1"/>
              <a:t>sur</a:t>
            </a:r>
            <a:r>
              <a:rPr lang="cs-CZ" sz="3600" dirty="0"/>
              <a:t> les </a:t>
            </a:r>
            <a:r>
              <a:rPr lang="cs-CZ" sz="3600" dirty="0" err="1"/>
              <a:t>origines</a:t>
            </a:r>
            <a:r>
              <a:rPr lang="cs-CZ" sz="3600" dirty="0"/>
              <a:t> </a:t>
            </a:r>
            <a:r>
              <a:rPr lang="cs-CZ" sz="3600" dirty="0" err="1"/>
              <a:t>culturelles</a:t>
            </a:r>
            <a:r>
              <a:rPr lang="cs-CZ" sz="3600" dirty="0"/>
              <a:t> de </a:t>
            </a:r>
            <a:r>
              <a:rPr lang="cs-CZ" sz="3600" dirty="0" err="1"/>
              <a:t>l’initiateur</a:t>
            </a:r>
            <a:r>
              <a:rPr lang="cs-CZ" sz="3600" dirty="0"/>
              <a:t> et/ou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destinataire</a:t>
            </a:r>
            <a:r>
              <a:rPr lang="cs-CZ" sz="3600" dirty="0"/>
              <a:t>,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moyen</a:t>
            </a:r>
            <a:r>
              <a:rPr lang="cs-CZ" sz="3600" dirty="0"/>
              <a:t> de </a:t>
            </a:r>
            <a:r>
              <a:rPr lang="cs-CZ" sz="3600" dirty="0" err="1"/>
              <a:t>communication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texte, </a:t>
            </a:r>
            <a:r>
              <a:rPr lang="cs-CZ" sz="3600" dirty="0" err="1"/>
              <a:t>etc</a:t>
            </a:r>
            <a:r>
              <a:rPr lang="cs-CZ" sz="3600" dirty="0"/>
              <a:t>. </a:t>
            </a:r>
            <a:r>
              <a:rPr lang="cs-CZ" sz="3600" dirty="0" smtClean="0"/>
              <a:t>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457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err="1" smtClean="0"/>
              <a:t>L’espace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 smtClean="0"/>
              <a:t>Les </a:t>
            </a:r>
            <a:r>
              <a:rPr lang="cs-CZ" sz="3900" dirty="0" err="1" smtClean="0"/>
              <a:t>questions</a:t>
            </a:r>
            <a:r>
              <a:rPr lang="cs-CZ" sz="3900" dirty="0" smtClean="0"/>
              <a:t> </a:t>
            </a:r>
            <a:r>
              <a:rPr lang="cs-CZ" sz="3900" dirty="0" err="1" smtClean="0"/>
              <a:t>que</a:t>
            </a:r>
            <a:r>
              <a:rPr lang="cs-CZ" sz="3900" dirty="0" smtClean="0"/>
              <a:t> </a:t>
            </a:r>
            <a:r>
              <a:rPr lang="cs-CZ" sz="3900" dirty="0" err="1" smtClean="0"/>
              <a:t>le</a:t>
            </a:r>
            <a:r>
              <a:rPr lang="cs-CZ" sz="3900" dirty="0" smtClean="0"/>
              <a:t> </a:t>
            </a:r>
            <a:r>
              <a:rPr lang="cs-CZ" sz="3900" dirty="0" err="1" smtClean="0"/>
              <a:t>traducteur</a:t>
            </a:r>
            <a:r>
              <a:rPr lang="cs-CZ" sz="3900" dirty="0" smtClean="0"/>
              <a:t> </a:t>
            </a:r>
            <a:r>
              <a:rPr lang="cs-CZ" sz="3900" dirty="0" err="1" smtClean="0"/>
              <a:t>doit</a:t>
            </a:r>
            <a:r>
              <a:rPr lang="cs-CZ" sz="3900" dirty="0" smtClean="0"/>
              <a:t> se poser </a:t>
            </a:r>
            <a:r>
              <a:rPr lang="cs-CZ" sz="3900" dirty="0" err="1" smtClean="0"/>
              <a:t>sur</a:t>
            </a:r>
            <a:r>
              <a:rPr lang="cs-CZ" sz="3900" dirty="0" smtClean="0"/>
              <a:t> </a:t>
            </a:r>
            <a:r>
              <a:rPr lang="cs-CZ" sz="3900" dirty="0" err="1" smtClean="0"/>
              <a:t>le</a:t>
            </a:r>
            <a:r>
              <a:rPr lang="cs-CZ" sz="3900" dirty="0" smtClean="0"/>
              <a:t> </a:t>
            </a:r>
            <a:r>
              <a:rPr lang="cs-CZ" sz="3900" dirty="0" err="1" smtClean="0"/>
              <a:t>lieu</a:t>
            </a:r>
            <a:r>
              <a:rPr lang="cs-CZ" sz="3900" dirty="0" smtClean="0"/>
              <a:t> de </a:t>
            </a:r>
            <a:r>
              <a:rPr lang="cs-CZ" sz="3900" dirty="0" err="1" smtClean="0"/>
              <a:t>production</a:t>
            </a:r>
            <a:r>
              <a:rPr lang="cs-CZ" sz="3900" dirty="0" smtClean="0"/>
              <a:t> </a:t>
            </a:r>
            <a:r>
              <a:rPr lang="cs-CZ" sz="3900" dirty="0" err="1" smtClean="0"/>
              <a:t>du</a:t>
            </a:r>
            <a:r>
              <a:rPr lang="cs-CZ" sz="3900" dirty="0" smtClean="0"/>
              <a:t> texte </a:t>
            </a:r>
            <a:r>
              <a:rPr lang="cs-CZ" sz="3900" dirty="0" err="1" smtClean="0"/>
              <a:t>sont</a:t>
            </a:r>
            <a:r>
              <a:rPr lang="cs-CZ" sz="3900" dirty="0" smtClean="0"/>
              <a:t> :</a:t>
            </a:r>
          </a:p>
          <a:p>
            <a:r>
              <a:rPr lang="cs-CZ" sz="3900" dirty="0"/>
              <a:t>1. </a:t>
            </a:r>
            <a:r>
              <a:rPr lang="cs-CZ" sz="3900" dirty="0" err="1"/>
              <a:t>Quel</a:t>
            </a:r>
            <a:r>
              <a:rPr lang="cs-CZ" sz="3900" dirty="0"/>
              <a:t> </a:t>
            </a:r>
            <a:r>
              <a:rPr lang="cs-CZ" sz="3900" dirty="0" err="1"/>
              <a:t>est</a:t>
            </a:r>
            <a:r>
              <a:rPr lang="cs-CZ" sz="3900" dirty="0"/>
              <a:t> </a:t>
            </a:r>
            <a:r>
              <a:rPr lang="cs-CZ" sz="3900" dirty="0" err="1"/>
              <a:t>le</a:t>
            </a:r>
            <a:r>
              <a:rPr lang="cs-CZ" sz="3900" dirty="0"/>
              <a:t> </a:t>
            </a:r>
            <a:r>
              <a:rPr lang="cs-CZ" sz="3900" dirty="0" err="1"/>
              <a:t>lieu</a:t>
            </a:r>
            <a:r>
              <a:rPr lang="cs-CZ" sz="3900" dirty="0"/>
              <a:t> de </a:t>
            </a:r>
            <a:r>
              <a:rPr lang="cs-CZ" sz="3900" dirty="0" err="1"/>
              <a:t>production</a:t>
            </a:r>
            <a:r>
              <a:rPr lang="cs-CZ" sz="3900" dirty="0"/>
              <a:t> ou de </a:t>
            </a:r>
            <a:r>
              <a:rPr lang="cs-CZ" sz="3900" dirty="0" err="1"/>
              <a:t>communication</a:t>
            </a:r>
            <a:r>
              <a:rPr lang="cs-CZ" sz="3900" dirty="0"/>
              <a:t> </a:t>
            </a:r>
            <a:r>
              <a:rPr lang="cs-CZ" sz="3900" dirty="0" err="1"/>
              <a:t>du</a:t>
            </a:r>
            <a:r>
              <a:rPr lang="cs-CZ" sz="3900" dirty="0"/>
              <a:t> texte ? Les </a:t>
            </a:r>
            <a:r>
              <a:rPr lang="cs-CZ" sz="3900" dirty="0" err="1"/>
              <a:t>informations</a:t>
            </a:r>
            <a:r>
              <a:rPr lang="cs-CZ" sz="3900" dirty="0"/>
              <a:t> </a:t>
            </a:r>
            <a:r>
              <a:rPr lang="cs-CZ" sz="3900" dirty="0" err="1"/>
              <a:t>sur</a:t>
            </a:r>
            <a:r>
              <a:rPr lang="cs-CZ" sz="3900" dirty="0"/>
              <a:t> la </a:t>
            </a:r>
            <a:r>
              <a:rPr lang="cs-CZ" sz="3900" dirty="0" err="1"/>
              <a:t>dimension</a:t>
            </a:r>
            <a:r>
              <a:rPr lang="cs-CZ" sz="3900" dirty="0"/>
              <a:t> </a:t>
            </a:r>
            <a:r>
              <a:rPr lang="cs-CZ" sz="3900" dirty="0" err="1"/>
              <a:t>spatiale</a:t>
            </a:r>
            <a:r>
              <a:rPr lang="cs-CZ" sz="3900" dirty="0"/>
              <a:t> </a:t>
            </a:r>
            <a:r>
              <a:rPr lang="cs-CZ" sz="3900" dirty="0" err="1"/>
              <a:t>figurent-elles</a:t>
            </a:r>
            <a:r>
              <a:rPr lang="cs-CZ" sz="3900" dirty="0"/>
              <a:t> </a:t>
            </a:r>
            <a:r>
              <a:rPr lang="cs-CZ" sz="3900" dirty="0" err="1"/>
              <a:t>dans</a:t>
            </a:r>
            <a:r>
              <a:rPr lang="cs-CZ" sz="3900" dirty="0"/>
              <a:t> </a:t>
            </a:r>
            <a:r>
              <a:rPr lang="cs-CZ" sz="3900" dirty="0" err="1"/>
              <a:t>l’environnement</a:t>
            </a:r>
            <a:r>
              <a:rPr lang="cs-CZ" sz="3900" dirty="0"/>
              <a:t> </a:t>
            </a:r>
            <a:r>
              <a:rPr lang="cs-CZ" sz="3900" dirty="0" err="1"/>
              <a:t>du</a:t>
            </a:r>
            <a:r>
              <a:rPr lang="cs-CZ" sz="3900" dirty="0"/>
              <a:t> texte ? Les </a:t>
            </a:r>
            <a:r>
              <a:rPr lang="cs-CZ" sz="3900" dirty="0" err="1"/>
              <a:t>informations</a:t>
            </a:r>
            <a:r>
              <a:rPr lang="cs-CZ" sz="3900" dirty="0"/>
              <a:t> </a:t>
            </a:r>
            <a:r>
              <a:rPr lang="cs-CZ" sz="3900" dirty="0" err="1"/>
              <a:t>relatives</a:t>
            </a:r>
            <a:r>
              <a:rPr lang="cs-CZ" sz="3900" dirty="0"/>
              <a:t> à </a:t>
            </a:r>
            <a:r>
              <a:rPr lang="cs-CZ" sz="3900" dirty="0" err="1"/>
              <a:t>l’espace</a:t>
            </a:r>
            <a:r>
              <a:rPr lang="cs-CZ" sz="3900" dirty="0"/>
              <a:t> </a:t>
            </a:r>
            <a:r>
              <a:rPr lang="cs-CZ" sz="3900" dirty="0" err="1"/>
              <a:t>sont-elles</a:t>
            </a:r>
            <a:r>
              <a:rPr lang="cs-CZ" sz="3900" dirty="0"/>
              <a:t> </a:t>
            </a:r>
            <a:r>
              <a:rPr lang="cs-CZ" sz="3900" dirty="0" err="1"/>
              <a:t>censées</a:t>
            </a:r>
            <a:r>
              <a:rPr lang="cs-CZ" sz="3900" dirty="0"/>
              <a:t> </a:t>
            </a:r>
            <a:r>
              <a:rPr lang="cs-CZ" sz="3900" dirty="0" err="1"/>
              <a:t>faire</a:t>
            </a:r>
            <a:r>
              <a:rPr lang="cs-CZ" sz="3900" dirty="0"/>
              <a:t> partie des </a:t>
            </a:r>
            <a:r>
              <a:rPr lang="cs-CZ" sz="3900" dirty="0" err="1"/>
              <a:t>connaissances</a:t>
            </a:r>
            <a:r>
              <a:rPr lang="cs-CZ" sz="3900" dirty="0"/>
              <a:t> </a:t>
            </a:r>
            <a:r>
              <a:rPr lang="cs-CZ" sz="3900" dirty="0" err="1"/>
              <a:t>présupposées</a:t>
            </a:r>
            <a:r>
              <a:rPr lang="cs-CZ" sz="3900" dirty="0"/>
              <a:t> </a:t>
            </a:r>
            <a:r>
              <a:rPr lang="cs-CZ" sz="3900" dirty="0" err="1"/>
              <a:t>du</a:t>
            </a:r>
            <a:r>
              <a:rPr lang="cs-CZ" sz="3900" dirty="0"/>
              <a:t> </a:t>
            </a:r>
            <a:r>
              <a:rPr lang="cs-CZ" sz="3900" dirty="0" err="1"/>
              <a:t>destinataire</a:t>
            </a:r>
            <a:r>
              <a:rPr lang="cs-CZ" sz="3900" dirty="0"/>
              <a:t> ?</a:t>
            </a:r>
            <a:endParaRPr lang="fr-FR" sz="3900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611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L’espace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cs-CZ" sz="3600" dirty="0" smtClean="0"/>
              <a:t>2. </a:t>
            </a:r>
            <a:r>
              <a:rPr lang="cs-CZ" sz="3600" dirty="0" err="1" smtClean="0"/>
              <a:t>Quels</a:t>
            </a:r>
            <a:r>
              <a:rPr lang="cs-CZ" sz="3600" dirty="0" smtClean="0"/>
              <a:t> </a:t>
            </a:r>
            <a:r>
              <a:rPr lang="cs-CZ" sz="3600" dirty="0" err="1" smtClean="0"/>
              <a:t>indices</a:t>
            </a:r>
            <a:r>
              <a:rPr lang="cs-CZ" sz="3600" dirty="0" smtClean="0"/>
              <a:t> </a:t>
            </a:r>
            <a:r>
              <a:rPr lang="cs-CZ" sz="3600" dirty="0" err="1" smtClean="0"/>
              <a:t>relatifs</a:t>
            </a:r>
            <a:r>
              <a:rPr lang="cs-CZ" sz="3600" dirty="0" smtClean="0"/>
              <a:t> à </a:t>
            </a:r>
            <a:r>
              <a:rPr lang="cs-CZ" sz="3600" dirty="0" err="1" smtClean="0"/>
              <a:t>l’espace</a:t>
            </a:r>
            <a:r>
              <a:rPr lang="cs-CZ" sz="3600" dirty="0" smtClean="0"/>
              <a:t>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être</a:t>
            </a:r>
            <a:r>
              <a:rPr lang="cs-CZ" sz="3600" dirty="0" smtClean="0"/>
              <a:t> </a:t>
            </a:r>
            <a:r>
              <a:rPr lang="cs-CZ" sz="3600" dirty="0" err="1" smtClean="0"/>
              <a:t>déduits</a:t>
            </a:r>
            <a:r>
              <a:rPr lang="cs-CZ" sz="3600" dirty="0" smtClean="0"/>
              <a:t> des </a:t>
            </a:r>
            <a:r>
              <a:rPr lang="cs-CZ" sz="3600" dirty="0" err="1" smtClean="0"/>
              <a:t>autres</a:t>
            </a:r>
            <a:r>
              <a:rPr lang="cs-CZ" sz="3600" dirty="0" smtClean="0"/>
              <a:t> </a:t>
            </a:r>
            <a:r>
              <a:rPr lang="cs-CZ" sz="3600" dirty="0" err="1" smtClean="0"/>
              <a:t>facteurs</a:t>
            </a:r>
            <a:r>
              <a:rPr lang="cs-CZ" sz="3600" dirty="0" smtClean="0"/>
              <a:t> </a:t>
            </a:r>
            <a:r>
              <a:rPr lang="cs-CZ" sz="3600" dirty="0" err="1" smtClean="0"/>
              <a:t>situationnels</a:t>
            </a:r>
            <a:r>
              <a:rPr lang="cs-CZ" sz="3600" dirty="0" smtClean="0"/>
              <a:t> (</a:t>
            </a:r>
            <a:r>
              <a:rPr lang="cs-CZ" sz="3600" dirty="0" err="1" smtClean="0"/>
              <a:t>initiateur</a:t>
            </a:r>
            <a:r>
              <a:rPr lang="cs-CZ" sz="3600" dirty="0" smtClean="0"/>
              <a:t>, </a:t>
            </a:r>
            <a:r>
              <a:rPr lang="cs-CZ" sz="3600" dirty="0" err="1" smtClean="0"/>
              <a:t>destinataire</a:t>
            </a:r>
            <a:r>
              <a:rPr lang="cs-CZ" sz="3600" dirty="0" smtClean="0"/>
              <a:t>, </a:t>
            </a:r>
            <a:r>
              <a:rPr lang="cs-CZ" sz="3600" dirty="0" err="1" smtClean="0"/>
              <a:t>moyen</a:t>
            </a:r>
            <a:r>
              <a:rPr lang="cs-CZ" sz="3600" dirty="0" smtClean="0"/>
              <a:t> de </a:t>
            </a:r>
            <a:r>
              <a:rPr lang="cs-CZ" sz="3600" dirty="0" err="1" smtClean="0"/>
              <a:t>communication</a:t>
            </a:r>
            <a:r>
              <a:rPr lang="cs-CZ" sz="3600" dirty="0" smtClean="0"/>
              <a:t>, </a:t>
            </a:r>
            <a:r>
              <a:rPr lang="cs-CZ" sz="3600" dirty="0" err="1" smtClean="0"/>
              <a:t>motif</a:t>
            </a:r>
            <a:r>
              <a:rPr lang="cs-CZ" sz="3600" dirty="0" smtClean="0"/>
              <a:t>) ?</a:t>
            </a:r>
            <a:endParaRPr lang="fr-FR" sz="3600" dirty="0" smtClean="0"/>
          </a:p>
          <a:p>
            <a:r>
              <a:rPr lang="cs-CZ" sz="3600" dirty="0" smtClean="0"/>
              <a:t>3. </a:t>
            </a:r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 smtClean="0"/>
              <a:t>conclusions</a:t>
            </a:r>
            <a:r>
              <a:rPr lang="cs-CZ" sz="3600" dirty="0" smtClean="0"/>
              <a:t>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être</a:t>
            </a:r>
            <a:r>
              <a:rPr lang="cs-CZ" sz="3600" dirty="0" smtClean="0"/>
              <a:t> </a:t>
            </a:r>
            <a:r>
              <a:rPr lang="cs-CZ" sz="3600" dirty="0" err="1" smtClean="0"/>
              <a:t>tirées</a:t>
            </a:r>
            <a:r>
              <a:rPr lang="cs-CZ" sz="3600" dirty="0" smtClean="0"/>
              <a:t> des </a:t>
            </a:r>
            <a:r>
              <a:rPr lang="cs-CZ" sz="3600" dirty="0" err="1" smtClean="0"/>
              <a:t>informations</a:t>
            </a:r>
            <a:r>
              <a:rPr lang="cs-CZ" sz="3600" dirty="0" smtClean="0"/>
              <a:t> et des </a:t>
            </a:r>
            <a:r>
              <a:rPr lang="cs-CZ" sz="3600" dirty="0" err="1" smtClean="0"/>
              <a:t>indices</a:t>
            </a:r>
            <a:r>
              <a:rPr lang="cs-CZ" sz="3600" dirty="0" smtClean="0"/>
              <a:t> </a:t>
            </a:r>
            <a:r>
              <a:rPr lang="cs-CZ" sz="3600" dirty="0" err="1" smtClean="0"/>
              <a:t>relatifs</a:t>
            </a:r>
            <a:r>
              <a:rPr lang="cs-CZ" sz="3600" dirty="0" smtClean="0"/>
              <a:t> à </a:t>
            </a:r>
            <a:r>
              <a:rPr lang="cs-CZ" sz="3600" dirty="0" err="1" smtClean="0"/>
              <a:t>l’espace</a:t>
            </a:r>
            <a:r>
              <a:rPr lang="cs-CZ" sz="3600" dirty="0" smtClean="0"/>
              <a:t> en </a:t>
            </a:r>
            <a:r>
              <a:rPr lang="cs-CZ" sz="3600" dirty="0" err="1" smtClean="0"/>
              <a:t>ce</a:t>
            </a:r>
            <a:r>
              <a:rPr lang="cs-CZ" sz="3600" dirty="0" smtClean="0"/>
              <a:t> qui </a:t>
            </a:r>
            <a:r>
              <a:rPr lang="cs-CZ" sz="3600" dirty="0" err="1" smtClean="0"/>
              <a:t>concerne</a:t>
            </a:r>
            <a:r>
              <a:rPr lang="cs-CZ" sz="3600" dirty="0" smtClean="0"/>
              <a:t> les </a:t>
            </a:r>
            <a:r>
              <a:rPr lang="cs-CZ" sz="3600" dirty="0" err="1" smtClean="0"/>
              <a:t>autres</a:t>
            </a:r>
            <a:r>
              <a:rPr lang="cs-CZ" sz="3600" dirty="0" smtClean="0"/>
              <a:t> </a:t>
            </a:r>
            <a:r>
              <a:rPr lang="cs-CZ" sz="3600" dirty="0" err="1" smtClean="0"/>
              <a:t>facteurs</a:t>
            </a:r>
            <a:r>
              <a:rPr lang="cs-CZ" sz="3600" dirty="0" smtClean="0"/>
              <a:t> </a:t>
            </a:r>
            <a:r>
              <a:rPr lang="cs-CZ" sz="3600" dirty="0" err="1" smtClean="0"/>
              <a:t>extratextuels</a:t>
            </a:r>
            <a:r>
              <a:rPr lang="cs-CZ" sz="3600" dirty="0" smtClean="0"/>
              <a:t> et les </a:t>
            </a:r>
            <a:r>
              <a:rPr lang="cs-CZ" sz="3600" dirty="0" err="1" smtClean="0"/>
              <a:t>caractéristiques</a:t>
            </a:r>
            <a:r>
              <a:rPr lang="cs-CZ" sz="3600" dirty="0" smtClean="0"/>
              <a:t> </a:t>
            </a:r>
            <a:r>
              <a:rPr lang="cs-CZ" sz="3600" dirty="0" err="1" smtClean="0"/>
              <a:t>intratextuelles</a:t>
            </a:r>
            <a:r>
              <a:rPr lang="cs-CZ" sz="3600" dirty="0" smtClean="0"/>
              <a:t> ?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5592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b) </a:t>
            </a:r>
            <a:r>
              <a:rPr lang="cs-CZ" sz="4000" b="1" dirty="0" err="1" smtClean="0"/>
              <a:t>Le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temps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/>
              <a:t>facteur</a:t>
            </a:r>
            <a:r>
              <a:rPr lang="cs-CZ" dirty="0"/>
              <a:t> </a:t>
            </a:r>
            <a:r>
              <a:rPr lang="cs-CZ" dirty="0" err="1" smtClean="0"/>
              <a:t>est</a:t>
            </a:r>
            <a:r>
              <a:rPr lang="cs-CZ" dirty="0" smtClean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la </a:t>
            </a:r>
            <a:r>
              <a:rPr lang="cs-CZ" dirty="0" err="1"/>
              <a:t>compréhension</a:t>
            </a:r>
            <a:r>
              <a:rPr lang="cs-CZ" dirty="0"/>
              <a:t> </a:t>
            </a:r>
            <a:r>
              <a:rPr lang="cs-CZ" dirty="0" err="1"/>
              <a:t>d’un</a:t>
            </a:r>
            <a:r>
              <a:rPr lang="cs-CZ" dirty="0"/>
              <a:t> texte, car la </a:t>
            </a:r>
            <a:r>
              <a:rPr lang="cs-CZ" dirty="0" err="1"/>
              <a:t>langue</a:t>
            </a:r>
            <a:r>
              <a:rPr lang="cs-CZ" dirty="0"/>
              <a:t> </a:t>
            </a:r>
            <a:r>
              <a:rPr lang="cs-CZ" dirty="0" err="1"/>
              <a:t>évolue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temps</a:t>
            </a:r>
            <a:r>
              <a:rPr lang="cs-CZ" dirty="0" smtClean="0"/>
              <a:t>. </a:t>
            </a:r>
            <a:r>
              <a:rPr lang="cs-CZ" dirty="0" err="1" smtClean="0"/>
              <a:t>Celui-ci</a:t>
            </a:r>
            <a:r>
              <a:rPr lang="cs-CZ" dirty="0" smtClean="0"/>
              <a:t> influence </a:t>
            </a:r>
            <a:r>
              <a:rPr lang="cs-CZ" dirty="0" err="1" smtClean="0"/>
              <a:t>aussi</a:t>
            </a:r>
            <a:r>
              <a:rPr lang="cs-CZ" dirty="0" smtClean="0"/>
              <a:t> les </a:t>
            </a:r>
            <a:r>
              <a:rPr lang="cs-CZ" dirty="0" err="1"/>
              <a:t>types</a:t>
            </a:r>
            <a:r>
              <a:rPr lang="cs-CZ" dirty="0"/>
              <a:t> de texte. </a:t>
            </a:r>
            <a:r>
              <a:rPr lang="cs-CZ" dirty="0" err="1"/>
              <a:t>L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/>
              <a:t>traducteur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 err="1" smtClean="0"/>
              <a:t>pose</a:t>
            </a:r>
            <a:r>
              <a:rPr lang="cs-CZ" dirty="0" smtClean="0"/>
              <a:t> ces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smtClean="0"/>
              <a:t>: </a:t>
            </a:r>
            <a:endParaRPr lang="fr-FR" dirty="0"/>
          </a:p>
          <a:p>
            <a:r>
              <a:rPr lang="cs-CZ" dirty="0"/>
              <a:t>1. </a:t>
            </a:r>
            <a:r>
              <a:rPr lang="cs-CZ" dirty="0" err="1"/>
              <a:t>Quand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a-t-</a:t>
            </a:r>
            <a:r>
              <a:rPr lang="cs-CZ" dirty="0" err="1"/>
              <a:t>il</a:t>
            </a:r>
            <a:r>
              <a:rPr lang="cs-CZ" dirty="0"/>
              <a:t> été </a:t>
            </a:r>
            <a:r>
              <a:rPr lang="cs-CZ" dirty="0" err="1"/>
              <a:t>écrit</a:t>
            </a:r>
            <a:r>
              <a:rPr lang="cs-CZ" dirty="0"/>
              <a:t>, </a:t>
            </a:r>
            <a:r>
              <a:rPr lang="cs-CZ" dirty="0" err="1"/>
              <a:t>publié</a:t>
            </a:r>
            <a:r>
              <a:rPr lang="cs-CZ" dirty="0"/>
              <a:t>, </a:t>
            </a:r>
            <a:r>
              <a:rPr lang="cs-CZ" dirty="0" err="1"/>
              <a:t>transmis</a:t>
            </a:r>
            <a:r>
              <a:rPr lang="cs-CZ" dirty="0"/>
              <a:t> ? </a:t>
            </a:r>
            <a:r>
              <a:rPr lang="cs-CZ" dirty="0" err="1"/>
              <a:t>L’environnement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</a:t>
            </a:r>
            <a:r>
              <a:rPr lang="cs-CZ" dirty="0" err="1"/>
              <a:t>apporte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</a:t>
            </a:r>
            <a:r>
              <a:rPr lang="cs-CZ" dirty="0" err="1"/>
              <a:t>période</a:t>
            </a:r>
            <a:r>
              <a:rPr lang="cs-CZ" dirty="0"/>
              <a:t> ? Les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</a:t>
            </a:r>
            <a:r>
              <a:rPr lang="cs-CZ" dirty="0" err="1"/>
              <a:t>période</a:t>
            </a:r>
            <a:r>
              <a:rPr lang="cs-CZ" dirty="0"/>
              <a:t> </a:t>
            </a:r>
            <a:r>
              <a:rPr lang="cs-CZ" dirty="0" err="1"/>
              <a:t>sont-elles</a:t>
            </a:r>
            <a:r>
              <a:rPr lang="cs-CZ" dirty="0"/>
              <a:t> </a:t>
            </a:r>
            <a:r>
              <a:rPr lang="cs-CZ" dirty="0" err="1"/>
              <a:t>censées</a:t>
            </a:r>
            <a:r>
              <a:rPr lang="cs-CZ" dirty="0"/>
              <a:t> </a:t>
            </a:r>
            <a:r>
              <a:rPr lang="cs-CZ" dirty="0" err="1"/>
              <a:t>faire</a:t>
            </a:r>
            <a:r>
              <a:rPr lang="cs-CZ" dirty="0"/>
              <a:t> partie des </a:t>
            </a:r>
            <a:r>
              <a:rPr lang="cs-CZ" dirty="0" err="1"/>
              <a:t>présuppositions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les </a:t>
            </a:r>
            <a:r>
              <a:rPr lang="cs-CZ" dirty="0" err="1"/>
              <a:t>connaissances</a:t>
            </a:r>
            <a:r>
              <a:rPr lang="cs-CZ" dirty="0"/>
              <a:t> </a:t>
            </a:r>
            <a:r>
              <a:rPr lang="cs-CZ" dirty="0" err="1"/>
              <a:t>générales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destinataire</a:t>
            </a:r>
            <a:r>
              <a:rPr lang="cs-CZ" dirty="0"/>
              <a:t> 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665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/>
              <a:t>La </a:t>
            </a:r>
            <a:r>
              <a:rPr lang="cs-CZ" sz="3600" b="1" dirty="0" err="1"/>
              <a:t>méthode</a:t>
            </a:r>
            <a:r>
              <a:rPr lang="cs-CZ" sz="3600" b="1" dirty="0"/>
              <a:t> </a:t>
            </a:r>
            <a:r>
              <a:rPr lang="cs-CZ" sz="3600" b="1" dirty="0" err="1"/>
              <a:t>d’analyse</a:t>
            </a:r>
            <a:r>
              <a:rPr lang="cs-CZ" sz="3600" b="1" dirty="0"/>
              <a:t> de </a:t>
            </a:r>
            <a:r>
              <a:rPr lang="cs-CZ" sz="3600" b="1" dirty="0" err="1"/>
              <a:t>Nord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4000" dirty="0" smtClean="0"/>
              <a:t>La </a:t>
            </a:r>
            <a:r>
              <a:rPr lang="cs-CZ" sz="4000" dirty="0" err="1"/>
              <a:t>méthode</a:t>
            </a:r>
            <a:r>
              <a:rPr lang="cs-CZ" sz="4000" dirty="0"/>
              <a:t> </a:t>
            </a:r>
            <a:r>
              <a:rPr lang="cs-CZ" sz="4000" dirty="0" err="1"/>
              <a:t>d’analyse</a:t>
            </a:r>
            <a:r>
              <a:rPr lang="cs-CZ" sz="4000" dirty="0"/>
              <a:t> de </a:t>
            </a:r>
            <a:r>
              <a:rPr lang="cs-CZ" sz="4000" dirty="0" smtClean="0"/>
              <a:t>Christiane </a:t>
            </a:r>
            <a:r>
              <a:rPr lang="cs-CZ" sz="4000" dirty="0" err="1" smtClean="0"/>
              <a:t>Nord</a:t>
            </a:r>
            <a:r>
              <a:rPr lang="cs-CZ" sz="4000" dirty="0" smtClean="0"/>
              <a:t> </a:t>
            </a:r>
            <a:r>
              <a:rPr lang="cs-CZ" sz="4000" dirty="0" err="1" smtClean="0"/>
              <a:t>elle</a:t>
            </a:r>
            <a:r>
              <a:rPr lang="cs-CZ" sz="4000" dirty="0" smtClean="0"/>
              <a:t> </a:t>
            </a:r>
            <a:r>
              <a:rPr lang="cs-CZ" sz="4000" dirty="0" err="1"/>
              <a:t>est</a:t>
            </a:r>
            <a:r>
              <a:rPr lang="cs-CZ" sz="4000" dirty="0"/>
              <a:t> </a:t>
            </a:r>
            <a:r>
              <a:rPr lang="cs-CZ" sz="4000" dirty="0" err="1"/>
              <a:t>basée</a:t>
            </a:r>
            <a:r>
              <a:rPr lang="cs-CZ" sz="4000" dirty="0"/>
              <a:t> </a:t>
            </a:r>
            <a:r>
              <a:rPr lang="cs-CZ" sz="4000" dirty="0" err="1"/>
              <a:t>sur</a:t>
            </a:r>
            <a:r>
              <a:rPr lang="cs-CZ" sz="4000" dirty="0"/>
              <a:t> </a:t>
            </a:r>
            <a:r>
              <a:rPr lang="cs-CZ" sz="4000" dirty="0" err="1"/>
              <a:t>l’analyse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</a:t>
            </a:r>
            <a:r>
              <a:rPr lang="cs-CZ" sz="4000" dirty="0" err="1"/>
              <a:t>discours</a:t>
            </a:r>
            <a:r>
              <a:rPr lang="cs-CZ" sz="4000" dirty="0"/>
              <a:t>, des </a:t>
            </a:r>
            <a:r>
              <a:rPr lang="cs-CZ" sz="4000" dirty="0" err="1"/>
              <a:t>registres</a:t>
            </a:r>
            <a:r>
              <a:rPr lang="cs-CZ" sz="4000" dirty="0"/>
              <a:t> et des </a:t>
            </a:r>
            <a:r>
              <a:rPr lang="cs-CZ" sz="4000" dirty="0" err="1" smtClean="0"/>
              <a:t>genres</a:t>
            </a:r>
            <a:r>
              <a:rPr lang="cs-CZ" sz="4000" dirty="0" smtClean="0"/>
              <a:t>.</a:t>
            </a:r>
          </a:p>
          <a:p>
            <a:r>
              <a:rPr lang="cs-CZ" sz="4000" dirty="0"/>
              <a:t>E</a:t>
            </a:r>
            <a:r>
              <a:rPr lang="cs-CZ" sz="4000" dirty="0" smtClean="0"/>
              <a:t>lle </a:t>
            </a:r>
            <a:r>
              <a:rPr lang="cs-CZ" sz="4000" dirty="0" err="1"/>
              <a:t>constitue</a:t>
            </a:r>
            <a:r>
              <a:rPr lang="cs-CZ" sz="4000" dirty="0"/>
              <a:t> </a:t>
            </a:r>
            <a:r>
              <a:rPr lang="cs-CZ" sz="4000" dirty="0" err="1"/>
              <a:t>une</a:t>
            </a:r>
            <a:r>
              <a:rPr lang="cs-CZ" sz="4000" dirty="0"/>
              <a:t> </a:t>
            </a:r>
            <a:r>
              <a:rPr lang="cs-CZ" sz="4000" dirty="0" err="1"/>
              <a:t>synthèse</a:t>
            </a:r>
            <a:r>
              <a:rPr lang="cs-CZ" sz="4000" dirty="0"/>
              <a:t> des </a:t>
            </a:r>
            <a:r>
              <a:rPr lang="cs-CZ" sz="4000" dirty="0" err="1"/>
              <a:t>approches</a:t>
            </a:r>
            <a:r>
              <a:rPr lang="cs-CZ" sz="4000" dirty="0"/>
              <a:t> </a:t>
            </a:r>
            <a:r>
              <a:rPr lang="cs-CZ" sz="4000" dirty="0" err="1"/>
              <a:t>linguistiques</a:t>
            </a:r>
            <a:r>
              <a:rPr lang="cs-CZ" sz="4000" dirty="0"/>
              <a:t> et </a:t>
            </a:r>
            <a:r>
              <a:rPr lang="cs-CZ" sz="4000" dirty="0" err="1"/>
              <a:t>culturelles</a:t>
            </a:r>
            <a:r>
              <a:rPr lang="cs-CZ" sz="4000" dirty="0" smtClean="0"/>
              <a:t>.</a:t>
            </a:r>
          </a:p>
          <a:p>
            <a:r>
              <a:rPr lang="cs-CZ" sz="4000" dirty="0" smtClean="0"/>
              <a:t> </a:t>
            </a:r>
            <a:r>
              <a:rPr lang="cs-CZ" sz="4000" dirty="0" err="1"/>
              <a:t>Sa</a:t>
            </a:r>
            <a:r>
              <a:rPr lang="cs-CZ" sz="4000" dirty="0"/>
              <a:t> </a:t>
            </a:r>
            <a:r>
              <a:rPr lang="cs-CZ" sz="4000" dirty="0" err="1"/>
              <a:t>méthode</a:t>
            </a:r>
            <a:r>
              <a:rPr lang="cs-CZ" sz="4000" dirty="0"/>
              <a:t> </a:t>
            </a:r>
            <a:r>
              <a:rPr lang="cs-CZ" sz="4000" dirty="0" err="1"/>
              <a:t>d’analyse</a:t>
            </a:r>
            <a:r>
              <a:rPr lang="cs-CZ" sz="4000" dirty="0"/>
              <a:t> porte </a:t>
            </a:r>
            <a:r>
              <a:rPr lang="cs-CZ" sz="4000" dirty="0" err="1"/>
              <a:t>sur</a:t>
            </a:r>
            <a:r>
              <a:rPr lang="cs-CZ" sz="4000" dirty="0"/>
              <a:t> les </a:t>
            </a:r>
            <a:r>
              <a:rPr lang="cs-CZ" sz="4000" dirty="0" err="1"/>
              <a:t>facteurs</a:t>
            </a:r>
            <a:r>
              <a:rPr lang="cs-CZ" sz="4000" dirty="0"/>
              <a:t> </a:t>
            </a:r>
            <a:r>
              <a:rPr lang="cs-CZ" sz="4000" dirty="0" err="1"/>
              <a:t>intratextuels</a:t>
            </a:r>
            <a:r>
              <a:rPr lang="cs-CZ" sz="4000" dirty="0"/>
              <a:t> et </a:t>
            </a:r>
            <a:r>
              <a:rPr lang="cs-CZ" sz="4000" dirty="0" err="1"/>
              <a:t>extratextuels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texte.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9444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err="1" smtClean="0"/>
              <a:t>Le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temps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2. </a:t>
            </a:r>
            <a:r>
              <a:rPr lang="cs-CZ" dirty="0" err="1"/>
              <a:t>Quels</a:t>
            </a:r>
            <a:r>
              <a:rPr lang="cs-CZ" dirty="0"/>
              <a:t>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temporels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déduits</a:t>
            </a:r>
            <a:r>
              <a:rPr lang="cs-CZ" dirty="0"/>
              <a:t> des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facteurs</a:t>
            </a:r>
            <a:r>
              <a:rPr lang="cs-CZ" dirty="0"/>
              <a:t> </a:t>
            </a:r>
            <a:r>
              <a:rPr lang="cs-CZ" dirty="0" err="1"/>
              <a:t>situationnels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3. </a:t>
            </a:r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conclusions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tirées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et des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relatifs</a:t>
            </a:r>
            <a:r>
              <a:rPr lang="cs-CZ" dirty="0"/>
              <a:t> à la </a:t>
            </a:r>
            <a:r>
              <a:rPr lang="cs-CZ" dirty="0" err="1"/>
              <a:t>dimension</a:t>
            </a:r>
            <a:r>
              <a:rPr lang="cs-CZ" dirty="0"/>
              <a:t> </a:t>
            </a:r>
            <a:r>
              <a:rPr lang="cs-CZ" dirty="0" err="1"/>
              <a:t>temporelle</a:t>
            </a:r>
            <a:r>
              <a:rPr lang="cs-CZ" dirty="0"/>
              <a:t> en </a:t>
            </a:r>
            <a:r>
              <a:rPr lang="cs-CZ" dirty="0" err="1"/>
              <a:t>ce</a:t>
            </a:r>
            <a:r>
              <a:rPr lang="cs-CZ" dirty="0"/>
              <a:t> qui </a:t>
            </a:r>
            <a:r>
              <a:rPr lang="cs-CZ" dirty="0" err="1"/>
              <a:t>concerne</a:t>
            </a:r>
            <a:r>
              <a:rPr lang="cs-CZ" dirty="0"/>
              <a:t> les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facteurs</a:t>
            </a:r>
            <a:r>
              <a:rPr lang="cs-CZ" dirty="0"/>
              <a:t> </a:t>
            </a:r>
            <a:r>
              <a:rPr lang="cs-CZ" dirty="0" err="1"/>
              <a:t>extratextuels</a:t>
            </a:r>
            <a:r>
              <a:rPr lang="cs-CZ" dirty="0"/>
              <a:t> et les </a:t>
            </a:r>
            <a:r>
              <a:rPr lang="cs-CZ" dirty="0" err="1"/>
              <a:t>caractéristiques</a:t>
            </a:r>
            <a:r>
              <a:rPr lang="cs-CZ" dirty="0"/>
              <a:t> </a:t>
            </a:r>
            <a:r>
              <a:rPr lang="cs-CZ" dirty="0" err="1"/>
              <a:t>intratextuelles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4. </a:t>
            </a:r>
            <a:r>
              <a:rPr lang="cs-CZ" dirty="0" err="1"/>
              <a:t>Quels</a:t>
            </a:r>
            <a:r>
              <a:rPr lang="cs-CZ" dirty="0"/>
              <a:t> </a:t>
            </a:r>
            <a:r>
              <a:rPr lang="cs-CZ" dirty="0" err="1"/>
              <a:t>problèmes</a:t>
            </a:r>
            <a:r>
              <a:rPr lang="cs-CZ" dirty="0"/>
              <a:t> </a:t>
            </a:r>
            <a:r>
              <a:rPr lang="cs-CZ" dirty="0" err="1"/>
              <a:t>fondamentaux</a:t>
            </a:r>
            <a:r>
              <a:rPr lang="cs-CZ" dirty="0"/>
              <a:t> </a:t>
            </a:r>
            <a:r>
              <a:rPr lang="cs-CZ" dirty="0" err="1"/>
              <a:t>résultent</a:t>
            </a:r>
            <a:r>
              <a:rPr lang="cs-CZ" dirty="0"/>
              <a:t> </a:t>
            </a:r>
            <a:r>
              <a:rPr lang="cs-CZ" dirty="0" err="1"/>
              <a:t>d’un</a:t>
            </a:r>
            <a:r>
              <a:rPr lang="cs-CZ" dirty="0"/>
              <a:t> </a:t>
            </a:r>
            <a:r>
              <a:rPr lang="cs-CZ" dirty="0" err="1"/>
              <a:t>décalage</a:t>
            </a:r>
            <a:r>
              <a:rPr lang="cs-CZ" dirty="0"/>
              <a:t> </a:t>
            </a:r>
            <a:r>
              <a:rPr lang="cs-CZ" dirty="0" err="1"/>
              <a:t>temporel</a:t>
            </a:r>
            <a:r>
              <a:rPr lang="cs-CZ" dirty="0"/>
              <a:t> </a:t>
            </a:r>
            <a:r>
              <a:rPr lang="cs-CZ" dirty="0" err="1"/>
              <a:t>éventuel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la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source et </a:t>
            </a:r>
            <a:r>
              <a:rPr lang="cs-CZ" dirty="0" err="1"/>
              <a:t>celle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</a:t>
            </a:r>
            <a:r>
              <a:rPr lang="cs-CZ" dirty="0" err="1"/>
              <a:t>cible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783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100" b="1" dirty="0" err="1" smtClean="0"/>
              <a:t>Le</a:t>
            </a:r>
            <a:r>
              <a:rPr lang="cs-CZ" sz="3100" b="1" dirty="0" smtClean="0"/>
              <a:t> </a:t>
            </a:r>
            <a:r>
              <a:rPr lang="cs-CZ" sz="3100" b="1" dirty="0" err="1"/>
              <a:t>motif</a:t>
            </a:r>
            <a:r>
              <a:rPr lang="cs-CZ" sz="3100" b="1" dirty="0"/>
              <a:t> de </a:t>
            </a:r>
            <a:r>
              <a:rPr lang="cs-CZ" sz="3100" b="1" dirty="0" err="1"/>
              <a:t>production</a:t>
            </a:r>
            <a:r>
              <a:rPr lang="cs-CZ" sz="3100" b="1" dirty="0"/>
              <a:t> ou de </a:t>
            </a:r>
            <a:r>
              <a:rPr lang="cs-CZ" sz="3100" b="1" dirty="0" err="1"/>
              <a:t>réception</a:t>
            </a:r>
            <a:r>
              <a:rPr lang="cs-CZ" sz="3100" b="1" dirty="0"/>
              <a:t> </a:t>
            </a:r>
            <a:r>
              <a:rPr lang="cs-CZ" sz="3100" b="1" dirty="0" err="1"/>
              <a:t>du</a:t>
            </a:r>
            <a:r>
              <a:rPr lang="cs-CZ" sz="3100" b="1" dirty="0"/>
              <a:t> texte</a:t>
            </a:r>
            <a:r>
              <a:rPr lang="fr-FR" sz="3100" dirty="0"/>
              <a:t/>
            </a:r>
            <a:br>
              <a:rPr lang="fr-FR" sz="3100" dirty="0"/>
            </a:br>
            <a:endParaRPr lang="fr-FR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cs-CZ" dirty="0" err="1"/>
              <a:t>Pourquoi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a-t-</a:t>
            </a:r>
            <a:r>
              <a:rPr lang="cs-CZ" dirty="0" err="1"/>
              <a:t>il</a:t>
            </a:r>
            <a:r>
              <a:rPr lang="cs-CZ" dirty="0"/>
              <a:t> été </a:t>
            </a:r>
            <a:r>
              <a:rPr lang="cs-CZ" dirty="0" err="1"/>
              <a:t>transmis</a:t>
            </a:r>
            <a:r>
              <a:rPr lang="cs-CZ" dirty="0"/>
              <a:t> ? </a:t>
            </a:r>
            <a:r>
              <a:rPr lang="cs-CZ" dirty="0" err="1"/>
              <a:t>Existent-ils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motif</a:t>
            </a:r>
            <a:r>
              <a:rPr lang="cs-CZ" dirty="0"/>
              <a:t> de la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l’environnement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?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destinataire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source </a:t>
            </a:r>
            <a:r>
              <a:rPr lang="cs-CZ" dirty="0" err="1"/>
              <a:t>est-il</a:t>
            </a:r>
            <a:r>
              <a:rPr lang="cs-CZ" dirty="0"/>
              <a:t> </a:t>
            </a:r>
            <a:r>
              <a:rPr lang="cs-CZ" dirty="0" err="1"/>
              <a:t>familier</a:t>
            </a:r>
            <a:r>
              <a:rPr lang="cs-CZ" dirty="0"/>
              <a:t> </a:t>
            </a:r>
            <a:r>
              <a:rPr lang="cs-CZ" dirty="0" err="1"/>
              <a:t>avec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motif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 err="1"/>
              <a:t>Le</a:t>
            </a:r>
            <a:r>
              <a:rPr lang="cs-CZ" dirty="0"/>
              <a:t> texte a-t-</a:t>
            </a:r>
            <a:r>
              <a:rPr lang="cs-CZ" dirty="0" err="1"/>
              <a:t>il</a:t>
            </a:r>
            <a:r>
              <a:rPr lang="cs-CZ" dirty="0"/>
              <a:t> été </a:t>
            </a:r>
            <a:r>
              <a:rPr lang="cs-CZ" dirty="0" err="1"/>
              <a:t>écrit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occasion</a:t>
            </a:r>
            <a:r>
              <a:rPr lang="cs-CZ" dirty="0"/>
              <a:t> </a:t>
            </a:r>
            <a:r>
              <a:rPr lang="cs-CZ" dirty="0" err="1"/>
              <a:t>spéciale</a:t>
            </a:r>
            <a:r>
              <a:rPr lang="cs-CZ" dirty="0"/>
              <a:t> ? </a:t>
            </a:r>
            <a:r>
              <a:rPr lang="cs-CZ" dirty="0" err="1"/>
              <a:t>Le</a:t>
            </a:r>
            <a:r>
              <a:rPr lang="cs-CZ" dirty="0"/>
              <a:t> texte a-t-</a:t>
            </a:r>
            <a:r>
              <a:rPr lang="cs-CZ" dirty="0" err="1"/>
              <a:t>il</a:t>
            </a:r>
            <a:r>
              <a:rPr lang="cs-CZ" dirty="0"/>
              <a:t> été </a:t>
            </a:r>
            <a:r>
              <a:rPr lang="cs-CZ" dirty="0" err="1"/>
              <a:t>écrit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lu</a:t>
            </a:r>
            <a:r>
              <a:rPr lang="cs-CZ" dirty="0"/>
              <a:t> ou </a:t>
            </a:r>
            <a:r>
              <a:rPr lang="cs-CZ" dirty="0" err="1"/>
              <a:t>entendu</a:t>
            </a:r>
            <a:r>
              <a:rPr lang="cs-CZ" dirty="0"/>
              <a:t> plus </a:t>
            </a:r>
            <a:r>
              <a:rPr lang="cs-CZ" dirty="0" err="1"/>
              <a:t>d’une</a:t>
            </a:r>
            <a:r>
              <a:rPr lang="cs-CZ" dirty="0"/>
              <a:t> </a:t>
            </a:r>
            <a:r>
              <a:rPr lang="cs-CZ" dirty="0" err="1"/>
              <a:t>fois</a:t>
            </a:r>
            <a:r>
              <a:rPr lang="cs-CZ" dirty="0"/>
              <a:t> ou </a:t>
            </a:r>
            <a:r>
              <a:rPr lang="cs-CZ" dirty="0" err="1"/>
              <a:t>régulièrement</a:t>
            </a:r>
            <a:r>
              <a:rPr lang="cs-CZ" dirty="0"/>
              <a:t> ? </a:t>
            </a:r>
            <a:r>
              <a:rPr lang="cs-CZ" dirty="0" err="1"/>
              <a:t>Quels</a:t>
            </a:r>
            <a:r>
              <a:rPr lang="cs-CZ" dirty="0"/>
              <a:t>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relatifs</a:t>
            </a:r>
            <a:r>
              <a:rPr lang="cs-CZ" dirty="0"/>
              <a:t> au </a:t>
            </a:r>
            <a:r>
              <a:rPr lang="cs-CZ" dirty="0" err="1"/>
              <a:t>motif</a:t>
            </a:r>
            <a:r>
              <a:rPr lang="cs-CZ" dirty="0"/>
              <a:t> de la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déduits</a:t>
            </a:r>
            <a:r>
              <a:rPr lang="cs-CZ" dirty="0"/>
              <a:t> des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extratextuelles</a:t>
            </a:r>
            <a:r>
              <a:rPr lang="cs-CZ" dirty="0"/>
              <a:t> 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2542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100" b="1" dirty="0" err="1" smtClean="0"/>
              <a:t>Le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motif</a:t>
            </a:r>
            <a:r>
              <a:rPr lang="cs-CZ" sz="3100" b="1" dirty="0" smtClean="0"/>
              <a:t> de </a:t>
            </a:r>
            <a:r>
              <a:rPr lang="cs-CZ" sz="3100" b="1" dirty="0" err="1" smtClean="0"/>
              <a:t>production</a:t>
            </a:r>
            <a:r>
              <a:rPr lang="cs-CZ" sz="3100" b="1" dirty="0" smtClean="0"/>
              <a:t> ou de </a:t>
            </a:r>
            <a:r>
              <a:rPr lang="cs-CZ" sz="3100" b="1" dirty="0" err="1" smtClean="0"/>
              <a:t>réception</a:t>
            </a:r>
            <a:r>
              <a:rPr lang="cs-CZ" sz="3100" b="1" dirty="0" smtClean="0"/>
              <a:t> </a:t>
            </a:r>
            <a:r>
              <a:rPr lang="cs-CZ" sz="3100" b="1" dirty="0" err="1" smtClean="0"/>
              <a:t>du</a:t>
            </a:r>
            <a:r>
              <a:rPr lang="cs-CZ" sz="3100" b="1" dirty="0" smtClean="0"/>
              <a:t> texte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cs-CZ" sz="3600" dirty="0" err="1"/>
              <a:t>Quelles</a:t>
            </a:r>
            <a:r>
              <a:rPr lang="cs-CZ" sz="3600" dirty="0"/>
              <a:t> </a:t>
            </a:r>
            <a:r>
              <a:rPr lang="cs-CZ" sz="3600" dirty="0" err="1"/>
              <a:t>conclusions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être</a:t>
            </a:r>
            <a:r>
              <a:rPr lang="cs-CZ" sz="3600" dirty="0"/>
              <a:t> </a:t>
            </a:r>
            <a:r>
              <a:rPr lang="cs-CZ" sz="3600" dirty="0" err="1"/>
              <a:t>tirées</a:t>
            </a:r>
            <a:r>
              <a:rPr lang="cs-CZ" sz="3600" dirty="0"/>
              <a:t> des </a:t>
            </a:r>
            <a:r>
              <a:rPr lang="cs-CZ" sz="3600" dirty="0" err="1"/>
              <a:t>informations</a:t>
            </a:r>
            <a:r>
              <a:rPr lang="cs-CZ" sz="3600" dirty="0"/>
              <a:t> et des </a:t>
            </a:r>
            <a:r>
              <a:rPr lang="cs-CZ" sz="3600" dirty="0" err="1"/>
              <a:t>indices</a:t>
            </a:r>
            <a:r>
              <a:rPr lang="cs-CZ" sz="3600" dirty="0"/>
              <a:t> </a:t>
            </a:r>
            <a:r>
              <a:rPr lang="cs-CZ" sz="3600" dirty="0" err="1"/>
              <a:t>relatifs</a:t>
            </a:r>
            <a:r>
              <a:rPr lang="cs-CZ" sz="3600" dirty="0"/>
              <a:t> au </a:t>
            </a:r>
            <a:r>
              <a:rPr lang="cs-CZ" sz="3600" dirty="0" err="1"/>
              <a:t>motif</a:t>
            </a:r>
            <a:r>
              <a:rPr lang="cs-CZ" sz="3600" dirty="0"/>
              <a:t> de la </a:t>
            </a:r>
            <a:r>
              <a:rPr lang="cs-CZ" sz="3600" dirty="0" err="1"/>
              <a:t>communication</a:t>
            </a:r>
            <a:r>
              <a:rPr lang="cs-CZ" sz="3600" dirty="0"/>
              <a:t> en </a:t>
            </a:r>
            <a:r>
              <a:rPr lang="cs-CZ" sz="3600" dirty="0" err="1"/>
              <a:t>ce</a:t>
            </a:r>
            <a:r>
              <a:rPr lang="cs-CZ" sz="3600" dirty="0"/>
              <a:t> qui </a:t>
            </a:r>
            <a:r>
              <a:rPr lang="cs-CZ" sz="3600" dirty="0" err="1"/>
              <a:t>concerne</a:t>
            </a:r>
            <a:r>
              <a:rPr lang="cs-CZ" sz="3600" dirty="0"/>
              <a:t> les </a:t>
            </a:r>
            <a:r>
              <a:rPr lang="cs-CZ" sz="3600" dirty="0" err="1"/>
              <a:t>autres</a:t>
            </a:r>
            <a:r>
              <a:rPr lang="cs-CZ" sz="3600" dirty="0"/>
              <a:t>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extratextuels</a:t>
            </a:r>
            <a:r>
              <a:rPr lang="cs-CZ" sz="3600" dirty="0"/>
              <a:t> et 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intratextuelles</a:t>
            </a:r>
            <a:r>
              <a:rPr lang="cs-CZ" sz="3600" dirty="0"/>
              <a:t> ?</a:t>
            </a:r>
            <a:endParaRPr lang="fr-FR" sz="3600" dirty="0"/>
          </a:p>
          <a:p>
            <a:r>
              <a:rPr lang="cs-CZ" sz="3600" dirty="0" err="1"/>
              <a:t>Quels</a:t>
            </a:r>
            <a:r>
              <a:rPr lang="cs-CZ" sz="3600" dirty="0"/>
              <a:t> </a:t>
            </a:r>
            <a:r>
              <a:rPr lang="cs-CZ" sz="3600" dirty="0" err="1"/>
              <a:t>problèmes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résulter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fait de la </a:t>
            </a:r>
            <a:r>
              <a:rPr lang="cs-CZ" sz="3600" dirty="0" err="1"/>
              <a:t>différence</a:t>
            </a:r>
            <a:r>
              <a:rPr lang="cs-CZ" sz="3600" dirty="0"/>
              <a:t> </a:t>
            </a:r>
            <a:r>
              <a:rPr lang="cs-CZ" sz="3600" dirty="0" err="1"/>
              <a:t>entre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motif</a:t>
            </a:r>
            <a:r>
              <a:rPr lang="cs-CZ" sz="3600" dirty="0"/>
              <a:t> de </a:t>
            </a:r>
            <a:r>
              <a:rPr lang="cs-CZ" sz="3600" dirty="0" err="1"/>
              <a:t>production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source et de </a:t>
            </a:r>
            <a:r>
              <a:rPr lang="cs-CZ" sz="3600" dirty="0" err="1"/>
              <a:t>celui</a:t>
            </a:r>
            <a:r>
              <a:rPr lang="cs-CZ" sz="3600" dirty="0"/>
              <a:t> de la </a:t>
            </a:r>
            <a:r>
              <a:rPr lang="cs-CZ" sz="3600" dirty="0" err="1"/>
              <a:t>traduction</a:t>
            </a:r>
            <a:r>
              <a:rPr lang="cs-CZ" sz="3600" dirty="0"/>
              <a:t>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4244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La </a:t>
            </a:r>
            <a:r>
              <a:rPr lang="cs-CZ" sz="3600" b="1" dirty="0"/>
              <a:t>(les) </a:t>
            </a:r>
            <a:r>
              <a:rPr lang="cs-CZ" sz="3600" b="1" dirty="0" err="1"/>
              <a:t>fonction</a:t>
            </a:r>
            <a:r>
              <a:rPr lang="cs-CZ" sz="3600" b="1" dirty="0"/>
              <a:t>(s) </a:t>
            </a:r>
            <a:r>
              <a:rPr lang="cs-CZ" sz="3600" b="1" dirty="0" err="1"/>
              <a:t>du</a:t>
            </a:r>
            <a:r>
              <a:rPr lang="cs-CZ" sz="3600" b="1" dirty="0"/>
              <a:t> texte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dirty="0"/>
              <a:t>Les </a:t>
            </a:r>
            <a:r>
              <a:rPr lang="cs-CZ" dirty="0" err="1"/>
              <a:t>notions</a:t>
            </a:r>
            <a:r>
              <a:rPr lang="cs-CZ" dirty="0"/>
              <a:t> de </a:t>
            </a:r>
            <a:r>
              <a:rPr lang="cs-CZ" dirty="0" err="1"/>
              <a:t>fonction</a:t>
            </a:r>
            <a:r>
              <a:rPr lang="cs-CZ" dirty="0"/>
              <a:t> de texte et de </a:t>
            </a:r>
            <a:r>
              <a:rPr lang="cs-CZ" dirty="0" err="1"/>
              <a:t>types</a:t>
            </a:r>
            <a:r>
              <a:rPr lang="cs-CZ" dirty="0"/>
              <a:t> de texte </a:t>
            </a:r>
            <a:r>
              <a:rPr lang="cs-CZ" dirty="0" err="1"/>
              <a:t>sont</a:t>
            </a:r>
            <a:r>
              <a:rPr lang="cs-CZ" dirty="0"/>
              <a:t> </a:t>
            </a:r>
            <a:r>
              <a:rPr lang="cs-CZ" dirty="0" err="1"/>
              <a:t>liées</a:t>
            </a:r>
            <a:r>
              <a:rPr lang="cs-CZ" dirty="0"/>
              <a:t>. </a:t>
            </a:r>
            <a:r>
              <a:rPr lang="cs-CZ" dirty="0" err="1"/>
              <a:t>Cependant</a:t>
            </a:r>
            <a:r>
              <a:rPr lang="cs-CZ" dirty="0"/>
              <a:t>, </a:t>
            </a:r>
            <a:r>
              <a:rPr lang="cs-CZ" dirty="0" err="1"/>
              <a:t>Nord</a:t>
            </a:r>
            <a:r>
              <a:rPr lang="cs-CZ" dirty="0"/>
              <a:t> </a:t>
            </a:r>
            <a:r>
              <a:rPr lang="cs-CZ" dirty="0" err="1"/>
              <a:t>établit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distinction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les </a:t>
            </a:r>
            <a:r>
              <a:rPr lang="cs-CZ" dirty="0" err="1"/>
              <a:t>deux</a:t>
            </a:r>
            <a:r>
              <a:rPr lang="cs-CZ" dirty="0"/>
              <a:t>. La </a:t>
            </a:r>
            <a:r>
              <a:rPr lang="cs-CZ" dirty="0" err="1"/>
              <a:t>fonction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</a:t>
            </a:r>
            <a:r>
              <a:rPr lang="cs-CZ" dirty="0" err="1"/>
              <a:t>signifie</a:t>
            </a:r>
            <a:r>
              <a:rPr lang="cs-CZ" dirty="0"/>
              <a:t> la </a:t>
            </a:r>
            <a:r>
              <a:rPr lang="cs-CZ" dirty="0" err="1"/>
              <a:t>fonction</a:t>
            </a:r>
            <a:r>
              <a:rPr lang="cs-CZ" dirty="0"/>
              <a:t> </a:t>
            </a:r>
            <a:r>
              <a:rPr lang="cs-CZ" dirty="0" err="1"/>
              <a:t>communicative</a:t>
            </a:r>
            <a:r>
              <a:rPr lang="cs-CZ" dirty="0"/>
              <a:t> ou la </a:t>
            </a:r>
            <a:r>
              <a:rPr lang="cs-CZ" dirty="0" err="1"/>
              <a:t>combinaison</a:t>
            </a:r>
            <a:r>
              <a:rPr lang="cs-CZ" dirty="0"/>
              <a:t> de </a:t>
            </a:r>
            <a:r>
              <a:rPr lang="cs-CZ" dirty="0" err="1"/>
              <a:t>fonctions</a:t>
            </a:r>
            <a:r>
              <a:rPr lang="cs-CZ" dirty="0"/>
              <a:t> </a:t>
            </a:r>
            <a:r>
              <a:rPr lang="cs-CZ" dirty="0" err="1"/>
              <a:t>communicatives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concrète</a:t>
            </a:r>
            <a:r>
              <a:rPr lang="cs-CZ" dirty="0"/>
              <a:t> de </a:t>
            </a:r>
            <a:r>
              <a:rPr lang="cs-CZ" dirty="0" err="1"/>
              <a:t>production</a:t>
            </a:r>
            <a:r>
              <a:rPr lang="cs-CZ" dirty="0"/>
              <a:t> / </a:t>
            </a:r>
            <a:r>
              <a:rPr lang="cs-CZ" dirty="0" err="1"/>
              <a:t>réception</a:t>
            </a:r>
            <a:r>
              <a:rPr lang="cs-CZ" dirty="0"/>
              <a:t> de texte, </a:t>
            </a:r>
            <a:r>
              <a:rPr lang="cs-CZ" dirty="0" err="1"/>
              <a:t>tandis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les </a:t>
            </a:r>
            <a:r>
              <a:rPr lang="cs-CZ" dirty="0" err="1"/>
              <a:t>types</a:t>
            </a:r>
            <a:r>
              <a:rPr lang="cs-CZ" dirty="0"/>
              <a:t> de texte </a:t>
            </a:r>
            <a:r>
              <a:rPr lang="cs-CZ" dirty="0" err="1"/>
              <a:t>sont</a:t>
            </a:r>
            <a:r>
              <a:rPr lang="cs-CZ" dirty="0"/>
              <a:t> les </a:t>
            </a:r>
            <a:r>
              <a:rPr lang="cs-CZ" dirty="0" err="1"/>
              <a:t>conséquences</a:t>
            </a:r>
            <a:r>
              <a:rPr lang="cs-CZ" dirty="0"/>
              <a:t> </a:t>
            </a:r>
            <a:r>
              <a:rPr lang="cs-CZ" dirty="0" err="1"/>
              <a:t>textuelles</a:t>
            </a:r>
            <a:r>
              <a:rPr lang="cs-CZ" dirty="0"/>
              <a:t> de ces </a:t>
            </a:r>
            <a:r>
              <a:rPr lang="cs-CZ" dirty="0" err="1"/>
              <a:t>fonctions</a:t>
            </a:r>
            <a:r>
              <a:rPr lang="cs-CZ" dirty="0"/>
              <a:t>. </a:t>
            </a:r>
            <a:r>
              <a:rPr lang="cs-CZ" dirty="0" err="1"/>
              <a:t>C’est</a:t>
            </a:r>
            <a:r>
              <a:rPr lang="cs-CZ" dirty="0"/>
              <a:t> la </a:t>
            </a:r>
            <a:r>
              <a:rPr lang="cs-CZ" dirty="0" err="1"/>
              <a:t>récurrence</a:t>
            </a:r>
            <a:r>
              <a:rPr lang="cs-CZ" dirty="0"/>
              <a:t> de </a:t>
            </a:r>
            <a:r>
              <a:rPr lang="cs-CZ" dirty="0" err="1"/>
              <a:t>certaines</a:t>
            </a:r>
            <a:r>
              <a:rPr lang="cs-CZ" dirty="0"/>
              <a:t> </a:t>
            </a:r>
            <a:r>
              <a:rPr lang="cs-CZ" dirty="0" err="1"/>
              <a:t>configurations</a:t>
            </a:r>
            <a:r>
              <a:rPr lang="cs-CZ" dirty="0"/>
              <a:t> qui a </a:t>
            </a:r>
            <a:r>
              <a:rPr lang="cs-CZ" dirty="0" err="1"/>
              <a:t>conduit</a:t>
            </a:r>
            <a:r>
              <a:rPr lang="cs-CZ" dirty="0"/>
              <a:t> à la </a:t>
            </a:r>
            <a:r>
              <a:rPr lang="cs-CZ" dirty="0" err="1"/>
              <a:t>constitution</a:t>
            </a:r>
            <a:r>
              <a:rPr lang="cs-CZ" dirty="0"/>
              <a:t> des </a:t>
            </a:r>
            <a:r>
              <a:rPr lang="cs-CZ" dirty="0" err="1"/>
              <a:t>types</a:t>
            </a:r>
            <a:r>
              <a:rPr lang="cs-CZ" dirty="0"/>
              <a:t> de </a:t>
            </a:r>
            <a:r>
              <a:rPr lang="cs-CZ" dirty="0" smtClean="0"/>
              <a:t>texte.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636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La (les) </a:t>
            </a:r>
            <a:r>
              <a:rPr lang="cs-CZ" sz="3600" b="1" dirty="0" err="1" smtClean="0"/>
              <a:t>fonction</a:t>
            </a:r>
            <a:r>
              <a:rPr lang="cs-CZ" sz="3600" b="1" dirty="0" smtClean="0"/>
              <a:t>(s) </a:t>
            </a:r>
            <a:r>
              <a:rPr lang="cs-CZ" sz="3600" b="1" dirty="0" err="1" smtClean="0"/>
              <a:t>du</a:t>
            </a:r>
            <a:r>
              <a:rPr lang="cs-CZ" sz="3600" b="1" dirty="0" smtClean="0"/>
              <a:t> texte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cs-CZ" sz="3600" dirty="0" smtClean="0"/>
              <a:t>La </a:t>
            </a:r>
            <a:r>
              <a:rPr lang="cs-CZ" sz="3600" dirty="0" err="1"/>
              <a:t>fonction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est</a:t>
            </a:r>
            <a:r>
              <a:rPr lang="cs-CZ" sz="3600" dirty="0"/>
              <a:t> </a:t>
            </a:r>
            <a:r>
              <a:rPr lang="cs-CZ" sz="3600" dirty="0" err="1"/>
              <a:t>l’une</a:t>
            </a:r>
            <a:r>
              <a:rPr lang="cs-CZ" sz="3600" dirty="0"/>
              <a:t> des </a:t>
            </a:r>
            <a:r>
              <a:rPr lang="cs-CZ" sz="3600" dirty="0" err="1"/>
              <a:t>préoccupations</a:t>
            </a:r>
            <a:r>
              <a:rPr lang="cs-CZ" sz="3600" dirty="0"/>
              <a:t> de </a:t>
            </a:r>
            <a:r>
              <a:rPr lang="cs-CZ" sz="3600" dirty="0" err="1"/>
              <a:t>l’analyse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source. Elle </a:t>
            </a:r>
            <a:r>
              <a:rPr lang="cs-CZ" sz="3600" dirty="0" err="1"/>
              <a:t>permet</a:t>
            </a:r>
            <a:r>
              <a:rPr lang="cs-CZ" sz="3600" dirty="0"/>
              <a:t> au </a:t>
            </a:r>
            <a:r>
              <a:rPr lang="cs-CZ" sz="3600" dirty="0" err="1"/>
              <a:t>traducteur</a:t>
            </a:r>
            <a:r>
              <a:rPr lang="cs-CZ" sz="3600" dirty="0"/>
              <a:t> de </a:t>
            </a:r>
            <a:r>
              <a:rPr lang="cs-CZ" sz="3600" dirty="0" err="1"/>
              <a:t>savoir</a:t>
            </a:r>
            <a:r>
              <a:rPr lang="cs-CZ" sz="3600" dirty="0"/>
              <a:t> la (les) </a:t>
            </a:r>
            <a:r>
              <a:rPr lang="cs-CZ" sz="3600" dirty="0" err="1"/>
              <a:t>fonction</a:t>
            </a:r>
            <a:r>
              <a:rPr lang="cs-CZ" sz="3600" dirty="0"/>
              <a:t>(s)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 qui sera (</a:t>
            </a:r>
            <a:r>
              <a:rPr lang="cs-CZ" sz="3600" dirty="0" err="1"/>
              <a:t>seront</a:t>
            </a:r>
            <a:r>
              <a:rPr lang="cs-CZ" sz="3600" dirty="0"/>
              <a:t>) </a:t>
            </a:r>
            <a:r>
              <a:rPr lang="cs-CZ" sz="3600" dirty="0" err="1"/>
              <a:t>compatible</a:t>
            </a:r>
            <a:r>
              <a:rPr lang="cs-CZ" sz="3600" dirty="0"/>
              <a:t>(s) </a:t>
            </a:r>
            <a:r>
              <a:rPr lang="cs-CZ" sz="3600" dirty="0" err="1"/>
              <a:t>avec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source. </a:t>
            </a:r>
            <a:endParaRPr lang="cs-CZ" sz="3600" dirty="0" smtClean="0"/>
          </a:p>
          <a:p>
            <a:r>
              <a:rPr lang="cs-CZ" sz="3600" dirty="0" smtClean="0"/>
              <a:t>En </a:t>
            </a:r>
            <a:r>
              <a:rPr lang="cs-CZ" sz="3600" dirty="0"/>
              <a:t>se </a:t>
            </a:r>
            <a:r>
              <a:rPr lang="cs-CZ" sz="3600" dirty="0" err="1"/>
              <a:t>posant</a:t>
            </a:r>
            <a:r>
              <a:rPr lang="cs-CZ" sz="3600" dirty="0"/>
              <a:t>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, on </a:t>
            </a:r>
            <a:r>
              <a:rPr lang="cs-CZ" sz="3600" dirty="0" err="1"/>
              <a:t>peut</a:t>
            </a:r>
            <a:r>
              <a:rPr lang="cs-CZ" sz="3600" dirty="0"/>
              <a:t> </a:t>
            </a:r>
            <a:r>
              <a:rPr lang="cs-CZ" sz="3600" dirty="0" err="1"/>
              <a:t>avoir</a:t>
            </a:r>
            <a:r>
              <a:rPr lang="cs-CZ" sz="3600" dirty="0"/>
              <a:t> des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 smtClean="0"/>
              <a:t>sur</a:t>
            </a:r>
            <a:r>
              <a:rPr lang="cs-CZ" sz="3600" dirty="0" smtClean="0"/>
              <a:t> </a:t>
            </a:r>
            <a:r>
              <a:rPr lang="cs-CZ" sz="3600" dirty="0"/>
              <a:t>la </a:t>
            </a:r>
            <a:r>
              <a:rPr lang="cs-CZ" sz="3600" dirty="0" err="1"/>
              <a:t>fonction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type de texte: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229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La (les) </a:t>
            </a:r>
            <a:r>
              <a:rPr lang="cs-CZ" sz="3600" b="1" dirty="0" err="1" smtClean="0"/>
              <a:t>fonction</a:t>
            </a:r>
            <a:r>
              <a:rPr lang="cs-CZ" sz="3600" b="1" dirty="0" smtClean="0"/>
              <a:t>(s) </a:t>
            </a:r>
            <a:r>
              <a:rPr lang="cs-CZ" sz="3600" b="1" dirty="0" err="1" smtClean="0"/>
              <a:t>du</a:t>
            </a:r>
            <a:r>
              <a:rPr lang="cs-CZ" sz="3600" b="1" dirty="0" smtClean="0"/>
              <a:t> texte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sz="4000" dirty="0" err="1"/>
              <a:t>Quelle</a:t>
            </a:r>
            <a:r>
              <a:rPr lang="cs-CZ" sz="4000" dirty="0"/>
              <a:t> </a:t>
            </a:r>
            <a:r>
              <a:rPr lang="cs-CZ" sz="4000" dirty="0" err="1"/>
              <a:t>est</a:t>
            </a:r>
            <a:r>
              <a:rPr lang="cs-CZ" sz="4000" dirty="0"/>
              <a:t> la </a:t>
            </a:r>
            <a:r>
              <a:rPr lang="cs-CZ" sz="4000" dirty="0" err="1"/>
              <a:t>fonction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texte </a:t>
            </a:r>
            <a:r>
              <a:rPr lang="cs-CZ" sz="4000" dirty="0" err="1"/>
              <a:t>envisagée</a:t>
            </a:r>
            <a:r>
              <a:rPr lang="cs-CZ" sz="4000" dirty="0"/>
              <a:t> par </a:t>
            </a:r>
            <a:r>
              <a:rPr lang="cs-CZ" sz="4000" dirty="0" err="1"/>
              <a:t>l’initiateur</a:t>
            </a:r>
            <a:r>
              <a:rPr lang="cs-CZ" sz="4000" dirty="0"/>
              <a:t> ? </a:t>
            </a:r>
            <a:r>
              <a:rPr lang="cs-CZ" sz="4000" dirty="0" err="1"/>
              <a:t>Existe</a:t>
            </a:r>
            <a:r>
              <a:rPr lang="cs-CZ" sz="4000" dirty="0"/>
              <a:t>-t-</a:t>
            </a:r>
            <a:r>
              <a:rPr lang="cs-CZ" sz="4000" dirty="0" err="1"/>
              <a:t>il</a:t>
            </a:r>
            <a:r>
              <a:rPr lang="cs-CZ" sz="4000" dirty="0"/>
              <a:t> des </a:t>
            </a:r>
            <a:r>
              <a:rPr lang="cs-CZ" sz="4000" dirty="0" err="1"/>
              <a:t>indices</a:t>
            </a:r>
            <a:r>
              <a:rPr lang="cs-CZ" sz="4000" dirty="0"/>
              <a:t> </a:t>
            </a:r>
            <a:r>
              <a:rPr lang="cs-CZ" sz="4000" dirty="0" err="1"/>
              <a:t>relatifs</a:t>
            </a:r>
            <a:r>
              <a:rPr lang="cs-CZ" sz="4000" dirty="0"/>
              <a:t> à la </a:t>
            </a:r>
            <a:r>
              <a:rPr lang="cs-CZ" sz="4000" dirty="0" err="1"/>
              <a:t>fonction</a:t>
            </a:r>
            <a:r>
              <a:rPr lang="cs-CZ" sz="4000" dirty="0"/>
              <a:t> </a:t>
            </a:r>
            <a:r>
              <a:rPr lang="cs-CZ" sz="4000" dirty="0" err="1"/>
              <a:t>dans</a:t>
            </a:r>
            <a:r>
              <a:rPr lang="cs-CZ" sz="4000" dirty="0"/>
              <a:t> </a:t>
            </a:r>
            <a:r>
              <a:rPr lang="cs-CZ" sz="4000" dirty="0" err="1"/>
              <a:t>l’environnement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texte ? </a:t>
            </a:r>
            <a:r>
              <a:rPr lang="cs-CZ" sz="4000" dirty="0" err="1"/>
              <a:t>Quels</a:t>
            </a:r>
            <a:r>
              <a:rPr lang="cs-CZ" sz="4000" dirty="0"/>
              <a:t> </a:t>
            </a:r>
            <a:r>
              <a:rPr lang="cs-CZ" sz="4000" dirty="0" err="1"/>
              <a:t>indices</a:t>
            </a:r>
            <a:r>
              <a:rPr lang="cs-CZ" sz="4000" dirty="0"/>
              <a:t> </a:t>
            </a:r>
            <a:r>
              <a:rPr lang="cs-CZ" sz="4000" dirty="0" err="1"/>
              <a:t>relatifs</a:t>
            </a:r>
            <a:r>
              <a:rPr lang="cs-CZ" sz="4000" dirty="0"/>
              <a:t> à la </a:t>
            </a:r>
            <a:r>
              <a:rPr lang="cs-CZ" sz="4000" dirty="0" err="1"/>
              <a:t>fonction</a:t>
            </a:r>
            <a:r>
              <a:rPr lang="cs-CZ" sz="4000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texte </a:t>
            </a:r>
            <a:r>
              <a:rPr lang="cs-CZ" sz="4000" dirty="0" err="1"/>
              <a:t>peuvent</a:t>
            </a:r>
            <a:r>
              <a:rPr lang="cs-CZ" sz="4000" dirty="0"/>
              <a:t> </a:t>
            </a:r>
            <a:r>
              <a:rPr lang="cs-CZ" sz="4000" dirty="0" err="1"/>
              <a:t>être</a:t>
            </a:r>
            <a:r>
              <a:rPr lang="cs-CZ" sz="4000" dirty="0"/>
              <a:t> </a:t>
            </a:r>
            <a:r>
              <a:rPr lang="cs-CZ" sz="4000" dirty="0" err="1"/>
              <a:t>fournis</a:t>
            </a:r>
            <a:r>
              <a:rPr lang="cs-CZ" sz="4000" dirty="0"/>
              <a:t> par </a:t>
            </a:r>
            <a:r>
              <a:rPr lang="cs-CZ" sz="4000" dirty="0" err="1"/>
              <a:t>d’autres</a:t>
            </a:r>
            <a:r>
              <a:rPr lang="cs-CZ" sz="4000" dirty="0"/>
              <a:t> </a:t>
            </a:r>
            <a:r>
              <a:rPr lang="cs-CZ" sz="4000" dirty="0" err="1"/>
              <a:t>facteurs</a:t>
            </a:r>
            <a:r>
              <a:rPr lang="cs-CZ" sz="4000" dirty="0"/>
              <a:t> </a:t>
            </a:r>
            <a:r>
              <a:rPr lang="cs-CZ" sz="4000" dirty="0" err="1"/>
              <a:t>extratextuels</a:t>
            </a:r>
            <a:r>
              <a:rPr lang="cs-CZ" sz="4000" dirty="0"/>
              <a:t> ? </a:t>
            </a:r>
            <a:r>
              <a:rPr lang="cs-CZ" sz="4000" dirty="0" smtClean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65679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La (les) </a:t>
            </a:r>
            <a:r>
              <a:rPr lang="cs-CZ" sz="3600" b="1" dirty="0" err="1" smtClean="0"/>
              <a:t>fonction</a:t>
            </a:r>
            <a:r>
              <a:rPr lang="cs-CZ" sz="3600" b="1" dirty="0" smtClean="0"/>
              <a:t>(s) </a:t>
            </a:r>
            <a:r>
              <a:rPr lang="cs-CZ" sz="3600" b="1" dirty="0" err="1" smtClean="0"/>
              <a:t>du</a:t>
            </a:r>
            <a:r>
              <a:rPr lang="cs-CZ" sz="3600" b="1" dirty="0" smtClean="0"/>
              <a:t> texte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des </a:t>
            </a:r>
            <a:r>
              <a:rPr lang="cs-CZ" sz="3600" dirty="0" err="1" smtClean="0"/>
              <a:t>indices</a:t>
            </a:r>
            <a:r>
              <a:rPr lang="cs-CZ" sz="3600" dirty="0" smtClean="0"/>
              <a:t> qui </a:t>
            </a:r>
            <a:r>
              <a:rPr lang="cs-CZ" sz="3600" dirty="0" err="1" smtClean="0"/>
              <a:t>montrent</a:t>
            </a:r>
            <a:r>
              <a:rPr lang="cs-CZ" sz="3600" dirty="0" smtClean="0"/>
              <a:t> </a:t>
            </a:r>
            <a:r>
              <a:rPr lang="cs-CZ" sz="3600" dirty="0" err="1" smtClean="0"/>
              <a:t>que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destinataire</a:t>
            </a:r>
            <a:r>
              <a:rPr lang="cs-CZ" sz="3600" dirty="0" smtClean="0"/>
              <a:t> </a:t>
            </a:r>
            <a:r>
              <a:rPr lang="cs-CZ" sz="3600" dirty="0" err="1" smtClean="0"/>
              <a:t>peut</a:t>
            </a:r>
            <a:r>
              <a:rPr lang="cs-CZ" sz="3600" dirty="0" smtClean="0"/>
              <a:t> </a:t>
            </a:r>
            <a:r>
              <a:rPr lang="cs-CZ" sz="3600" dirty="0" err="1" smtClean="0"/>
              <a:t>attribuer</a:t>
            </a:r>
            <a:r>
              <a:rPr lang="cs-CZ" sz="3600" dirty="0" smtClean="0"/>
              <a:t> au texte </a:t>
            </a:r>
            <a:r>
              <a:rPr lang="cs-CZ" sz="3600" dirty="0" err="1" smtClean="0"/>
              <a:t>une</a:t>
            </a:r>
            <a:r>
              <a:rPr lang="cs-CZ" sz="3600" dirty="0" smtClean="0"/>
              <a:t> </a:t>
            </a:r>
            <a:r>
              <a:rPr lang="cs-CZ" sz="3600" dirty="0" err="1" smtClean="0"/>
              <a:t>fonction</a:t>
            </a:r>
            <a:r>
              <a:rPr lang="cs-CZ" sz="3600" dirty="0" smtClean="0"/>
              <a:t> </a:t>
            </a:r>
            <a:r>
              <a:rPr lang="cs-CZ" sz="3600" dirty="0" err="1" smtClean="0"/>
              <a:t>autre</a:t>
            </a:r>
            <a:r>
              <a:rPr lang="cs-CZ" sz="3600" dirty="0" smtClean="0"/>
              <a:t> </a:t>
            </a:r>
            <a:r>
              <a:rPr lang="cs-CZ" sz="3600" dirty="0" err="1" smtClean="0"/>
              <a:t>que</a:t>
            </a:r>
            <a:r>
              <a:rPr lang="cs-CZ" sz="3600" dirty="0" smtClean="0"/>
              <a:t> </a:t>
            </a:r>
            <a:r>
              <a:rPr lang="cs-CZ" sz="3600" dirty="0" err="1" smtClean="0"/>
              <a:t>celle</a:t>
            </a:r>
            <a:r>
              <a:rPr lang="cs-CZ" sz="3600" dirty="0" smtClean="0"/>
              <a:t> </a:t>
            </a:r>
            <a:r>
              <a:rPr lang="cs-CZ" sz="3600" dirty="0" err="1" smtClean="0"/>
              <a:t>envisagée</a:t>
            </a:r>
            <a:r>
              <a:rPr lang="cs-CZ" sz="3600" dirty="0" smtClean="0"/>
              <a:t> par </a:t>
            </a:r>
            <a:r>
              <a:rPr lang="cs-CZ" sz="3600" dirty="0" err="1" smtClean="0"/>
              <a:t>l’initiateur</a:t>
            </a:r>
            <a:r>
              <a:rPr lang="cs-CZ" sz="3600" dirty="0" smtClean="0"/>
              <a:t> ? </a:t>
            </a:r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 smtClean="0"/>
              <a:t>conclusions</a:t>
            </a:r>
            <a:r>
              <a:rPr lang="cs-CZ" sz="3600" dirty="0" smtClean="0"/>
              <a:t>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être</a:t>
            </a:r>
            <a:r>
              <a:rPr lang="cs-CZ" sz="3600" dirty="0" smtClean="0"/>
              <a:t> </a:t>
            </a:r>
            <a:r>
              <a:rPr lang="cs-CZ" sz="3600" dirty="0" err="1" smtClean="0"/>
              <a:t>tirées</a:t>
            </a:r>
            <a:r>
              <a:rPr lang="cs-CZ" sz="3600" dirty="0" smtClean="0"/>
              <a:t> des </a:t>
            </a:r>
            <a:r>
              <a:rPr lang="cs-CZ" sz="3600" dirty="0" err="1" smtClean="0"/>
              <a:t>informations</a:t>
            </a:r>
            <a:r>
              <a:rPr lang="cs-CZ" sz="3600" dirty="0" smtClean="0"/>
              <a:t> et des </a:t>
            </a:r>
            <a:r>
              <a:rPr lang="cs-CZ" sz="3600" dirty="0" err="1" smtClean="0"/>
              <a:t>indices</a:t>
            </a:r>
            <a:r>
              <a:rPr lang="cs-CZ" sz="3600" dirty="0" smtClean="0"/>
              <a:t> </a:t>
            </a:r>
            <a:r>
              <a:rPr lang="cs-CZ" sz="3600" dirty="0" err="1" smtClean="0"/>
              <a:t>obtenus</a:t>
            </a:r>
            <a:r>
              <a:rPr lang="cs-CZ" sz="3600" dirty="0" smtClean="0"/>
              <a:t> </a:t>
            </a:r>
            <a:r>
              <a:rPr lang="cs-CZ" sz="3600" dirty="0" err="1" smtClean="0"/>
              <a:t>sur</a:t>
            </a:r>
            <a:r>
              <a:rPr lang="cs-CZ" sz="3600" dirty="0" smtClean="0"/>
              <a:t> la </a:t>
            </a:r>
            <a:r>
              <a:rPr lang="cs-CZ" sz="3600" dirty="0" err="1" smtClean="0"/>
              <a:t>fonction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texte en </a:t>
            </a:r>
            <a:r>
              <a:rPr lang="cs-CZ" sz="3600" dirty="0" err="1" smtClean="0"/>
              <a:t>ce</a:t>
            </a:r>
            <a:r>
              <a:rPr lang="cs-CZ" sz="3600" dirty="0" smtClean="0"/>
              <a:t> qui </a:t>
            </a:r>
            <a:r>
              <a:rPr lang="cs-CZ" sz="3600" dirty="0" err="1" smtClean="0"/>
              <a:t>concerne</a:t>
            </a:r>
            <a:r>
              <a:rPr lang="cs-CZ" sz="3600" dirty="0" smtClean="0"/>
              <a:t> les </a:t>
            </a:r>
            <a:r>
              <a:rPr lang="cs-CZ" sz="3600" dirty="0" err="1" smtClean="0"/>
              <a:t>autres</a:t>
            </a:r>
            <a:r>
              <a:rPr lang="cs-CZ" sz="3600" dirty="0" smtClean="0"/>
              <a:t> </a:t>
            </a:r>
            <a:r>
              <a:rPr lang="cs-CZ" sz="3600" dirty="0" err="1" smtClean="0"/>
              <a:t>dimensions</a:t>
            </a:r>
            <a:r>
              <a:rPr lang="cs-CZ" sz="3600" dirty="0" smtClean="0"/>
              <a:t> </a:t>
            </a:r>
            <a:r>
              <a:rPr lang="cs-CZ" sz="3600" dirty="0" err="1" smtClean="0"/>
              <a:t>extratextuelles</a:t>
            </a:r>
            <a:r>
              <a:rPr lang="cs-CZ" sz="3600" dirty="0" smtClean="0"/>
              <a:t> et les </a:t>
            </a:r>
            <a:r>
              <a:rPr lang="cs-CZ" sz="3600" dirty="0" err="1" smtClean="0"/>
              <a:t>caractéristiques</a:t>
            </a:r>
            <a:r>
              <a:rPr lang="cs-CZ" sz="3600" dirty="0" smtClean="0"/>
              <a:t> </a:t>
            </a:r>
            <a:r>
              <a:rPr lang="cs-CZ" sz="3600" dirty="0" err="1" smtClean="0"/>
              <a:t>intratextuelles</a:t>
            </a:r>
            <a:r>
              <a:rPr lang="cs-CZ" sz="3600" dirty="0" smtClean="0"/>
              <a:t> ?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348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err="1" smtClean="0"/>
              <a:t>Facteurs</a:t>
            </a:r>
            <a:r>
              <a:rPr lang="cs-CZ" sz="3600" b="1" dirty="0" smtClean="0"/>
              <a:t> extra- / </a:t>
            </a:r>
            <a:r>
              <a:rPr lang="cs-CZ" sz="3600" b="1" dirty="0" err="1" smtClean="0"/>
              <a:t>intratextuels</a:t>
            </a:r>
            <a:endParaRPr lang="fr-FR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sz="4000" dirty="0" smtClean="0"/>
              <a:t>Les </a:t>
            </a:r>
            <a:r>
              <a:rPr lang="cs-CZ" sz="4000" dirty="0" err="1" smtClean="0"/>
              <a:t>conclusions</a:t>
            </a:r>
            <a:r>
              <a:rPr lang="cs-CZ" sz="4000" dirty="0" smtClean="0"/>
              <a:t> de </a:t>
            </a:r>
            <a:r>
              <a:rPr lang="cs-CZ" sz="4000" dirty="0" err="1" smtClean="0"/>
              <a:t>l’analyse</a:t>
            </a:r>
            <a:r>
              <a:rPr lang="cs-CZ" sz="4000" dirty="0" smtClean="0"/>
              <a:t> des </a:t>
            </a:r>
            <a:r>
              <a:rPr lang="cs-CZ" sz="4000" dirty="0" err="1" smtClean="0"/>
              <a:t>facteurs</a:t>
            </a:r>
            <a:r>
              <a:rPr lang="cs-CZ" sz="4000" dirty="0" smtClean="0"/>
              <a:t> </a:t>
            </a:r>
            <a:r>
              <a:rPr lang="cs-CZ" sz="4000" dirty="0" err="1" smtClean="0"/>
              <a:t>extratextuels</a:t>
            </a:r>
            <a:r>
              <a:rPr lang="cs-CZ" sz="4000" dirty="0" smtClean="0"/>
              <a:t>, en </a:t>
            </a:r>
            <a:r>
              <a:rPr lang="cs-CZ" sz="4000" dirty="0" err="1" smtClean="0"/>
              <a:t>particulier</a:t>
            </a:r>
            <a:r>
              <a:rPr lang="cs-CZ" sz="4000" dirty="0" smtClean="0"/>
              <a:t> la </a:t>
            </a:r>
            <a:r>
              <a:rPr lang="cs-CZ" sz="4000" dirty="0" err="1" smtClean="0"/>
              <a:t>fonction</a:t>
            </a:r>
            <a:r>
              <a:rPr lang="cs-CZ" sz="4000" dirty="0" smtClean="0"/>
              <a:t> </a:t>
            </a:r>
            <a:r>
              <a:rPr lang="cs-CZ" sz="4000" dirty="0" err="1" smtClean="0"/>
              <a:t>du</a:t>
            </a:r>
            <a:r>
              <a:rPr lang="cs-CZ" sz="4000" dirty="0" smtClean="0"/>
              <a:t> texte, </a:t>
            </a:r>
            <a:r>
              <a:rPr lang="cs-CZ" sz="4000" dirty="0" err="1" smtClean="0"/>
              <a:t>seront</a:t>
            </a:r>
            <a:r>
              <a:rPr lang="cs-CZ" sz="4000" dirty="0" smtClean="0"/>
              <a:t> </a:t>
            </a:r>
            <a:r>
              <a:rPr lang="cs-CZ" sz="4000" dirty="0" err="1" smtClean="0"/>
              <a:t>validées</a:t>
            </a:r>
            <a:r>
              <a:rPr lang="cs-CZ" sz="4000" dirty="0" smtClean="0"/>
              <a:t> ou </a:t>
            </a:r>
            <a:r>
              <a:rPr lang="cs-CZ" sz="4000" dirty="0" err="1" smtClean="0"/>
              <a:t>rejetées</a:t>
            </a:r>
            <a:r>
              <a:rPr lang="cs-CZ" sz="4000" dirty="0" smtClean="0"/>
              <a:t> par les </a:t>
            </a:r>
            <a:r>
              <a:rPr lang="cs-CZ" sz="4000" dirty="0" err="1" smtClean="0"/>
              <a:t>résultats</a:t>
            </a:r>
            <a:r>
              <a:rPr lang="cs-CZ" sz="4000" dirty="0" smtClean="0"/>
              <a:t> de </a:t>
            </a:r>
            <a:r>
              <a:rPr lang="cs-CZ" sz="4000" dirty="0" err="1" smtClean="0"/>
              <a:t>l’analyse</a:t>
            </a:r>
            <a:r>
              <a:rPr lang="cs-CZ" sz="4000" dirty="0" smtClean="0"/>
              <a:t> des </a:t>
            </a:r>
            <a:r>
              <a:rPr lang="cs-CZ" sz="4000" dirty="0" err="1" smtClean="0"/>
              <a:t>facteurs</a:t>
            </a:r>
            <a:r>
              <a:rPr lang="cs-CZ" sz="4000" dirty="0" smtClean="0"/>
              <a:t> </a:t>
            </a:r>
            <a:r>
              <a:rPr lang="cs-CZ" sz="4000" dirty="0" err="1" smtClean="0"/>
              <a:t>intratextuels</a:t>
            </a:r>
            <a:r>
              <a:rPr lang="cs-CZ" sz="4000" dirty="0" smtClean="0"/>
              <a:t>.</a:t>
            </a:r>
            <a:endParaRPr lang="fr-FR" sz="4000" dirty="0" smtClean="0"/>
          </a:p>
        </p:txBody>
      </p:sp>
    </p:spTree>
    <p:extLst>
      <p:ext uri="{BB962C8B-B14F-4D97-AF65-F5344CB8AC3E}">
        <p14:creationId xmlns:p14="http://schemas.microsoft.com/office/powerpoint/2010/main" val="2889024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i="1" dirty="0"/>
              <a:t>Les </a:t>
            </a:r>
            <a:r>
              <a:rPr lang="cs-CZ" sz="3600" b="1" i="1" dirty="0" err="1"/>
              <a:t>facteurs</a:t>
            </a:r>
            <a:r>
              <a:rPr lang="cs-CZ" sz="3600" b="1" i="1" dirty="0"/>
              <a:t> </a:t>
            </a:r>
            <a:r>
              <a:rPr lang="cs-CZ" sz="3600" b="1" i="1" dirty="0" err="1"/>
              <a:t>intratextuels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sz="3600" dirty="0" err="1"/>
              <a:t>L’analyse</a:t>
            </a:r>
            <a:r>
              <a:rPr lang="cs-CZ" sz="3600" dirty="0"/>
              <a:t> des </a:t>
            </a:r>
            <a:r>
              <a:rPr lang="cs-CZ" sz="3600" b="1" dirty="0" err="1"/>
              <a:t>facteurs</a:t>
            </a:r>
            <a:r>
              <a:rPr lang="cs-CZ" sz="3600" b="1" dirty="0"/>
              <a:t> </a:t>
            </a:r>
            <a:r>
              <a:rPr lang="cs-CZ" sz="3600" b="1" dirty="0" err="1"/>
              <a:t>intratextuels</a:t>
            </a:r>
            <a:r>
              <a:rPr lang="cs-CZ" sz="3600" b="1" dirty="0"/>
              <a:t> </a:t>
            </a:r>
            <a:r>
              <a:rPr lang="cs-CZ" sz="3600" dirty="0" err="1"/>
              <a:t>concerne</a:t>
            </a:r>
            <a:r>
              <a:rPr lang="cs-CZ" sz="3600" dirty="0"/>
              <a:t> </a:t>
            </a:r>
            <a:r>
              <a:rPr lang="cs-CZ" sz="3600" u="sng" dirty="0" err="1"/>
              <a:t>huit</a:t>
            </a:r>
            <a:r>
              <a:rPr lang="cs-CZ" sz="3600" u="sng" dirty="0"/>
              <a:t> </a:t>
            </a:r>
            <a:r>
              <a:rPr lang="cs-CZ" sz="3600" u="sng" dirty="0" err="1"/>
              <a:t>facteurs</a:t>
            </a:r>
            <a:r>
              <a:rPr lang="cs-CZ" sz="3600" dirty="0"/>
              <a:t> </a:t>
            </a:r>
            <a:r>
              <a:rPr lang="cs-CZ" sz="3600" dirty="0" smtClean="0"/>
              <a:t>: </a:t>
            </a:r>
            <a:r>
              <a:rPr lang="cs-CZ" sz="3600" u="sng" dirty="0" err="1"/>
              <a:t>le</a:t>
            </a:r>
            <a:r>
              <a:rPr lang="cs-CZ" sz="3600" u="sng" dirty="0"/>
              <a:t> sujet, </a:t>
            </a:r>
            <a:r>
              <a:rPr lang="cs-CZ" sz="3600" u="sng" dirty="0" err="1"/>
              <a:t>le</a:t>
            </a:r>
            <a:r>
              <a:rPr lang="cs-CZ" sz="3600" u="sng" dirty="0"/>
              <a:t> </a:t>
            </a:r>
            <a:r>
              <a:rPr lang="cs-CZ" sz="3600" u="sng" dirty="0" err="1"/>
              <a:t>contenu</a:t>
            </a:r>
            <a:r>
              <a:rPr lang="cs-CZ" sz="3600" u="sng" dirty="0"/>
              <a:t>, les </a:t>
            </a:r>
            <a:r>
              <a:rPr lang="cs-CZ" sz="3600" u="sng" dirty="0" err="1"/>
              <a:t>présuppositions</a:t>
            </a:r>
            <a:r>
              <a:rPr lang="cs-CZ" sz="3600" u="sng" dirty="0"/>
              <a:t>, la </a:t>
            </a:r>
            <a:r>
              <a:rPr lang="cs-CZ" sz="3600" u="sng" dirty="0" err="1"/>
              <a:t>composition</a:t>
            </a:r>
            <a:r>
              <a:rPr lang="cs-CZ" sz="3600" u="sng" dirty="0"/>
              <a:t>, les </a:t>
            </a:r>
            <a:r>
              <a:rPr lang="cs-CZ" sz="3600" u="sng" dirty="0" err="1"/>
              <a:t>éléments</a:t>
            </a:r>
            <a:r>
              <a:rPr lang="cs-CZ" sz="3600" u="sng" dirty="0"/>
              <a:t> non </a:t>
            </a:r>
            <a:r>
              <a:rPr lang="cs-CZ" sz="3600" u="sng" dirty="0" err="1"/>
              <a:t>verbaux</a:t>
            </a:r>
            <a:r>
              <a:rPr lang="cs-CZ" sz="3600" u="sng" dirty="0"/>
              <a:t>, </a:t>
            </a:r>
            <a:r>
              <a:rPr lang="cs-CZ" sz="3600" u="sng" dirty="0" err="1"/>
              <a:t>le</a:t>
            </a:r>
            <a:r>
              <a:rPr lang="cs-CZ" sz="3600" u="sng" dirty="0"/>
              <a:t> </a:t>
            </a:r>
            <a:r>
              <a:rPr lang="cs-CZ" sz="3600" u="sng" dirty="0" err="1"/>
              <a:t>lexique</a:t>
            </a:r>
            <a:r>
              <a:rPr lang="cs-CZ" sz="3600" u="sng" dirty="0"/>
              <a:t>, la </a:t>
            </a:r>
            <a:r>
              <a:rPr lang="cs-CZ" sz="3600" u="sng" dirty="0" err="1"/>
              <a:t>structure</a:t>
            </a:r>
            <a:r>
              <a:rPr lang="cs-CZ" sz="3600" u="sng" dirty="0"/>
              <a:t> de la </a:t>
            </a:r>
            <a:r>
              <a:rPr lang="cs-CZ" sz="3600" u="sng" dirty="0" err="1"/>
              <a:t>phrase</a:t>
            </a:r>
            <a:r>
              <a:rPr lang="cs-CZ" sz="3600" u="sng" dirty="0"/>
              <a:t> et les </a:t>
            </a:r>
            <a:r>
              <a:rPr lang="cs-CZ" sz="3600" u="sng" dirty="0" err="1"/>
              <a:t>éléments</a:t>
            </a:r>
            <a:r>
              <a:rPr lang="cs-CZ" sz="3600" u="sng" dirty="0"/>
              <a:t> </a:t>
            </a:r>
            <a:r>
              <a:rPr lang="cs-CZ" sz="3600" u="sng" dirty="0" err="1"/>
              <a:t>suprasegmentaux</a:t>
            </a:r>
            <a:r>
              <a:rPr lang="cs-CZ" sz="3600" dirty="0"/>
              <a:t>. </a:t>
            </a:r>
            <a:r>
              <a:rPr lang="cs-CZ" sz="3600" dirty="0" err="1"/>
              <a:t>Comme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cas</a:t>
            </a:r>
            <a:r>
              <a:rPr lang="cs-CZ" sz="3600" dirty="0"/>
              <a:t> des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extratextuels</a:t>
            </a:r>
            <a:r>
              <a:rPr lang="cs-CZ" sz="3600" dirty="0"/>
              <a:t>, </a:t>
            </a:r>
            <a:r>
              <a:rPr lang="cs-CZ" sz="3600" dirty="0" err="1"/>
              <a:t>une</a:t>
            </a:r>
            <a:r>
              <a:rPr lang="cs-CZ" sz="3600" dirty="0"/>
              <a:t> série de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sous</a:t>
            </a:r>
            <a:r>
              <a:rPr lang="cs-CZ" sz="3600" dirty="0"/>
              <a:t> </a:t>
            </a:r>
            <a:r>
              <a:rPr lang="cs-CZ" sz="3600" dirty="0" err="1"/>
              <a:t>forme</a:t>
            </a:r>
            <a:r>
              <a:rPr lang="cs-CZ" sz="3600" dirty="0"/>
              <a:t> de liste </a:t>
            </a:r>
            <a:r>
              <a:rPr lang="cs-CZ" sz="3600" dirty="0" err="1" smtClean="0"/>
              <a:t>contrôle</a:t>
            </a:r>
            <a:r>
              <a:rPr lang="cs-CZ" sz="3600" dirty="0" smtClean="0"/>
              <a:t> </a:t>
            </a:r>
            <a:r>
              <a:rPr lang="cs-CZ" sz="3600" dirty="0" err="1" smtClean="0"/>
              <a:t>permet</a:t>
            </a:r>
            <a:r>
              <a:rPr lang="cs-CZ" sz="3600" dirty="0" smtClean="0"/>
              <a:t> </a:t>
            </a:r>
            <a:r>
              <a:rPr lang="cs-CZ" sz="3600" dirty="0" err="1"/>
              <a:t>d’analyser</a:t>
            </a:r>
            <a:r>
              <a:rPr lang="cs-CZ" sz="3600" dirty="0"/>
              <a:t> ces </a:t>
            </a:r>
            <a:r>
              <a:rPr lang="cs-CZ" sz="3600" dirty="0" err="1"/>
              <a:t>facteurs</a:t>
            </a:r>
            <a:r>
              <a:rPr lang="cs-CZ" sz="3600" dirty="0"/>
              <a:t>.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3831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Le</a:t>
            </a:r>
            <a:r>
              <a:rPr lang="cs-CZ" sz="3600" b="1" dirty="0" smtClean="0"/>
              <a:t> </a:t>
            </a:r>
            <a:r>
              <a:rPr lang="cs-CZ" sz="3600" b="1" dirty="0"/>
              <a:t>sujet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Autofit/>
          </a:bodyPr>
          <a:lstStyle/>
          <a:p>
            <a:r>
              <a:rPr lang="cs-CZ" dirty="0" err="1"/>
              <a:t>Le</a:t>
            </a:r>
            <a:r>
              <a:rPr lang="cs-CZ" dirty="0"/>
              <a:t> sujet porte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ce</a:t>
            </a:r>
            <a:r>
              <a:rPr lang="cs-CZ" dirty="0"/>
              <a:t> </a:t>
            </a:r>
            <a:r>
              <a:rPr lang="cs-CZ" dirty="0" err="1"/>
              <a:t>dont</a:t>
            </a:r>
            <a:r>
              <a:rPr lang="cs-CZ" dirty="0"/>
              <a:t> </a:t>
            </a:r>
            <a:r>
              <a:rPr lang="cs-CZ" dirty="0" err="1"/>
              <a:t>l’émetteur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de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parle</a:t>
            </a:r>
            <a:r>
              <a:rPr lang="cs-CZ" dirty="0"/>
              <a:t>. </a:t>
            </a:r>
            <a:r>
              <a:rPr lang="cs-CZ" dirty="0" err="1"/>
              <a:t>L</a:t>
            </a:r>
            <a:r>
              <a:rPr lang="cs-CZ" dirty="0" err="1" smtClean="0"/>
              <a:t>e</a:t>
            </a:r>
            <a:r>
              <a:rPr lang="cs-CZ" dirty="0" smtClean="0"/>
              <a:t> </a:t>
            </a:r>
            <a:r>
              <a:rPr lang="cs-CZ" dirty="0" err="1"/>
              <a:t>traducteur</a:t>
            </a:r>
            <a:r>
              <a:rPr lang="cs-CZ" dirty="0"/>
              <a:t> </a:t>
            </a:r>
            <a:r>
              <a:rPr lang="cs-CZ" dirty="0" err="1"/>
              <a:t>doit</a:t>
            </a:r>
            <a:r>
              <a:rPr lang="cs-CZ" dirty="0"/>
              <a:t> se poser les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suivantes</a:t>
            </a:r>
            <a:r>
              <a:rPr lang="cs-CZ" dirty="0"/>
              <a:t> : </a:t>
            </a:r>
            <a:endParaRPr lang="cs-CZ" dirty="0" smtClean="0"/>
          </a:p>
          <a:p>
            <a:r>
              <a:rPr lang="cs-CZ" dirty="0" err="1" smtClean="0"/>
              <a:t>S’agit-il</a:t>
            </a:r>
            <a:r>
              <a:rPr lang="cs-CZ" dirty="0" smtClean="0"/>
              <a:t> </a:t>
            </a:r>
            <a:r>
              <a:rPr lang="cs-CZ" dirty="0" err="1"/>
              <a:t>d’un</a:t>
            </a:r>
            <a:r>
              <a:rPr lang="cs-CZ" dirty="0"/>
              <a:t> </a:t>
            </a:r>
            <a:r>
              <a:rPr lang="cs-CZ" dirty="0" err="1"/>
              <a:t>seul</a:t>
            </a:r>
            <a:r>
              <a:rPr lang="cs-CZ" dirty="0"/>
              <a:t> texte source </a:t>
            </a:r>
            <a:r>
              <a:rPr lang="cs-CZ" dirty="0" err="1"/>
              <a:t>cohérent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thématique</a:t>
            </a:r>
            <a:r>
              <a:rPr lang="cs-CZ" dirty="0"/>
              <a:t> ou au </a:t>
            </a:r>
            <a:r>
              <a:rPr lang="cs-CZ" dirty="0" err="1"/>
              <a:t>contraire</a:t>
            </a:r>
            <a:r>
              <a:rPr lang="cs-CZ" dirty="0"/>
              <a:t> </a:t>
            </a:r>
            <a:r>
              <a:rPr lang="cs-CZ" dirty="0" err="1"/>
              <a:t>s’agit-il</a:t>
            </a:r>
            <a:r>
              <a:rPr lang="cs-CZ" dirty="0"/>
              <a:t> </a:t>
            </a:r>
            <a:r>
              <a:rPr lang="cs-CZ" dirty="0" err="1"/>
              <a:t>d’une</a:t>
            </a:r>
            <a:r>
              <a:rPr lang="cs-CZ" dirty="0"/>
              <a:t> </a:t>
            </a:r>
            <a:r>
              <a:rPr lang="cs-CZ" dirty="0" err="1"/>
              <a:t>combinaison</a:t>
            </a:r>
            <a:r>
              <a:rPr lang="cs-CZ" dirty="0"/>
              <a:t> de </a:t>
            </a:r>
            <a:r>
              <a:rPr lang="cs-CZ" dirty="0" err="1"/>
              <a:t>textes</a:t>
            </a:r>
            <a:r>
              <a:rPr lang="cs-CZ" dirty="0"/>
              <a:t> ? </a:t>
            </a:r>
            <a:r>
              <a:rPr lang="cs-CZ" dirty="0" err="1"/>
              <a:t>Quel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sujet </a:t>
            </a:r>
            <a:r>
              <a:rPr lang="cs-CZ" dirty="0" err="1"/>
              <a:t>du</a:t>
            </a:r>
            <a:r>
              <a:rPr lang="cs-CZ" dirty="0"/>
              <a:t> texte ou de </a:t>
            </a:r>
            <a:r>
              <a:rPr lang="cs-CZ" dirty="0" err="1"/>
              <a:t>chaque</a:t>
            </a:r>
            <a:r>
              <a:rPr lang="cs-CZ" dirty="0"/>
              <a:t> </a:t>
            </a:r>
            <a:r>
              <a:rPr lang="cs-CZ" dirty="0" err="1"/>
              <a:t>composante</a:t>
            </a:r>
            <a:r>
              <a:rPr lang="cs-CZ" dirty="0"/>
              <a:t> de la </a:t>
            </a:r>
            <a:r>
              <a:rPr lang="cs-CZ" dirty="0" err="1"/>
              <a:t>combinaison</a:t>
            </a:r>
            <a:r>
              <a:rPr lang="cs-CZ" dirty="0"/>
              <a:t> de </a:t>
            </a:r>
            <a:r>
              <a:rPr lang="cs-CZ" dirty="0" err="1"/>
              <a:t>textes</a:t>
            </a:r>
            <a:r>
              <a:rPr lang="cs-CZ" dirty="0"/>
              <a:t> ? </a:t>
            </a:r>
            <a:r>
              <a:rPr lang="cs-CZ" dirty="0" err="1"/>
              <a:t>S’agit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d’une</a:t>
            </a:r>
            <a:r>
              <a:rPr lang="cs-CZ" dirty="0"/>
              <a:t> </a:t>
            </a:r>
            <a:r>
              <a:rPr lang="cs-CZ" dirty="0" err="1"/>
              <a:t>hiérarchie</a:t>
            </a:r>
            <a:r>
              <a:rPr lang="cs-CZ" dirty="0"/>
              <a:t> de </a:t>
            </a:r>
            <a:r>
              <a:rPr lang="cs-CZ" dirty="0" err="1"/>
              <a:t>sujets</a:t>
            </a:r>
            <a:r>
              <a:rPr lang="cs-CZ" dirty="0"/>
              <a:t> </a:t>
            </a:r>
            <a:r>
              <a:rPr lang="cs-CZ" dirty="0" err="1"/>
              <a:t>compatibles</a:t>
            </a:r>
            <a:r>
              <a:rPr lang="cs-CZ" dirty="0"/>
              <a:t>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2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F</a:t>
            </a:r>
            <a:r>
              <a:rPr lang="cs-CZ" sz="3600" b="1" dirty="0" err="1" smtClean="0"/>
              <a:t>acteurs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intratextuels</a:t>
            </a:r>
            <a:r>
              <a:rPr lang="cs-CZ" sz="3600" b="1" dirty="0" smtClean="0"/>
              <a:t> et </a:t>
            </a:r>
            <a:r>
              <a:rPr lang="cs-CZ" sz="3600" b="1" dirty="0" err="1" smtClean="0"/>
              <a:t>extratextuels</a:t>
            </a:r>
            <a:endParaRPr lang="fr-FR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cs-CZ" sz="3600" dirty="0"/>
              <a:t>a)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extratextuels</a:t>
            </a:r>
            <a:r>
              <a:rPr lang="cs-CZ" sz="3600" dirty="0"/>
              <a:t> : </a:t>
            </a:r>
            <a:r>
              <a:rPr lang="cs-CZ" sz="3600" dirty="0" err="1"/>
              <a:t>initiateur</a:t>
            </a:r>
            <a:r>
              <a:rPr lang="cs-CZ" sz="3600" dirty="0"/>
              <a:t>(s), </a:t>
            </a:r>
            <a:r>
              <a:rPr lang="cs-CZ" sz="3600" dirty="0" err="1"/>
              <a:t>intention</a:t>
            </a:r>
            <a:r>
              <a:rPr lang="cs-CZ" sz="3600" dirty="0"/>
              <a:t> de </a:t>
            </a:r>
            <a:r>
              <a:rPr lang="cs-CZ" sz="3600" dirty="0" err="1"/>
              <a:t>l’initiateur</a:t>
            </a:r>
            <a:r>
              <a:rPr lang="cs-CZ" sz="3600" dirty="0"/>
              <a:t> ou des </a:t>
            </a:r>
            <a:r>
              <a:rPr lang="cs-CZ" sz="3600" dirty="0" err="1"/>
              <a:t>initiateurs</a:t>
            </a:r>
            <a:r>
              <a:rPr lang="cs-CZ" sz="3600" dirty="0"/>
              <a:t>, </a:t>
            </a:r>
            <a:r>
              <a:rPr lang="cs-CZ" sz="3600" dirty="0" err="1"/>
              <a:t>destinataire</a:t>
            </a:r>
            <a:r>
              <a:rPr lang="cs-CZ" sz="3600" dirty="0"/>
              <a:t>, </a:t>
            </a:r>
            <a:r>
              <a:rPr lang="cs-CZ" sz="3600" dirty="0" err="1"/>
              <a:t>motif</a:t>
            </a:r>
            <a:r>
              <a:rPr lang="cs-CZ" sz="3600" dirty="0"/>
              <a:t> de </a:t>
            </a:r>
            <a:r>
              <a:rPr lang="cs-CZ" sz="3600" dirty="0" err="1"/>
              <a:t>réception</a:t>
            </a:r>
            <a:r>
              <a:rPr lang="cs-CZ" sz="3600" dirty="0"/>
              <a:t> et de </a:t>
            </a:r>
            <a:r>
              <a:rPr lang="cs-CZ" sz="3600" dirty="0" err="1"/>
              <a:t>production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texte, et </a:t>
            </a:r>
            <a:r>
              <a:rPr lang="cs-CZ" sz="3600" dirty="0" err="1"/>
              <a:t>fonction</a:t>
            </a:r>
            <a:r>
              <a:rPr lang="cs-CZ" sz="3600" dirty="0"/>
              <a:t>(s) ;</a:t>
            </a:r>
            <a:endParaRPr lang="fr-FR" sz="3600" dirty="0"/>
          </a:p>
          <a:p>
            <a:r>
              <a:rPr lang="cs-CZ" sz="3600" dirty="0"/>
              <a:t>b)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intratextuels</a:t>
            </a:r>
            <a:r>
              <a:rPr lang="cs-CZ" sz="3600" dirty="0"/>
              <a:t> : sujet, </a:t>
            </a:r>
            <a:r>
              <a:rPr lang="cs-CZ" sz="3600" dirty="0" err="1"/>
              <a:t>contenu</a:t>
            </a:r>
            <a:r>
              <a:rPr lang="cs-CZ" sz="3600" dirty="0"/>
              <a:t>, </a:t>
            </a:r>
            <a:r>
              <a:rPr lang="cs-CZ" sz="3600" dirty="0" err="1"/>
              <a:t>présuppositions</a:t>
            </a:r>
            <a:r>
              <a:rPr lang="cs-CZ" sz="3600" dirty="0"/>
              <a:t>, </a:t>
            </a:r>
            <a:r>
              <a:rPr lang="cs-CZ" sz="3600" dirty="0" err="1"/>
              <a:t>composition</a:t>
            </a:r>
            <a:r>
              <a:rPr lang="cs-CZ" sz="3600" dirty="0"/>
              <a:t>, </a:t>
            </a:r>
            <a:r>
              <a:rPr lang="cs-CZ" sz="3600" dirty="0" err="1"/>
              <a:t>éléments</a:t>
            </a:r>
            <a:r>
              <a:rPr lang="cs-CZ" sz="3600" dirty="0"/>
              <a:t> non </a:t>
            </a:r>
            <a:r>
              <a:rPr lang="cs-CZ" sz="3600" dirty="0" err="1"/>
              <a:t>verbaux</a:t>
            </a:r>
            <a:r>
              <a:rPr lang="cs-CZ" sz="3600" dirty="0"/>
              <a:t>, </a:t>
            </a:r>
            <a:r>
              <a:rPr lang="cs-CZ" sz="3600" dirty="0" err="1"/>
              <a:t>lexique</a:t>
            </a:r>
            <a:r>
              <a:rPr lang="cs-CZ" sz="3600" dirty="0"/>
              <a:t>, </a:t>
            </a:r>
            <a:r>
              <a:rPr lang="cs-CZ" sz="3600" dirty="0" err="1"/>
              <a:t>structure</a:t>
            </a:r>
            <a:r>
              <a:rPr lang="cs-CZ" sz="3600" dirty="0"/>
              <a:t> de la </a:t>
            </a:r>
            <a:r>
              <a:rPr lang="cs-CZ" sz="3600" dirty="0" err="1"/>
              <a:t>phrase</a:t>
            </a:r>
            <a:r>
              <a:rPr lang="cs-CZ" sz="3600" dirty="0"/>
              <a:t> et </a:t>
            </a:r>
            <a:r>
              <a:rPr lang="cs-CZ" sz="3600" dirty="0" err="1"/>
              <a:t>éléments</a:t>
            </a:r>
            <a:r>
              <a:rPr lang="cs-CZ" sz="3600" dirty="0"/>
              <a:t> </a:t>
            </a:r>
            <a:r>
              <a:rPr lang="cs-CZ" sz="3600" dirty="0" err="1"/>
              <a:t>suprasegmentaux</a:t>
            </a:r>
            <a:r>
              <a:rPr lang="cs-CZ" sz="3600" dirty="0"/>
              <a:t>.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2559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err="1" smtClean="0"/>
              <a:t>Le</a:t>
            </a:r>
            <a:r>
              <a:rPr lang="cs-CZ" sz="4000" b="1" dirty="0" smtClean="0"/>
              <a:t> </a:t>
            </a:r>
            <a:r>
              <a:rPr lang="cs-CZ" sz="4000" b="1" dirty="0"/>
              <a:t>sujet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sujet </a:t>
            </a:r>
            <a:r>
              <a:rPr lang="cs-CZ" dirty="0" err="1"/>
              <a:t>contenu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l’analyse</a:t>
            </a:r>
            <a:r>
              <a:rPr lang="cs-CZ" dirty="0"/>
              <a:t> </a:t>
            </a:r>
            <a:r>
              <a:rPr lang="cs-CZ" dirty="0" err="1"/>
              <a:t>interne</a:t>
            </a:r>
            <a:r>
              <a:rPr lang="cs-CZ" dirty="0"/>
              <a:t> </a:t>
            </a:r>
            <a:r>
              <a:rPr lang="cs-CZ" dirty="0" err="1"/>
              <a:t>correspond</a:t>
            </a:r>
            <a:r>
              <a:rPr lang="cs-CZ" dirty="0"/>
              <a:t> à </a:t>
            </a:r>
            <a:r>
              <a:rPr lang="cs-CZ" dirty="0" err="1"/>
              <a:t>l’attente</a:t>
            </a:r>
            <a:r>
              <a:rPr lang="cs-CZ" dirty="0"/>
              <a:t> </a:t>
            </a:r>
            <a:r>
              <a:rPr lang="cs-CZ" dirty="0" err="1"/>
              <a:t>suscitée</a:t>
            </a:r>
            <a:r>
              <a:rPr lang="cs-CZ" dirty="0"/>
              <a:t> par </a:t>
            </a:r>
            <a:r>
              <a:rPr lang="cs-CZ" dirty="0" err="1"/>
              <a:t>l’analyse</a:t>
            </a:r>
            <a:r>
              <a:rPr lang="cs-CZ" dirty="0"/>
              <a:t> </a:t>
            </a:r>
            <a:r>
              <a:rPr lang="cs-CZ" dirty="0" err="1"/>
              <a:t>externe</a:t>
            </a:r>
            <a:r>
              <a:rPr lang="cs-CZ" dirty="0"/>
              <a:t> ? </a:t>
            </a:r>
            <a:r>
              <a:rPr lang="cs-CZ" dirty="0" err="1"/>
              <a:t>Le</a:t>
            </a:r>
            <a:r>
              <a:rPr lang="cs-CZ" dirty="0"/>
              <a:t> sujet </a:t>
            </a:r>
            <a:r>
              <a:rPr lang="cs-CZ" dirty="0" err="1"/>
              <a:t>est-il</a:t>
            </a:r>
            <a:r>
              <a:rPr lang="cs-CZ" dirty="0"/>
              <a:t> </a:t>
            </a:r>
            <a:r>
              <a:rPr lang="cs-CZ" dirty="0" err="1"/>
              <a:t>verbalisé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ou </a:t>
            </a:r>
            <a:r>
              <a:rPr lang="cs-CZ" dirty="0" err="1"/>
              <a:t>dans</a:t>
            </a:r>
            <a:r>
              <a:rPr lang="cs-CZ" dirty="0"/>
              <a:t> </a:t>
            </a:r>
            <a:r>
              <a:rPr lang="cs-CZ" dirty="0" err="1"/>
              <a:t>l’environnement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(titre, </a:t>
            </a:r>
            <a:r>
              <a:rPr lang="cs-CZ" dirty="0" err="1"/>
              <a:t>chapitres</a:t>
            </a:r>
            <a:r>
              <a:rPr lang="cs-CZ" dirty="0"/>
              <a:t>, </a:t>
            </a:r>
            <a:r>
              <a:rPr lang="cs-CZ" dirty="0" err="1"/>
              <a:t>sous-titres</a:t>
            </a:r>
            <a:r>
              <a:rPr lang="cs-CZ" dirty="0"/>
              <a:t>, </a:t>
            </a:r>
            <a:r>
              <a:rPr lang="cs-CZ" dirty="0" err="1"/>
              <a:t>introduction</a:t>
            </a:r>
            <a:r>
              <a:rPr lang="cs-CZ" dirty="0"/>
              <a:t>, </a:t>
            </a:r>
            <a:r>
              <a:rPr lang="cs-CZ" dirty="0" err="1"/>
              <a:t>etc</a:t>
            </a:r>
            <a:r>
              <a:rPr lang="cs-CZ" dirty="0"/>
              <a:t>.) ? </a:t>
            </a:r>
            <a:r>
              <a:rPr lang="cs-CZ" dirty="0" err="1"/>
              <a:t>Le</a:t>
            </a:r>
            <a:r>
              <a:rPr lang="cs-CZ" dirty="0"/>
              <a:t> sujet </a:t>
            </a:r>
            <a:r>
              <a:rPr lang="cs-CZ" dirty="0" err="1"/>
              <a:t>dépend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d’un</a:t>
            </a:r>
            <a:r>
              <a:rPr lang="cs-CZ" dirty="0"/>
              <a:t> </a:t>
            </a:r>
            <a:r>
              <a:rPr lang="cs-CZ" dirty="0" err="1"/>
              <a:t>contexte</a:t>
            </a:r>
            <a:r>
              <a:rPr lang="cs-CZ" dirty="0"/>
              <a:t> </a:t>
            </a:r>
            <a:r>
              <a:rPr lang="cs-CZ" dirty="0" err="1"/>
              <a:t>culturel</a:t>
            </a:r>
            <a:r>
              <a:rPr lang="cs-CZ" dirty="0"/>
              <a:t> </a:t>
            </a:r>
            <a:r>
              <a:rPr lang="cs-CZ" dirty="0" err="1"/>
              <a:t>particulier</a:t>
            </a:r>
            <a:r>
              <a:rPr lang="cs-CZ" dirty="0"/>
              <a:t> ? Les </a:t>
            </a:r>
            <a:r>
              <a:rPr lang="cs-CZ" dirty="0" err="1"/>
              <a:t>conventions</a:t>
            </a:r>
            <a:r>
              <a:rPr lang="cs-CZ" dirty="0"/>
              <a:t> de la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</a:t>
            </a:r>
            <a:r>
              <a:rPr lang="cs-CZ" dirty="0" err="1"/>
              <a:t>cible</a:t>
            </a:r>
            <a:r>
              <a:rPr lang="cs-CZ" dirty="0"/>
              <a:t> </a:t>
            </a:r>
            <a:r>
              <a:rPr lang="cs-CZ" dirty="0" err="1"/>
              <a:t>nécessitent-elles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sujet </a:t>
            </a:r>
            <a:r>
              <a:rPr lang="cs-CZ" dirty="0" err="1"/>
              <a:t>soit</a:t>
            </a:r>
            <a:r>
              <a:rPr lang="cs-CZ" dirty="0"/>
              <a:t> </a:t>
            </a:r>
            <a:r>
              <a:rPr lang="cs-CZ" dirty="0" err="1"/>
              <a:t>verbalisé</a:t>
            </a:r>
            <a:r>
              <a:rPr lang="cs-CZ" dirty="0"/>
              <a:t> </a:t>
            </a:r>
            <a:r>
              <a:rPr lang="cs-CZ" dirty="0" err="1"/>
              <a:t>dans</a:t>
            </a:r>
            <a:r>
              <a:rPr lang="cs-CZ" dirty="0"/>
              <a:t> ou en </a:t>
            </a:r>
            <a:r>
              <a:rPr lang="cs-CZ" dirty="0" err="1"/>
              <a:t>dehors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8040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Le</a:t>
            </a:r>
            <a:r>
              <a:rPr lang="cs-CZ" sz="3600" b="1" dirty="0" smtClean="0"/>
              <a:t> </a:t>
            </a:r>
            <a:r>
              <a:rPr lang="cs-CZ" sz="3600" b="1" dirty="0" err="1"/>
              <a:t>contenu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contenu</a:t>
            </a:r>
            <a:r>
              <a:rPr lang="cs-CZ" sz="3600" dirty="0"/>
              <a:t> </a:t>
            </a:r>
            <a:r>
              <a:rPr lang="cs-CZ" sz="3600" dirty="0" err="1"/>
              <a:t>renvoie</a:t>
            </a:r>
            <a:r>
              <a:rPr lang="cs-CZ" sz="3600" dirty="0"/>
              <a:t> à la </a:t>
            </a:r>
            <a:r>
              <a:rPr lang="cs-CZ" sz="3600" dirty="0" err="1"/>
              <a:t>réalité</a:t>
            </a:r>
            <a:r>
              <a:rPr lang="cs-CZ" sz="3600" dirty="0"/>
              <a:t> des </a:t>
            </a:r>
            <a:r>
              <a:rPr lang="cs-CZ" sz="3600" dirty="0" err="1"/>
              <a:t>objets</a:t>
            </a:r>
            <a:r>
              <a:rPr lang="cs-CZ" sz="3600" dirty="0"/>
              <a:t> et des </a:t>
            </a:r>
            <a:r>
              <a:rPr lang="cs-CZ" sz="3600" dirty="0" err="1"/>
              <a:t>phénomènes</a:t>
            </a:r>
            <a:r>
              <a:rPr lang="cs-CZ" sz="3600" dirty="0"/>
              <a:t> </a:t>
            </a:r>
            <a:r>
              <a:rPr lang="cs-CZ" sz="3600" dirty="0" err="1"/>
              <a:t>extralinguistiques</a:t>
            </a:r>
            <a:r>
              <a:rPr lang="cs-CZ" sz="3600" dirty="0"/>
              <a:t>.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permettent</a:t>
            </a:r>
            <a:r>
              <a:rPr lang="cs-CZ" sz="3600" dirty="0"/>
              <a:t> au </a:t>
            </a:r>
            <a:r>
              <a:rPr lang="cs-CZ" sz="3600" dirty="0" err="1"/>
              <a:t>traducteur</a:t>
            </a:r>
            <a:r>
              <a:rPr lang="cs-CZ" sz="3600" dirty="0"/>
              <a:t> de </a:t>
            </a:r>
            <a:r>
              <a:rPr lang="cs-CZ" sz="3600" dirty="0" err="1"/>
              <a:t>recueillir</a:t>
            </a:r>
            <a:r>
              <a:rPr lang="cs-CZ" sz="3600" dirty="0"/>
              <a:t> des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 smtClean="0"/>
              <a:t>sur</a:t>
            </a:r>
            <a:r>
              <a:rPr lang="cs-CZ" sz="3600" dirty="0" smtClean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contenu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: </a:t>
            </a:r>
            <a:endParaRPr lang="cs-CZ" sz="3600" dirty="0" smtClean="0"/>
          </a:p>
          <a:p>
            <a:r>
              <a:rPr lang="cs-CZ" sz="3600" dirty="0" smtClean="0"/>
              <a:t>Comment </a:t>
            </a:r>
            <a:r>
              <a:rPr lang="cs-CZ" sz="3600" dirty="0"/>
              <a:t>les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extratextuels</a:t>
            </a:r>
            <a:r>
              <a:rPr lang="cs-CZ" sz="3600" dirty="0"/>
              <a:t> </a:t>
            </a:r>
            <a:r>
              <a:rPr lang="cs-CZ" sz="3600" dirty="0" err="1"/>
              <a:t>sont-ils</a:t>
            </a:r>
            <a:r>
              <a:rPr lang="cs-CZ" sz="3600" dirty="0"/>
              <a:t> </a:t>
            </a:r>
            <a:r>
              <a:rPr lang="cs-CZ" sz="3600" dirty="0" err="1"/>
              <a:t>verbalisés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 </a:t>
            </a:r>
            <a:r>
              <a:rPr lang="cs-CZ" sz="3600" dirty="0" err="1"/>
              <a:t>Quelles</a:t>
            </a:r>
            <a:r>
              <a:rPr lang="cs-CZ" sz="3600" dirty="0"/>
              <a:t> </a:t>
            </a:r>
            <a:r>
              <a:rPr lang="cs-CZ" sz="3600" dirty="0" err="1"/>
              <a:t>sont</a:t>
            </a:r>
            <a:r>
              <a:rPr lang="cs-CZ" sz="3600" dirty="0"/>
              <a:t> les </a:t>
            </a:r>
            <a:r>
              <a:rPr lang="cs-CZ" sz="3600" dirty="0" err="1"/>
              <a:t>unités</a:t>
            </a:r>
            <a:r>
              <a:rPr lang="cs-CZ" sz="3600" dirty="0"/>
              <a:t> </a:t>
            </a:r>
            <a:r>
              <a:rPr lang="cs-CZ" sz="3600" dirty="0" err="1"/>
              <a:t>d’information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 </a:t>
            </a:r>
            <a:r>
              <a:rPr lang="cs-CZ" sz="3600" dirty="0" smtClean="0"/>
              <a:t>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639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Le</a:t>
            </a:r>
            <a:r>
              <a:rPr lang="cs-CZ" sz="3600" b="1" dirty="0" smtClean="0"/>
              <a:t> </a:t>
            </a:r>
            <a:r>
              <a:rPr lang="cs-CZ" sz="3600" b="1" dirty="0" err="1"/>
              <a:t>contenu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</a:t>
            </a:r>
            <a:r>
              <a:rPr lang="cs-CZ" sz="3600" dirty="0" err="1" smtClean="0"/>
              <a:t>une</a:t>
            </a:r>
            <a:r>
              <a:rPr lang="cs-CZ" sz="3600" dirty="0" smtClean="0"/>
              <a:t> </a:t>
            </a:r>
            <a:r>
              <a:rPr lang="cs-CZ" sz="3600" dirty="0" err="1" smtClean="0"/>
              <a:t>différence</a:t>
            </a:r>
            <a:r>
              <a:rPr lang="cs-CZ" sz="3600" dirty="0" smtClean="0"/>
              <a:t> </a:t>
            </a:r>
            <a:r>
              <a:rPr lang="cs-CZ" sz="3600" dirty="0" err="1" smtClean="0"/>
              <a:t>entre</a:t>
            </a:r>
            <a:r>
              <a:rPr lang="cs-CZ" sz="3600" dirty="0" smtClean="0"/>
              <a:t> la </a:t>
            </a:r>
            <a:r>
              <a:rPr lang="cs-CZ" sz="3600" dirty="0" err="1" smtClean="0"/>
              <a:t>situation</a:t>
            </a:r>
            <a:r>
              <a:rPr lang="cs-CZ" sz="3600" dirty="0" smtClean="0"/>
              <a:t> </a:t>
            </a:r>
            <a:r>
              <a:rPr lang="cs-CZ" sz="3600" dirty="0" err="1" smtClean="0"/>
              <a:t>externe</a:t>
            </a:r>
            <a:r>
              <a:rPr lang="cs-CZ" sz="3600" dirty="0" smtClean="0"/>
              <a:t> et la </a:t>
            </a:r>
            <a:r>
              <a:rPr lang="cs-CZ" sz="3600" dirty="0" err="1" smtClean="0"/>
              <a:t>situation</a:t>
            </a:r>
            <a:r>
              <a:rPr lang="cs-CZ" sz="3600" dirty="0" smtClean="0"/>
              <a:t> </a:t>
            </a:r>
            <a:r>
              <a:rPr lang="cs-CZ" sz="3600" dirty="0" err="1" smtClean="0"/>
              <a:t>interne</a:t>
            </a:r>
            <a:r>
              <a:rPr lang="cs-CZ" sz="3600" dirty="0" smtClean="0"/>
              <a:t> ?</a:t>
            </a:r>
          </a:p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des </a:t>
            </a:r>
            <a:r>
              <a:rPr lang="cs-CZ" sz="3600" dirty="0" err="1" smtClean="0"/>
              <a:t>lacunes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la </a:t>
            </a:r>
            <a:r>
              <a:rPr lang="cs-CZ" sz="3600" dirty="0" err="1" smtClean="0"/>
              <a:t>cohésion</a:t>
            </a:r>
            <a:r>
              <a:rPr lang="cs-CZ" sz="3600" dirty="0" smtClean="0"/>
              <a:t> et/ou </a:t>
            </a:r>
            <a:r>
              <a:rPr lang="cs-CZ" sz="3600" dirty="0" err="1" smtClean="0"/>
              <a:t>une</a:t>
            </a:r>
            <a:r>
              <a:rPr lang="cs-CZ" sz="3600" dirty="0" smtClean="0"/>
              <a:t> </a:t>
            </a:r>
            <a:r>
              <a:rPr lang="cs-CZ" sz="3600" dirty="0" err="1" smtClean="0"/>
              <a:t>cohérence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texte ? </a:t>
            </a:r>
          </a:p>
          <a:p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 smtClean="0"/>
              <a:t>conclusions</a:t>
            </a:r>
            <a:r>
              <a:rPr lang="cs-CZ" sz="3600" dirty="0" smtClean="0"/>
              <a:t> </a:t>
            </a:r>
            <a:r>
              <a:rPr lang="cs-CZ" sz="3600" dirty="0" err="1" smtClean="0"/>
              <a:t>peuvent</a:t>
            </a:r>
            <a:r>
              <a:rPr lang="cs-CZ" sz="3600" dirty="0" smtClean="0"/>
              <a:t> </a:t>
            </a:r>
            <a:r>
              <a:rPr lang="cs-CZ" sz="3600" dirty="0" err="1" smtClean="0"/>
              <a:t>être</a:t>
            </a:r>
            <a:r>
              <a:rPr lang="cs-CZ" sz="3600" dirty="0" smtClean="0"/>
              <a:t> </a:t>
            </a:r>
            <a:r>
              <a:rPr lang="cs-CZ" sz="3600" dirty="0" err="1" smtClean="0"/>
              <a:t>tirées</a:t>
            </a:r>
            <a:r>
              <a:rPr lang="cs-CZ" sz="3600" dirty="0" smtClean="0"/>
              <a:t> de </a:t>
            </a:r>
            <a:r>
              <a:rPr lang="cs-CZ" sz="3600" dirty="0" err="1" smtClean="0"/>
              <a:t>l’analyse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</a:t>
            </a:r>
            <a:r>
              <a:rPr lang="cs-CZ" sz="3600" dirty="0" err="1" smtClean="0"/>
              <a:t>contenu</a:t>
            </a:r>
            <a:r>
              <a:rPr lang="cs-CZ" sz="3600" dirty="0" smtClean="0"/>
              <a:t> en </a:t>
            </a:r>
            <a:r>
              <a:rPr lang="cs-CZ" sz="3600" dirty="0" err="1" smtClean="0"/>
              <a:t>ce</a:t>
            </a:r>
            <a:r>
              <a:rPr lang="cs-CZ" sz="3600" dirty="0" smtClean="0"/>
              <a:t> qui </a:t>
            </a:r>
            <a:r>
              <a:rPr lang="cs-CZ" sz="3600" dirty="0" err="1" smtClean="0"/>
              <a:t>concerne</a:t>
            </a:r>
            <a:r>
              <a:rPr lang="cs-CZ" sz="3600" dirty="0" smtClean="0"/>
              <a:t> les </a:t>
            </a:r>
            <a:r>
              <a:rPr lang="cs-CZ" sz="3600" dirty="0" err="1" smtClean="0"/>
              <a:t>autres</a:t>
            </a:r>
            <a:r>
              <a:rPr lang="cs-CZ" sz="3600" dirty="0" smtClean="0"/>
              <a:t> </a:t>
            </a:r>
            <a:r>
              <a:rPr lang="cs-CZ" sz="3600" dirty="0" err="1" smtClean="0"/>
              <a:t>facteurs</a:t>
            </a:r>
            <a:r>
              <a:rPr lang="cs-CZ" sz="3600" dirty="0" smtClean="0"/>
              <a:t> </a:t>
            </a:r>
            <a:r>
              <a:rPr lang="cs-CZ" sz="3600" dirty="0" err="1" smtClean="0"/>
              <a:t>intratextuels</a:t>
            </a:r>
            <a:r>
              <a:rPr lang="cs-CZ" sz="3600" dirty="0" smtClean="0"/>
              <a:t> </a:t>
            </a:r>
            <a:r>
              <a:rPr lang="cs-CZ" sz="3600" dirty="0" err="1" smtClean="0"/>
              <a:t>tels</a:t>
            </a:r>
            <a:r>
              <a:rPr lang="cs-CZ" sz="3600" dirty="0" smtClean="0"/>
              <a:t> </a:t>
            </a:r>
            <a:r>
              <a:rPr lang="cs-CZ" sz="3600" dirty="0" err="1" smtClean="0"/>
              <a:t>que</a:t>
            </a:r>
            <a:r>
              <a:rPr lang="cs-CZ" sz="3600" dirty="0" smtClean="0"/>
              <a:t> les </a:t>
            </a:r>
            <a:r>
              <a:rPr lang="cs-CZ" sz="3600" dirty="0" err="1" smtClean="0"/>
              <a:t>présuppositions</a:t>
            </a:r>
            <a:r>
              <a:rPr lang="cs-CZ" sz="3600" dirty="0" smtClean="0"/>
              <a:t>, la </a:t>
            </a:r>
            <a:r>
              <a:rPr lang="cs-CZ" sz="3600" dirty="0" err="1" smtClean="0"/>
              <a:t>composition</a:t>
            </a:r>
            <a:r>
              <a:rPr lang="cs-CZ" sz="3600" dirty="0" smtClean="0"/>
              <a:t> et les </a:t>
            </a:r>
            <a:r>
              <a:rPr lang="cs-CZ" sz="3600" dirty="0" err="1" smtClean="0"/>
              <a:t>caractéristiques</a:t>
            </a:r>
            <a:r>
              <a:rPr lang="cs-CZ" sz="3600" dirty="0" smtClean="0"/>
              <a:t> </a:t>
            </a:r>
            <a:r>
              <a:rPr lang="cs-CZ" sz="3600" dirty="0" err="1" smtClean="0"/>
              <a:t>stylistiques</a:t>
            </a:r>
            <a:r>
              <a:rPr lang="cs-CZ" sz="3600" dirty="0" smtClean="0"/>
              <a:t> ?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480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Les </a:t>
            </a:r>
            <a:r>
              <a:rPr lang="cs-CZ" sz="3600" b="1" dirty="0" err="1"/>
              <a:t>présuppositions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cs-CZ" sz="3600" dirty="0" err="1"/>
              <a:t>Elles</a:t>
            </a:r>
            <a:r>
              <a:rPr lang="cs-CZ" sz="3600" dirty="0"/>
              <a:t> </a:t>
            </a:r>
            <a:r>
              <a:rPr lang="cs-CZ" sz="3600" dirty="0" err="1"/>
              <a:t>concernent</a:t>
            </a:r>
            <a:r>
              <a:rPr lang="cs-CZ" sz="3600" dirty="0"/>
              <a:t> les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relatifs</a:t>
            </a:r>
            <a:r>
              <a:rPr lang="cs-CZ" sz="3600" dirty="0"/>
              <a:t> à la </a:t>
            </a:r>
            <a:r>
              <a:rPr lang="cs-CZ" sz="3600" dirty="0" err="1"/>
              <a:t>situation</a:t>
            </a:r>
            <a:r>
              <a:rPr lang="cs-CZ" sz="3600" dirty="0"/>
              <a:t> de </a:t>
            </a:r>
            <a:r>
              <a:rPr lang="cs-CZ" sz="3600" dirty="0" err="1"/>
              <a:t>communication</a:t>
            </a:r>
            <a:r>
              <a:rPr lang="cs-CZ" sz="3600" dirty="0"/>
              <a:t> qui </a:t>
            </a:r>
            <a:r>
              <a:rPr lang="cs-CZ" sz="3600" dirty="0" err="1"/>
              <a:t>sont</a:t>
            </a:r>
            <a:r>
              <a:rPr lang="cs-CZ" sz="3600" dirty="0"/>
              <a:t> </a:t>
            </a:r>
            <a:r>
              <a:rPr lang="cs-CZ" sz="3600" dirty="0" err="1"/>
              <a:t>présupposés</a:t>
            </a:r>
            <a:r>
              <a:rPr lang="cs-CZ" sz="3600" dirty="0"/>
              <a:t> </a:t>
            </a:r>
            <a:r>
              <a:rPr lang="cs-CZ" sz="3600" dirty="0" err="1"/>
              <a:t>connus</a:t>
            </a:r>
            <a:r>
              <a:rPr lang="cs-CZ" sz="3600" dirty="0"/>
              <a:t> par les </a:t>
            </a:r>
            <a:r>
              <a:rPr lang="cs-CZ" sz="3600" dirty="0" err="1"/>
              <a:t>parties</a:t>
            </a:r>
            <a:r>
              <a:rPr lang="cs-CZ" sz="3600" dirty="0"/>
              <a:t> </a:t>
            </a:r>
            <a:r>
              <a:rPr lang="cs-CZ" sz="3600" dirty="0" err="1"/>
              <a:t>prenantes</a:t>
            </a:r>
            <a:r>
              <a:rPr lang="cs-CZ" sz="3600" dirty="0"/>
              <a:t> à la </a:t>
            </a:r>
            <a:r>
              <a:rPr lang="cs-CZ" sz="3600" dirty="0" err="1"/>
              <a:t>communication</a:t>
            </a:r>
            <a:r>
              <a:rPr lang="cs-CZ" sz="3600" dirty="0"/>
              <a:t>. Les </a:t>
            </a:r>
            <a:r>
              <a:rPr lang="cs-CZ" sz="3600" dirty="0" err="1"/>
              <a:t>réponses</a:t>
            </a:r>
            <a:r>
              <a:rPr lang="cs-CZ" sz="3600" dirty="0"/>
              <a:t> </a:t>
            </a:r>
            <a:r>
              <a:rPr lang="cs-CZ" sz="3600" dirty="0" err="1"/>
              <a:t>aux</a:t>
            </a:r>
            <a:r>
              <a:rPr lang="cs-CZ" sz="3600" dirty="0"/>
              <a:t>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fournir</a:t>
            </a:r>
            <a:r>
              <a:rPr lang="cs-CZ" sz="3600" dirty="0"/>
              <a:t> des </a:t>
            </a:r>
            <a:r>
              <a:rPr lang="cs-CZ" sz="3600" dirty="0" err="1"/>
              <a:t>renseignements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les </a:t>
            </a:r>
            <a:r>
              <a:rPr lang="cs-CZ" sz="3600" dirty="0" err="1"/>
              <a:t>présuppositions</a:t>
            </a:r>
            <a:r>
              <a:rPr lang="cs-CZ" sz="3600" dirty="0"/>
              <a:t> : À </a:t>
            </a:r>
            <a:r>
              <a:rPr lang="cs-CZ" sz="3600" dirty="0" err="1"/>
              <a:t>quel</a:t>
            </a:r>
            <a:r>
              <a:rPr lang="cs-CZ" sz="3600" dirty="0"/>
              <a:t> </a:t>
            </a:r>
            <a:r>
              <a:rPr lang="cs-CZ" sz="3600" dirty="0" err="1"/>
              <a:t>modèle</a:t>
            </a:r>
            <a:r>
              <a:rPr lang="cs-CZ" sz="3600" dirty="0"/>
              <a:t> de la </a:t>
            </a:r>
            <a:r>
              <a:rPr lang="cs-CZ" sz="3600" dirty="0" err="1"/>
              <a:t>réalité</a:t>
            </a:r>
            <a:r>
              <a:rPr lang="cs-CZ" sz="3600" dirty="0"/>
              <a:t> les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/>
              <a:t>renvoient-elles</a:t>
            </a:r>
            <a:r>
              <a:rPr lang="cs-CZ" sz="3600" dirty="0"/>
              <a:t> ? La </a:t>
            </a:r>
            <a:r>
              <a:rPr lang="cs-CZ" sz="3600" dirty="0" err="1"/>
              <a:t>référence</a:t>
            </a:r>
            <a:r>
              <a:rPr lang="cs-CZ" sz="3600" dirty="0"/>
              <a:t> à la </a:t>
            </a:r>
            <a:r>
              <a:rPr lang="cs-CZ" sz="3600" dirty="0" err="1"/>
              <a:t>réalité</a:t>
            </a:r>
            <a:r>
              <a:rPr lang="cs-CZ" sz="3600" dirty="0"/>
              <a:t> </a:t>
            </a:r>
            <a:r>
              <a:rPr lang="cs-CZ" sz="3600" dirty="0" err="1"/>
              <a:t>est-elle</a:t>
            </a:r>
            <a:r>
              <a:rPr lang="cs-CZ" sz="3600" dirty="0"/>
              <a:t> explicite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578094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Les </a:t>
            </a:r>
            <a:r>
              <a:rPr lang="cs-CZ" sz="3600" b="1" dirty="0" err="1"/>
              <a:t>présuppositions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cs-CZ" sz="3600" dirty="0" err="1"/>
              <a:t>Existe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des </a:t>
            </a:r>
            <a:r>
              <a:rPr lang="cs-CZ" sz="3600" dirty="0" err="1"/>
              <a:t>allusions</a:t>
            </a:r>
            <a:r>
              <a:rPr lang="cs-CZ" sz="3600" dirty="0"/>
              <a:t> </a:t>
            </a:r>
            <a:r>
              <a:rPr lang="cs-CZ" sz="3600" dirty="0" err="1"/>
              <a:t>implicites</a:t>
            </a:r>
            <a:r>
              <a:rPr lang="cs-CZ" sz="3600" dirty="0"/>
              <a:t> à </a:t>
            </a:r>
            <a:r>
              <a:rPr lang="cs-CZ" sz="3600" dirty="0" err="1"/>
              <a:t>un</a:t>
            </a:r>
            <a:r>
              <a:rPr lang="cs-CZ" sz="3600" dirty="0"/>
              <a:t> </a:t>
            </a:r>
            <a:r>
              <a:rPr lang="cs-CZ" sz="3600" dirty="0" err="1"/>
              <a:t>certain</a:t>
            </a:r>
            <a:r>
              <a:rPr lang="cs-CZ" sz="3600" dirty="0"/>
              <a:t> </a:t>
            </a:r>
            <a:r>
              <a:rPr lang="cs-CZ" sz="3600" dirty="0" err="1"/>
              <a:t>modèle</a:t>
            </a:r>
            <a:r>
              <a:rPr lang="cs-CZ" sz="3600" dirty="0"/>
              <a:t> de </a:t>
            </a:r>
            <a:r>
              <a:rPr lang="cs-CZ" sz="3600" dirty="0" err="1"/>
              <a:t>réalité</a:t>
            </a:r>
            <a:r>
              <a:rPr lang="cs-CZ" sz="3600" dirty="0"/>
              <a:t> ? </a:t>
            </a:r>
            <a:r>
              <a:rPr lang="cs-CZ" sz="3600" dirty="0" err="1"/>
              <a:t>Le</a:t>
            </a:r>
            <a:r>
              <a:rPr lang="cs-CZ" sz="3600" dirty="0"/>
              <a:t> texte </a:t>
            </a:r>
            <a:r>
              <a:rPr lang="cs-CZ" sz="3600" dirty="0" err="1"/>
              <a:t>comporte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des </a:t>
            </a:r>
            <a:r>
              <a:rPr lang="cs-CZ" sz="3600" dirty="0" err="1"/>
              <a:t>redondances</a:t>
            </a:r>
            <a:r>
              <a:rPr lang="cs-CZ" sz="3600" dirty="0"/>
              <a:t> qui </a:t>
            </a:r>
            <a:r>
              <a:rPr lang="cs-CZ" sz="3600" dirty="0" err="1"/>
              <a:t>pourraient</a:t>
            </a:r>
            <a:r>
              <a:rPr lang="cs-CZ" sz="3600" dirty="0"/>
              <a:t> </a:t>
            </a:r>
            <a:r>
              <a:rPr lang="cs-CZ" sz="3600" dirty="0" err="1"/>
              <a:t>paraître</a:t>
            </a:r>
            <a:r>
              <a:rPr lang="cs-CZ" sz="3600" dirty="0"/>
              <a:t> </a:t>
            </a:r>
            <a:r>
              <a:rPr lang="cs-CZ" sz="3600" dirty="0" err="1"/>
              <a:t>superflues</a:t>
            </a:r>
            <a:r>
              <a:rPr lang="cs-CZ" sz="3600" dirty="0"/>
              <a:t> au </a:t>
            </a:r>
            <a:r>
              <a:rPr lang="cs-CZ" sz="3600" dirty="0" err="1"/>
              <a:t>destinataire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 ? </a:t>
            </a:r>
            <a:r>
              <a:rPr lang="cs-CZ" sz="3600" dirty="0" err="1"/>
              <a:t>Quelles</a:t>
            </a:r>
            <a:r>
              <a:rPr lang="cs-CZ" sz="3600" dirty="0"/>
              <a:t>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/>
              <a:t>présupposées</a:t>
            </a:r>
            <a:r>
              <a:rPr lang="cs-CZ" sz="3600" dirty="0"/>
              <a:t> </a:t>
            </a:r>
            <a:r>
              <a:rPr lang="cs-CZ" sz="3600" dirty="0" err="1"/>
              <a:t>connues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destinataire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source </a:t>
            </a:r>
            <a:r>
              <a:rPr lang="cs-CZ" sz="3600" dirty="0" err="1"/>
              <a:t>doivent</a:t>
            </a:r>
            <a:r>
              <a:rPr lang="cs-CZ" sz="3600" dirty="0"/>
              <a:t> </a:t>
            </a:r>
            <a:r>
              <a:rPr lang="cs-CZ" sz="3600" dirty="0" err="1"/>
              <a:t>être</a:t>
            </a:r>
            <a:r>
              <a:rPr lang="cs-CZ" sz="3600" dirty="0"/>
              <a:t> </a:t>
            </a:r>
            <a:r>
              <a:rPr lang="cs-CZ" sz="3600" dirty="0" err="1"/>
              <a:t>verbalisées</a:t>
            </a:r>
            <a:r>
              <a:rPr lang="cs-CZ" sz="3600" dirty="0"/>
              <a:t> à </a:t>
            </a:r>
            <a:r>
              <a:rPr lang="cs-CZ" sz="3600" dirty="0" err="1"/>
              <a:t>l’attention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destinataire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037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4000" b="1" dirty="0" smtClean="0"/>
              <a:t>La </a:t>
            </a:r>
            <a:r>
              <a:rPr lang="cs-CZ" sz="4000" b="1" dirty="0" err="1"/>
              <a:t>composition</a:t>
            </a:r>
            <a:r>
              <a:rPr lang="cs-CZ" sz="4000" b="1" dirty="0"/>
              <a:t> </a:t>
            </a:r>
            <a:r>
              <a:rPr lang="cs-CZ" sz="4000" b="1" dirty="0" err="1"/>
              <a:t>du</a:t>
            </a:r>
            <a:r>
              <a:rPr lang="cs-CZ" sz="4000" b="1" dirty="0"/>
              <a:t> texte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cs-CZ" sz="3600" dirty="0" err="1"/>
              <a:t>Le</a:t>
            </a:r>
            <a:r>
              <a:rPr lang="cs-CZ" sz="3600" dirty="0"/>
              <a:t> texte </a:t>
            </a:r>
            <a:r>
              <a:rPr lang="cs-CZ" sz="3600" dirty="0" err="1"/>
              <a:t>comporte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macrostructure</a:t>
            </a:r>
            <a:r>
              <a:rPr lang="cs-CZ" sz="3600" dirty="0"/>
              <a:t> </a:t>
            </a:r>
            <a:r>
              <a:rPr lang="cs-CZ" sz="3600" dirty="0" err="1"/>
              <a:t>comprenant</a:t>
            </a:r>
            <a:r>
              <a:rPr lang="cs-CZ" sz="3600" dirty="0"/>
              <a:t> </a:t>
            </a:r>
            <a:r>
              <a:rPr lang="cs-CZ" sz="3600" dirty="0" err="1"/>
              <a:t>un</a:t>
            </a:r>
            <a:r>
              <a:rPr lang="cs-CZ" sz="3600" dirty="0"/>
              <a:t> </a:t>
            </a:r>
            <a:r>
              <a:rPr lang="cs-CZ" sz="3600" dirty="0" err="1"/>
              <a:t>certain</a:t>
            </a:r>
            <a:r>
              <a:rPr lang="cs-CZ" sz="3600" dirty="0"/>
              <a:t> </a:t>
            </a:r>
            <a:r>
              <a:rPr lang="cs-CZ" sz="3600" dirty="0" err="1"/>
              <a:t>nombre</a:t>
            </a:r>
            <a:r>
              <a:rPr lang="cs-CZ" sz="3600" dirty="0"/>
              <a:t> de </a:t>
            </a:r>
            <a:r>
              <a:rPr lang="cs-CZ" sz="3600" dirty="0" err="1"/>
              <a:t>microstructures</a:t>
            </a:r>
            <a:r>
              <a:rPr lang="cs-CZ" sz="3600" dirty="0"/>
              <a:t>. Les </a:t>
            </a:r>
            <a:r>
              <a:rPr lang="cs-CZ" sz="3600" dirty="0" err="1"/>
              <a:t>caractéristiques</a:t>
            </a:r>
            <a:r>
              <a:rPr lang="cs-CZ" sz="3600" dirty="0"/>
              <a:t> de la </a:t>
            </a:r>
            <a:r>
              <a:rPr lang="cs-CZ" sz="3600" dirty="0" err="1"/>
              <a:t>composition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</a:t>
            </a:r>
            <a:r>
              <a:rPr lang="cs-CZ" sz="3600" dirty="0" err="1"/>
              <a:t>dépendent</a:t>
            </a:r>
            <a:r>
              <a:rPr lang="cs-CZ" sz="3600" dirty="0"/>
              <a:t> de son type, </a:t>
            </a:r>
            <a:r>
              <a:rPr lang="cs-CZ" sz="3600" dirty="0" err="1"/>
              <a:t>que</a:t>
            </a:r>
            <a:r>
              <a:rPr lang="cs-CZ" sz="3600" dirty="0"/>
              <a:t> </a:t>
            </a:r>
            <a:r>
              <a:rPr lang="cs-CZ" sz="3600" dirty="0" err="1"/>
              <a:t>l’on</a:t>
            </a:r>
            <a:r>
              <a:rPr lang="cs-CZ" sz="3600" dirty="0"/>
              <a:t> </a:t>
            </a:r>
            <a:r>
              <a:rPr lang="cs-CZ" sz="3600" dirty="0" err="1"/>
              <a:t>peut</a:t>
            </a:r>
            <a:r>
              <a:rPr lang="cs-CZ" sz="3600" dirty="0"/>
              <a:t> </a:t>
            </a:r>
            <a:r>
              <a:rPr lang="cs-CZ" sz="3600" dirty="0" err="1"/>
              <a:t>déterminer</a:t>
            </a:r>
            <a:r>
              <a:rPr lang="cs-CZ" sz="3600" dirty="0"/>
              <a:t> en se </a:t>
            </a:r>
            <a:r>
              <a:rPr lang="cs-CZ" sz="3600" dirty="0" err="1"/>
              <a:t>posant</a:t>
            </a:r>
            <a:r>
              <a:rPr lang="cs-CZ" sz="3600" dirty="0"/>
              <a:t>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: </a:t>
            </a:r>
            <a:endParaRPr lang="cs-CZ" sz="3600" dirty="0" smtClean="0"/>
          </a:p>
          <a:p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/>
              <a:t>texte source </a:t>
            </a:r>
            <a:r>
              <a:rPr lang="cs-CZ" sz="3600" dirty="0" err="1"/>
              <a:t>constitue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</a:t>
            </a:r>
            <a:r>
              <a:rPr lang="cs-CZ" sz="3600" dirty="0" err="1"/>
              <a:t>un</a:t>
            </a:r>
            <a:r>
              <a:rPr lang="cs-CZ" sz="3600" dirty="0"/>
              <a:t> texte </a:t>
            </a:r>
            <a:r>
              <a:rPr lang="cs-CZ" sz="3600" dirty="0" err="1"/>
              <a:t>indépendant</a:t>
            </a:r>
            <a:r>
              <a:rPr lang="cs-CZ" sz="3600" dirty="0"/>
              <a:t> ou fait-</a:t>
            </a:r>
            <a:r>
              <a:rPr lang="cs-CZ" sz="3600" dirty="0" err="1"/>
              <a:t>il</a:t>
            </a:r>
            <a:r>
              <a:rPr lang="cs-CZ" sz="3600" dirty="0"/>
              <a:t> partie </a:t>
            </a:r>
            <a:r>
              <a:rPr lang="cs-CZ" sz="3600" dirty="0" err="1"/>
              <a:t>d’une</a:t>
            </a:r>
            <a:r>
              <a:rPr lang="cs-CZ" sz="3600" dirty="0"/>
              <a:t> plus grande </a:t>
            </a:r>
            <a:r>
              <a:rPr lang="cs-CZ" sz="3600" dirty="0" err="1"/>
              <a:t>unité</a:t>
            </a:r>
            <a:r>
              <a:rPr lang="cs-CZ" sz="3600" dirty="0"/>
              <a:t> de </a:t>
            </a:r>
            <a:r>
              <a:rPr lang="cs-CZ" sz="3600" dirty="0" err="1"/>
              <a:t>rang</a:t>
            </a:r>
            <a:r>
              <a:rPr lang="cs-CZ" sz="3600" dirty="0"/>
              <a:t> </a:t>
            </a:r>
            <a:r>
              <a:rPr lang="cs-CZ" sz="3600" dirty="0" err="1"/>
              <a:t>supérieur</a:t>
            </a:r>
            <a:r>
              <a:rPr lang="cs-CZ" sz="3600" dirty="0"/>
              <a:t> ?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940460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La </a:t>
            </a:r>
            <a:r>
              <a:rPr lang="cs-CZ" sz="4000" b="1" dirty="0" err="1"/>
              <a:t>composition</a:t>
            </a:r>
            <a:r>
              <a:rPr lang="cs-CZ" sz="4000" b="1" dirty="0"/>
              <a:t> </a:t>
            </a:r>
            <a:r>
              <a:rPr lang="cs-CZ" sz="4000" b="1" dirty="0" err="1"/>
              <a:t>du</a:t>
            </a:r>
            <a:r>
              <a:rPr lang="cs-CZ" sz="4000" b="1" dirty="0"/>
              <a:t> texte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cs-CZ" sz="3600" dirty="0"/>
              <a:t>La </a:t>
            </a:r>
            <a:r>
              <a:rPr lang="cs-CZ" sz="3600" dirty="0" err="1"/>
              <a:t>macrostructure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est-elle</a:t>
            </a:r>
            <a:r>
              <a:rPr lang="cs-CZ" sz="3600" dirty="0"/>
              <a:t> </a:t>
            </a:r>
            <a:r>
              <a:rPr lang="cs-CZ" sz="3600" dirty="0" err="1"/>
              <a:t>indiquée</a:t>
            </a:r>
            <a:r>
              <a:rPr lang="cs-CZ" sz="3600" dirty="0"/>
              <a:t> par des </a:t>
            </a:r>
            <a:r>
              <a:rPr lang="cs-CZ" sz="3600" dirty="0" err="1"/>
              <a:t>signaux</a:t>
            </a:r>
            <a:r>
              <a:rPr lang="cs-CZ" sz="3600" dirty="0"/>
              <a:t> </a:t>
            </a:r>
            <a:r>
              <a:rPr lang="cs-CZ" sz="3600" dirty="0" err="1"/>
              <a:t>visuels</a:t>
            </a:r>
            <a:r>
              <a:rPr lang="cs-CZ" sz="3600" dirty="0"/>
              <a:t> ou </a:t>
            </a:r>
            <a:r>
              <a:rPr lang="cs-CZ" sz="3600" dirty="0" err="1"/>
              <a:t>autres</a:t>
            </a:r>
            <a:r>
              <a:rPr lang="cs-CZ" sz="3600" dirty="0"/>
              <a:t> ? </a:t>
            </a:r>
            <a:endParaRPr lang="cs-CZ" sz="3600" dirty="0" smtClean="0"/>
          </a:p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composition</a:t>
            </a:r>
            <a:r>
              <a:rPr lang="cs-CZ" sz="3600" dirty="0"/>
              <a:t> </a:t>
            </a:r>
            <a:r>
              <a:rPr lang="cs-CZ" sz="3600" dirty="0" err="1"/>
              <a:t>conventionnelle</a:t>
            </a:r>
            <a:r>
              <a:rPr lang="cs-CZ" sz="3600" dirty="0"/>
              <a:t> en </a:t>
            </a:r>
            <a:r>
              <a:rPr lang="cs-CZ" sz="3600" dirty="0" err="1"/>
              <a:t>ce</a:t>
            </a:r>
            <a:r>
              <a:rPr lang="cs-CZ" sz="3600" dirty="0"/>
              <a:t> qui </a:t>
            </a:r>
            <a:r>
              <a:rPr lang="cs-CZ" sz="3600" dirty="0" err="1"/>
              <a:t>concerne</a:t>
            </a:r>
            <a:r>
              <a:rPr lang="cs-CZ" sz="3600" dirty="0"/>
              <a:t> </a:t>
            </a:r>
            <a:r>
              <a:rPr lang="cs-CZ" sz="3600" dirty="0" err="1"/>
              <a:t>ce</a:t>
            </a:r>
            <a:r>
              <a:rPr lang="cs-CZ" sz="3600" dirty="0"/>
              <a:t> type de texte ? </a:t>
            </a:r>
            <a:endParaRPr lang="cs-CZ" sz="3600" dirty="0" smtClean="0"/>
          </a:p>
          <a:p>
            <a:r>
              <a:rPr lang="cs-CZ" sz="3600" dirty="0" err="1" smtClean="0"/>
              <a:t>Quelle</a:t>
            </a:r>
            <a:r>
              <a:rPr lang="cs-CZ" sz="3600" dirty="0" smtClean="0"/>
              <a:t> </a:t>
            </a:r>
            <a:r>
              <a:rPr lang="cs-CZ" sz="3600" dirty="0" err="1"/>
              <a:t>est</a:t>
            </a:r>
            <a:r>
              <a:rPr lang="cs-CZ" sz="3600" dirty="0"/>
              <a:t> la </a:t>
            </a:r>
            <a:r>
              <a:rPr lang="cs-CZ" sz="3600" dirty="0" err="1"/>
              <a:t>forme</a:t>
            </a:r>
            <a:r>
              <a:rPr lang="cs-CZ" sz="3600" dirty="0"/>
              <a:t> de </a:t>
            </a:r>
            <a:r>
              <a:rPr lang="cs-CZ" sz="3600" dirty="0" err="1"/>
              <a:t>progression</a:t>
            </a:r>
            <a:r>
              <a:rPr lang="cs-CZ" sz="3600" dirty="0"/>
              <a:t> </a:t>
            </a:r>
            <a:r>
              <a:rPr lang="cs-CZ" sz="3600" dirty="0" err="1"/>
              <a:t>thématique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877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Les </a:t>
            </a:r>
            <a:r>
              <a:rPr lang="cs-CZ" sz="4000" b="1" dirty="0" err="1"/>
              <a:t>éléments</a:t>
            </a:r>
            <a:r>
              <a:rPr lang="cs-CZ" sz="4000" b="1" dirty="0"/>
              <a:t> non </a:t>
            </a:r>
            <a:r>
              <a:rPr lang="cs-CZ" sz="4000" b="1" dirty="0" err="1"/>
              <a:t>verbaux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cs-CZ" sz="3600" dirty="0" err="1"/>
              <a:t>Il</a:t>
            </a:r>
            <a:r>
              <a:rPr lang="cs-CZ" sz="3600" dirty="0"/>
              <a:t> </a:t>
            </a:r>
            <a:r>
              <a:rPr lang="cs-CZ" sz="3600" dirty="0" err="1"/>
              <a:t>s’agit</a:t>
            </a:r>
            <a:r>
              <a:rPr lang="cs-CZ" sz="3600" dirty="0"/>
              <a:t> </a:t>
            </a:r>
            <a:r>
              <a:rPr lang="cs-CZ" sz="3600" dirty="0" err="1"/>
              <a:t>d’éléments</a:t>
            </a:r>
            <a:r>
              <a:rPr lang="cs-CZ" sz="3600" dirty="0"/>
              <a:t> </a:t>
            </a:r>
            <a:r>
              <a:rPr lang="cs-CZ" sz="3600" dirty="0" err="1"/>
              <a:t>paralinguistiques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communication</a:t>
            </a:r>
            <a:r>
              <a:rPr lang="cs-CZ" sz="3600" dirty="0"/>
              <a:t> </a:t>
            </a:r>
            <a:r>
              <a:rPr lang="cs-CZ" sz="3600" dirty="0" err="1"/>
              <a:t>orale</a:t>
            </a:r>
            <a:r>
              <a:rPr lang="cs-CZ" sz="3600" dirty="0"/>
              <a:t> </a:t>
            </a:r>
            <a:r>
              <a:rPr lang="cs-CZ" sz="3600" dirty="0" err="1"/>
              <a:t>tels</a:t>
            </a:r>
            <a:r>
              <a:rPr lang="cs-CZ" sz="3600" dirty="0"/>
              <a:t> </a:t>
            </a:r>
            <a:r>
              <a:rPr lang="cs-CZ" sz="3600" dirty="0" err="1"/>
              <a:t>que</a:t>
            </a:r>
            <a:r>
              <a:rPr lang="cs-CZ" sz="3600" dirty="0"/>
              <a:t> les </a:t>
            </a:r>
            <a:r>
              <a:rPr lang="cs-CZ" sz="3600" dirty="0" err="1"/>
              <a:t>expressions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visage</a:t>
            </a:r>
            <a:r>
              <a:rPr lang="cs-CZ" sz="3600" dirty="0"/>
              <a:t>, et </a:t>
            </a:r>
            <a:r>
              <a:rPr lang="cs-CZ" sz="3600" dirty="0" err="1"/>
              <a:t>d’éléments</a:t>
            </a:r>
            <a:r>
              <a:rPr lang="cs-CZ" sz="3600" dirty="0"/>
              <a:t> non </a:t>
            </a:r>
            <a:r>
              <a:rPr lang="cs-CZ" sz="3600" dirty="0" err="1"/>
              <a:t>linguistiques</a:t>
            </a:r>
            <a:r>
              <a:rPr lang="cs-CZ" sz="3600" dirty="0"/>
              <a:t> </a:t>
            </a:r>
            <a:r>
              <a:rPr lang="cs-CZ" sz="3600" dirty="0" err="1"/>
              <a:t>appartenant</a:t>
            </a:r>
            <a:r>
              <a:rPr lang="cs-CZ" sz="3600" dirty="0"/>
              <a:t> à la </a:t>
            </a:r>
            <a:r>
              <a:rPr lang="cs-CZ" sz="3600" dirty="0" err="1"/>
              <a:t>communication</a:t>
            </a:r>
            <a:r>
              <a:rPr lang="cs-CZ" sz="3600" dirty="0"/>
              <a:t> </a:t>
            </a:r>
            <a:r>
              <a:rPr lang="cs-CZ" sz="3600" dirty="0" err="1"/>
              <a:t>écrite</a:t>
            </a:r>
            <a:r>
              <a:rPr lang="cs-CZ" sz="3600" dirty="0"/>
              <a:t> </a:t>
            </a:r>
            <a:r>
              <a:rPr lang="cs-CZ" sz="3600" dirty="0" err="1"/>
              <a:t>tels</a:t>
            </a:r>
            <a:r>
              <a:rPr lang="cs-CZ" sz="3600" dirty="0"/>
              <a:t> </a:t>
            </a:r>
            <a:r>
              <a:rPr lang="cs-CZ" sz="3600" dirty="0" err="1"/>
              <a:t>que</a:t>
            </a:r>
            <a:r>
              <a:rPr lang="cs-CZ" sz="3600" dirty="0"/>
              <a:t> les </a:t>
            </a:r>
            <a:r>
              <a:rPr lang="cs-CZ" sz="3600" dirty="0" err="1"/>
              <a:t>photos</a:t>
            </a:r>
            <a:r>
              <a:rPr lang="cs-CZ" sz="3600" dirty="0"/>
              <a:t>, les </a:t>
            </a:r>
            <a:r>
              <a:rPr lang="cs-CZ" sz="3600" dirty="0" err="1"/>
              <a:t>illustrations</a:t>
            </a:r>
            <a:r>
              <a:rPr lang="cs-CZ" sz="3600" dirty="0"/>
              <a:t>.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aider</a:t>
            </a:r>
            <a:r>
              <a:rPr lang="cs-CZ" sz="3600" dirty="0"/>
              <a:t> à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interprétation</a:t>
            </a:r>
            <a:r>
              <a:rPr lang="cs-CZ" sz="3600" dirty="0"/>
              <a:t> </a:t>
            </a:r>
            <a:r>
              <a:rPr lang="cs-CZ" sz="3600" dirty="0" err="1"/>
              <a:t>fonctionnelle</a:t>
            </a:r>
            <a:r>
              <a:rPr lang="cs-CZ" sz="3600" dirty="0"/>
              <a:t> des </a:t>
            </a:r>
            <a:r>
              <a:rPr lang="cs-CZ" sz="3600" dirty="0" err="1"/>
              <a:t>éléments</a:t>
            </a:r>
            <a:r>
              <a:rPr lang="cs-CZ" sz="3600" dirty="0"/>
              <a:t> non </a:t>
            </a:r>
            <a:r>
              <a:rPr lang="cs-CZ" sz="3600" dirty="0" err="1"/>
              <a:t>verbaux</a:t>
            </a:r>
            <a:r>
              <a:rPr lang="cs-CZ" sz="3600" dirty="0"/>
              <a:t> :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95693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Les </a:t>
            </a:r>
            <a:r>
              <a:rPr lang="cs-CZ" sz="3600" b="1" dirty="0" err="1" smtClean="0"/>
              <a:t>éléments</a:t>
            </a:r>
            <a:r>
              <a:rPr lang="cs-CZ" sz="3600" b="1" dirty="0" smtClean="0"/>
              <a:t> non </a:t>
            </a:r>
            <a:r>
              <a:rPr lang="cs-CZ" sz="3600" b="1" dirty="0" err="1" smtClean="0"/>
              <a:t>verbaux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sz="3600" dirty="0" err="1"/>
              <a:t>Quels</a:t>
            </a:r>
            <a:r>
              <a:rPr lang="cs-CZ" sz="3600" dirty="0"/>
              <a:t> </a:t>
            </a:r>
            <a:r>
              <a:rPr lang="cs-CZ" sz="3600" dirty="0" err="1"/>
              <a:t>éléments</a:t>
            </a:r>
            <a:r>
              <a:rPr lang="cs-CZ" sz="3600" dirty="0"/>
              <a:t> non </a:t>
            </a:r>
            <a:r>
              <a:rPr lang="cs-CZ" sz="3600" dirty="0" err="1"/>
              <a:t>verbaux</a:t>
            </a:r>
            <a:r>
              <a:rPr lang="cs-CZ" sz="3600" dirty="0"/>
              <a:t> font partie </a:t>
            </a:r>
            <a:r>
              <a:rPr lang="cs-CZ" sz="3600" dirty="0" err="1"/>
              <a:t>du</a:t>
            </a:r>
            <a:r>
              <a:rPr lang="cs-CZ" sz="3600" dirty="0"/>
              <a:t> texte ? </a:t>
            </a:r>
            <a:endParaRPr lang="cs-CZ" sz="3600" dirty="0" smtClean="0"/>
          </a:p>
          <a:p>
            <a:r>
              <a:rPr lang="cs-CZ" sz="3600" dirty="0" err="1" smtClean="0"/>
              <a:t>Quelle</a:t>
            </a:r>
            <a:r>
              <a:rPr lang="cs-CZ" sz="3600" dirty="0" smtClean="0"/>
              <a:t> </a:t>
            </a:r>
            <a:r>
              <a:rPr lang="cs-CZ" sz="3600" dirty="0" err="1"/>
              <a:t>est</a:t>
            </a:r>
            <a:r>
              <a:rPr lang="cs-CZ" sz="3600" dirty="0"/>
              <a:t> </a:t>
            </a:r>
            <a:r>
              <a:rPr lang="cs-CZ" sz="3600" dirty="0" err="1"/>
              <a:t>leur</a:t>
            </a:r>
            <a:r>
              <a:rPr lang="cs-CZ" sz="3600" dirty="0"/>
              <a:t> </a:t>
            </a:r>
            <a:r>
              <a:rPr lang="cs-CZ" sz="3600" dirty="0" err="1"/>
              <a:t>fonction</a:t>
            </a:r>
            <a:r>
              <a:rPr lang="cs-CZ" sz="3600" dirty="0"/>
              <a:t> au </a:t>
            </a:r>
            <a:r>
              <a:rPr lang="cs-CZ" sz="3600" dirty="0" err="1"/>
              <a:t>regard</a:t>
            </a:r>
            <a:r>
              <a:rPr lang="cs-CZ" sz="3600" dirty="0"/>
              <a:t> des </a:t>
            </a:r>
            <a:r>
              <a:rPr lang="cs-CZ" sz="3600" dirty="0" err="1"/>
              <a:t>parties</a:t>
            </a:r>
            <a:r>
              <a:rPr lang="cs-CZ" sz="3600" dirty="0"/>
              <a:t> </a:t>
            </a:r>
            <a:r>
              <a:rPr lang="cs-CZ" sz="3600" dirty="0" err="1"/>
              <a:t>verbales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? </a:t>
            </a:r>
            <a:endParaRPr lang="cs-CZ" sz="3600" dirty="0" smtClean="0"/>
          </a:p>
          <a:p>
            <a:r>
              <a:rPr lang="cs-CZ" sz="3600" dirty="0" err="1" smtClean="0"/>
              <a:t>Sont-ils</a:t>
            </a:r>
            <a:r>
              <a:rPr lang="cs-CZ" sz="3600" dirty="0" smtClean="0"/>
              <a:t> </a:t>
            </a:r>
            <a:r>
              <a:rPr lang="cs-CZ" sz="3600" dirty="0" err="1"/>
              <a:t>spécifiques</a:t>
            </a:r>
            <a:r>
              <a:rPr lang="cs-CZ" sz="3600" dirty="0"/>
              <a:t> au type de texte ? </a:t>
            </a:r>
            <a:endParaRPr lang="cs-CZ" sz="3600" dirty="0" smtClean="0"/>
          </a:p>
          <a:p>
            <a:r>
              <a:rPr lang="cs-CZ" sz="3600" dirty="0" err="1" smtClean="0"/>
              <a:t>Sont-ils</a:t>
            </a:r>
            <a:r>
              <a:rPr lang="cs-CZ" sz="3600" dirty="0" smtClean="0"/>
              <a:t> </a:t>
            </a:r>
            <a:r>
              <a:rPr lang="cs-CZ" sz="3600" dirty="0" err="1"/>
              <a:t>déterminés</a:t>
            </a:r>
            <a:r>
              <a:rPr lang="cs-CZ" sz="3600" dirty="0"/>
              <a:t> par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moyen</a:t>
            </a:r>
            <a:r>
              <a:rPr lang="cs-CZ" sz="3600" dirty="0"/>
              <a:t> de </a:t>
            </a:r>
            <a:r>
              <a:rPr lang="cs-CZ" sz="3600" dirty="0" err="1"/>
              <a:t>communication</a:t>
            </a:r>
            <a:r>
              <a:rPr lang="cs-CZ" sz="3600" dirty="0"/>
              <a:t> ? </a:t>
            </a:r>
            <a:endParaRPr lang="cs-CZ" sz="3600" dirty="0" smtClean="0"/>
          </a:p>
          <a:p>
            <a:r>
              <a:rPr lang="cs-CZ" sz="3600" dirty="0" err="1" smtClean="0"/>
              <a:t>Appartiennent-ils</a:t>
            </a:r>
            <a:r>
              <a:rPr lang="cs-CZ" sz="3600" dirty="0" smtClean="0"/>
              <a:t> </a:t>
            </a:r>
            <a:r>
              <a:rPr lang="cs-CZ" sz="3600" dirty="0"/>
              <a:t>à la </a:t>
            </a:r>
            <a:r>
              <a:rPr lang="cs-CZ" sz="3600" dirty="0" err="1"/>
              <a:t>culture</a:t>
            </a:r>
            <a:r>
              <a:rPr lang="cs-CZ" sz="3600" dirty="0"/>
              <a:t> source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78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err="1" smtClean="0"/>
              <a:t>Le</a:t>
            </a:r>
            <a:r>
              <a:rPr lang="cs-CZ" sz="4000" b="1" dirty="0" smtClean="0"/>
              <a:t> </a:t>
            </a:r>
            <a:r>
              <a:rPr lang="cs-CZ" sz="4000" b="1" dirty="0" err="1"/>
              <a:t>lexique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lexique</a:t>
            </a:r>
            <a:r>
              <a:rPr lang="cs-CZ" sz="3600" dirty="0" smtClean="0"/>
              <a:t> </a:t>
            </a:r>
            <a:r>
              <a:rPr lang="cs-CZ" sz="3600" dirty="0" err="1" smtClean="0"/>
              <a:t>couvre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dialecte</a:t>
            </a:r>
            <a:r>
              <a:rPr lang="cs-CZ" sz="3600" dirty="0" smtClean="0"/>
              <a:t>, </a:t>
            </a:r>
            <a:r>
              <a:rPr lang="cs-CZ" sz="3600" dirty="0" err="1" smtClean="0"/>
              <a:t>le</a:t>
            </a:r>
            <a:r>
              <a:rPr lang="cs-CZ" sz="3600" dirty="0" smtClean="0"/>
              <a:t> registre et la terminologie.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choix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</a:t>
            </a:r>
            <a:r>
              <a:rPr lang="cs-CZ" sz="3600" dirty="0" err="1" smtClean="0"/>
              <a:t>lexique</a:t>
            </a:r>
            <a:r>
              <a:rPr lang="cs-CZ" sz="3600" dirty="0" smtClean="0"/>
              <a:t> </a:t>
            </a:r>
            <a:r>
              <a:rPr lang="cs-CZ" sz="3600" dirty="0" err="1" smtClean="0"/>
              <a:t>est</a:t>
            </a:r>
            <a:r>
              <a:rPr lang="cs-CZ" sz="3600" dirty="0" smtClean="0"/>
              <a:t> </a:t>
            </a:r>
            <a:r>
              <a:rPr lang="cs-CZ" sz="3600" dirty="0" err="1" smtClean="0"/>
              <a:t>déterminé</a:t>
            </a:r>
            <a:r>
              <a:rPr lang="cs-CZ" sz="3600" dirty="0" smtClean="0"/>
              <a:t> par des </a:t>
            </a:r>
            <a:r>
              <a:rPr lang="cs-CZ" sz="3600" dirty="0" err="1" smtClean="0"/>
              <a:t>facteurs</a:t>
            </a:r>
            <a:r>
              <a:rPr lang="cs-CZ" sz="3600" dirty="0" smtClean="0"/>
              <a:t> </a:t>
            </a:r>
            <a:r>
              <a:rPr lang="cs-CZ" sz="3600" dirty="0" err="1" smtClean="0"/>
              <a:t>extratextuels</a:t>
            </a:r>
            <a:r>
              <a:rPr lang="cs-CZ" sz="3600" dirty="0" smtClean="0"/>
              <a:t> et </a:t>
            </a:r>
            <a:r>
              <a:rPr lang="cs-CZ" sz="3600" dirty="0" err="1" smtClean="0"/>
              <a:t>intratextuels</a:t>
            </a:r>
            <a:r>
              <a:rPr lang="cs-CZ" sz="3600" dirty="0" smtClean="0"/>
              <a:t>. Les </a:t>
            </a:r>
            <a:r>
              <a:rPr lang="cs-CZ" sz="3600" dirty="0" err="1" smtClean="0"/>
              <a:t>questions</a:t>
            </a:r>
            <a:r>
              <a:rPr lang="cs-CZ" sz="3600" dirty="0" smtClean="0"/>
              <a:t> </a:t>
            </a:r>
            <a:r>
              <a:rPr lang="cs-CZ" sz="3600" dirty="0" err="1" smtClean="0"/>
              <a:t>suivantes</a:t>
            </a:r>
            <a:r>
              <a:rPr lang="cs-CZ" sz="3600" dirty="0" smtClean="0"/>
              <a:t> </a:t>
            </a:r>
            <a:r>
              <a:rPr lang="cs-CZ" sz="3600" dirty="0" err="1" smtClean="0"/>
              <a:t>permettent</a:t>
            </a:r>
            <a:r>
              <a:rPr lang="cs-CZ" sz="3600" dirty="0" smtClean="0"/>
              <a:t> </a:t>
            </a:r>
            <a:r>
              <a:rPr lang="cs-CZ" sz="3600" dirty="0" err="1" smtClean="0"/>
              <a:t>d’analyser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lexique</a:t>
            </a:r>
            <a:r>
              <a:rPr lang="cs-CZ" sz="3600" dirty="0" smtClean="0"/>
              <a:t> : </a:t>
            </a:r>
          </a:p>
          <a:p>
            <a:r>
              <a:rPr lang="cs-CZ" sz="3600" dirty="0" smtClean="0"/>
              <a:t>Comment les </a:t>
            </a:r>
            <a:r>
              <a:rPr lang="cs-CZ" sz="3600" dirty="0" err="1" smtClean="0"/>
              <a:t>facteurs</a:t>
            </a:r>
            <a:r>
              <a:rPr lang="cs-CZ" sz="3600" dirty="0" smtClean="0"/>
              <a:t> </a:t>
            </a:r>
            <a:r>
              <a:rPr lang="cs-CZ" sz="3600" dirty="0" err="1" smtClean="0"/>
              <a:t>extratextuels</a:t>
            </a:r>
            <a:r>
              <a:rPr lang="cs-CZ" sz="3600" dirty="0" smtClean="0"/>
              <a:t> </a:t>
            </a:r>
            <a:r>
              <a:rPr lang="cs-CZ" sz="3600" dirty="0" err="1" smtClean="0"/>
              <a:t>sont-ils</a:t>
            </a:r>
            <a:r>
              <a:rPr lang="cs-CZ" sz="3600" dirty="0" smtClean="0"/>
              <a:t> </a:t>
            </a:r>
            <a:r>
              <a:rPr lang="cs-CZ" sz="3600" dirty="0" err="1" smtClean="0"/>
              <a:t>pris</a:t>
            </a:r>
            <a:r>
              <a:rPr lang="cs-CZ" sz="3600" dirty="0" smtClean="0"/>
              <a:t> en </a:t>
            </a:r>
            <a:r>
              <a:rPr lang="cs-CZ" sz="3600" dirty="0" err="1" smtClean="0"/>
              <a:t>compte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lexique</a:t>
            </a:r>
            <a:r>
              <a:rPr lang="cs-CZ" sz="3600" dirty="0" smtClean="0"/>
              <a:t> (</a:t>
            </a:r>
            <a:r>
              <a:rPr lang="cs-CZ" sz="3600" dirty="0" err="1" smtClean="0"/>
              <a:t>dialectes</a:t>
            </a:r>
            <a:r>
              <a:rPr lang="cs-CZ" sz="3600" dirty="0" smtClean="0"/>
              <a:t> </a:t>
            </a:r>
            <a:r>
              <a:rPr lang="cs-CZ" sz="3600" dirty="0" err="1" smtClean="0"/>
              <a:t>régionaux</a:t>
            </a:r>
            <a:r>
              <a:rPr lang="cs-CZ" sz="3600" dirty="0" smtClean="0"/>
              <a:t> et </a:t>
            </a:r>
            <a:r>
              <a:rPr lang="cs-CZ" sz="3600" dirty="0" err="1" smtClean="0"/>
              <a:t>sociaux</a:t>
            </a:r>
            <a:r>
              <a:rPr lang="cs-CZ" sz="3600" dirty="0" smtClean="0"/>
              <a:t>, </a:t>
            </a:r>
            <a:r>
              <a:rPr lang="cs-CZ" sz="3600" dirty="0" err="1" smtClean="0"/>
              <a:t>variétés</a:t>
            </a:r>
            <a:r>
              <a:rPr lang="cs-CZ" sz="3600" dirty="0" smtClean="0"/>
              <a:t> </a:t>
            </a:r>
            <a:r>
              <a:rPr lang="cs-CZ" sz="3600" dirty="0" err="1" smtClean="0"/>
              <a:t>historiques</a:t>
            </a:r>
            <a:r>
              <a:rPr lang="cs-CZ" sz="3600" dirty="0" smtClean="0"/>
              <a:t> de </a:t>
            </a:r>
            <a:r>
              <a:rPr lang="cs-CZ" sz="3600" dirty="0" err="1" smtClean="0"/>
              <a:t>langue</a:t>
            </a:r>
            <a:r>
              <a:rPr lang="cs-CZ" sz="3600" dirty="0" smtClean="0"/>
              <a:t>, </a:t>
            </a:r>
            <a:r>
              <a:rPr lang="cs-CZ" sz="3600" dirty="0" err="1" smtClean="0"/>
              <a:t>etc</a:t>
            </a:r>
            <a:r>
              <a:rPr lang="cs-CZ" sz="3600" dirty="0" smtClean="0"/>
              <a:t>.) ?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451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La </a:t>
            </a:r>
            <a:r>
              <a:rPr lang="cs-CZ" sz="4000" b="1" dirty="0" err="1" smtClean="0"/>
              <a:t>méthode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d’analyse</a:t>
            </a:r>
            <a:r>
              <a:rPr lang="cs-CZ" sz="4000" b="1" dirty="0" smtClean="0"/>
              <a:t> de </a:t>
            </a:r>
            <a:r>
              <a:rPr lang="cs-CZ" sz="4000" b="1" dirty="0" err="1" smtClean="0"/>
              <a:t>Nord</a:t>
            </a:r>
            <a:endParaRPr lang="fr-FR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600" dirty="0" smtClean="0"/>
              <a:t>Pour </a:t>
            </a:r>
            <a:r>
              <a:rPr lang="cs-CZ" sz="3600" dirty="0" err="1"/>
              <a:t>Nord</a:t>
            </a:r>
            <a:r>
              <a:rPr lang="cs-CZ" sz="3600" dirty="0"/>
              <a:t>,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traducteur</a:t>
            </a:r>
            <a:r>
              <a:rPr lang="cs-CZ" sz="3600" dirty="0"/>
              <a:t> </a:t>
            </a:r>
            <a:r>
              <a:rPr lang="cs-CZ" sz="3600" dirty="0" err="1"/>
              <a:t>doit</a:t>
            </a:r>
            <a:r>
              <a:rPr lang="cs-CZ" sz="3600" dirty="0"/>
              <a:t> </a:t>
            </a:r>
            <a:r>
              <a:rPr lang="cs-CZ" sz="3600" dirty="0" err="1"/>
              <a:t>comparer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profil </a:t>
            </a:r>
            <a:r>
              <a:rPr lang="cs-CZ" sz="3600" dirty="0" err="1"/>
              <a:t>du</a:t>
            </a:r>
            <a:r>
              <a:rPr lang="cs-CZ" sz="3600" dirty="0"/>
              <a:t> texte source et </a:t>
            </a:r>
            <a:r>
              <a:rPr lang="cs-CZ" sz="3600" dirty="0" err="1"/>
              <a:t>celui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 </a:t>
            </a:r>
            <a:r>
              <a:rPr lang="cs-CZ" sz="3600" dirty="0" err="1"/>
              <a:t>afin</a:t>
            </a:r>
            <a:r>
              <a:rPr lang="cs-CZ" sz="3600" dirty="0"/>
              <a:t> </a:t>
            </a:r>
            <a:r>
              <a:rPr lang="cs-CZ" sz="3600" dirty="0" err="1"/>
              <a:t>d’identifier</a:t>
            </a:r>
            <a:r>
              <a:rPr lang="cs-CZ" sz="3600" dirty="0"/>
              <a:t> de </a:t>
            </a:r>
            <a:r>
              <a:rPr lang="cs-CZ" sz="3600" dirty="0" err="1"/>
              <a:t>possibles</a:t>
            </a:r>
            <a:r>
              <a:rPr lang="cs-CZ" sz="3600" dirty="0"/>
              <a:t> </a:t>
            </a:r>
            <a:r>
              <a:rPr lang="cs-CZ" sz="3600" dirty="0" err="1"/>
              <a:t>divergences</a:t>
            </a:r>
            <a:r>
              <a:rPr lang="cs-CZ" sz="3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3600" dirty="0" smtClean="0"/>
              <a:t> </a:t>
            </a:r>
            <a:r>
              <a:rPr lang="cs-CZ" sz="3600" dirty="0" err="1"/>
              <a:t>Le</a:t>
            </a:r>
            <a:r>
              <a:rPr lang="cs-CZ" sz="3600" dirty="0"/>
              <a:t> profil </a:t>
            </a:r>
            <a:r>
              <a:rPr lang="cs-CZ" sz="3600" dirty="0" err="1"/>
              <a:t>envisagé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 </a:t>
            </a:r>
            <a:r>
              <a:rPr lang="cs-CZ" sz="3600" dirty="0" err="1"/>
              <a:t>est</a:t>
            </a:r>
            <a:r>
              <a:rPr lang="cs-CZ" sz="3600" dirty="0"/>
              <a:t> </a:t>
            </a:r>
            <a:r>
              <a:rPr lang="cs-CZ" sz="3600" dirty="0" err="1"/>
              <a:t>déterminant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la </a:t>
            </a:r>
            <a:r>
              <a:rPr lang="cs-CZ" sz="3600" dirty="0" err="1"/>
              <a:t>tâche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 smtClean="0"/>
              <a:t>traducteur</a:t>
            </a:r>
            <a:r>
              <a:rPr lang="cs-CZ" sz="3600" dirty="0" smtClean="0"/>
              <a:t> (</a:t>
            </a:r>
            <a:r>
              <a:rPr lang="cs-CZ" sz="3600" dirty="0" err="1" smtClean="0"/>
              <a:t>précisée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la </a:t>
            </a:r>
            <a:r>
              <a:rPr lang="cs-CZ" sz="3600" dirty="0" err="1" smtClean="0"/>
              <a:t>consigne</a:t>
            </a:r>
            <a:r>
              <a:rPr lang="cs-CZ" sz="3600" dirty="0" smtClean="0"/>
              <a:t>) qui </a:t>
            </a:r>
            <a:r>
              <a:rPr lang="cs-CZ" sz="3600" dirty="0" err="1"/>
              <a:t>définit</a:t>
            </a:r>
            <a:r>
              <a:rPr lang="cs-CZ" sz="3600" dirty="0"/>
              <a:t> les </a:t>
            </a:r>
            <a:r>
              <a:rPr lang="cs-CZ" sz="3600" dirty="0" err="1"/>
              <a:t>fonctions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</a:t>
            </a:r>
            <a:r>
              <a:rPr lang="cs-CZ" sz="3600" dirty="0" err="1"/>
              <a:t>cible</a:t>
            </a:r>
            <a:r>
              <a:rPr lang="cs-CZ" sz="3600" dirty="0"/>
              <a:t>. </a:t>
            </a:r>
            <a:r>
              <a:rPr lang="cs-CZ" sz="3600" dirty="0" smtClean="0"/>
              <a:t>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8561920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Le</a:t>
            </a:r>
            <a:r>
              <a:rPr lang="cs-CZ" sz="3600" b="1" dirty="0" smtClean="0"/>
              <a:t> </a:t>
            </a:r>
            <a:r>
              <a:rPr lang="cs-CZ" sz="3600" b="1" dirty="0" err="1"/>
              <a:t>lexique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lnSpcReduction="10000"/>
          </a:bodyPr>
          <a:lstStyle/>
          <a:p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 smtClean="0"/>
              <a:t>sont</a:t>
            </a:r>
            <a:r>
              <a:rPr lang="cs-CZ" sz="3600" dirty="0" smtClean="0"/>
              <a:t> les </a:t>
            </a:r>
            <a:r>
              <a:rPr lang="cs-CZ" sz="3600" dirty="0" err="1" smtClean="0"/>
              <a:t>caractéristiques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</a:t>
            </a:r>
            <a:r>
              <a:rPr lang="cs-CZ" sz="3600" dirty="0" err="1" smtClean="0"/>
              <a:t>lexique</a:t>
            </a:r>
            <a:r>
              <a:rPr lang="cs-CZ" sz="3600" dirty="0" smtClean="0"/>
              <a:t> </a:t>
            </a:r>
            <a:r>
              <a:rPr lang="cs-CZ" sz="3600" dirty="0" err="1" smtClean="0"/>
              <a:t>concernant</a:t>
            </a:r>
            <a:r>
              <a:rPr lang="cs-CZ" sz="3600" dirty="0" smtClean="0"/>
              <a:t> </a:t>
            </a:r>
            <a:r>
              <a:rPr lang="cs-CZ" sz="3600" dirty="0" err="1" smtClean="0"/>
              <a:t>l’attitude</a:t>
            </a:r>
            <a:r>
              <a:rPr lang="cs-CZ" sz="3600" dirty="0" smtClean="0"/>
              <a:t> et </a:t>
            </a:r>
            <a:r>
              <a:rPr lang="cs-CZ" sz="3600" dirty="0" err="1" smtClean="0"/>
              <a:t>le</a:t>
            </a:r>
            <a:r>
              <a:rPr lang="cs-CZ" sz="3600" dirty="0" smtClean="0"/>
              <a:t> style de </a:t>
            </a:r>
            <a:r>
              <a:rPr lang="cs-CZ" sz="3600" dirty="0" err="1" smtClean="0"/>
              <a:t>l’émetteur</a:t>
            </a:r>
            <a:r>
              <a:rPr lang="cs-CZ" sz="3600" dirty="0" smtClean="0"/>
              <a:t> ? </a:t>
            </a:r>
          </a:p>
          <a:p>
            <a:r>
              <a:rPr lang="cs-CZ" sz="3600" dirty="0" err="1" smtClean="0"/>
              <a:t>Quels</a:t>
            </a:r>
            <a:r>
              <a:rPr lang="cs-CZ" sz="3600" dirty="0" smtClean="0"/>
              <a:t> </a:t>
            </a:r>
            <a:r>
              <a:rPr lang="cs-CZ" sz="3600" dirty="0" err="1" smtClean="0"/>
              <a:t>sont</a:t>
            </a:r>
            <a:r>
              <a:rPr lang="cs-CZ" sz="3600" dirty="0" smtClean="0"/>
              <a:t> les </a:t>
            </a:r>
            <a:r>
              <a:rPr lang="cs-CZ" sz="3600" dirty="0" err="1" smtClean="0"/>
              <a:t>champs</a:t>
            </a:r>
            <a:r>
              <a:rPr lang="cs-CZ" sz="3600" dirty="0" smtClean="0"/>
              <a:t> </a:t>
            </a:r>
            <a:r>
              <a:rPr lang="cs-CZ" sz="3600" dirty="0" err="1" smtClean="0"/>
              <a:t>lexicaux</a:t>
            </a:r>
            <a:r>
              <a:rPr lang="cs-CZ" sz="3600" dirty="0" smtClean="0"/>
              <a:t> </a:t>
            </a:r>
            <a:r>
              <a:rPr lang="cs-CZ" sz="3600" dirty="0" err="1" smtClean="0"/>
              <a:t>représentés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texte ? </a:t>
            </a:r>
          </a:p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des </a:t>
            </a:r>
            <a:r>
              <a:rPr lang="cs-CZ" sz="3600" dirty="0" err="1" smtClean="0"/>
              <a:t>parties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</a:t>
            </a:r>
            <a:r>
              <a:rPr lang="cs-CZ" sz="3600" dirty="0" err="1" smtClean="0"/>
              <a:t>discours</a:t>
            </a:r>
            <a:r>
              <a:rPr lang="cs-CZ" sz="3600" dirty="0" smtClean="0"/>
              <a:t> (</a:t>
            </a:r>
            <a:r>
              <a:rPr lang="cs-CZ" sz="3600" dirty="0" err="1" smtClean="0"/>
              <a:t>noms</a:t>
            </a:r>
            <a:r>
              <a:rPr lang="cs-CZ" sz="3600" dirty="0" smtClean="0"/>
              <a:t>, </a:t>
            </a:r>
            <a:r>
              <a:rPr lang="cs-CZ" sz="3600" dirty="0" err="1" smtClean="0"/>
              <a:t>adjectifs</a:t>
            </a:r>
            <a:r>
              <a:rPr lang="cs-CZ" sz="3600" dirty="0" smtClean="0"/>
              <a:t>) ou des </a:t>
            </a:r>
            <a:r>
              <a:rPr lang="cs-CZ" sz="3600" dirty="0" err="1" smtClean="0"/>
              <a:t>modèles</a:t>
            </a:r>
            <a:r>
              <a:rPr lang="cs-CZ" sz="3600" dirty="0" smtClean="0"/>
              <a:t> de </a:t>
            </a:r>
            <a:r>
              <a:rPr lang="cs-CZ" sz="3600" dirty="0" err="1" smtClean="0"/>
              <a:t>formation</a:t>
            </a:r>
            <a:r>
              <a:rPr lang="cs-CZ" sz="3600" dirty="0" smtClean="0"/>
              <a:t> de </a:t>
            </a:r>
            <a:r>
              <a:rPr lang="cs-CZ" sz="3600" dirty="0" err="1" smtClean="0"/>
              <a:t>mots</a:t>
            </a:r>
            <a:r>
              <a:rPr lang="cs-CZ" sz="3600" dirty="0" smtClean="0"/>
              <a:t> </a:t>
            </a:r>
            <a:r>
              <a:rPr lang="cs-CZ" sz="3600" dirty="0" err="1" smtClean="0"/>
              <a:t>dont</a:t>
            </a:r>
            <a:r>
              <a:rPr lang="cs-CZ" sz="3600" dirty="0" smtClean="0"/>
              <a:t> la </a:t>
            </a:r>
            <a:r>
              <a:rPr lang="cs-CZ" sz="3600" dirty="0" err="1" smtClean="0"/>
              <a:t>fréquence</a:t>
            </a:r>
            <a:r>
              <a:rPr lang="cs-CZ" sz="3600" dirty="0" smtClean="0"/>
              <a:t> </a:t>
            </a:r>
            <a:r>
              <a:rPr lang="cs-CZ" sz="3600" dirty="0" err="1" smtClean="0"/>
              <a:t>dans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texte </a:t>
            </a:r>
            <a:r>
              <a:rPr lang="cs-CZ" sz="3600" dirty="0" err="1" smtClean="0"/>
              <a:t>serait</a:t>
            </a:r>
            <a:r>
              <a:rPr lang="cs-CZ" sz="3600" dirty="0" smtClean="0"/>
              <a:t> </a:t>
            </a:r>
            <a:r>
              <a:rPr lang="cs-CZ" sz="3600" dirty="0" err="1" smtClean="0"/>
              <a:t>inhabituelle</a:t>
            </a:r>
            <a:r>
              <a:rPr lang="cs-CZ" sz="3600" dirty="0" smtClean="0"/>
              <a:t> ? </a:t>
            </a:r>
          </a:p>
          <a:p>
            <a:r>
              <a:rPr lang="cs-CZ" sz="3600" dirty="0" err="1" smtClean="0"/>
              <a:t>Quel</a:t>
            </a:r>
            <a:r>
              <a:rPr lang="cs-CZ" sz="3600" dirty="0" smtClean="0"/>
              <a:t> </a:t>
            </a:r>
            <a:r>
              <a:rPr lang="cs-CZ" sz="3600" dirty="0" err="1" smtClean="0"/>
              <a:t>est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style </a:t>
            </a:r>
            <a:r>
              <a:rPr lang="cs-CZ" sz="3600" dirty="0" err="1" smtClean="0"/>
              <a:t>du</a:t>
            </a:r>
            <a:r>
              <a:rPr lang="cs-CZ" sz="3600" dirty="0" smtClean="0"/>
              <a:t> texte ?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0782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La </a:t>
            </a:r>
            <a:r>
              <a:rPr lang="cs-CZ" sz="4000" b="1" dirty="0" err="1"/>
              <a:t>structure</a:t>
            </a:r>
            <a:r>
              <a:rPr lang="cs-CZ" sz="4000" b="1" dirty="0"/>
              <a:t> de la </a:t>
            </a:r>
            <a:r>
              <a:rPr lang="cs-CZ" sz="4000" b="1" dirty="0" err="1"/>
              <a:t>phrase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 err="1" smtClean="0"/>
              <a:t>L’analyse</a:t>
            </a:r>
            <a:r>
              <a:rPr lang="cs-CZ" sz="3600" dirty="0" smtClean="0"/>
              <a:t> </a:t>
            </a:r>
            <a:r>
              <a:rPr lang="cs-CZ" sz="3600" dirty="0"/>
              <a:t>de la </a:t>
            </a:r>
            <a:r>
              <a:rPr lang="cs-CZ" sz="3600" dirty="0" err="1"/>
              <a:t>structure</a:t>
            </a:r>
            <a:r>
              <a:rPr lang="cs-CZ" sz="3600" dirty="0"/>
              <a:t> de la </a:t>
            </a:r>
            <a:r>
              <a:rPr lang="cs-CZ" sz="3600" dirty="0" err="1"/>
              <a:t>phrase</a:t>
            </a:r>
            <a:r>
              <a:rPr lang="cs-CZ" sz="3600" dirty="0"/>
              <a:t> </a:t>
            </a:r>
            <a:r>
              <a:rPr lang="cs-CZ" sz="3600" dirty="0" err="1"/>
              <a:t>peut</a:t>
            </a:r>
            <a:r>
              <a:rPr lang="cs-CZ" sz="3600" dirty="0"/>
              <a:t> </a:t>
            </a:r>
            <a:r>
              <a:rPr lang="cs-CZ" sz="3600" dirty="0" err="1"/>
              <a:t>faire</a:t>
            </a:r>
            <a:r>
              <a:rPr lang="cs-CZ" sz="3600" dirty="0"/>
              <a:t> </a:t>
            </a:r>
            <a:r>
              <a:rPr lang="cs-CZ" sz="3600" dirty="0" err="1"/>
              <a:t>ressortir</a:t>
            </a:r>
            <a:r>
              <a:rPr lang="cs-CZ" sz="3600" dirty="0"/>
              <a:t> 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sujet, la </a:t>
            </a:r>
            <a:r>
              <a:rPr lang="cs-CZ" sz="3600" dirty="0" err="1"/>
              <a:t>composition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et les </a:t>
            </a:r>
            <a:r>
              <a:rPr lang="cs-CZ" sz="3600" dirty="0" err="1"/>
              <a:t>traits</a:t>
            </a:r>
            <a:r>
              <a:rPr lang="cs-CZ" sz="3600" dirty="0"/>
              <a:t> </a:t>
            </a:r>
            <a:r>
              <a:rPr lang="cs-CZ" sz="3600" dirty="0" err="1"/>
              <a:t>suprasegmentaux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texte.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peuvent</a:t>
            </a:r>
            <a:r>
              <a:rPr lang="cs-CZ" sz="3600" dirty="0"/>
              <a:t> </a:t>
            </a:r>
            <a:r>
              <a:rPr lang="cs-CZ" sz="3600" dirty="0" err="1"/>
              <a:t>contribuer</a:t>
            </a:r>
            <a:r>
              <a:rPr lang="cs-CZ" sz="3600" dirty="0"/>
              <a:t> à </a:t>
            </a:r>
            <a:r>
              <a:rPr lang="cs-CZ" sz="3600" dirty="0" err="1"/>
              <a:t>l’analyse</a:t>
            </a:r>
            <a:r>
              <a:rPr lang="cs-CZ" sz="3600" dirty="0"/>
              <a:t> de la </a:t>
            </a:r>
            <a:r>
              <a:rPr lang="cs-CZ" sz="3600" dirty="0" err="1"/>
              <a:t>structure</a:t>
            </a:r>
            <a:r>
              <a:rPr lang="cs-CZ" sz="3600" dirty="0"/>
              <a:t> de la </a:t>
            </a:r>
            <a:r>
              <a:rPr lang="cs-CZ" sz="3600" dirty="0" err="1"/>
              <a:t>phrase</a:t>
            </a:r>
            <a:r>
              <a:rPr lang="cs-CZ" sz="3600" dirty="0"/>
              <a:t> :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Les </a:t>
            </a:r>
            <a:r>
              <a:rPr lang="cs-CZ" sz="3600" dirty="0" err="1"/>
              <a:t>phrases</a:t>
            </a:r>
            <a:r>
              <a:rPr lang="cs-CZ" sz="3600" dirty="0"/>
              <a:t> </a:t>
            </a:r>
            <a:r>
              <a:rPr lang="cs-CZ" sz="3600" dirty="0" err="1"/>
              <a:t>sont-elles</a:t>
            </a:r>
            <a:r>
              <a:rPr lang="cs-CZ" sz="3600" dirty="0"/>
              <a:t> </a:t>
            </a:r>
            <a:r>
              <a:rPr lang="cs-CZ" sz="3600" dirty="0" err="1"/>
              <a:t>longues</a:t>
            </a:r>
            <a:r>
              <a:rPr lang="cs-CZ" sz="3600" dirty="0"/>
              <a:t> ou </a:t>
            </a:r>
            <a:r>
              <a:rPr lang="cs-CZ" sz="3600" dirty="0" err="1"/>
              <a:t>courtes</a:t>
            </a:r>
            <a:r>
              <a:rPr lang="cs-CZ" sz="3600" dirty="0"/>
              <a:t>, </a:t>
            </a:r>
            <a:r>
              <a:rPr lang="cs-CZ" sz="3600" dirty="0" err="1"/>
              <a:t>comportent-elles</a:t>
            </a:r>
            <a:r>
              <a:rPr lang="cs-CZ" sz="3600" dirty="0"/>
              <a:t> des </a:t>
            </a:r>
            <a:r>
              <a:rPr lang="cs-CZ" sz="3600" dirty="0" err="1" smtClean="0"/>
              <a:t>propositions</a:t>
            </a:r>
            <a:r>
              <a:rPr lang="cs-CZ" sz="3600" dirty="0" smtClean="0"/>
              <a:t> </a:t>
            </a:r>
            <a:r>
              <a:rPr lang="cs-CZ" sz="3600" dirty="0" err="1" smtClean="0"/>
              <a:t>coordonnées</a:t>
            </a:r>
            <a:r>
              <a:rPr lang="cs-CZ" sz="3600" dirty="0" smtClean="0"/>
              <a:t> </a:t>
            </a:r>
            <a:r>
              <a:rPr lang="cs-CZ" sz="3600" dirty="0"/>
              <a:t>ou </a:t>
            </a:r>
            <a:r>
              <a:rPr lang="cs-CZ" sz="3600" dirty="0" err="1"/>
              <a:t>subordonnées</a:t>
            </a:r>
            <a:r>
              <a:rPr lang="cs-CZ" sz="3600" dirty="0"/>
              <a:t> ?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Comment </a:t>
            </a:r>
            <a:r>
              <a:rPr lang="cs-CZ" sz="3600" dirty="0" err="1"/>
              <a:t>sont-elles</a:t>
            </a:r>
            <a:r>
              <a:rPr lang="cs-CZ" sz="3600" dirty="0"/>
              <a:t> </a:t>
            </a:r>
            <a:r>
              <a:rPr lang="cs-CZ" sz="3600" dirty="0" err="1"/>
              <a:t>reliées</a:t>
            </a:r>
            <a:r>
              <a:rPr lang="cs-CZ" sz="3600" dirty="0"/>
              <a:t> </a:t>
            </a:r>
            <a:r>
              <a:rPr lang="cs-CZ" sz="3600" dirty="0" err="1"/>
              <a:t>entre</a:t>
            </a:r>
            <a:r>
              <a:rPr lang="cs-CZ" sz="3600" dirty="0"/>
              <a:t> </a:t>
            </a:r>
            <a:r>
              <a:rPr lang="cs-CZ" sz="3600" dirty="0" err="1"/>
              <a:t>elles</a:t>
            </a:r>
            <a:r>
              <a:rPr lang="cs-CZ" sz="3600" dirty="0"/>
              <a:t> ?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1821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La </a:t>
            </a:r>
            <a:r>
              <a:rPr lang="cs-CZ" sz="4000" b="1" dirty="0" err="1"/>
              <a:t>structure</a:t>
            </a:r>
            <a:r>
              <a:rPr lang="cs-CZ" sz="4000" b="1" dirty="0"/>
              <a:t> de la </a:t>
            </a:r>
            <a:r>
              <a:rPr lang="cs-CZ" sz="4000" b="1" dirty="0" err="1"/>
              <a:t>phrase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sz="3600" dirty="0" err="1" smtClean="0"/>
              <a:t>Quels</a:t>
            </a:r>
            <a:r>
              <a:rPr lang="cs-CZ" sz="3600" dirty="0" smtClean="0"/>
              <a:t> </a:t>
            </a:r>
            <a:r>
              <a:rPr lang="cs-CZ" sz="3600" dirty="0" err="1" smtClean="0"/>
              <a:t>sont</a:t>
            </a:r>
            <a:r>
              <a:rPr lang="cs-CZ" sz="3600" dirty="0" smtClean="0"/>
              <a:t> les </a:t>
            </a:r>
            <a:r>
              <a:rPr lang="cs-CZ" sz="3600" dirty="0" err="1" smtClean="0"/>
              <a:t>types</a:t>
            </a:r>
            <a:r>
              <a:rPr lang="cs-CZ" sz="3600" dirty="0" smtClean="0"/>
              <a:t> </a:t>
            </a:r>
            <a:r>
              <a:rPr lang="cs-CZ" sz="3600" dirty="0"/>
              <a:t>de </a:t>
            </a:r>
            <a:r>
              <a:rPr lang="cs-CZ" sz="3600" dirty="0" err="1" smtClean="0"/>
              <a:t>phrase</a:t>
            </a:r>
            <a:r>
              <a:rPr lang="cs-CZ" sz="3600" dirty="0" smtClean="0"/>
              <a:t> </a:t>
            </a:r>
            <a:r>
              <a:rPr lang="cs-CZ" sz="3600" dirty="0" err="1" smtClean="0"/>
              <a:t>utilisés</a:t>
            </a:r>
            <a:r>
              <a:rPr lang="cs-CZ" sz="3600" dirty="0" smtClean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 </a:t>
            </a:r>
            <a:endParaRPr lang="cs-CZ" sz="3600" dirty="0" smtClean="0"/>
          </a:p>
          <a:p>
            <a:r>
              <a:rPr lang="cs-CZ" sz="3600" dirty="0" err="1" smtClean="0"/>
              <a:t>L’ordre</a:t>
            </a:r>
            <a:r>
              <a:rPr lang="cs-CZ" sz="3600" dirty="0" smtClean="0"/>
              <a:t> </a:t>
            </a:r>
            <a:r>
              <a:rPr lang="cs-CZ" sz="3600" dirty="0"/>
              <a:t>des </a:t>
            </a:r>
            <a:r>
              <a:rPr lang="cs-CZ" sz="3600" dirty="0" err="1"/>
              <a:t>éléments</a:t>
            </a:r>
            <a:r>
              <a:rPr lang="cs-CZ" sz="3600" dirty="0"/>
              <a:t> </a:t>
            </a:r>
            <a:r>
              <a:rPr lang="cs-CZ" sz="3600" dirty="0" err="1"/>
              <a:t>constitutifs</a:t>
            </a:r>
            <a:r>
              <a:rPr lang="cs-CZ" sz="3600" dirty="0"/>
              <a:t> de la </a:t>
            </a:r>
            <a:r>
              <a:rPr lang="cs-CZ" sz="3600" dirty="0" err="1"/>
              <a:t>phrase</a:t>
            </a:r>
            <a:r>
              <a:rPr lang="cs-CZ" sz="3600" dirty="0"/>
              <a:t> </a:t>
            </a:r>
            <a:r>
              <a:rPr lang="cs-CZ" sz="3600" dirty="0" err="1"/>
              <a:t>correspond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à la </a:t>
            </a:r>
            <a:r>
              <a:rPr lang="cs-CZ" sz="3600" dirty="0" err="1"/>
              <a:t>structure</a:t>
            </a:r>
            <a:r>
              <a:rPr lang="cs-CZ" sz="3600" dirty="0"/>
              <a:t> </a:t>
            </a:r>
            <a:r>
              <a:rPr lang="cs-CZ" sz="3600" dirty="0" err="1"/>
              <a:t>thème</a:t>
            </a:r>
            <a:r>
              <a:rPr lang="cs-CZ" sz="3600" dirty="0"/>
              <a:t>/</a:t>
            </a:r>
            <a:r>
              <a:rPr lang="cs-CZ" sz="3600" dirty="0" err="1"/>
              <a:t>rhème</a:t>
            </a:r>
            <a:r>
              <a:rPr lang="cs-CZ" sz="3600" dirty="0"/>
              <a:t> ? </a:t>
            </a:r>
            <a:endParaRPr lang="cs-CZ" sz="3600" dirty="0" smtClean="0"/>
          </a:p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</a:t>
            </a:r>
            <a:r>
              <a:rPr lang="cs-CZ" sz="3600" dirty="0"/>
              <a:t>des </a:t>
            </a:r>
            <a:r>
              <a:rPr lang="cs-CZ" sz="3600" dirty="0" err="1"/>
              <a:t>structures</a:t>
            </a:r>
            <a:r>
              <a:rPr lang="cs-CZ" sz="3600" dirty="0"/>
              <a:t> de </a:t>
            </a:r>
            <a:r>
              <a:rPr lang="cs-CZ" sz="3600" dirty="0" err="1"/>
              <a:t>focalisation</a:t>
            </a:r>
            <a:r>
              <a:rPr lang="cs-CZ" sz="3600" dirty="0"/>
              <a:t> ou des </a:t>
            </a:r>
            <a:r>
              <a:rPr lang="cs-CZ" sz="3600" dirty="0" err="1"/>
              <a:t>déviations</a:t>
            </a:r>
            <a:r>
              <a:rPr lang="cs-CZ" sz="3600" dirty="0"/>
              <a:t> par </a:t>
            </a:r>
            <a:r>
              <a:rPr lang="cs-CZ" sz="3600" dirty="0" err="1"/>
              <a:t>rapport</a:t>
            </a:r>
            <a:r>
              <a:rPr lang="cs-CZ" sz="3600" dirty="0"/>
              <a:t> à </a:t>
            </a:r>
            <a:r>
              <a:rPr lang="cs-CZ" sz="3600" dirty="0" err="1"/>
              <a:t>l’ordre</a:t>
            </a:r>
            <a:r>
              <a:rPr lang="cs-CZ" sz="3600" dirty="0"/>
              <a:t> </a:t>
            </a:r>
            <a:r>
              <a:rPr lang="cs-CZ" sz="3600" dirty="0" err="1"/>
              <a:t>normal</a:t>
            </a:r>
            <a:r>
              <a:rPr lang="cs-CZ" sz="3600" dirty="0"/>
              <a:t> des </a:t>
            </a:r>
            <a:r>
              <a:rPr lang="cs-CZ" sz="3600" dirty="0" err="1"/>
              <a:t>mots</a:t>
            </a:r>
            <a:r>
              <a:rPr lang="cs-CZ" sz="3600" dirty="0"/>
              <a:t> ? </a:t>
            </a:r>
            <a:endParaRPr lang="cs-CZ" sz="3600" dirty="0" smtClean="0"/>
          </a:p>
          <a:p>
            <a:r>
              <a:rPr lang="cs-CZ" sz="3600" dirty="0" err="1" smtClean="0"/>
              <a:t>Existe</a:t>
            </a:r>
            <a:r>
              <a:rPr lang="cs-CZ" sz="3600" dirty="0" smtClean="0"/>
              <a:t>-t-</a:t>
            </a:r>
            <a:r>
              <a:rPr lang="cs-CZ" sz="3600" dirty="0" err="1" smtClean="0"/>
              <a:t>il</a:t>
            </a:r>
            <a:r>
              <a:rPr lang="cs-CZ" sz="3600" dirty="0" smtClean="0"/>
              <a:t> </a:t>
            </a:r>
            <a:r>
              <a:rPr lang="cs-CZ" sz="3600" dirty="0" err="1"/>
              <a:t>une</a:t>
            </a:r>
            <a:r>
              <a:rPr lang="cs-CZ" sz="3600" dirty="0"/>
              <a:t> mise en </a:t>
            </a:r>
            <a:r>
              <a:rPr lang="cs-CZ" sz="3600" dirty="0" err="1"/>
              <a:t>relief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6073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La </a:t>
            </a:r>
            <a:r>
              <a:rPr lang="cs-CZ" sz="3600" b="1" dirty="0" err="1"/>
              <a:t>structure</a:t>
            </a:r>
            <a:r>
              <a:rPr lang="cs-CZ" sz="3600" b="1" dirty="0"/>
              <a:t> de la </a:t>
            </a:r>
            <a:r>
              <a:rPr lang="cs-CZ" sz="3600" b="1" dirty="0" err="1"/>
              <a:t>phrase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 err="1"/>
              <a:t>Existe</a:t>
            </a:r>
            <a:r>
              <a:rPr lang="cs-CZ" sz="3900" dirty="0"/>
              <a:t>-t-</a:t>
            </a:r>
            <a:r>
              <a:rPr lang="cs-CZ" sz="3900" dirty="0" err="1"/>
              <a:t>il</a:t>
            </a:r>
            <a:r>
              <a:rPr lang="cs-CZ" sz="3900" dirty="0"/>
              <a:t> des </a:t>
            </a:r>
            <a:r>
              <a:rPr lang="cs-CZ" sz="3900" dirty="0" err="1"/>
              <a:t>caractéristiques</a:t>
            </a:r>
            <a:r>
              <a:rPr lang="cs-CZ" sz="3900" dirty="0"/>
              <a:t> </a:t>
            </a:r>
            <a:r>
              <a:rPr lang="cs-CZ" sz="3900" dirty="0" err="1"/>
              <a:t>syntaxiques</a:t>
            </a:r>
            <a:r>
              <a:rPr lang="cs-CZ" sz="3900" dirty="0"/>
              <a:t> </a:t>
            </a:r>
            <a:r>
              <a:rPr lang="cs-CZ" sz="3900" dirty="0" err="1"/>
              <a:t>telles</a:t>
            </a:r>
            <a:r>
              <a:rPr lang="cs-CZ" sz="3900" dirty="0"/>
              <a:t> les </a:t>
            </a:r>
            <a:r>
              <a:rPr lang="cs-CZ" sz="3900" dirty="0" err="1"/>
              <a:t>parallélismes</a:t>
            </a:r>
            <a:r>
              <a:rPr lang="cs-CZ" sz="3900" dirty="0"/>
              <a:t>, les </a:t>
            </a:r>
            <a:r>
              <a:rPr lang="cs-CZ" sz="3900" dirty="0" err="1"/>
              <a:t>chiasmes</a:t>
            </a:r>
            <a:r>
              <a:rPr lang="cs-CZ" sz="3900" dirty="0"/>
              <a:t>, les </a:t>
            </a:r>
            <a:r>
              <a:rPr lang="cs-CZ" sz="3900" dirty="0" err="1"/>
              <a:t>questions</a:t>
            </a:r>
            <a:r>
              <a:rPr lang="cs-CZ" sz="3900" dirty="0"/>
              <a:t> </a:t>
            </a:r>
            <a:r>
              <a:rPr lang="cs-CZ" sz="3900" dirty="0" err="1"/>
              <a:t>rhétoriques</a:t>
            </a:r>
            <a:r>
              <a:rPr lang="cs-CZ" sz="3900" dirty="0"/>
              <a:t>, les </a:t>
            </a:r>
            <a:r>
              <a:rPr lang="cs-CZ" sz="3900" dirty="0" err="1"/>
              <a:t>parenthèses</a:t>
            </a:r>
            <a:r>
              <a:rPr lang="cs-CZ" sz="3900" dirty="0"/>
              <a:t>, </a:t>
            </a:r>
            <a:r>
              <a:rPr lang="cs-CZ" sz="3900" dirty="0" err="1"/>
              <a:t>etc</a:t>
            </a:r>
            <a:r>
              <a:rPr lang="cs-CZ" sz="3900" dirty="0"/>
              <a:t>. ? </a:t>
            </a:r>
            <a:endParaRPr lang="cs-CZ" sz="3900" dirty="0" smtClean="0"/>
          </a:p>
          <a:p>
            <a:r>
              <a:rPr lang="cs-CZ" sz="3900" dirty="0" err="1" smtClean="0"/>
              <a:t>Quelle</a:t>
            </a:r>
            <a:r>
              <a:rPr lang="cs-CZ" sz="3900" dirty="0" smtClean="0"/>
              <a:t> </a:t>
            </a:r>
            <a:r>
              <a:rPr lang="cs-CZ" sz="3900" dirty="0" err="1"/>
              <a:t>est</a:t>
            </a:r>
            <a:r>
              <a:rPr lang="cs-CZ" sz="3900" dirty="0"/>
              <a:t> </a:t>
            </a:r>
            <a:r>
              <a:rPr lang="cs-CZ" sz="3900" dirty="0" err="1"/>
              <a:t>leur</a:t>
            </a:r>
            <a:r>
              <a:rPr lang="cs-CZ" sz="3900" dirty="0"/>
              <a:t> </a:t>
            </a:r>
            <a:r>
              <a:rPr lang="cs-CZ" sz="3900" dirty="0" err="1"/>
              <a:t>fonction</a:t>
            </a:r>
            <a:r>
              <a:rPr lang="cs-CZ" sz="3900" dirty="0"/>
              <a:t> </a:t>
            </a:r>
            <a:r>
              <a:rPr lang="cs-CZ" sz="3900" dirty="0" err="1"/>
              <a:t>dans</a:t>
            </a:r>
            <a:r>
              <a:rPr lang="cs-CZ" sz="3900" dirty="0"/>
              <a:t> </a:t>
            </a:r>
            <a:r>
              <a:rPr lang="cs-CZ" sz="3900" dirty="0" err="1"/>
              <a:t>le</a:t>
            </a:r>
            <a:r>
              <a:rPr lang="cs-CZ" sz="3900" dirty="0"/>
              <a:t> texte ? </a:t>
            </a:r>
            <a:endParaRPr lang="cs-CZ" sz="3900" dirty="0" smtClean="0"/>
          </a:p>
          <a:p>
            <a:r>
              <a:rPr lang="cs-CZ" sz="3900" dirty="0" err="1" smtClean="0"/>
              <a:t>Existe</a:t>
            </a:r>
            <a:r>
              <a:rPr lang="cs-CZ" sz="3900" dirty="0" smtClean="0"/>
              <a:t>-t-</a:t>
            </a:r>
            <a:r>
              <a:rPr lang="cs-CZ" sz="3900" dirty="0" err="1" smtClean="0"/>
              <a:t>il</a:t>
            </a:r>
            <a:r>
              <a:rPr lang="cs-CZ" sz="3900" dirty="0" smtClean="0"/>
              <a:t> </a:t>
            </a:r>
            <a:r>
              <a:rPr lang="cs-CZ" sz="3900" dirty="0"/>
              <a:t>des </a:t>
            </a:r>
            <a:r>
              <a:rPr lang="cs-CZ" sz="3900" dirty="0" err="1"/>
              <a:t>caractéristiques</a:t>
            </a:r>
            <a:r>
              <a:rPr lang="cs-CZ" sz="3900" dirty="0"/>
              <a:t> </a:t>
            </a:r>
            <a:r>
              <a:rPr lang="cs-CZ" sz="3900" dirty="0" err="1"/>
              <a:t>syntaxiques</a:t>
            </a:r>
            <a:r>
              <a:rPr lang="cs-CZ" sz="3900" dirty="0"/>
              <a:t> </a:t>
            </a:r>
            <a:r>
              <a:rPr lang="cs-CZ" sz="3900" dirty="0" err="1"/>
              <a:t>déterminées</a:t>
            </a:r>
            <a:r>
              <a:rPr lang="cs-CZ" sz="3900" dirty="0"/>
              <a:t> par </a:t>
            </a:r>
            <a:r>
              <a:rPr lang="cs-CZ" sz="3900" dirty="0" err="1"/>
              <a:t>le</a:t>
            </a:r>
            <a:r>
              <a:rPr lang="cs-CZ" sz="3900" dirty="0"/>
              <a:t> </a:t>
            </a:r>
            <a:r>
              <a:rPr lang="cs-CZ" sz="3900" dirty="0" err="1"/>
              <a:t>destinataire</a:t>
            </a:r>
            <a:r>
              <a:rPr lang="cs-CZ" sz="3900" dirty="0"/>
              <a:t>, les </a:t>
            </a:r>
            <a:r>
              <a:rPr lang="cs-CZ" sz="3900" dirty="0" err="1"/>
              <a:t>conventions</a:t>
            </a:r>
            <a:r>
              <a:rPr lang="cs-CZ" sz="3900" dirty="0"/>
              <a:t> </a:t>
            </a:r>
            <a:r>
              <a:rPr lang="cs-CZ" sz="3900" dirty="0" err="1"/>
              <a:t>du</a:t>
            </a:r>
            <a:r>
              <a:rPr lang="cs-CZ" sz="3900" dirty="0"/>
              <a:t> type de texte ou </a:t>
            </a:r>
            <a:r>
              <a:rPr lang="cs-CZ" sz="3900" dirty="0" err="1"/>
              <a:t>le</a:t>
            </a:r>
            <a:r>
              <a:rPr lang="cs-CZ" sz="3900" dirty="0"/>
              <a:t> </a:t>
            </a:r>
            <a:r>
              <a:rPr lang="cs-CZ" sz="3900" dirty="0" err="1"/>
              <a:t>moyen</a:t>
            </a:r>
            <a:r>
              <a:rPr lang="cs-CZ" sz="3900" dirty="0"/>
              <a:t> de </a:t>
            </a:r>
            <a:r>
              <a:rPr lang="cs-CZ" sz="3900" dirty="0" err="1"/>
              <a:t>communication</a:t>
            </a:r>
            <a:r>
              <a:rPr lang="cs-CZ" sz="3900" dirty="0"/>
              <a:t> ? </a:t>
            </a:r>
            <a:endParaRPr lang="cs-CZ" sz="3900" dirty="0" smtClean="0"/>
          </a:p>
          <a:p>
            <a:r>
              <a:rPr lang="cs-CZ" sz="3900" dirty="0" err="1" smtClean="0"/>
              <a:t>Le</a:t>
            </a:r>
            <a:r>
              <a:rPr lang="cs-CZ" sz="3900" dirty="0" smtClean="0"/>
              <a:t> </a:t>
            </a:r>
            <a:r>
              <a:rPr lang="cs-CZ" sz="3900" dirty="0" err="1"/>
              <a:t>skopos</a:t>
            </a:r>
            <a:r>
              <a:rPr lang="cs-CZ" sz="3900" dirty="0"/>
              <a:t> de la </a:t>
            </a:r>
            <a:r>
              <a:rPr lang="cs-CZ" sz="3900" dirty="0" err="1"/>
              <a:t>traduction</a:t>
            </a:r>
            <a:r>
              <a:rPr lang="cs-CZ" sz="3900" dirty="0"/>
              <a:t> </a:t>
            </a:r>
            <a:r>
              <a:rPr lang="cs-CZ" sz="3900" dirty="0" err="1"/>
              <a:t>nécessite</a:t>
            </a:r>
            <a:r>
              <a:rPr lang="cs-CZ" sz="3900" dirty="0"/>
              <a:t>-t-</a:t>
            </a:r>
            <a:r>
              <a:rPr lang="cs-CZ" sz="3900" dirty="0" err="1"/>
              <a:t>il</a:t>
            </a:r>
            <a:r>
              <a:rPr lang="cs-CZ" sz="3900" dirty="0"/>
              <a:t> des </a:t>
            </a:r>
            <a:r>
              <a:rPr lang="cs-CZ" sz="3900" dirty="0" err="1"/>
              <a:t>adaptations</a:t>
            </a:r>
            <a:r>
              <a:rPr lang="cs-CZ" sz="3900" dirty="0"/>
              <a:t> ?</a:t>
            </a:r>
            <a:endParaRPr lang="fr-FR" sz="39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56570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Les </a:t>
            </a:r>
            <a:r>
              <a:rPr lang="cs-CZ" sz="3600" b="1" dirty="0" err="1"/>
              <a:t>éléments</a:t>
            </a:r>
            <a:r>
              <a:rPr lang="cs-CZ" sz="3600" b="1" dirty="0"/>
              <a:t> </a:t>
            </a:r>
            <a:r>
              <a:rPr lang="cs-CZ" sz="3600" b="1" dirty="0" err="1"/>
              <a:t>suprasegmentaux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cs-CZ" sz="3600" dirty="0" err="1"/>
              <a:t>Ce</a:t>
            </a:r>
            <a:r>
              <a:rPr lang="cs-CZ" sz="3600" dirty="0"/>
              <a:t> </a:t>
            </a:r>
            <a:r>
              <a:rPr lang="cs-CZ" sz="3600" dirty="0" err="1"/>
              <a:t>sont</a:t>
            </a:r>
            <a:r>
              <a:rPr lang="cs-CZ" sz="3600" dirty="0"/>
              <a:t> les </a:t>
            </a:r>
            <a:r>
              <a:rPr lang="cs-CZ" sz="3600" u="sng" dirty="0" err="1"/>
              <a:t>éléments</a:t>
            </a:r>
            <a:r>
              <a:rPr lang="cs-CZ" sz="3600" u="sng" dirty="0"/>
              <a:t> </a:t>
            </a:r>
            <a:r>
              <a:rPr lang="cs-CZ" sz="3600" u="sng" dirty="0" err="1"/>
              <a:t>relatifs</a:t>
            </a:r>
            <a:r>
              <a:rPr lang="cs-CZ" sz="3600" u="sng" dirty="0"/>
              <a:t> à la </a:t>
            </a:r>
            <a:r>
              <a:rPr lang="cs-CZ" sz="3600" u="sng" dirty="0" err="1"/>
              <a:t>prosodie</a:t>
            </a:r>
            <a:r>
              <a:rPr lang="cs-CZ" sz="3600" u="sng" dirty="0"/>
              <a:t> et à </a:t>
            </a:r>
            <a:r>
              <a:rPr lang="cs-CZ" sz="3600" u="sng" dirty="0" err="1"/>
              <a:t>l’intonation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oral et </a:t>
            </a:r>
            <a:r>
              <a:rPr lang="cs-CZ" sz="3600" dirty="0" err="1"/>
              <a:t>leur</a:t>
            </a:r>
            <a:r>
              <a:rPr lang="cs-CZ" sz="3600" dirty="0"/>
              <a:t> </a:t>
            </a:r>
            <a:r>
              <a:rPr lang="cs-CZ" sz="3600" u="sng" dirty="0" err="1"/>
              <a:t>représentation</a:t>
            </a:r>
            <a:r>
              <a:rPr lang="cs-CZ" sz="3600" u="sng" dirty="0"/>
              <a:t> </a:t>
            </a:r>
            <a:r>
              <a:rPr lang="cs-CZ" sz="3600" u="sng" dirty="0" err="1"/>
              <a:t>graphique</a:t>
            </a:r>
            <a:r>
              <a:rPr lang="cs-CZ" sz="3600" u="sng" dirty="0"/>
              <a:t> </a:t>
            </a:r>
            <a:r>
              <a:rPr lang="cs-CZ" sz="3600" u="sng" dirty="0" err="1"/>
              <a:t>dans</a:t>
            </a:r>
            <a:r>
              <a:rPr lang="cs-CZ" sz="3600" u="sng" dirty="0"/>
              <a:t> </a:t>
            </a:r>
            <a:r>
              <a:rPr lang="cs-CZ" sz="3600" u="sng" dirty="0" err="1"/>
              <a:t>un</a:t>
            </a:r>
            <a:r>
              <a:rPr lang="cs-CZ" sz="3600" u="sng" dirty="0"/>
              <a:t> texte </a:t>
            </a:r>
            <a:r>
              <a:rPr lang="cs-CZ" sz="3600" u="sng" dirty="0" err="1"/>
              <a:t>écrit</a:t>
            </a:r>
            <a:r>
              <a:rPr lang="cs-CZ" sz="3600" dirty="0"/>
              <a:t>.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permettent</a:t>
            </a:r>
            <a:r>
              <a:rPr lang="cs-CZ" sz="3600" dirty="0"/>
              <a:t> de les </a:t>
            </a:r>
            <a:r>
              <a:rPr lang="cs-CZ" sz="3600" dirty="0" err="1"/>
              <a:t>analyser</a:t>
            </a:r>
            <a:r>
              <a:rPr lang="cs-CZ" sz="3600" dirty="0"/>
              <a:t> : </a:t>
            </a:r>
            <a:endParaRPr lang="cs-CZ" sz="3600" dirty="0" smtClean="0"/>
          </a:p>
          <a:p>
            <a:r>
              <a:rPr lang="cs-CZ" sz="3600" dirty="0" err="1" smtClean="0"/>
              <a:t>Quelles</a:t>
            </a:r>
            <a:r>
              <a:rPr lang="cs-CZ" sz="3600" dirty="0" smtClean="0"/>
              <a:t> </a:t>
            </a:r>
            <a:r>
              <a:rPr lang="cs-CZ" sz="3600" dirty="0" err="1"/>
              <a:t>sont</a:t>
            </a:r>
            <a:r>
              <a:rPr lang="cs-CZ" sz="3600" dirty="0"/>
              <a:t> 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suprasegmentales</a:t>
            </a:r>
            <a:r>
              <a:rPr lang="cs-CZ" sz="3600" dirty="0"/>
              <a:t> </a:t>
            </a:r>
            <a:r>
              <a:rPr lang="cs-CZ" sz="3600" dirty="0" err="1"/>
              <a:t>présentes</a:t>
            </a:r>
            <a:r>
              <a:rPr lang="cs-CZ" sz="3600" dirty="0"/>
              <a:t> </a:t>
            </a:r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 Comment </a:t>
            </a:r>
            <a:r>
              <a:rPr lang="cs-CZ" sz="3600" dirty="0" err="1"/>
              <a:t>sont-elles</a:t>
            </a:r>
            <a:r>
              <a:rPr lang="cs-CZ" sz="3600" dirty="0"/>
              <a:t> </a:t>
            </a:r>
            <a:r>
              <a:rPr lang="cs-CZ" sz="3600" dirty="0" err="1"/>
              <a:t>graphiquement</a:t>
            </a:r>
            <a:r>
              <a:rPr lang="cs-CZ" sz="3600" dirty="0"/>
              <a:t> </a:t>
            </a:r>
            <a:r>
              <a:rPr lang="cs-CZ" sz="3600" dirty="0" err="1"/>
              <a:t>représentées</a:t>
            </a:r>
            <a:r>
              <a:rPr lang="cs-CZ" sz="3600" dirty="0"/>
              <a:t> 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3255649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Les </a:t>
            </a:r>
            <a:r>
              <a:rPr lang="cs-CZ" sz="3600" b="1" dirty="0" err="1"/>
              <a:t>éléments</a:t>
            </a:r>
            <a:r>
              <a:rPr lang="cs-CZ" sz="3600" b="1" dirty="0"/>
              <a:t> </a:t>
            </a:r>
            <a:r>
              <a:rPr lang="cs-CZ" sz="3600" b="1" dirty="0" err="1"/>
              <a:t>suprasegmentaux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cs-CZ" sz="3600" dirty="0"/>
              <a:t>Ces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 smtClean="0"/>
              <a:t>sont-elles</a:t>
            </a:r>
            <a:r>
              <a:rPr lang="cs-CZ" sz="3600" dirty="0" smtClean="0"/>
              <a:t> </a:t>
            </a:r>
            <a:r>
              <a:rPr lang="cs-CZ" sz="3600" dirty="0" err="1"/>
              <a:t>spécifiques</a:t>
            </a:r>
            <a:r>
              <a:rPr lang="cs-CZ" sz="3600" dirty="0"/>
              <a:t> </a:t>
            </a:r>
            <a:r>
              <a:rPr lang="cs-CZ" sz="3600" dirty="0" err="1"/>
              <a:t>aux</a:t>
            </a:r>
            <a:r>
              <a:rPr lang="cs-CZ" sz="3600" dirty="0"/>
              <a:t> </a:t>
            </a:r>
            <a:r>
              <a:rPr lang="cs-CZ" sz="3600" dirty="0" err="1"/>
              <a:t>types</a:t>
            </a:r>
            <a:r>
              <a:rPr lang="cs-CZ" sz="3600" dirty="0"/>
              <a:t> de texte ?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suprasegmentales</a:t>
            </a:r>
            <a:r>
              <a:rPr lang="cs-CZ" sz="3600" dirty="0"/>
              <a:t> </a:t>
            </a:r>
            <a:r>
              <a:rPr lang="cs-CZ" sz="3600" dirty="0" err="1"/>
              <a:t>donnent-elles</a:t>
            </a:r>
            <a:r>
              <a:rPr lang="cs-CZ" sz="3600" dirty="0"/>
              <a:t> des </a:t>
            </a:r>
            <a:r>
              <a:rPr lang="cs-CZ" sz="3600" dirty="0" err="1"/>
              <a:t>indications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les </a:t>
            </a:r>
            <a:r>
              <a:rPr lang="cs-CZ" sz="3600" dirty="0" err="1"/>
              <a:t>traits</a:t>
            </a:r>
            <a:r>
              <a:rPr lang="cs-CZ" sz="3600" dirty="0"/>
              <a:t> </a:t>
            </a:r>
            <a:r>
              <a:rPr lang="cs-CZ" sz="3600" dirty="0" err="1"/>
              <a:t>habituels</a:t>
            </a:r>
            <a:r>
              <a:rPr lang="cs-CZ" sz="3600" dirty="0"/>
              <a:t> ou </a:t>
            </a:r>
            <a:r>
              <a:rPr lang="cs-CZ" sz="3600" dirty="0" err="1"/>
              <a:t>sur</a:t>
            </a:r>
            <a:r>
              <a:rPr lang="cs-CZ" sz="3600" dirty="0"/>
              <a:t> </a:t>
            </a:r>
            <a:r>
              <a:rPr lang="cs-CZ" sz="3600" dirty="0" err="1"/>
              <a:t>l’état</a:t>
            </a:r>
            <a:r>
              <a:rPr lang="cs-CZ" sz="3600" dirty="0"/>
              <a:t> </a:t>
            </a:r>
            <a:r>
              <a:rPr lang="cs-CZ" sz="3600" dirty="0" err="1"/>
              <a:t>émotionnel</a:t>
            </a:r>
            <a:r>
              <a:rPr lang="cs-CZ" sz="3600" dirty="0"/>
              <a:t> ou </a:t>
            </a:r>
            <a:r>
              <a:rPr lang="cs-CZ" sz="3600" dirty="0" err="1"/>
              <a:t>psychologique</a:t>
            </a:r>
            <a:r>
              <a:rPr lang="cs-CZ" sz="3600" dirty="0"/>
              <a:t> de </a:t>
            </a:r>
            <a:r>
              <a:rPr lang="cs-CZ" sz="3600" dirty="0" err="1"/>
              <a:t>l’émetteur</a:t>
            </a:r>
            <a:r>
              <a:rPr lang="cs-CZ" sz="3600" dirty="0"/>
              <a:t> ? </a:t>
            </a:r>
            <a:endParaRPr lang="cs-CZ" sz="3600" dirty="0" smtClean="0"/>
          </a:p>
          <a:p>
            <a:r>
              <a:rPr lang="cs-CZ" sz="3600" dirty="0" err="1" smtClean="0"/>
              <a:t>Peut</a:t>
            </a:r>
            <a:r>
              <a:rPr lang="cs-CZ" sz="3600" dirty="0" smtClean="0"/>
              <a:t>-on </a:t>
            </a:r>
            <a:r>
              <a:rPr lang="cs-CZ" sz="3600" dirty="0" err="1"/>
              <a:t>diviser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en </a:t>
            </a:r>
            <a:r>
              <a:rPr lang="cs-CZ" sz="3600" dirty="0" err="1"/>
              <a:t>unités</a:t>
            </a:r>
            <a:r>
              <a:rPr lang="cs-CZ" sz="3600" dirty="0"/>
              <a:t> </a:t>
            </a:r>
            <a:r>
              <a:rPr lang="cs-CZ" sz="3600" dirty="0" err="1"/>
              <a:t>prosodiques</a:t>
            </a:r>
            <a:r>
              <a:rPr lang="cs-CZ" sz="3600" dirty="0"/>
              <a:t> 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0802187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Les </a:t>
            </a:r>
            <a:r>
              <a:rPr lang="cs-CZ" sz="3600" b="1" dirty="0" err="1"/>
              <a:t>éléments</a:t>
            </a:r>
            <a:r>
              <a:rPr lang="cs-CZ" sz="3600" b="1" dirty="0"/>
              <a:t> </a:t>
            </a:r>
            <a:r>
              <a:rPr lang="cs-CZ" sz="3600" b="1" dirty="0" err="1"/>
              <a:t>suprasegmentaux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cs-CZ" sz="3600" dirty="0"/>
              <a:t>Les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suprasegmentales</a:t>
            </a:r>
            <a:r>
              <a:rPr lang="cs-CZ" sz="3600" dirty="0"/>
              <a:t> </a:t>
            </a:r>
            <a:r>
              <a:rPr lang="cs-CZ" sz="3600" dirty="0" err="1"/>
              <a:t>correspondent-elles</a:t>
            </a:r>
            <a:r>
              <a:rPr lang="cs-CZ" sz="3600" dirty="0"/>
              <a:t> à la </a:t>
            </a:r>
            <a:r>
              <a:rPr lang="cs-CZ" sz="3600" dirty="0" err="1"/>
              <a:t>structure</a:t>
            </a:r>
            <a:r>
              <a:rPr lang="cs-CZ" sz="3600" dirty="0"/>
              <a:t> </a:t>
            </a:r>
            <a:r>
              <a:rPr lang="cs-CZ" sz="3600" dirty="0" err="1"/>
              <a:t>thème</a:t>
            </a:r>
            <a:r>
              <a:rPr lang="cs-CZ" sz="3600" dirty="0"/>
              <a:t>/ </a:t>
            </a:r>
            <a:r>
              <a:rPr lang="cs-CZ" sz="3600" dirty="0" err="1"/>
              <a:t>rhème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 ? </a:t>
            </a:r>
            <a:endParaRPr lang="cs-CZ" sz="3600" dirty="0" smtClean="0"/>
          </a:p>
          <a:p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/>
              <a:t>skopos</a:t>
            </a:r>
            <a:r>
              <a:rPr lang="cs-CZ" sz="3600" dirty="0"/>
              <a:t> de la </a:t>
            </a:r>
            <a:r>
              <a:rPr lang="cs-CZ" sz="3600" dirty="0" err="1"/>
              <a:t>traduction</a:t>
            </a:r>
            <a:r>
              <a:rPr lang="cs-CZ" sz="3600" dirty="0"/>
              <a:t> </a:t>
            </a:r>
            <a:r>
              <a:rPr lang="cs-CZ" sz="3600" dirty="0" err="1"/>
              <a:t>nécessite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des </a:t>
            </a:r>
            <a:r>
              <a:rPr lang="cs-CZ" sz="3600" dirty="0" err="1"/>
              <a:t>adaptations</a:t>
            </a:r>
            <a:r>
              <a:rPr lang="cs-CZ" sz="3600" dirty="0"/>
              <a:t> des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suprasegmentales</a:t>
            </a:r>
            <a:r>
              <a:rPr lang="cs-CZ" sz="3600" dirty="0"/>
              <a:t> </a:t>
            </a:r>
            <a:r>
              <a:rPr lang="cs-CZ" sz="3600" dirty="0" err="1"/>
              <a:t>aux</a:t>
            </a:r>
            <a:r>
              <a:rPr lang="cs-CZ" sz="3600" dirty="0"/>
              <a:t> </a:t>
            </a:r>
            <a:r>
              <a:rPr lang="cs-CZ" sz="3600" dirty="0" err="1"/>
              <a:t>modèles</a:t>
            </a:r>
            <a:r>
              <a:rPr lang="cs-CZ" sz="3600" dirty="0"/>
              <a:t> de la </a:t>
            </a:r>
            <a:r>
              <a:rPr lang="cs-CZ" sz="3600" dirty="0" err="1"/>
              <a:t>langue</a:t>
            </a:r>
            <a:r>
              <a:rPr lang="cs-CZ" sz="3600" dirty="0"/>
              <a:t> </a:t>
            </a:r>
            <a:r>
              <a:rPr lang="cs-CZ" sz="3600" dirty="0" err="1"/>
              <a:t>cible</a:t>
            </a:r>
            <a:r>
              <a:rPr lang="cs-CZ" sz="3600" dirty="0"/>
              <a:t> ?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4503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Analyse de </a:t>
            </a:r>
            <a:r>
              <a:rPr lang="cs-CZ" sz="3600" b="1" dirty="0" err="1" smtClean="0"/>
              <a:t>Nord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conclusions</a:t>
            </a:r>
            <a:endParaRPr lang="fr-FR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cs-CZ" sz="3600" dirty="0" err="1"/>
              <a:t>Cette</a:t>
            </a:r>
            <a:r>
              <a:rPr lang="cs-CZ" sz="3600" dirty="0"/>
              <a:t> analyse </a:t>
            </a:r>
            <a:r>
              <a:rPr lang="cs-CZ" sz="3600" dirty="0" err="1"/>
              <a:t>du</a:t>
            </a:r>
            <a:r>
              <a:rPr lang="cs-CZ" sz="3600" dirty="0"/>
              <a:t> texte source </a:t>
            </a:r>
            <a:r>
              <a:rPr lang="cs-CZ" sz="3600" dirty="0" err="1"/>
              <a:t>permet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identification</a:t>
            </a:r>
            <a:r>
              <a:rPr lang="cs-CZ" sz="3600" dirty="0"/>
              <a:t> et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catégorisation</a:t>
            </a:r>
            <a:r>
              <a:rPr lang="cs-CZ" sz="3600" dirty="0"/>
              <a:t> des </a:t>
            </a:r>
            <a:r>
              <a:rPr lang="cs-CZ" sz="3600" dirty="0" err="1"/>
              <a:t>problèmes</a:t>
            </a:r>
            <a:r>
              <a:rPr lang="cs-CZ" sz="3600" dirty="0"/>
              <a:t> de </a:t>
            </a:r>
            <a:r>
              <a:rPr lang="cs-CZ" sz="3600" dirty="0" err="1" smtClean="0"/>
              <a:t>traduction</a:t>
            </a:r>
            <a:r>
              <a:rPr lang="cs-CZ" sz="3600" dirty="0"/>
              <a:t> </a:t>
            </a:r>
            <a:r>
              <a:rPr lang="cs-CZ" sz="3600" dirty="0" smtClean="0"/>
              <a:t>: </a:t>
            </a:r>
          </a:p>
          <a:p>
            <a:r>
              <a:rPr lang="cs-CZ" sz="3600" dirty="0" smtClean="0"/>
              <a:t>les </a:t>
            </a:r>
            <a:r>
              <a:rPr lang="cs-CZ" sz="3600" dirty="0" err="1"/>
              <a:t>problèmes</a:t>
            </a:r>
            <a:r>
              <a:rPr lang="cs-CZ" sz="3600" dirty="0"/>
              <a:t> </a:t>
            </a:r>
            <a:r>
              <a:rPr lang="cs-CZ" sz="3600" dirty="0" err="1"/>
              <a:t>pragmatiques</a:t>
            </a:r>
            <a:r>
              <a:rPr lang="cs-CZ" sz="3600" dirty="0"/>
              <a:t>,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dirty="0" err="1"/>
              <a:t>problèmes</a:t>
            </a:r>
            <a:r>
              <a:rPr lang="cs-CZ" sz="3600" dirty="0"/>
              <a:t> </a:t>
            </a:r>
            <a:r>
              <a:rPr lang="cs-CZ" sz="3600" dirty="0" err="1"/>
              <a:t>culturels</a:t>
            </a:r>
            <a:r>
              <a:rPr lang="cs-CZ" sz="3600" dirty="0"/>
              <a:t>,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dirty="0" err="1"/>
              <a:t>problèmes</a:t>
            </a:r>
            <a:r>
              <a:rPr lang="cs-CZ" sz="3600" dirty="0"/>
              <a:t> </a:t>
            </a:r>
            <a:r>
              <a:rPr lang="cs-CZ" sz="3600" dirty="0" err="1"/>
              <a:t>linguistiques</a:t>
            </a:r>
            <a:r>
              <a:rPr lang="cs-CZ" sz="3600" dirty="0"/>
              <a:t> et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dirty="0" err="1"/>
              <a:t>problèmes</a:t>
            </a:r>
            <a:r>
              <a:rPr lang="cs-CZ" sz="3600" dirty="0"/>
              <a:t> </a:t>
            </a:r>
            <a:r>
              <a:rPr lang="cs-CZ" sz="3600" dirty="0" err="1"/>
              <a:t>spécifiques</a:t>
            </a:r>
            <a:r>
              <a:rPr lang="cs-CZ" sz="3600" dirty="0"/>
              <a:t> au texte.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36640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Analyse de </a:t>
            </a:r>
            <a:r>
              <a:rPr lang="cs-CZ" sz="3600" b="1" dirty="0" err="1" smtClean="0"/>
              <a:t>Nord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conclusions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cs-CZ" sz="3600" dirty="0"/>
              <a:t>Les </a:t>
            </a:r>
            <a:r>
              <a:rPr lang="cs-CZ" sz="3600" u="sng" dirty="0" err="1"/>
              <a:t>problèmes</a:t>
            </a:r>
            <a:r>
              <a:rPr lang="cs-CZ" sz="3600" u="sng" dirty="0"/>
              <a:t> </a:t>
            </a:r>
            <a:r>
              <a:rPr lang="cs-CZ" sz="3600" u="sng" dirty="0" err="1"/>
              <a:t>pragmatiques</a:t>
            </a:r>
            <a:r>
              <a:rPr lang="cs-CZ" sz="3600" u="sng" dirty="0"/>
              <a:t> </a:t>
            </a:r>
            <a:r>
              <a:rPr lang="cs-CZ" sz="3600" dirty="0" err="1"/>
              <a:t>résultent</a:t>
            </a:r>
            <a:r>
              <a:rPr lang="cs-CZ" sz="3600" dirty="0"/>
              <a:t> de la </a:t>
            </a:r>
            <a:r>
              <a:rPr lang="cs-CZ" sz="3600" dirty="0" err="1"/>
              <a:t>différence</a:t>
            </a:r>
            <a:r>
              <a:rPr lang="cs-CZ" sz="3600" dirty="0"/>
              <a:t> des </a:t>
            </a:r>
            <a:r>
              <a:rPr lang="cs-CZ" sz="3600" dirty="0" err="1"/>
              <a:t>situations</a:t>
            </a:r>
            <a:r>
              <a:rPr lang="cs-CZ" sz="3600" dirty="0"/>
              <a:t> des </a:t>
            </a:r>
            <a:r>
              <a:rPr lang="cs-CZ" sz="3600" dirty="0" err="1"/>
              <a:t>textes</a:t>
            </a:r>
            <a:r>
              <a:rPr lang="cs-CZ" sz="3600" dirty="0"/>
              <a:t> source et </a:t>
            </a:r>
            <a:r>
              <a:rPr lang="cs-CZ" sz="3600" dirty="0" err="1"/>
              <a:t>cible</a:t>
            </a:r>
            <a:r>
              <a:rPr lang="cs-CZ" sz="3600" dirty="0"/>
              <a:t>. On </a:t>
            </a:r>
            <a:r>
              <a:rPr lang="cs-CZ" sz="3600" dirty="0" err="1"/>
              <a:t>peut</a:t>
            </a:r>
            <a:r>
              <a:rPr lang="cs-CZ" sz="3600" dirty="0"/>
              <a:t> les </a:t>
            </a:r>
            <a:r>
              <a:rPr lang="cs-CZ" sz="3600" dirty="0" err="1"/>
              <a:t>identifier</a:t>
            </a:r>
            <a:r>
              <a:rPr lang="cs-CZ" sz="3600" dirty="0"/>
              <a:t> en se </a:t>
            </a:r>
            <a:r>
              <a:rPr lang="cs-CZ" sz="3600" dirty="0" err="1"/>
              <a:t>référant</a:t>
            </a:r>
            <a:r>
              <a:rPr lang="cs-CZ" sz="3600" dirty="0"/>
              <a:t> </a:t>
            </a:r>
            <a:r>
              <a:rPr lang="cs-CZ" sz="3600" dirty="0" err="1"/>
              <a:t>aux</a:t>
            </a:r>
            <a:r>
              <a:rPr lang="cs-CZ" sz="3600" dirty="0"/>
              <a:t> </a:t>
            </a:r>
            <a:r>
              <a:rPr lang="cs-CZ" sz="3600" dirty="0" err="1"/>
              <a:t>facteurs</a:t>
            </a:r>
            <a:r>
              <a:rPr lang="cs-CZ" sz="3600" dirty="0"/>
              <a:t> </a:t>
            </a:r>
            <a:r>
              <a:rPr lang="cs-CZ" sz="3600" dirty="0" err="1"/>
              <a:t>extratextuels</a:t>
            </a:r>
            <a:r>
              <a:rPr lang="cs-CZ" sz="3600" dirty="0"/>
              <a:t>. </a:t>
            </a:r>
            <a:endParaRPr lang="cs-CZ" sz="3600" dirty="0" smtClean="0"/>
          </a:p>
          <a:p>
            <a:r>
              <a:rPr lang="cs-CZ" sz="3600" dirty="0" smtClean="0"/>
              <a:t>Les </a:t>
            </a:r>
            <a:r>
              <a:rPr lang="cs-CZ" sz="3600" u="sng" dirty="0" err="1"/>
              <a:t>problèmes</a:t>
            </a:r>
            <a:r>
              <a:rPr lang="cs-CZ" sz="3600" u="sng" dirty="0"/>
              <a:t> </a:t>
            </a:r>
            <a:r>
              <a:rPr lang="cs-CZ" sz="3600" u="sng" dirty="0" err="1"/>
              <a:t>culturels</a:t>
            </a:r>
            <a:r>
              <a:rPr lang="cs-CZ" sz="3600" u="sng" dirty="0"/>
              <a:t> </a:t>
            </a:r>
            <a:r>
              <a:rPr lang="cs-CZ" sz="3600" dirty="0" err="1"/>
              <a:t>résultent</a:t>
            </a:r>
            <a:r>
              <a:rPr lang="cs-CZ" sz="3600" dirty="0"/>
              <a:t> des </a:t>
            </a:r>
            <a:r>
              <a:rPr lang="cs-CZ" sz="3600" dirty="0" err="1"/>
              <a:t>différences</a:t>
            </a:r>
            <a:r>
              <a:rPr lang="cs-CZ" sz="3600" dirty="0"/>
              <a:t> de </a:t>
            </a:r>
            <a:r>
              <a:rPr lang="cs-CZ" sz="3600" dirty="0" err="1"/>
              <a:t>normes</a:t>
            </a:r>
            <a:r>
              <a:rPr lang="cs-CZ" sz="3600" dirty="0"/>
              <a:t> et de </a:t>
            </a:r>
            <a:r>
              <a:rPr lang="cs-CZ" sz="3600" dirty="0" err="1"/>
              <a:t>conventions</a:t>
            </a:r>
            <a:r>
              <a:rPr lang="cs-CZ" sz="3600" dirty="0"/>
              <a:t> </a:t>
            </a:r>
            <a:r>
              <a:rPr lang="cs-CZ" sz="3600" dirty="0" err="1"/>
              <a:t>entre</a:t>
            </a:r>
            <a:r>
              <a:rPr lang="cs-CZ" sz="3600" dirty="0"/>
              <a:t> </a:t>
            </a:r>
            <a:r>
              <a:rPr lang="cs-CZ" sz="3600" dirty="0" err="1" smtClean="0"/>
              <a:t>cultures</a:t>
            </a:r>
            <a:r>
              <a:rPr lang="cs-CZ" sz="3600" dirty="0" smtClean="0"/>
              <a:t>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25134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Analyse de </a:t>
            </a:r>
            <a:r>
              <a:rPr lang="cs-CZ" sz="3600" b="1" dirty="0" err="1" smtClean="0"/>
              <a:t>Nord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conclusions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r>
              <a:rPr lang="cs-CZ" sz="3600" dirty="0"/>
              <a:t>Les </a:t>
            </a:r>
            <a:r>
              <a:rPr lang="cs-CZ" sz="3600" u="sng" dirty="0" err="1"/>
              <a:t>problèmes</a:t>
            </a:r>
            <a:r>
              <a:rPr lang="cs-CZ" sz="3600" u="sng" dirty="0"/>
              <a:t> </a:t>
            </a:r>
            <a:r>
              <a:rPr lang="cs-CZ" sz="3600" u="sng" dirty="0" err="1"/>
              <a:t>linguistiques</a:t>
            </a:r>
            <a:r>
              <a:rPr lang="cs-CZ" sz="3600" u="sng" dirty="0"/>
              <a:t> </a:t>
            </a:r>
            <a:r>
              <a:rPr lang="cs-CZ" sz="3600" dirty="0" err="1"/>
              <a:t>proviennent</a:t>
            </a:r>
            <a:r>
              <a:rPr lang="cs-CZ" sz="3600" dirty="0"/>
              <a:t> des </a:t>
            </a:r>
            <a:r>
              <a:rPr lang="cs-CZ" sz="3600" dirty="0" err="1"/>
              <a:t>différences</a:t>
            </a:r>
            <a:r>
              <a:rPr lang="cs-CZ" sz="3600" dirty="0"/>
              <a:t> </a:t>
            </a:r>
            <a:r>
              <a:rPr lang="cs-CZ" sz="3600" dirty="0" err="1"/>
              <a:t>structurelles</a:t>
            </a:r>
            <a:r>
              <a:rPr lang="cs-CZ" sz="3600" dirty="0"/>
              <a:t> au </a:t>
            </a:r>
            <a:r>
              <a:rPr lang="cs-CZ" sz="3600" dirty="0" err="1"/>
              <a:t>niveau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vocabulaire</a:t>
            </a:r>
            <a:r>
              <a:rPr lang="cs-CZ" sz="3600" dirty="0"/>
              <a:t>, de la syntaxe et des </a:t>
            </a:r>
            <a:r>
              <a:rPr lang="cs-CZ" sz="3600" dirty="0" err="1"/>
              <a:t>caractéristiques</a:t>
            </a:r>
            <a:r>
              <a:rPr lang="cs-CZ" sz="3600" dirty="0"/>
              <a:t> </a:t>
            </a:r>
            <a:r>
              <a:rPr lang="cs-CZ" sz="3600" dirty="0" err="1"/>
              <a:t>suprasegmentales</a:t>
            </a:r>
            <a:r>
              <a:rPr lang="cs-CZ" sz="3600" dirty="0"/>
              <a:t> des </a:t>
            </a:r>
            <a:r>
              <a:rPr lang="cs-CZ" sz="3600" dirty="0" err="1"/>
              <a:t>deux</a:t>
            </a:r>
            <a:r>
              <a:rPr lang="cs-CZ" sz="3600" dirty="0"/>
              <a:t> </a:t>
            </a:r>
            <a:r>
              <a:rPr lang="cs-CZ" sz="3600" dirty="0" err="1"/>
              <a:t>langues</a:t>
            </a:r>
            <a:r>
              <a:rPr lang="cs-CZ" sz="3600" dirty="0"/>
              <a:t>. Les </a:t>
            </a:r>
            <a:r>
              <a:rPr lang="cs-CZ" sz="3600" u="sng" dirty="0" err="1"/>
              <a:t>problèmes</a:t>
            </a:r>
            <a:r>
              <a:rPr lang="cs-CZ" sz="3600" u="sng" dirty="0"/>
              <a:t> de </a:t>
            </a:r>
            <a:r>
              <a:rPr lang="cs-CZ" sz="3600" u="sng" dirty="0" err="1"/>
              <a:t>traduction</a:t>
            </a:r>
            <a:r>
              <a:rPr lang="cs-CZ" sz="3600" dirty="0"/>
              <a:t> qui ne </a:t>
            </a:r>
            <a:r>
              <a:rPr lang="cs-CZ" sz="3600" dirty="0" err="1"/>
              <a:t>relèvent</a:t>
            </a:r>
            <a:r>
              <a:rPr lang="cs-CZ" sz="3600" dirty="0"/>
              <a:t> </a:t>
            </a:r>
            <a:r>
              <a:rPr lang="cs-CZ" sz="3600" dirty="0" err="1"/>
              <a:t>d’aucun</a:t>
            </a:r>
            <a:r>
              <a:rPr lang="cs-CZ" sz="3600" dirty="0"/>
              <a:t> de ces </a:t>
            </a:r>
            <a:r>
              <a:rPr lang="cs-CZ" sz="3600" dirty="0" err="1"/>
              <a:t>trois</a:t>
            </a:r>
            <a:r>
              <a:rPr lang="cs-CZ" sz="3600" dirty="0"/>
              <a:t> </a:t>
            </a:r>
            <a:r>
              <a:rPr lang="cs-CZ" sz="3600" dirty="0" err="1"/>
              <a:t>catégories</a:t>
            </a:r>
            <a:r>
              <a:rPr lang="cs-CZ" sz="3600" dirty="0"/>
              <a:t> </a:t>
            </a:r>
            <a:r>
              <a:rPr lang="cs-CZ" sz="3600" dirty="0" err="1"/>
              <a:t>sont</a:t>
            </a:r>
            <a:r>
              <a:rPr lang="cs-CZ" sz="3600" dirty="0"/>
              <a:t> </a:t>
            </a:r>
            <a:r>
              <a:rPr lang="cs-CZ" sz="3600" u="sng" dirty="0"/>
              <a:t>des </a:t>
            </a:r>
            <a:r>
              <a:rPr lang="cs-CZ" sz="3600" u="sng" dirty="0" err="1"/>
              <a:t>problèmes</a:t>
            </a:r>
            <a:r>
              <a:rPr lang="cs-CZ" sz="3600" u="sng" dirty="0"/>
              <a:t> </a:t>
            </a:r>
            <a:r>
              <a:rPr lang="cs-CZ" sz="3600" u="sng" dirty="0" err="1"/>
              <a:t>spécifiques</a:t>
            </a:r>
            <a:r>
              <a:rPr lang="cs-CZ" sz="3600" u="sng" dirty="0"/>
              <a:t> au texte</a:t>
            </a:r>
            <a:r>
              <a:rPr lang="cs-CZ" sz="3600" dirty="0"/>
              <a:t>. </a:t>
            </a:r>
            <a:r>
              <a:rPr lang="cs-CZ" sz="3600" dirty="0" err="1"/>
              <a:t>C’est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cas</a:t>
            </a:r>
            <a:r>
              <a:rPr lang="cs-CZ" sz="3600" dirty="0"/>
              <a:t> des </a:t>
            </a:r>
            <a:r>
              <a:rPr lang="cs-CZ" sz="3600" dirty="0" err="1"/>
              <a:t>figures</a:t>
            </a:r>
            <a:r>
              <a:rPr lang="cs-CZ" sz="3600" dirty="0"/>
              <a:t> de style et des </a:t>
            </a:r>
            <a:r>
              <a:rPr lang="cs-CZ" sz="3600" dirty="0" err="1"/>
              <a:t>néologismes</a:t>
            </a:r>
            <a:r>
              <a:rPr lang="cs-CZ" sz="3600" dirty="0"/>
              <a:t>.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34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i="1" dirty="0" smtClean="0"/>
              <a:t>Les</a:t>
            </a:r>
            <a:r>
              <a:rPr lang="cs-CZ" sz="3600" i="1" dirty="0" smtClean="0"/>
              <a:t> </a:t>
            </a:r>
            <a:r>
              <a:rPr lang="cs-CZ" sz="3600" b="1" i="1" dirty="0" err="1" smtClean="0"/>
              <a:t>facteurs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extratextuels</a:t>
            </a:r>
            <a:endParaRPr lang="fr-FR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cs-CZ" dirty="0" smtClean="0"/>
              <a:t>Les </a:t>
            </a:r>
            <a:r>
              <a:rPr lang="cs-CZ" b="1" dirty="0" err="1" smtClean="0"/>
              <a:t>facteurs</a:t>
            </a:r>
            <a:r>
              <a:rPr lang="cs-CZ" b="1" dirty="0" smtClean="0"/>
              <a:t> </a:t>
            </a:r>
            <a:r>
              <a:rPr lang="cs-CZ" b="1" dirty="0" err="1" smtClean="0"/>
              <a:t>extratextuels</a:t>
            </a:r>
            <a:r>
              <a:rPr lang="cs-CZ" b="1" dirty="0" smtClean="0"/>
              <a:t> </a:t>
            </a:r>
            <a:r>
              <a:rPr lang="cs-CZ" dirty="0" err="1" smtClean="0"/>
              <a:t>déterminant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profil </a:t>
            </a:r>
            <a:r>
              <a:rPr lang="cs-CZ" dirty="0" err="1" smtClean="0"/>
              <a:t>du</a:t>
            </a:r>
            <a:r>
              <a:rPr lang="cs-CZ" dirty="0" smtClean="0"/>
              <a:t> texte </a:t>
            </a:r>
            <a:r>
              <a:rPr lang="cs-CZ" dirty="0" err="1" smtClean="0"/>
              <a:t>cible</a:t>
            </a:r>
            <a:r>
              <a:rPr lang="cs-CZ" dirty="0" smtClean="0"/>
              <a:t> </a:t>
            </a:r>
            <a:r>
              <a:rPr lang="cs-CZ" dirty="0" err="1" smtClean="0"/>
              <a:t>sont</a:t>
            </a:r>
            <a:r>
              <a:rPr lang="cs-CZ" dirty="0" smtClean="0"/>
              <a:t> : </a:t>
            </a:r>
          </a:p>
          <a:p>
            <a:r>
              <a:rPr lang="cs-CZ" u="sng" dirty="0" err="1" smtClean="0"/>
              <a:t>l’initiateur</a:t>
            </a:r>
            <a:r>
              <a:rPr lang="cs-CZ" u="sng" dirty="0" smtClean="0"/>
              <a:t>, </a:t>
            </a:r>
            <a:r>
              <a:rPr lang="cs-CZ" u="sng" dirty="0" err="1" smtClean="0"/>
              <a:t>l’intention</a:t>
            </a:r>
            <a:r>
              <a:rPr lang="cs-CZ" u="sng" dirty="0" smtClean="0"/>
              <a:t> de </a:t>
            </a:r>
            <a:r>
              <a:rPr lang="cs-CZ" u="sng" dirty="0" err="1" smtClean="0"/>
              <a:t>l’initiateur</a:t>
            </a:r>
            <a:r>
              <a:rPr lang="cs-CZ" u="sng" dirty="0" smtClean="0"/>
              <a:t>, </a:t>
            </a:r>
            <a:r>
              <a:rPr lang="cs-CZ" u="sng" dirty="0" err="1" smtClean="0"/>
              <a:t>le</a:t>
            </a:r>
            <a:r>
              <a:rPr lang="cs-CZ" u="sng" dirty="0" smtClean="0"/>
              <a:t> </a:t>
            </a:r>
            <a:r>
              <a:rPr lang="cs-CZ" u="sng" dirty="0" err="1" smtClean="0"/>
              <a:t>destinataire</a:t>
            </a:r>
            <a:r>
              <a:rPr lang="cs-CZ" u="sng" dirty="0" smtClean="0"/>
              <a:t>, </a:t>
            </a:r>
            <a:r>
              <a:rPr lang="cs-CZ" u="sng" dirty="0" err="1" smtClean="0"/>
              <a:t>le</a:t>
            </a:r>
            <a:r>
              <a:rPr lang="cs-CZ" u="sng" dirty="0" smtClean="0"/>
              <a:t> </a:t>
            </a:r>
            <a:r>
              <a:rPr lang="cs-CZ" u="sng" dirty="0" err="1" smtClean="0"/>
              <a:t>moyen</a:t>
            </a:r>
            <a:r>
              <a:rPr lang="cs-CZ" u="sng" dirty="0" smtClean="0"/>
              <a:t> de </a:t>
            </a:r>
            <a:r>
              <a:rPr lang="cs-CZ" u="sng" dirty="0" err="1" smtClean="0"/>
              <a:t>communication</a:t>
            </a:r>
            <a:r>
              <a:rPr lang="cs-CZ" u="sng" dirty="0" smtClean="0"/>
              <a:t>, </a:t>
            </a:r>
            <a:r>
              <a:rPr lang="cs-CZ" u="sng" dirty="0" err="1" smtClean="0"/>
              <a:t>l’espace</a:t>
            </a:r>
            <a:r>
              <a:rPr lang="cs-CZ" u="sng" dirty="0" smtClean="0"/>
              <a:t> et </a:t>
            </a:r>
            <a:r>
              <a:rPr lang="cs-CZ" u="sng" dirty="0" err="1" smtClean="0"/>
              <a:t>le</a:t>
            </a:r>
            <a:r>
              <a:rPr lang="cs-CZ" u="sng" dirty="0" smtClean="0"/>
              <a:t> </a:t>
            </a:r>
            <a:r>
              <a:rPr lang="cs-CZ" u="sng" dirty="0" err="1" smtClean="0"/>
              <a:t>temps</a:t>
            </a:r>
            <a:r>
              <a:rPr lang="cs-CZ" u="sng" dirty="0" smtClean="0"/>
              <a:t> </a:t>
            </a:r>
            <a:r>
              <a:rPr lang="cs-CZ" dirty="0" err="1" smtClean="0"/>
              <a:t>prospectifs</a:t>
            </a:r>
            <a:r>
              <a:rPr lang="cs-CZ" u="sng" dirty="0" smtClean="0"/>
              <a:t> de la </a:t>
            </a:r>
            <a:r>
              <a:rPr lang="cs-CZ" u="sng" dirty="0" err="1" smtClean="0"/>
              <a:t>réception</a:t>
            </a:r>
            <a:r>
              <a:rPr lang="cs-CZ" u="sng" dirty="0" smtClean="0"/>
              <a:t> </a:t>
            </a:r>
            <a:r>
              <a:rPr lang="cs-CZ" u="sng" dirty="0" err="1" smtClean="0"/>
              <a:t>du</a:t>
            </a:r>
            <a:r>
              <a:rPr lang="cs-CZ" u="sng" dirty="0" smtClean="0"/>
              <a:t> texte, </a:t>
            </a:r>
            <a:r>
              <a:rPr lang="cs-CZ" u="sng" dirty="0" err="1" smtClean="0"/>
              <a:t>le</a:t>
            </a:r>
            <a:r>
              <a:rPr lang="cs-CZ" u="sng" dirty="0" smtClean="0"/>
              <a:t> </a:t>
            </a:r>
            <a:r>
              <a:rPr lang="cs-CZ" u="sng" dirty="0" err="1" smtClean="0"/>
              <a:t>motif</a:t>
            </a:r>
            <a:r>
              <a:rPr lang="cs-CZ" u="sng" dirty="0" smtClean="0"/>
              <a:t> de la </a:t>
            </a:r>
            <a:r>
              <a:rPr lang="cs-CZ" u="sng" dirty="0" err="1" smtClean="0"/>
              <a:t>réception</a:t>
            </a:r>
            <a:r>
              <a:rPr lang="cs-CZ" u="sng" dirty="0" smtClean="0"/>
              <a:t> ou de la </a:t>
            </a:r>
            <a:r>
              <a:rPr lang="cs-CZ" u="sng" dirty="0" err="1" smtClean="0"/>
              <a:t>production</a:t>
            </a:r>
            <a:r>
              <a:rPr lang="cs-CZ" u="sng" dirty="0" smtClean="0"/>
              <a:t> </a:t>
            </a:r>
            <a:r>
              <a:rPr lang="cs-CZ" u="sng" dirty="0" err="1" smtClean="0"/>
              <a:t>du</a:t>
            </a:r>
            <a:r>
              <a:rPr lang="cs-CZ" u="sng" dirty="0" smtClean="0"/>
              <a:t> texte et la (les) </a:t>
            </a:r>
            <a:r>
              <a:rPr lang="cs-CZ" u="sng" dirty="0" err="1" smtClean="0"/>
              <a:t>fonction</a:t>
            </a:r>
            <a:r>
              <a:rPr lang="cs-CZ" u="sng" dirty="0" smtClean="0"/>
              <a:t>(s) </a:t>
            </a:r>
            <a:r>
              <a:rPr lang="cs-CZ" dirty="0" err="1" smtClean="0"/>
              <a:t>du</a:t>
            </a:r>
            <a:r>
              <a:rPr lang="cs-CZ" dirty="0" smtClean="0"/>
              <a:t> texte. </a:t>
            </a:r>
            <a:r>
              <a:rPr lang="cs-CZ" dirty="0" err="1" smtClean="0"/>
              <a:t>Une</a:t>
            </a:r>
            <a:r>
              <a:rPr lang="cs-CZ" dirty="0" smtClean="0"/>
              <a:t> série de </a:t>
            </a:r>
            <a:r>
              <a:rPr lang="cs-CZ" dirty="0" err="1" smtClean="0"/>
              <a:t>questions</a:t>
            </a:r>
            <a:r>
              <a:rPr lang="cs-CZ" dirty="0" smtClean="0"/>
              <a:t> </a:t>
            </a:r>
            <a:r>
              <a:rPr lang="cs-CZ" dirty="0" err="1" smtClean="0"/>
              <a:t>sous</a:t>
            </a:r>
            <a:r>
              <a:rPr lang="cs-CZ" dirty="0" smtClean="0"/>
              <a:t> </a:t>
            </a:r>
            <a:r>
              <a:rPr lang="cs-CZ" dirty="0" err="1" smtClean="0"/>
              <a:t>forme</a:t>
            </a:r>
            <a:r>
              <a:rPr lang="cs-CZ" dirty="0" smtClean="0"/>
              <a:t> de liste de </a:t>
            </a:r>
            <a:r>
              <a:rPr lang="cs-CZ" dirty="0" err="1" smtClean="0"/>
              <a:t>contrôle</a:t>
            </a:r>
            <a:r>
              <a:rPr lang="cs-CZ" dirty="0" smtClean="0"/>
              <a:t> («</a:t>
            </a:r>
            <a:r>
              <a:rPr lang="cs-CZ" dirty="0" err="1" smtClean="0"/>
              <a:t>check</a:t>
            </a:r>
            <a:r>
              <a:rPr lang="cs-CZ" dirty="0" smtClean="0"/>
              <a:t>-list») </a:t>
            </a:r>
            <a:r>
              <a:rPr lang="cs-CZ" dirty="0" err="1" smtClean="0"/>
              <a:t>permet</a:t>
            </a:r>
            <a:r>
              <a:rPr lang="cs-CZ" dirty="0" smtClean="0"/>
              <a:t> </a:t>
            </a:r>
            <a:r>
              <a:rPr lang="cs-CZ" dirty="0" err="1" smtClean="0"/>
              <a:t>d’analyser</a:t>
            </a:r>
            <a:r>
              <a:rPr lang="cs-CZ" dirty="0" smtClean="0"/>
              <a:t> ces </a:t>
            </a:r>
            <a:r>
              <a:rPr lang="cs-CZ" dirty="0" err="1" smtClean="0"/>
              <a:t>facteurs</a:t>
            </a:r>
            <a:r>
              <a:rPr lang="cs-CZ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3678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Analyse de </a:t>
            </a:r>
            <a:r>
              <a:rPr lang="cs-CZ" sz="3600" b="1" dirty="0" err="1" smtClean="0"/>
              <a:t>Nord</a:t>
            </a:r>
            <a:r>
              <a:rPr lang="cs-CZ" sz="3600" b="1" dirty="0" smtClean="0"/>
              <a:t>- </a:t>
            </a:r>
            <a:r>
              <a:rPr lang="cs-CZ" sz="3600" b="1" dirty="0" err="1" smtClean="0"/>
              <a:t>conclusions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Les </a:t>
            </a:r>
            <a:r>
              <a:rPr lang="cs-CZ" sz="4000" dirty="0" err="1"/>
              <a:t>résultats</a:t>
            </a:r>
            <a:r>
              <a:rPr lang="cs-CZ" sz="4000" dirty="0"/>
              <a:t> de </a:t>
            </a:r>
            <a:r>
              <a:rPr lang="cs-CZ" sz="4000" dirty="0" err="1"/>
              <a:t>l’analyse</a:t>
            </a:r>
            <a:r>
              <a:rPr lang="cs-CZ" sz="4000" dirty="0"/>
              <a:t> </a:t>
            </a:r>
            <a:r>
              <a:rPr lang="cs-CZ" sz="4000" dirty="0" err="1"/>
              <a:t>permettent</a:t>
            </a:r>
            <a:r>
              <a:rPr lang="cs-CZ" sz="4000" dirty="0"/>
              <a:t> </a:t>
            </a:r>
            <a:r>
              <a:rPr lang="cs-CZ" sz="4000" dirty="0" err="1"/>
              <a:t>d’identifier</a:t>
            </a:r>
            <a:r>
              <a:rPr lang="cs-CZ" sz="4000" dirty="0"/>
              <a:t> la </a:t>
            </a:r>
            <a:r>
              <a:rPr lang="cs-CZ" sz="4000" u="sng" dirty="0" err="1"/>
              <a:t>fonction</a:t>
            </a:r>
            <a:r>
              <a:rPr lang="cs-CZ" sz="4000" u="sng" dirty="0"/>
              <a:t> </a:t>
            </a:r>
            <a:r>
              <a:rPr lang="cs-CZ" sz="4000" u="sng" dirty="0" err="1"/>
              <a:t>du</a:t>
            </a:r>
            <a:r>
              <a:rPr lang="cs-CZ" sz="4000" u="sng" dirty="0"/>
              <a:t> texte </a:t>
            </a:r>
            <a:r>
              <a:rPr lang="cs-CZ" sz="4000" dirty="0" err="1"/>
              <a:t>dans</a:t>
            </a:r>
            <a:r>
              <a:rPr lang="cs-CZ" sz="4000" dirty="0"/>
              <a:t> la </a:t>
            </a:r>
            <a:r>
              <a:rPr lang="cs-CZ" sz="4000" dirty="0" err="1"/>
              <a:t>culture</a:t>
            </a:r>
            <a:r>
              <a:rPr lang="cs-CZ" sz="4000" u="sng" dirty="0"/>
              <a:t> source </a:t>
            </a:r>
            <a:r>
              <a:rPr lang="cs-CZ" sz="4000" dirty="0"/>
              <a:t>et de </a:t>
            </a:r>
            <a:r>
              <a:rPr lang="cs-CZ" sz="4000" dirty="0" err="1"/>
              <a:t>comparer</a:t>
            </a:r>
            <a:r>
              <a:rPr lang="cs-CZ" sz="4000" dirty="0"/>
              <a:t> </a:t>
            </a:r>
            <a:r>
              <a:rPr lang="cs-CZ" sz="4000" dirty="0" err="1"/>
              <a:t>celle-ci</a:t>
            </a:r>
            <a:r>
              <a:rPr lang="cs-CZ" sz="4000" dirty="0"/>
              <a:t> à la </a:t>
            </a:r>
            <a:r>
              <a:rPr lang="cs-CZ" sz="4000" u="sng" dirty="0" err="1"/>
              <a:t>fonction</a:t>
            </a:r>
            <a:r>
              <a:rPr lang="cs-CZ" sz="4000" u="sng" dirty="0"/>
              <a:t> </a:t>
            </a:r>
            <a:r>
              <a:rPr lang="cs-CZ" sz="4000" u="sng" dirty="0" err="1"/>
              <a:t>envisagée</a:t>
            </a:r>
            <a:r>
              <a:rPr lang="cs-CZ" sz="4000" u="sng" dirty="0"/>
              <a:t> </a:t>
            </a:r>
            <a:r>
              <a:rPr lang="cs-CZ" sz="4000" dirty="0" err="1"/>
              <a:t>du</a:t>
            </a:r>
            <a:r>
              <a:rPr lang="cs-CZ" sz="4000" dirty="0"/>
              <a:t> </a:t>
            </a:r>
            <a:r>
              <a:rPr lang="cs-CZ" sz="4000" u="sng" dirty="0"/>
              <a:t>texte </a:t>
            </a:r>
            <a:r>
              <a:rPr lang="cs-CZ" sz="4000" u="sng" dirty="0" err="1"/>
              <a:t>cible</a:t>
            </a:r>
            <a:r>
              <a:rPr lang="cs-CZ" sz="4000" dirty="0"/>
              <a:t>, </a:t>
            </a:r>
            <a:r>
              <a:rPr lang="cs-CZ" sz="4000" dirty="0" err="1"/>
              <a:t>afin</a:t>
            </a:r>
            <a:r>
              <a:rPr lang="cs-CZ" sz="4000" dirty="0"/>
              <a:t> </a:t>
            </a:r>
            <a:r>
              <a:rPr lang="cs-CZ" sz="4000" dirty="0" err="1"/>
              <a:t>d’arriver</a:t>
            </a:r>
            <a:r>
              <a:rPr lang="cs-CZ" sz="4000" dirty="0"/>
              <a:t> à </a:t>
            </a:r>
            <a:r>
              <a:rPr lang="cs-CZ" sz="4000" u="sng" dirty="0" err="1"/>
              <a:t>une</a:t>
            </a:r>
            <a:r>
              <a:rPr lang="cs-CZ" sz="4000" u="sng" dirty="0"/>
              <a:t> </a:t>
            </a:r>
            <a:r>
              <a:rPr lang="cs-CZ" sz="4000" u="sng" dirty="0" err="1"/>
              <a:t>stratégie</a:t>
            </a:r>
            <a:r>
              <a:rPr lang="cs-CZ" sz="4000" u="sng" dirty="0"/>
              <a:t> de </a:t>
            </a:r>
            <a:r>
              <a:rPr lang="cs-CZ" sz="4000" u="sng" dirty="0" err="1" smtClean="0"/>
              <a:t>traduction</a:t>
            </a:r>
            <a:r>
              <a:rPr lang="cs-CZ" sz="4000" dirty="0" smtClean="0"/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978944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Stratégie</a:t>
            </a:r>
            <a:r>
              <a:rPr lang="cs-CZ" sz="3600" b="1" dirty="0" smtClean="0"/>
              <a:t> </a:t>
            </a:r>
            <a:r>
              <a:rPr lang="cs-CZ" sz="3600" b="1" dirty="0"/>
              <a:t>de </a:t>
            </a:r>
            <a:r>
              <a:rPr lang="cs-CZ" sz="3600" b="1" dirty="0" err="1"/>
              <a:t>traduction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Autofit/>
          </a:bodyPr>
          <a:lstStyle/>
          <a:p>
            <a:r>
              <a:rPr lang="cs-CZ" sz="3600" dirty="0" err="1"/>
              <a:t>Selon</a:t>
            </a:r>
            <a:r>
              <a:rPr lang="cs-CZ" sz="3600" dirty="0"/>
              <a:t> </a:t>
            </a:r>
            <a:r>
              <a:rPr lang="cs-CZ" sz="3600" dirty="0" err="1" smtClean="0"/>
              <a:t>Delisle</a:t>
            </a:r>
            <a:r>
              <a:rPr lang="cs-CZ" sz="3600" dirty="0" smtClean="0"/>
              <a:t>, la </a:t>
            </a:r>
            <a:r>
              <a:rPr lang="cs-CZ" sz="3600" b="1" dirty="0" err="1"/>
              <a:t>stratégie</a:t>
            </a:r>
            <a:r>
              <a:rPr lang="cs-CZ" sz="3600" b="1" dirty="0"/>
              <a:t> de </a:t>
            </a:r>
            <a:r>
              <a:rPr lang="cs-CZ" sz="3600" b="1" dirty="0" err="1"/>
              <a:t>traduction</a:t>
            </a:r>
            <a:r>
              <a:rPr lang="cs-CZ" sz="3600" b="1" dirty="0"/>
              <a:t> </a:t>
            </a:r>
            <a:r>
              <a:rPr lang="cs-CZ" sz="3600" dirty="0" err="1"/>
              <a:t>est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stratégie</a:t>
            </a:r>
            <a:r>
              <a:rPr lang="cs-CZ" sz="3600" dirty="0"/>
              <a:t> </a:t>
            </a:r>
            <a:r>
              <a:rPr lang="cs-CZ" sz="3600" dirty="0" err="1"/>
              <a:t>utilisée</a:t>
            </a:r>
            <a:r>
              <a:rPr lang="cs-CZ" sz="3600" dirty="0"/>
              <a:t> de </a:t>
            </a:r>
            <a:r>
              <a:rPr lang="cs-CZ" sz="3600" dirty="0" err="1"/>
              <a:t>façon</a:t>
            </a:r>
            <a:r>
              <a:rPr lang="cs-CZ" sz="3600" dirty="0"/>
              <a:t> </a:t>
            </a:r>
            <a:r>
              <a:rPr lang="cs-CZ" sz="3600" dirty="0" err="1"/>
              <a:t>cohérente</a:t>
            </a:r>
            <a:r>
              <a:rPr lang="cs-CZ" sz="3600" dirty="0"/>
              <a:t> par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traducteur</a:t>
            </a:r>
            <a:r>
              <a:rPr lang="cs-CZ" sz="3600" dirty="0"/>
              <a:t> en </a:t>
            </a:r>
            <a:r>
              <a:rPr lang="cs-CZ" sz="3600" dirty="0" err="1"/>
              <a:t>fonction</a:t>
            </a:r>
            <a:r>
              <a:rPr lang="cs-CZ" sz="3600" dirty="0"/>
              <a:t> de la </a:t>
            </a:r>
            <a:r>
              <a:rPr lang="cs-CZ" sz="3600" dirty="0" err="1"/>
              <a:t>visée</a:t>
            </a:r>
            <a:r>
              <a:rPr lang="cs-CZ" sz="3600" dirty="0"/>
              <a:t> </a:t>
            </a:r>
            <a:r>
              <a:rPr lang="cs-CZ" sz="3600" dirty="0" err="1"/>
              <a:t>adoptée</a:t>
            </a:r>
            <a:r>
              <a:rPr lang="cs-CZ" sz="3600" dirty="0"/>
              <a:t> </a:t>
            </a:r>
            <a:r>
              <a:rPr lang="cs-CZ" sz="3600" dirty="0" err="1"/>
              <a:t>pour</a:t>
            </a:r>
            <a:r>
              <a:rPr lang="cs-CZ" sz="3600" dirty="0"/>
              <a:t> la </a:t>
            </a:r>
            <a:r>
              <a:rPr lang="cs-CZ" sz="3600" dirty="0" err="1"/>
              <a:t>traduction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</a:t>
            </a:r>
            <a:r>
              <a:rPr lang="cs-CZ" sz="3600" dirty="0" err="1"/>
              <a:t>donné</a:t>
            </a:r>
            <a:r>
              <a:rPr lang="cs-CZ" sz="3600" dirty="0"/>
              <a:t>. Elle «oriente la </a:t>
            </a:r>
            <a:r>
              <a:rPr lang="cs-CZ" sz="3600" dirty="0" err="1"/>
              <a:t>démarche</a:t>
            </a:r>
            <a:r>
              <a:rPr lang="cs-CZ" sz="3600" dirty="0"/>
              <a:t> </a:t>
            </a:r>
            <a:r>
              <a:rPr lang="cs-CZ" sz="3600" dirty="0" err="1"/>
              <a:t>globale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</a:t>
            </a:r>
            <a:r>
              <a:rPr lang="cs-CZ" sz="3600" dirty="0" err="1"/>
              <a:t>traducteur</a:t>
            </a:r>
            <a:r>
              <a:rPr lang="cs-CZ" sz="3600" dirty="0"/>
              <a:t> à </a:t>
            </a:r>
            <a:r>
              <a:rPr lang="cs-CZ" sz="3600" dirty="0" err="1"/>
              <a:t>l’égard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</a:t>
            </a:r>
            <a:r>
              <a:rPr lang="cs-CZ" sz="3600" dirty="0" err="1"/>
              <a:t>particulier</a:t>
            </a:r>
            <a:r>
              <a:rPr lang="cs-CZ" sz="3600" dirty="0"/>
              <a:t> à </a:t>
            </a:r>
            <a:r>
              <a:rPr lang="cs-CZ" sz="3600" dirty="0" err="1"/>
              <a:t>traduire</a:t>
            </a:r>
            <a:r>
              <a:rPr lang="cs-CZ" sz="3600" dirty="0"/>
              <a:t> et se </a:t>
            </a:r>
            <a:r>
              <a:rPr lang="cs-CZ" sz="3600" dirty="0" err="1"/>
              <a:t>distingue</a:t>
            </a:r>
            <a:r>
              <a:rPr lang="cs-CZ" sz="3600" dirty="0"/>
              <a:t> des </a:t>
            </a:r>
            <a:r>
              <a:rPr lang="cs-CZ" sz="3600" dirty="0" err="1"/>
              <a:t>décisions</a:t>
            </a:r>
            <a:r>
              <a:rPr lang="cs-CZ" sz="3600" dirty="0"/>
              <a:t> </a:t>
            </a:r>
            <a:r>
              <a:rPr lang="cs-CZ" sz="3600" dirty="0" err="1"/>
              <a:t>ponctuelles</a:t>
            </a:r>
            <a:r>
              <a:rPr lang="cs-CZ" sz="3600" dirty="0"/>
              <a:t> </a:t>
            </a:r>
            <a:r>
              <a:rPr lang="cs-CZ" sz="3600" dirty="0" err="1"/>
              <a:t>comme</a:t>
            </a:r>
            <a:r>
              <a:rPr lang="cs-CZ" sz="3600" dirty="0"/>
              <a:t> </a:t>
            </a:r>
            <a:r>
              <a:rPr lang="cs-CZ" sz="3600" dirty="0" err="1"/>
              <a:t>l’application</a:t>
            </a:r>
            <a:r>
              <a:rPr lang="cs-CZ" sz="3600" dirty="0"/>
              <a:t> des </a:t>
            </a:r>
            <a:r>
              <a:rPr lang="cs-CZ" sz="3600" dirty="0" err="1"/>
              <a:t>divers</a:t>
            </a:r>
            <a:r>
              <a:rPr lang="cs-CZ" sz="3600" dirty="0"/>
              <a:t> </a:t>
            </a:r>
            <a:r>
              <a:rPr lang="cs-CZ" sz="3600" dirty="0" err="1"/>
              <a:t>procédés</a:t>
            </a:r>
            <a:r>
              <a:rPr lang="cs-CZ" sz="3600" dirty="0"/>
              <a:t> de </a:t>
            </a:r>
            <a:r>
              <a:rPr lang="cs-CZ" sz="3600" dirty="0" err="1"/>
              <a:t>traduction</a:t>
            </a:r>
            <a:r>
              <a:rPr lang="cs-CZ" sz="3600" dirty="0"/>
              <a:t>».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960625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err="1" smtClean="0"/>
              <a:t>Stratégie</a:t>
            </a:r>
            <a:r>
              <a:rPr lang="cs-CZ" sz="3600" b="1" dirty="0" smtClean="0"/>
              <a:t> de </a:t>
            </a:r>
            <a:r>
              <a:rPr lang="cs-CZ" sz="3600" b="1" dirty="0" err="1" smtClean="0"/>
              <a:t>traduction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cs-CZ" sz="3600" dirty="0" err="1"/>
              <a:t>Delisle</a:t>
            </a:r>
            <a:r>
              <a:rPr lang="cs-CZ" sz="3600" dirty="0"/>
              <a:t> </a:t>
            </a:r>
            <a:r>
              <a:rPr lang="cs-CZ" sz="3600" dirty="0" err="1" smtClean="0"/>
              <a:t>ajoute</a:t>
            </a:r>
            <a:r>
              <a:rPr lang="cs-CZ" sz="3600" dirty="0" smtClean="0"/>
              <a:t> </a:t>
            </a:r>
            <a:r>
              <a:rPr lang="cs-CZ" sz="3600" dirty="0" err="1"/>
              <a:t>que</a:t>
            </a:r>
            <a:r>
              <a:rPr lang="cs-CZ" sz="3600" dirty="0"/>
              <a:t> </a:t>
            </a:r>
            <a:r>
              <a:rPr lang="cs-CZ" sz="3600" dirty="0" err="1"/>
              <a:t>selon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cas</a:t>
            </a:r>
            <a:r>
              <a:rPr lang="cs-CZ" sz="3600" dirty="0"/>
              <a:t>,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traducteur</a:t>
            </a:r>
            <a:r>
              <a:rPr lang="cs-CZ" sz="3600" dirty="0"/>
              <a:t> </a:t>
            </a:r>
            <a:r>
              <a:rPr lang="cs-CZ" sz="3600" dirty="0" err="1"/>
              <a:t>peut</a:t>
            </a:r>
            <a:r>
              <a:rPr lang="cs-CZ" sz="3600" dirty="0"/>
              <a:t> </a:t>
            </a:r>
            <a:r>
              <a:rPr lang="cs-CZ" sz="3600" dirty="0" err="1"/>
              <a:t>adopter</a:t>
            </a:r>
            <a:r>
              <a:rPr lang="cs-CZ" sz="3600" dirty="0"/>
              <a:t> </a:t>
            </a:r>
            <a:r>
              <a:rPr lang="cs-CZ" sz="3600" dirty="0" err="1"/>
              <a:t>une</a:t>
            </a:r>
            <a:r>
              <a:rPr lang="cs-CZ" sz="3600" dirty="0"/>
              <a:t> </a:t>
            </a:r>
            <a:r>
              <a:rPr lang="cs-CZ" sz="3600" dirty="0" err="1"/>
              <a:t>stratégie</a:t>
            </a:r>
            <a:r>
              <a:rPr lang="cs-CZ" sz="3600" dirty="0"/>
              <a:t> </a:t>
            </a:r>
            <a:r>
              <a:rPr lang="cs-CZ" sz="3600" dirty="0" err="1"/>
              <a:t>d’adaptation</a:t>
            </a:r>
            <a:r>
              <a:rPr lang="cs-CZ" sz="3600" dirty="0"/>
              <a:t> ou de </a:t>
            </a:r>
            <a:r>
              <a:rPr lang="cs-CZ" sz="3600" dirty="0" err="1"/>
              <a:t>traduction</a:t>
            </a:r>
            <a:r>
              <a:rPr lang="cs-CZ" sz="3600" dirty="0"/>
              <a:t> </a:t>
            </a:r>
            <a:r>
              <a:rPr lang="cs-CZ" sz="3600" dirty="0" err="1"/>
              <a:t>littérale</a:t>
            </a:r>
            <a:r>
              <a:rPr lang="cs-CZ" sz="3600" dirty="0"/>
              <a:t>. </a:t>
            </a:r>
            <a:endParaRPr lang="cs-CZ" sz="3600" dirty="0" smtClean="0"/>
          </a:p>
          <a:p>
            <a:r>
              <a:rPr lang="cs-CZ" sz="3600" dirty="0" err="1" smtClean="0"/>
              <a:t>Le</a:t>
            </a:r>
            <a:r>
              <a:rPr lang="cs-CZ" sz="3600" dirty="0" smtClean="0"/>
              <a:t> </a:t>
            </a:r>
            <a:r>
              <a:rPr lang="cs-CZ" sz="3600" dirty="0" err="1" smtClean="0"/>
              <a:t>traducteur</a:t>
            </a:r>
            <a:r>
              <a:rPr lang="cs-CZ" sz="3600" dirty="0" smtClean="0"/>
              <a:t> </a:t>
            </a:r>
            <a:r>
              <a:rPr lang="cs-CZ" sz="3600" dirty="0" err="1" smtClean="0"/>
              <a:t>peut</a:t>
            </a:r>
            <a:r>
              <a:rPr lang="cs-CZ" sz="3600" dirty="0" smtClean="0"/>
              <a:t> </a:t>
            </a:r>
            <a:r>
              <a:rPr lang="cs-CZ" sz="3600" dirty="0" err="1"/>
              <a:t>même</a:t>
            </a:r>
            <a:r>
              <a:rPr lang="cs-CZ" sz="3600" dirty="0"/>
              <a:t> </a:t>
            </a:r>
            <a:r>
              <a:rPr lang="cs-CZ" sz="3600" dirty="0" err="1"/>
              <a:t>changer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genre</a:t>
            </a:r>
            <a:r>
              <a:rPr lang="cs-CZ" sz="3600" dirty="0"/>
              <a:t> </a:t>
            </a:r>
            <a:r>
              <a:rPr lang="cs-CZ" sz="3600" dirty="0" err="1"/>
              <a:t>d’un</a:t>
            </a:r>
            <a:r>
              <a:rPr lang="cs-CZ" sz="3600" dirty="0"/>
              <a:t> texte ou </a:t>
            </a:r>
            <a:r>
              <a:rPr lang="cs-CZ" sz="3600" dirty="0" err="1"/>
              <a:t>le</a:t>
            </a:r>
            <a:r>
              <a:rPr lang="cs-CZ" sz="3600" dirty="0"/>
              <a:t> </a:t>
            </a:r>
            <a:r>
              <a:rPr lang="cs-CZ" sz="3600" dirty="0" err="1"/>
              <a:t>modifier</a:t>
            </a:r>
            <a:r>
              <a:rPr lang="cs-CZ" sz="3600" dirty="0"/>
              <a:t> en </a:t>
            </a:r>
            <a:r>
              <a:rPr lang="cs-CZ" sz="3600" dirty="0" err="1"/>
              <a:t>fonction</a:t>
            </a:r>
            <a:r>
              <a:rPr lang="cs-CZ" sz="3600" dirty="0"/>
              <a:t> des </a:t>
            </a:r>
            <a:r>
              <a:rPr lang="cs-CZ" sz="3600" dirty="0" err="1"/>
              <a:t>besoins</a:t>
            </a:r>
            <a:r>
              <a:rPr lang="cs-CZ" sz="3600" dirty="0"/>
              <a:t> </a:t>
            </a:r>
            <a:r>
              <a:rPr lang="cs-CZ" sz="3600" dirty="0" err="1"/>
              <a:t>spécifiques</a:t>
            </a:r>
            <a:r>
              <a:rPr lang="cs-CZ" sz="3600" dirty="0"/>
              <a:t> des </a:t>
            </a:r>
            <a:r>
              <a:rPr lang="cs-CZ" sz="3600" dirty="0" err="1"/>
              <a:t>destinataires</a:t>
            </a:r>
            <a:r>
              <a:rPr lang="cs-CZ" sz="3600" dirty="0"/>
              <a:t>.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7474956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err="1" smtClean="0"/>
              <a:t>Stratégie</a:t>
            </a:r>
            <a:r>
              <a:rPr lang="cs-CZ" sz="3600" b="1" dirty="0" smtClean="0"/>
              <a:t> de </a:t>
            </a:r>
            <a:r>
              <a:rPr lang="cs-CZ" sz="3600" b="1" dirty="0" err="1" smtClean="0"/>
              <a:t>traduction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Autofit/>
          </a:bodyPr>
          <a:lstStyle/>
          <a:p>
            <a:r>
              <a:rPr lang="cs-CZ" sz="3600" dirty="0" err="1"/>
              <a:t>L</a:t>
            </a:r>
            <a:r>
              <a:rPr lang="cs-CZ" sz="3600" dirty="0" err="1" smtClean="0"/>
              <a:t>e</a:t>
            </a:r>
            <a:r>
              <a:rPr lang="cs-CZ" sz="3600" dirty="0" smtClean="0"/>
              <a:t> </a:t>
            </a:r>
            <a:r>
              <a:rPr lang="cs-CZ" sz="3600" dirty="0" err="1"/>
              <a:t>concept</a:t>
            </a:r>
            <a:r>
              <a:rPr lang="cs-CZ" sz="3600" dirty="0"/>
              <a:t> de «</a:t>
            </a:r>
            <a:r>
              <a:rPr lang="cs-CZ" sz="3600" dirty="0" err="1"/>
              <a:t>stratégie</a:t>
            </a:r>
            <a:r>
              <a:rPr lang="cs-CZ" sz="3600" dirty="0"/>
              <a:t>» en </a:t>
            </a:r>
            <a:r>
              <a:rPr lang="cs-CZ" sz="3600" dirty="0" err="1"/>
              <a:t>traduction</a:t>
            </a:r>
            <a:r>
              <a:rPr lang="cs-CZ" sz="3600" dirty="0"/>
              <a:t> </a:t>
            </a:r>
            <a:r>
              <a:rPr lang="cs-CZ" sz="3600" dirty="0" err="1"/>
              <a:t>est</a:t>
            </a:r>
            <a:r>
              <a:rPr lang="cs-CZ" sz="3600" dirty="0"/>
              <a:t> </a:t>
            </a:r>
            <a:r>
              <a:rPr lang="cs-CZ" sz="3600" dirty="0" err="1"/>
              <a:t>complexe</a:t>
            </a:r>
            <a:r>
              <a:rPr lang="cs-CZ" sz="3600" dirty="0"/>
              <a:t> et </a:t>
            </a:r>
            <a:r>
              <a:rPr lang="cs-CZ" sz="3600" dirty="0" err="1"/>
              <a:t>difficile</a:t>
            </a:r>
            <a:r>
              <a:rPr lang="cs-CZ" sz="3600" dirty="0"/>
              <a:t> à </a:t>
            </a:r>
            <a:r>
              <a:rPr lang="cs-CZ" sz="3600" dirty="0" err="1"/>
              <a:t>cerner</a:t>
            </a:r>
            <a:r>
              <a:rPr lang="cs-CZ" sz="3600" dirty="0"/>
              <a:t> en </a:t>
            </a:r>
            <a:r>
              <a:rPr lang="cs-CZ" sz="3600" dirty="0" err="1"/>
              <a:t>raison</a:t>
            </a:r>
            <a:r>
              <a:rPr lang="cs-CZ" sz="3600" dirty="0"/>
              <a:t> </a:t>
            </a:r>
            <a:r>
              <a:rPr lang="cs-CZ" sz="3600" dirty="0" smtClean="0"/>
              <a:t>de </a:t>
            </a:r>
            <a:r>
              <a:rPr lang="cs-CZ" sz="3600" dirty="0" err="1"/>
              <a:t>sa</a:t>
            </a:r>
            <a:r>
              <a:rPr lang="cs-CZ" sz="3600" dirty="0"/>
              <a:t> </a:t>
            </a:r>
            <a:r>
              <a:rPr lang="cs-CZ" sz="3600" dirty="0" err="1"/>
              <a:t>confusion</a:t>
            </a:r>
            <a:r>
              <a:rPr lang="cs-CZ" sz="3600" dirty="0"/>
              <a:t> </a:t>
            </a:r>
            <a:r>
              <a:rPr lang="cs-CZ" sz="3600" dirty="0" err="1"/>
              <a:t>avec</a:t>
            </a:r>
            <a:r>
              <a:rPr lang="cs-CZ" sz="3600" dirty="0"/>
              <a:t> les </a:t>
            </a:r>
            <a:r>
              <a:rPr lang="cs-CZ" sz="3600" dirty="0" err="1"/>
              <a:t>concepts</a:t>
            </a:r>
            <a:r>
              <a:rPr lang="cs-CZ" sz="3600" dirty="0"/>
              <a:t> de «</a:t>
            </a:r>
            <a:r>
              <a:rPr lang="cs-CZ" sz="3600" dirty="0" err="1"/>
              <a:t>techniques</a:t>
            </a:r>
            <a:r>
              <a:rPr lang="cs-CZ" sz="3600" dirty="0"/>
              <a:t>», «</a:t>
            </a:r>
            <a:r>
              <a:rPr lang="cs-CZ" sz="3600" dirty="0" err="1"/>
              <a:t>procédés</a:t>
            </a:r>
            <a:r>
              <a:rPr lang="cs-CZ" sz="3600" dirty="0"/>
              <a:t>» et «</a:t>
            </a:r>
            <a:r>
              <a:rPr lang="cs-CZ" sz="3600" dirty="0" err="1"/>
              <a:t>tactiques</a:t>
            </a:r>
            <a:r>
              <a:rPr lang="cs-CZ" sz="3600" dirty="0"/>
              <a:t>» de </a:t>
            </a:r>
            <a:r>
              <a:rPr lang="cs-CZ" sz="3600" dirty="0" err="1"/>
              <a:t>traduction</a:t>
            </a:r>
            <a:r>
              <a:rPr lang="cs-CZ" sz="3600" dirty="0"/>
              <a:t>. </a:t>
            </a:r>
            <a:endParaRPr lang="cs-CZ" sz="3600" dirty="0" smtClean="0"/>
          </a:p>
          <a:p>
            <a:r>
              <a:rPr lang="cs-CZ" sz="3600" dirty="0" err="1" smtClean="0"/>
              <a:t>Venuti</a:t>
            </a:r>
            <a:r>
              <a:rPr lang="cs-CZ" sz="3600" dirty="0" smtClean="0"/>
              <a:t> </a:t>
            </a:r>
            <a:r>
              <a:rPr lang="cs-CZ" sz="3600" dirty="0"/>
              <a:t>(1995) </a:t>
            </a:r>
            <a:r>
              <a:rPr lang="cs-CZ" sz="3600" dirty="0" err="1"/>
              <a:t>distingue</a:t>
            </a:r>
            <a:r>
              <a:rPr lang="cs-CZ" sz="3600" dirty="0"/>
              <a:t> </a:t>
            </a:r>
            <a:r>
              <a:rPr lang="cs-CZ" sz="3600" dirty="0" smtClean="0"/>
              <a:t>p. ex. </a:t>
            </a:r>
            <a:r>
              <a:rPr lang="cs-CZ" sz="3600" dirty="0" err="1" smtClean="0"/>
              <a:t>deux</a:t>
            </a:r>
            <a:r>
              <a:rPr lang="cs-CZ" sz="3600" dirty="0" smtClean="0"/>
              <a:t> </a:t>
            </a:r>
            <a:r>
              <a:rPr lang="cs-CZ" sz="3600" dirty="0" err="1"/>
              <a:t>approches</a:t>
            </a:r>
            <a:r>
              <a:rPr lang="cs-CZ" sz="3600" dirty="0"/>
              <a:t> </a:t>
            </a:r>
            <a:r>
              <a:rPr lang="cs-CZ" sz="3600" dirty="0" smtClean="0"/>
              <a:t>: </a:t>
            </a:r>
            <a:r>
              <a:rPr lang="cs-CZ" sz="3600" dirty="0"/>
              <a:t>la </a:t>
            </a:r>
            <a:r>
              <a:rPr lang="cs-CZ" sz="3600" b="1" dirty="0" err="1"/>
              <a:t>naturalisation</a:t>
            </a:r>
            <a:r>
              <a:rPr lang="cs-CZ" sz="3600" b="1" dirty="0"/>
              <a:t> </a:t>
            </a:r>
            <a:r>
              <a:rPr lang="cs-CZ" sz="3600" dirty="0"/>
              <a:t>(</a:t>
            </a:r>
            <a:r>
              <a:rPr lang="cs-CZ" sz="3600" dirty="0" err="1"/>
              <a:t>domestication</a:t>
            </a:r>
            <a:r>
              <a:rPr lang="cs-CZ" sz="3600" dirty="0"/>
              <a:t>) et </a:t>
            </a:r>
            <a:r>
              <a:rPr lang="cs-CZ" sz="3600" dirty="0" err="1"/>
              <a:t>l’</a:t>
            </a:r>
            <a:r>
              <a:rPr lang="cs-CZ" sz="3600" b="1" dirty="0" err="1"/>
              <a:t>exotisme</a:t>
            </a:r>
            <a:r>
              <a:rPr lang="cs-CZ" sz="3600" b="1" dirty="0"/>
              <a:t> </a:t>
            </a:r>
            <a:r>
              <a:rPr lang="cs-CZ" sz="3600" dirty="0"/>
              <a:t>(</a:t>
            </a:r>
            <a:r>
              <a:rPr lang="cs-CZ" sz="3600" dirty="0" err="1"/>
              <a:t>foreignizing</a:t>
            </a:r>
            <a:r>
              <a:rPr lang="cs-CZ" sz="3600" dirty="0"/>
              <a:t>).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9500368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err="1" smtClean="0"/>
              <a:t>Stratégie</a:t>
            </a:r>
            <a:r>
              <a:rPr lang="cs-CZ" sz="3600" b="1" dirty="0" smtClean="0"/>
              <a:t> de </a:t>
            </a:r>
            <a:r>
              <a:rPr lang="cs-CZ" sz="3600" b="1" dirty="0" err="1" smtClean="0"/>
              <a:t>traduction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cs-CZ" sz="3600" dirty="0" err="1"/>
              <a:t>Dans</a:t>
            </a:r>
            <a:r>
              <a:rPr lang="cs-CZ" sz="3600" dirty="0"/>
              <a:t> </a:t>
            </a:r>
            <a:r>
              <a:rPr lang="cs-CZ" sz="3600" dirty="0" smtClean="0"/>
              <a:t>la </a:t>
            </a:r>
            <a:r>
              <a:rPr lang="cs-CZ" sz="3600" dirty="0" err="1"/>
              <a:t>méthode</a:t>
            </a:r>
            <a:r>
              <a:rPr lang="cs-CZ" sz="3600" dirty="0"/>
              <a:t> </a:t>
            </a:r>
            <a:r>
              <a:rPr lang="cs-CZ" sz="3600" dirty="0" err="1" smtClean="0"/>
              <a:t>d’analyse</a:t>
            </a:r>
            <a:r>
              <a:rPr lang="cs-CZ" sz="3600" dirty="0" smtClean="0"/>
              <a:t> de Ch. </a:t>
            </a:r>
            <a:r>
              <a:rPr lang="cs-CZ" sz="3600" dirty="0" err="1" smtClean="0"/>
              <a:t>Nord</a:t>
            </a:r>
            <a:r>
              <a:rPr lang="cs-CZ" sz="3600" dirty="0" smtClean="0"/>
              <a:t>, </a:t>
            </a:r>
            <a:r>
              <a:rPr lang="cs-CZ" sz="3600" dirty="0" err="1"/>
              <a:t>fonction</a:t>
            </a:r>
            <a:r>
              <a:rPr lang="cs-CZ" sz="3600" dirty="0"/>
              <a:t> et </a:t>
            </a:r>
            <a:r>
              <a:rPr lang="cs-CZ" sz="3600" dirty="0" err="1"/>
              <a:t>stratégies</a:t>
            </a:r>
            <a:r>
              <a:rPr lang="cs-CZ" sz="3600" dirty="0"/>
              <a:t> de </a:t>
            </a:r>
            <a:r>
              <a:rPr lang="cs-CZ" sz="3600" dirty="0" err="1"/>
              <a:t>traduction</a:t>
            </a:r>
            <a:r>
              <a:rPr lang="cs-CZ" sz="3600" dirty="0"/>
              <a:t> </a:t>
            </a:r>
            <a:r>
              <a:rPr lang="cs-CZ" sz="3600" dirty="0" err="1"/>
              <a:t>vont</a:t>
            </a:r>
            <a:r>
              <a:rPr lang="cs-CZ" sz="3600" dirty="0"/>
              <a:t> de </a:t>
            </a:r>
            <a:r>
              <a:rPr lang="cs-CZ" sz="3600" dirty="0" smtClean="0"/>
              <a:t>pair. La </a:t>
            </a:r>
            <a:r>
              <a:rPr lang="cs-CZ" sz="3600" dirty="0" err="1"/>
              <a:t>stratégie</a:t>
            </a:r>
            <a:r>
              <a:rPr lang="cs-CZ" sz="3600" dirty="0"/>
              <a:t> </a:t>
            </a:r>
            <a:r>
              <a:rPr lang="cs-CZ" sz="3600" dirty="0" err="1"/>
              <a:t>s’applique</a:t>
            </a:r>
            <a:r>
              <a:rPr lang="cs-CZ" sz="3600" dirty="0"/>
              <a:t> au </a:t>
            </a:r>
            <a:r>
              <a:rPr lang="cs-CZ" sz="3600" u="sng" dirty="0" err="1"/>
              <a:t>niveau</a:t>
            </a:r>
            <a:r>
              <a:rPr lang="cs-CZ" sz="3600" u="sng" dirty="0"/>
              <a:t> </a:t>
            </a:r>
            <a:r>
              <a:rPr lang="cs-CZ" sz="3600" u="sng" dirty="0" err="1" smtClean="0"/>
              <a:t>macrotextuel</a:t>
            </a:r>
            <a:r>
              <a:rPr lang="cs-CZ" sz="3600" dirty="0" smtClean="0"/>
              <a:t>(«</a:t>
            </a:r>
            <a:r>
              <a:rPr lang="cs-CZ" sz="3600" dirty="0" err="1" smtClean="0"/>
              <a:t>stratégie</a:t>
            </a:r>
            <a:r>
              <a:rPr lang="cs-CZ" sz="3600" dirty="0" smtClean="0"/>
              <a:t> </a:t>
            </a:r>
            <a:r>
              <a:rPr lang="cs-CZ" sz="3600" dirty="0" err="1" smtClean="0"/>
              <a:t>pour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texte </a:t>
            </a:r>
            <a:r>
              <a:rPr lang="cs-CZ" sz="3600" dirty="0" err="1" smtClean="0"/>
              <a:t>entier</a:t>
            </a:r>
            <a:r>
              <a:rPr lang="cs-CZ" sz="3600" dirty="0" smtClean="0"/>
              <a:t>») </a:t>
            </a:r>
            <a:r>
              <a:rPr lang="cs-CZ" sz="3600" dirty="0"/>
              <a:t>et au </a:t>
            </a:r>
            <a:r>
              <a:rPr lang="cs-CZ" sz="3600" u="sng" dirty="0" err="1"/>
              <a:t>niveau</a:t>
            </a:r>
            <a:r>
              <a:rPr lang="cs-CZ" sz="3600" u="sng" dirty="0"/>
              <a:t> </a:t>
            </a:r>
            <a:r>
              <a:rPr lang="cs-CZ" sz="3600" u="sng" dirty="0" err="1" smtClean="0"/>
              <a:t>microtextuel</a:t>
            </a:r>
            <a:r>
              <a:rPr lang="cs-CZ" sz="3600" u="sng" dirty="0" smtClean="0"/>
              <a:t> </a:t>
            </a:r>
            <a:r>
              <a:rPr lang="cs-CZ" sz="3600" dirty="0" smtClean="0"/>
              <a:t>(«</a:t>
            </a:r>
            <a:r>
              <a:rPr lang="cs-CZ" sz="3600" dirty="0" err="1" smtClean="0"/>
              <a:t>traduction</a:t>
            </a:r>
            <a:r>
              <a:rPr lang="cs-CZ" sz="3600" dirty="0" smtClean="0"/>
              <a:t> des </a:t>
            </a:r>
            <a:r>
              <a:rPr lang="cs-CZ" sz="3600" dirty="0" err="1" smtClean="0"/>
              <a:t>proverbes</a:t>
            </a:r>
            <a:r>
              <a:rPr lang="cs-CZ" sz="3600" dirty="0" smtClean="0"/>
              <a:t>», «</a:t>
            </a:r>
            <a:r>
              <a:rPr lang="cs-CZ" sz="3600" dirty="0" err="1" smtClean="0"/>
              <a:t>traduction</a:t>
            </a:r>
            <a:r>
              <a:rPr lang="cs-CZ" sz="3600" dirty="0" smtClean="0"/>
              <a:t> des </a:t>
            </a:r>
            <a:r>
              <a:rPr lang="cs-CZ" sz="3600" dirty="0" err="1" smtClean="0"/>
              <a:t>mots</a:t>
            </a:r>
            <a:r>
              <a:rPr lang="cs-CZ" sz="3600" dirty="0" smtClean="0"/>
              <a:t> </a:t>
            </a:r>
            <a:r>
              <a:rPr lang="cs-CZ" sz="3600" dirty="0" err="1" smtClean="0"/>
              <a:t>polysémiques</a:t>
            </a:r>
            <a:r>
              <a:rPr lang="cs-CZ" sz="3600" dirty="0" smtClean="0"/>
              <a:t>» </a:t>
            </a:r>
            <a:r>
              <a:rPr lang="cs-CZ" sz="3600" dirty="0"/>
              <a:t>et </a:t>
            </a:r>
            <a:r>
              <a:rPr lang="cs-CZ" sz="3600" dirty="0" smtClean="0"/>
              <a:t>«</a:t>
            </a:r>
            <a:r>
              <a:rPr lang="cs-CZ" sz="3600" dirty="0" err="1" smtClean="0"/>
              <a:t>traduction</a:t>
            </a:r>
            <a:r>
              <a:rPr lang="cs-CZ" sz="3600" dirty="0" smtClean="0"/>
              <a:t> des </a:t>
            </a:r>
            <a:r>
              <a:rPr lang="cs-CZ" sz="3600" dirty="0" err="1" smtClean="0"/>
              <a:t>métaphores</a:t>
            </a:r>
            <a:r>
              <a:rPr lang="cs-CZ" sz="3600" dirty="0" smtClean="0"/>
              <a:t>»). 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3845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b="1" dirty="0" err="1" smtClean="0"/>
              <a:t>Stratégie</a:t>
            </a:r>
            <a:r>
              <a:rPr lang="cs-CZ" sz="3600" b="1" dirty="0" smtClean="0"/>
              <a:t> de </a:t>
            </a:r>
            <a:r>
              <a:rPr lang="cs-CZ" sz="3600" b="1" dirty="0" err="1" smtClean="0"/>
              <a:t>traduction</a:t>
            </a: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cs-CZ" sz="3600" dirty="0" err="1" smtClean="0"/>
              <a:t>Nous</a:t>
            </a:r>
            <a:r>
              <a:rPr lang="cs-CZ" sz="3600" dirty="0" smtClean="0"/>
              <a:t> </a:t>
            </a:r>
            <a:r>
              <a:rPr lang="cs-CZ" sz="3600" dirty="0" err="1" smtClean="0"/>
              <a:t>allons</a:t>
            </a:r>
            <a:r>
              <a:rPr lang="cs-CZ" sz="3600" dirty="0" smtClean="0"/>
              <a:t> </a:t>
            </a:r>
            <a:r>
              <a:rPr lang="cs-CZ" sz="3600" dirty="0" err="1" smtClean="0"/>
              <a:t>utiliser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terme «</a:t>
            </a:r>
            <a:r>
              <a:rPr lang="cs-CZ" sz="3600" dirty="0" err="1" smtClean="0"/>
              <a:t>procédé</a:t>
            </a:r>
            <a:r>
              <a:rPr lang="cs-CZ" sz="3600" dirty="0" smtClean="0"/>
              <a:t> de </a:t>
            </a:r>
            <a:r>
              <a:rPr lang="cs-CZ" sz="3600" dirty="0" err="1" smtClean="0"/>
              <a:t>traduction</a:t>
            </a:r>
            <a:r>
              <a:rPr lang="cs-CZ" sz="3600" dirty="0" smtClean="0"/>
              <a:t>» au </a:t>
            </a:r>
            <a:r>
              <a:rPr lang="cs-CZ" sz="3600" u="sng" dirty="0" err="1" smtClean="0"/>
              <a:t>niveau</a:t>
            </a:r>
            <a:r>
              <a:rPr lang="cs-CZ" sz="3600" u="sng" dirty="0" smtClean="0"/>
              <a:t> </a:t>
            </a:r>
            <a:r>
              <a:rPr lang="cs-CZ" sz="3600" u="sng" dirty="0" err="1" smtClean="0"/>
              <a:t>microtextuel</a:t>
            </a:r>
            <a:r>
              <a:rPr lang="cs-CZ" sz="3600" dirty="0" smtClean="0"/>
              <a:t>, </a:t>
            </a:r>
            <a:r>
              <a:rPr lang="cs-CZ" sz="3600" dirty="0" err="1" smtClean="0"/>
              <a:t>c’est</a:t>
            </a:r>
            <a:r>
              <a:rPr lang="cs-CZ" sz="3600" dirty="0" smtClean="0"/>
              <a:t>-à-</a:t>
            </a:r>
            <a:r>
              <a:rPr lang="cs-CZ" sz="3600" dirty="0" err="1" smtClean="0"/>
              <a:t>dire</a:t>
            </a:r>
            <a:r>
              <a:rPr lang="cs-CZ" sz="3600" dirty="0" smtClean="0"/>
              <a:t> au </a:t>
            </a:r>
            <a:r>
              <a:rPr lang="cs-CZ" sz="3600" dirty="0" err="1" smtClean="0"/>
              <a:t>niveau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segment de texte </a:t>
            </a:r>
            <a:r>
              <a:rPr lang="cs-CZ" sz="3600" dirty="0" err="1" smtClean="0"/>
              <a:t>isolé</a:t>
            </a:r>
            <a:r>
              <a:rPr lang="cs-CZ" sz="3600" dirty="0" smtClean="0"/>
              <a:t> </a:t>
            </a:r>
            <a:r>
              <a:rPr lang="cs-CZ" sz="3600" dirty="0" err="1" smtClean="0"/>
              <a:t>du</a:t>
            </a:r>
            <a:r>
              <a:rPr lang="cs-CZ" sz="3600" dirty="0" smtClean="0"/>
              <a:t> reste </a:t>
            </a:r>
            <a:r>
              <a:rPr lang="cs-CZ" sz="3600" dirty="0" err="1" smtClean="0"/>
              <a:t>du</a:t>
            </a:r>
            <a:r>
              <a:rPr lang="cs-CZ" sz="3600" dirty="0" smtClean="0"/>
              <a:t> texte </a:t>
            </a:r>
            <a:r>
              <a:rPr lang="cs-CZ" sz="3600" dirty="0" err="1" smtClean="0"/>
              <a:t>pour</a:t>
            </a:r>
            <a:r>
              <a:rPr lang="cs-CZ" sz="3600" dirty="0" smtClean="0"/>
              <a:t> les </a:t>
            </a:r>
            <a:r>
              <a:rPr lang="cs-CZ" sz="3600" dirty="0" err="1" smtClean="0"/>
              <a:t>besoins</a:t>
            </a:r>
            <a:r>
              <a:rPr lang="cs-CZ" sz="3600" dirty="0" smtClean="0"/>
              <a:t> de </a:t>
            </a:r>
            <a:r>
              <a:rPr lang="cs-CZ" sz="3600" dirty="0" err="1" smtClean="0"/>
              <a:t>l´analyse</a:t>
            </a:r>
            <a:r>
              <a:rPr lang="cs-CZ" sz="3600" dirty="0" smtClean="0"/>
              <a:t>, et </a:t>
            </a:r>
            <a:r>
              <a:rPr lang="cs-CZ" sz="3600" dirty="0" err="1" smtClean="0"/>
              <a:t>réserver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terme «</a:t>
            </a:r>
            <a:r>
              <a:rPr lang="cs-CZ" sz="3600" dirty="0" err="1" smtClean="0"/>
              <a:t>stratégie</a:t>
            </a:r>
            <a:r>
              <a:rPr lang="cs-CZ" sz="3600" dirty="0" smtClean="0"/>
              <a:t>» au </a:t>
            </a:r>
            <a:r>
              <a:rPr lang="cs-CZ" sz="3600" u="sng" dirty="0" err="1" smtClean="0"/>
              <a:t>niveau</a:t>
            </a:r>
            <a:r>
              <a:rPr lang="cs-CZ" sz="3600" u="sng" dirty="0" smtClean="0"/>
              <a:t> </a:t>
            </a:r>
            <a:r>
              <a:rPr lang="cs-CZ" sz="3600" u="sng" dirty="0" err="1" smtClean="0"/>
              <a:t>macrotextuel</a:t>
            </a:r>
            <a:r>
              <a:rPr lang="cs-CZ" sz="3600" u="sng" dirty="0" smtClean="0"/>
              <a:t> </a:t>
            </a:r>
            <a:r>
              <a:rPr lang="cs-CZ" sz="3600" dirty="0" err="1" smtClean="0"/>
              <a:t>comme</a:t>
            </a:r>
            <a:r>
              <a:rPr lang="cs-CZ" sz="3600" dirty="0" smtClean="0"/>
              <a:t> </a:t>
            </a:r>
            <a:r>
              <a:rPr lang="cs-CZ" sz="3600" dirty="0" err="1" smtClean="0"/>
              <a:t>le</a:t>
            </a:r>
            <a:r>
              <a:rPr lang="cs-CZ" sz="3600" dirty="0" smtClean="0"/>
              <a:t> fait </a:t>
            </a:r>
            <a:r>
              <a:rPr lang="cs-CZ" sz="3600" dirty="0" err="1" smtClean="0"/>
              <a:t>Delisle</a:t>
            </a:r>
            <a:r>
              <a:rPr lang="cs-CZ" sz="3600" dirty="0" smtClean="0"/>
              <a:t> (1999).</a:t>
            </a:r>
            <a:endParaRPr lang="fr-FR" sz="36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994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err="1" smtClean="0"/>
              <a:t>L’initiateur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cs-CZ" dirty="0" err="1"/>
              <a:t>Nord</a:t>
            </a:r>
            <a:r>
              <a:rPr lang="cs-CZ" dirty="0"/>
              <a:t> </a:t>
            </a:r>
            <a:r>
              <a:rPr lang="cs-CZ" dirty="0" err="1"/>
              <a:t>établit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distinction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initiateur</a:t>
            </a:r>
            <a:r>
              <a:rPr lang="cs-CZ" dirty="0"/>
              <a:t> et </a:t>
            </a:r>
            <a:r>
              <a:rPr lang="cs-CZ" dirty="0" err="1"/>
              <a:t>producteur</a:t>
            </a:r>
            <a:r>
              <a:rPr lang="cs-CZ" dirty="0"/>
              <a:t> de texte.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premier</a:t>
            </a:r>
            <a:r>
              <a:rPr lang="cs-CZ" dirty="0"/>
              <a:t> se </a:t>
            </a:r>
            <a:r>
              <a:rPr lang="cs-CZ" dirty="0" err="1"/>
              <a:t>sert</a:t>
            </a:r>
            <a:r>
              <a:rPr lang="cs-CZ" dirty="0"/>
              <a:t> </a:t>
            </a:r>
            <a:r>
              <a:rPr lang="cs-CZ" dirty="0" err="1"/>
              <a:t>d’un</a:t>
            </a:r>
            <a:r>
              <a:rPr lang="cs-CZ" dirty="0"/>
              <a:t> texte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transmettre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,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/>
              <a:t>second a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responsabilité</a:t>
            </a:r>
            <a:r>
              <a:rPr lang="cs-CZ" dirty="0"/>
              <a:t> </a:t>
            </a:r>
            <a:r>
              <a:rPr lang="cs-CZ" dirty="0" err="1"/>
              <a:t>d’écrire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</a:t>
            </a:r>
            <a:r>
              <a:rPr lang="cs-CZ" dirty="0" err="1"/>
              <a:t>conformément</a:t>
            </a:r>
            <a:r>
              <a:rPr lang="cs-CZ" dirty="0"/>
              <a:t> </a:t>
            </a:r>
            <a:r>
              <a:rPr lang="cs-CZ" dirty="0" err="1"/>
              <a:t>aux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 de </a:t>
            </a:r>
            <a:r>
              <a:rPr lang="cs-CZ" dirty="0" err="1" smtClean="0"/>
              <a:t>l’initiateur</a:t>
            </a:r>
            <a:r>
              <a:rPr lang="cs-CZ" dirty="0" smtClean="0"/>
              <a:t>.</a:t>
            </a:r>
          </a:p>
          <a:p>
            <a:r>
              <a:rPr lang="cs-CZ" dirty="0" smtClean="0"/>
              <a:t>La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traducteur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comparable</a:t>
            </a:r>
            <a:r>
              <a:rPr lang="cs-CZ" dirty="0"/>
              <a:t> à </a:t>
            </a:r>
            <a:r>
              <a:rPr lang="cs-CZ" dirty="0" err="1"/>
              <a:t>celle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producteur</a:t>
            </a:r>
            <a:r>
              <a:rPr lang="cs-CZ" dirty="0"/>
              <a:t> de </a:t>
            </a:r>
            <a:r>
              <a:rPr lang="cs-CZ" dirty="0" smtClean="0"/>
              <a:t>texte ; </a:t>
            </a:r>
            <a:r>
              <a:rPr lang="cs-CZ" dirty="0" err="1" smtClean="0"/>
              <a:t>il</a:t>
            </a:r>
            <a:r>
              <a:rPr lang="cs-CZ" dirty="0" smtClean="0"/>
              <a:t> </a:t>
            </a:r>
            <a:r>
              <a:rPr lang="cs-CZ" dirty="0" err="1"/>
              <a:t>doit</a:t>
            </a:r>
            <a:r>
              <a:rPr lang="cs-CZ" dirty="0"/>
              <a:t> </a:t>
            </a:r>
            <a:r>
              <a:rPr lang="cs-CZ" dirty="0" err="1" smtClean="0"/>
              <a:t>suivre</a:t>
            </a:r>
            <a:r>
              <a:rPr lang="cs-CZ" dirty="0" smtClean="0"/>
              <a:t> </a:t>
            </a:r>
            <a:r>
              <a:rPr lang="cs-CZ" dirty="0"/>
              <a:t>les </a:t>
            </a:r>
            <a:r>
              <a:rPr lang="cs-CZ" dirty="0" err="1"/>
              <a:t>instructions</a:t>
            </a:r>
            <a:r>
              <a:rPr lang="cs-CZ" dirty="0"/>
              <a:t> de </a:t>
            </a:r>
            <a:r>
              <a:rPr lang="cs-CZ" dirty="0" err="1"/>
              <a:t>l’initiateur</a:t>
            </a:r>
            <a:r>
              <a:rPr lang="cs-CZ" dirty="0"/>
              <a:t> de la </a:t>
            </a:r>
            <a:r>
              <a:rPr lang="cs-CZ" dirty="0" err="1"/>
              <a:t>traduction</a:t>
            </a:r>
            <a:r>
              <a:rPr lang="cs-CZ" dirty="0"/>
              <a:t>, </a:t>
            </a:r>
            <a:r>
              <a:rPr lang="cs-CZ" dirty="0" smtClean="0"/>
              <a:t>et se </a:t>
            </a:r>
            <a:r>
              <a:rPr lang="cs-CZ" dirty="0" err="1"/>
              <a:t>conformer</a:t>
            </a:r>
            <a:r>
              <a:rPr lang="cs-CZ" dirty="0"/>
              <a:t> </a:t>
            </a:r>
            <a:r>
              <a:rPr lang="cs-CZ" dirty="0" err="1"/>
              <a:t>aux</a:t>
            </a:r>
            <a:r>
              <a:rPr lang="cs-CZ" dirty="0"/>
              <a:t> </a:t>
            </a:r>
            <a:r>
              <a:rPr lang="cs-CZ" dirty="0" err="1"/>
              <a:t>normes</a:t>
            </a:r>
            <a:r>
              <a:rPr lang="cs-CZ" dirty="0"/>
              <a:t> et </a:t>
            </a:r>
            <a:r>
              <a:rPr lang="cs-CZ" dirty="0" err="1" smtClean="0"/>
              <a:t>aux</a:t>
            </a:r>
            <a:r>
              <a:rPr lang="cs-CZ" dirty="0" smtClean="0"/>
              <a:t> </a:t>
            </a:r>
            <a:r>
              <a:rPr lang="cs-CZ" dirty="0" err="1" smtClean="0"/>
              <a:t>règles</a:t>
            </a:r>
            <a:r>
              <a:rPr lang="cs-CZ" dirty="0" smtClean="0"/>
              <a:t> </a:t>
            </a:r>
            <a:r>
              <a:rPr lang="cs-CZ" dirty="0"/>
              <a:t>de la </a:t>
            </a:r>
            <a:r>
              <a:rPr lang="cs-CZ" dirty="0" err="1"/>
              <a:t>langue</a:t>
            </a:r>
            <a:r>
              <a:rPr lang="cs-CZ" dirty="0"/>
              <a:t> et de la </a:t>
            </a:r>
            <a:r>
              <a:rPr lang="cs-CZ" dirty="0" err="1"/>
              <a:t>culture</a:t>
            </a:r>
            <a:r>
              <a:rPr lang="cs-CZ" dirty="0"/>
              <a:t> </a:t>
            </a:r>
            <a:r>
              <a:rPr lang="cs-CZ" dirty="0" err="1" smtClean="0"/>
              <a:t>cibles</a:t>
            </a:r>
            <a:r>
              <a:rPr lang="cs-CZ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70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err="1" smtClean="0"/>
              <a:t>L’initiateur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Les </a:t>
            </a:r>
            <a:r>
              <a:rPr lang="cs-CZ" dirty="0" err="1"/>
              <a:t>questions</a:t>
            </a:r>
            <a:r>
              <a:rPr lang="cs-CZ" dirty="0"/>
              <a:t> </a:t>
            </a:r>
            <a:r>
              <a:rPr lang="cs-CZ" dirty="0" err="1"/>
              <a:t>suivantes</a:t>
            </a:r>
            <a:r>
              <a:rPr lang="cs-CZ" dirty="0"/>
              <a:t> </a:t>
            </a:r>
            <a:r>
              <a:rPr lang="cs-CZ" dirty="0" err="1"/>
              <a:t>permettent</a:t>
            </a:r>
            <a:r>
              <a:rPr lang="cs-CZ" dirty="0"/>
              <a:t> </a:t>
            </a:r>
            <a:r>
              <a:rPr lang="cs-CZ" dirty="0" err="1"/>
              <a:t>d’avoir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l’initiateur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:</a:t>
            </a:r>
            <a:endParaRPr lang="fr-FR" dirty="0"/>
          </a:p>
          <a:p>
            <a:r>
              <a:rPr lang="cs-CZ" dirty="0"/>
              <a:t>1. Qui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l’initiateur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?</a:t>
            </a:r>
            <a:endParaRPr lang="fr-FR" dirty="0"/>
          </a:p>
          <a:p>
            <a:r>
              <a:rPr lang="cs-CZ" dirty="0"/>
              <a:t>2. </a:t>
            </a:r>
            <a:r>
              <a:rPr lang="cs-CZ" dirty="0" err="1"/>
              <a:t>L’initiateur</a:t>
            </a:r>
            <a:r>
              <a:rPr lang="cs-CZ" dirty="0"/>
              <a:t> a-t-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écrit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texte </a:t>
            </a:r>
            <a:r>
              <a:rPr lang="cs-CZ" dirty="0" err="1"/>
              <a:t>lui-même</a:t>
            </a:r>
            <a:r>
              <a:rPr lang="cs-CZ" dirty="0"/>
              <a:t> ? </a:t>
            </a:r>
            <a:r>
              <a:rPr lang="cs-CZ" dirty="0" err="1"/>
              <a:t>Sinon</a:t>
            </a:r>
            <a:r>
              <a:rPr lang="cs-CZ" dirty="0"/>
              <a:t> qui en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producteur</a:t>
            </a:r>
            <a:r>
              <a:rPr lang="cs-CZ" dirty="0"/>
              <a:t> et </a:t>
            </a:r>
            <a:r>
              <a:rPr lang="cs-CZ" dirty="0" err="1"/>
              <a:t>quel</a:t>
            </a:r>
            <a:r>
              <a:rPr lang="cs-CZ" dirty="0"/>
              <a:t> </a:t>
            </a:r>
            <a:r>
              <a:rPr lang="cs-CZ" dirty="0" err="1"/>
              <a:t>rapport</a:t>
            </a:r>
            <a:r>
              <a:rPr lang="cs-CZ" dirty="0"/>
              <a:t> </a:t>
            </a:r>
            <a:r>
              <a:rPr lang="cs-CZ" dirty="0" err="1"/>
              <a:t>existe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lui</a:t>
            </a:r>
            <a:r>
              <a:rPr lang="cs-CZ" dirty="0"/>
              <a:t> et </a:t>
            </a:r>
            <a:r>
              <a:rPr lang="cs-CZ" dirty="0" err="1"/>
              <a:t>l’initiateur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3. </a:t>
            </a:r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obtenues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l’initiateur</a:t>
            </a:r>
            <a:r>
              <a:rPr lang="cs-CZ" dirty="0"/>
              <a:t> à </a:t>
            </a:r>
            <a:r>
              <a:rPr lang="cs-CZ" dirty="0" err="1"/>
              <a:t>partir</a:t>
            </a:r>
            <a:r>
              <a:rPr lang="cs-CZ" dirty="0"/>
              <a:t> de </a:t>
            </a:r>
            <a:r>
              <a:rPr lang="cs-CZ" dirty="0" err="1"/>
              <a:t>l’environnement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texte ? </a:t>
            </a:r>
            <a:r>
              <a:rPr lang="cs-CZ" dirty="0" err="1"/>
              <a:t>Existe</a:t>
            </a:r>
            <a:r>
              <a:rPr lang="cs-CZ" dirty="0"/>
              <a:t>-t-</a:t>
            </a:r>
            <a:r>
              <a:rPr lang="cs-CZ" dirty="0" err="1"/>
              <a:t>il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</a:t>
            </a:r>
            <a:r>
              <a:rPr lang="cs-CZ" dirty="0" err="1" smtClean="0"/>
              <a:t>censées</a:t>
            </a:r>
            <a:r>
              <a:rPr lang="cs-CZ" dirty="0" smtClean="0"/>
              <a:t> </a:t>
            </a:r>
            <a:r>
              <a:rPr lang="cs-CZ" dirty="0" err="1"/>
              <a:t>faire</a:t>
            </a:r>
            <a:r>
              <a:rPr lang="cs-CZ" dirty="0"/>
              <a:t> partie des </a:t>
            </a:r>
            <a:r>
              <a:rPr lang="cs-CZ" dirty="0" err="1"/>
              <a:t>connaissances</a:t>
            </a:r>
            <a:r>
              <a:rPr lang="cs-CZ" dirty="0"/>
              <a:t> </a:t>
            </a:r>
            <a:r>
              <a:rPr lang="cs-CZ" dirty="0" err="1"/>
              <a:t>générales</a:t>
            </a:r>
            <a:r>
              <a:rPr lang="cs-CZ" dirty="0"/>
              <a:t> </a:t>
            </a:r>
            <a:r>
              <a:rPr lang="cs-CZ" dirty="0" err="1"/>
              <a:t>présupposées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destinataire</a:t>
            </a:r>
            <a:r>
              <a:rPr lang="cs-CZ" dirty="0"/>
              <a:t> ? </a:t>
            </a:r>
            <a:r>
              <a:rPr lang="cs-CZ" dirty="0" err="1"/>
              <a:t>Peut</a:t>
            </a:r>
            <a:r>
              <a:rPr lang="cs-CZ" dirty="0"/>
              <a:t>-on se </a:t>
            </a:r>
            <a:r>
              <a:rPr lang="cs-CZ" dirty="0" err="1"/>
              <a:t>référer</a:t>
            </a:r>
            <a:r>
              <a:rPr lang="cs-CZ" dirty="0"/>
              <a:t> à </a:t>
            </a:r>
            <a:r>
              <a:rPr lang="cs-CZ" dirty="0" err="1"/>
              <a:t>l’initiateur</a:t>
            </a:r>
            <a:r>
              <a:rPr lang="cs-CZ" dirty="0"/>
              <a:t> ou à </a:t>
            </a:r>
            <a:r>
              <a:rPr lang="cs-CZ" dirty="0" err="1"/>
              <a:t>toute</a:t>
            </a:r>
            <a:r>
              <a:rPr lang="cs-CZ" dirty="0"/>
              <a:t> </a:t>
            </a:r>
            <a:r>
              <a:rPr lang="cs-CZ" dirty="0" err="1"/>
              <a:t>autre</a:t>
            </a:r>
            <a:r>
              <a:rPr lang="cs-CZ" dirty="0"/>
              <a:t> </a:t>
            </a:r>
            <a:r>
              <a:rPr lang="cs-CZ" dirty="0" err="1"/>
              <a:t>personne</a:t>
            </a:r>
            <a:r>
              <a:rPr lang="cs-CZ" dirty="0"/>
              <a:t> </a:t>
            </a:r>
            <a:r>
              <a:rPr lang="cs-CZ" dirty="0" err="1"/>
              <a:t>pour</a:t>
            </a:r>
            <a:r>
              <a:rPr lang="cs-CZ" dirty="0"/>
              <a:t> plus de </a:t>
            </a:r>
            <a:r>
              <a:rPr lang="cs-CZ" dirty="0" err="1"/>
              <a:t>détails</a:t>
            </a:r>
            <a:r>
              <a:rPr lang="cs-CZ" dirty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3058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L’initiateur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/>
              <a:t>4. </a:t>
            </a:r>
            <a:r>
              <a:rPr lang="cs-CZ" dirty="0" err="1"/>
              <a:t>Quels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les </a:t>
            </a:r>
            <a:r>
              <a:rPr lang="cs-CZ" dirty="0" err="1"/>
              <a:t>indices</a:t>
            </a:r>
            <a:r>
              <a:rPr lang="cs-CZ" dirty="0"/>
              <a:t> qui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déduits</a:t>
            </a:r>
            <a:r>
              <a:rPr lang="cs-CZ" dirty="0"/>
              <a:t> des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facteurs</a:t>
            </a:r>
            <a:r>
              <a:rPr lang="cs-CZ" dirty="0"/>
              <a:t> </a:t>
            </a:r>
            <a:r>
              <a:rPr lang="cs-CZ" dirty="0" err="1"/>
              <a:t>situationnels</a:t>
            </a:r>
            <a:r>
              <a:rPr lang="cs-CZ" dirty="0"/>
              <a:t>, en </a:t>
            </a:r>
            <a:r>
              <a:rPr lang="cs-CZ" dirty="0" err="1"/>
              <a:t>ce</a:t>
            </a:r>
            <a:r>
              <a:rPr lang="cs-CZ" dirty="0"/>
              <a:t> qui </a:t>
            </a:r>
            <a:r>
              <a:rPr lang="cs-CZ" dirty="0" err="1"/>
              <a:t>concerne</a:t>
            </a:r>
            <a:r>
              <a:rPr lang="cs-CZ" dirty="0"/>
              <a:t> les </a:t>
            </a:r>
            <a:r>
              <a:rPr lang="cs-CZ" dirty="0" err="1"/>
              <a:t>caractéristiques</a:t>
            </a:r>
            <a:r>
              <a:rPr lang="cs-CZ" dirty="0"/>
              <a:t> de </a:t>
            </a:r>
            <a:r>
              <a:rPr lang="cs-CZ" dirty="0" err="1"/>
              <a:t>l’initiateur</a:t>
            </a:r>
            <a:r>
              <a:rPr lang="cs-CZ" dirty="0"/>
              <a:t> ?</a:t>
            </a:r>
            <a:endParaRPr lang="fr-FR" dirty="0"/>
          </a:p>
          <a:p>
            <a:r>
              <a:rPr lang="cs-CZ" dirty="0"/>
              <a:t>5. </a:t>
            </a:r>
            <a:r>
              <a:rPr lang="cs-CZ" dirty="0" err="1"/>
              <a:t>Quelles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les </a:t>
            </a:r>
            <a:r>
              <a:rPr lang="cs-CZ" dirty="0" err="1"/>
              <a:t>conclusions</a:t>
            </a:r>
            <a:r>
              <a:rPr lang="cs-CZ" dirty="0"/>
              <a:t> qui </a:t>
            </a:r>
            <a:r>
              <a:rPr lang="cs-CZ" dirty="0" err="1"/>
              <a:t>peuvent</a:t>
            </a:r>
            <a:r>
              <a:rPr lang="cs-CZ" dirty="0"/>
              <a:t> </a:t>
            </a:r>
            <a:r>
              <a:rPr lang="cs-CZ" dirty="0" err="1"/>
              <a:t>être</a:t>
            </a:r>
            <a:r>
              <a:rPr lang="cs-CZ" dirty="0"/>
              <a:t> </a:t>
            </a:r>
            <a:r>
              <a:rPr lang="cs-CZ" dirty="0" err="1"/>
              <a:t>tirées</a:t>
            </a:r>
            <a:r>
              <a:rPr lang="cs-CZ" dirty="0"/>
              <a:t> des </a:t>
            </a:r>
            <a:r>
              <a:rPr lang="cs-CZ" dirty="0" err="1"/>
              <a:t>informations</a:t>
            </a:r>
            <a:r>
              <a:rPr lang="cs-CZ" dirty="0"/>
              <a:t> et des </a:t>
            </a:r>
            <a:r>
              <a:rPr lang="cs-CZ" dirty="0" err="1"/>
              <a:t>indices</a:t>
            </a:r>
            <a:r>
              <a:rPr lang="cs-CZ" dirty="0"/>
              <a:t> </a:t>
            </a:r>
            <a:r>
              <a:rPr lang="cs-CZ" dirty="0" err="1"/>
              <a:t>obtenus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l’initiateur</a:t>
            </a:r>
            <a:r>
              <a:rPr lang="cs-CZ" dirty="0"/>
              <a:t> en </a:t>
            </a:r>
            <a:r>
              <a:rPr lang="cs-CZ" dirty="0" err="1"/>
              <a:t>ce</a:t>
            </a:r>
            <a:r>
              <a:rPr lang="cs-CZ" dirty="0"/>
              <a:t> qui </a:t>
            </a:r>
            <a:r>
              <a:rPr lang="cs-CZ" dirty="0" err="1"/>
              <a:t>concerne</a:t>
            </a:r>
            <a:r>
              <a:rPr lang="cs-CZ" dirty="0"/>
              <a:t> les </a:t>
            </a:r>
            <a:r>
              <a:rPr lang="cs-CZ" dirty="0" err="1"/>
              <a:t>autres</a:t>
            </a:r>
            <a:r>
              <a:rPr lang="cs-CZ" dirty="0"/>
              <a:t> </a:t>
            </a:r>
            <a:r>
              <a:rPr lang="cs-CZ" dirty="0" err="1"/>
              <a:t>dimensions</a:t>
            </a:r>
            <a:r>
              <a:rPr lang="cs-CZ" dirty="0"/>
              <a:t> </a:t>
            </a:r>
            <a:r>
              <a:rPr lang="cs-CZ" dirty="0" err="1"/>
              <a:t>extratextuelles</a:t>
            </a:r>
            <a:r>
              <a:rPr lang="cs-CZ" dirty="0"/>
              <a:t> et les </a:t>
            </a:r>
            <a:r>
              <a:rPr lang="cs-CZ" dirty="0" err="1"/>
              <a:t>caractéristiques</a:t>
            </a:r>
            <a:r>
              <a:rPr lang="cs-CZ" dirty="0"/>
              <a:t> </a:t>
            </a:r>
            <a:r>
              <a:rPr lang="cs-CZ" dirty="0" err="1"/>
              <a:t>intratextuelles</a:t>
            </a:r>
            <a:r>
              <a:rPr lang="cs-CZ" dirty="0"/>
              <a:t> 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413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4000" b="1" dirty="0" err="1" smtClean="0"/>
              <a:t>L’intention</a:t>
            </a:r>
            <a:r>
              <a:rPr lang="cs-CZ" sz="4000" b="1" dirty="0" smtClean="0"/>
              <a:t> </a:t>
            </a:r>
            <a:r>
              <a:rPr lang="cs-CZ" sz="4000" b="1" dirty="0"/>
              <a:t>de </a:t>
            </a:r>
            <a:r>
              <a:rPr lang="cs-CZ" sz="4000" b="1" dirty="0" err="1"/>
              <a:t>l’initiateur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sz="3600" dirty="0" err="1"/>
              <a:t>L’intention</a:t>
            </a:r>
            <a:r>
              <a:rPr lang="cs-CZ" sz="3600" dirty="0"/>
              <a:t> de </a:t>
            </a:r>
            <a:r>
              <a:rPr lang="cs-CZ" sz="3600" dirty="0" err="1"/>
              <a:t>l’initiateur</a:t>
            </a:r>
            <a:r>
              <a:rPr lang="cs-CZ" sz="3600" dirty="0"/>
              <a:t> </a:t>
            </a:r>
            <a:r>
              <a:rPr lang="cs-CZ" sz="3600" dirty="0" err="1"/>
              <a:t>concerne</a:t>
            </a:r>
            <a:r>
              <a:rPr lang="cs-CZ" sz="3600" dirty="0"/>
              <a:t> la </a:t>
            </a:r>
            <a:r>
              <a:rPr lang="cs-CZ" sz="3600" dirty="0" err="1"/>
              <a:t>fonction</a:t>
            </a:r>
            <a:r>
              <a:rPr lang="cs-CZ" sz="3600" dirty="0"/>
              <a:t> </a:t>
            </a:r>
            <a:r>
              <a:rPr lang="cs-CZ" sz="3600" dirty="0" err="1"/>
              <a:t>que</a:t>
            </a:r>
            <a:r>
              <a:rPr lang="cs-CZ" sz="3600" dirty="0"/>
              <a:t> </a:t>
            </a:r>
            <a:r>
              <a:rPr lang="cs-CZ" sz="3600" dirty="0" err="1"/>
              <a:t>celui-ci</a:t>
            </a:r>
            <a:r>
              <a:rPr lang="cs-CZ" sz="3600" dirty="0"/>
              <a:t> </a:t>
            </a:r>
            <a:r>
              <a:rPr lang="cs-CZ" sz="3600" dirty="0" err="1"/>
              <a:t>envisage</a:t>
            </a:r>
            <a:r>
              <a:rPr lang="cs-CZ" sz="3600" dirty="0"/>
              <a:t> de </a:t>
            </a:r>
            <a:r>
              <a:rPr lang="cs-CZ" sz="3600" dirty="0" err="1"/>
              <a:t>faire</a:t>
            </a:r>
            <a:r>
              <a:rPr lang="cs-CZ" sz="3600" dirty="0"/>
              <a:t> </a:t>
            </a:r>
            <a:r>
              <a:rPr lang="cs-CZ" sz="3600" dirty="0" err="1"/>
              <a:t>jouer</a:t>
            </a:r>
            <a:r>
              <a:rPr lang="cs-CZ" sz="3600" dirty="0"/>
              <a:t> au texte. Elle </a:t>
            </a:r>
            <a:r>
              <a:rPr lang="cs-CZ" sz="3600" dirty="0" smtClean="0"/>
              <a:t>influence </a:t>
            </a:r>
            <a:r>
              <a:rPr lang="cs-CZ" sz="3600" dirty="0" err="1"/>
              <a:t>le</a:t>
            </a:r>
            <a:r>
              <a:rPr lang="cs-CZ" sz="3600" dirty="0"/>
              <a:t> fond et la </a:t>
            </a:r>
            <a:r>
              <a:rPr lang="cs-CZ" sz="3600" dirty="0" err="1"/>
              <a:t>forme</a:t>
            </a:r>
            <a:r>
              <a:rPr lang="cs-CZ" sz="3600" dirty="0"/>
              <a:t> </a:t>
            </a:r>
            <a:r>
              <a:rPr lang="cs-CZ" sz="3600" dirty="0" err="1"/>
              <a:t>du</a:t>
            </a:r>
            <a:r>
              <a:rPr lang="cs-CZ" sz="3600" dirty="0"/>
              <a:t> texte. Les </a:t>
            </a:r>
            <a:r>
              <a:rPr lang="cs-CZ" sz="3600" dirty="0" err="1"/>
              <a:t>questions</a:t>
            </a:r>
            <a:r>
              <a:rPr lang="cs-CZ" sz="3600" dirty="0"/>
              <a:t> </a:t>
            </a:r>
            <a:r>
              <a:rPr lang="cs-CZ" sz="3600" dirty="0" err="1"/>
              <a:t>suivantes</a:t>
            </a:r>
            <a:r>
              <a:rPr lang="cs-CZ" sz="3600" dirty="0"/>
              <a:t> </a:t>
            </a:r>
            <a:r>
              <a:rPr lang="cs-CZ" sz="3600" dirty="0" err="1"/>
              <a:t>renseignent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les </a:t>
            </a:r>
            <a:r>
              <a:rPr lang="cs-CZ" sz="3600" dirty="0" err="1"/>
              <a:t>informations</a:t>
            </a:r>
            <a:r>
              <a:rPr lang="cs-CZ" sz="3600" dirty="0"/>
              <a:t> </a:t>
            </a:r>
            <a:r>
              <a:rPr lang="cs-CZ" sz="3600" dirty="0" err="1"/>
              <a:t>relatives</a:t>
            </a:r>
            <a:r>
              <a:rPr lang="cs-CZ" sz="3600" dirty="0"/>
              <a:t> à </a:t>
            </a:r>
            <a:r>
              <a:rPr lang="cs-CZ" sz="3600" dirty="0" err="1"/>
              <a:t>l’intention</a:t>
            </a:r>
            <a:r>
              <a:rPr lang="cs-CZ" sz="3600" dirty="0"/>
              <a:t> de </a:t>
            </a:r>
            <a:r>
              <a:rPr lang="cs-CZ" sz="3600" dirty="0" err="1"/>
              <a:t>l’initiateur</a:t>
            </a:r>
            <a:r>
              <a:rPr lang="cs-CZ" sz="3600" dirty="0"/>
              <a:t> :</a:t>
            </a:r>
            <a:endParaRPr lang="fr-FR" sz="3600" dirty="0"/>
          </a:p>
          <a:p>
            <a:r>
              <a:rPr lang="cs-CZ" sz="3600" dirty="0"/>
              <a:t>1. </a:t>
            </a:r>
            <a:r>
              <a:rPr lang="cs-CZ" sz="3600" dirty="0" err="1"/>
              <a:t>Existe</a:t>
            </a:r>
            <a:r>
              <a:rPr lang="cs-CZ" sz="3600" dirty="0"/>
              <a:t>-t-</a:t>
            </a:r>
            <a:r>
              <a:rPr lang="cs-CZ" sz="3600" dirty="0" err="1"/>
              <a:t>il</a:t>
            </a:r>
            <a:r>
              <a:rPr lang="cs-CZ" sz="3600" dirty="0"/>
              <a:t> des </a:t>
            </a:r>
            <a:r>
              <a:rPr lang="cs-CZ" sz="3600" dirty="0" err="1"/>
              <a:t>déclarations</a:t>
            </a:r>
            <a:r>
              <a:rPr lang="cs-CZ" sz="3600" dirty="0"/>
              <a:t> </a:t>
            </a:r>
            <a:r>
              <a:rPr lang="cs-CZ" sz="3600" dirty="0" err="1"/>
              <a:t>extratextuelles</a:t>
            </a:r>
            <a:r>
              <a:rPr lang="cs-CZ" sz="3600" dirty="0"/>
              <a:t> ou </a:t>
            </a:r>
            <a:r>
              <a:rPr lang="cs-CZ" sz="3600" dirty="0" err="1"/>
              <a:t>intratextuelles</a:t>
            </a:r>
            <a:r>
              <a:rPr lang="cs-CZ" sz="3600" dirty="0"/>
              <a:t> de </a:t>
            </a:r>
            <a:r>
              <a:rPr lang="cs-CZ" sz="3600" dirty="0" err="1"/>
              <a:t>l’initiateur</a:t>
            </a:r>
            <a:r>
              <a:rPr lang="cs-CZ" sz="3600" dirty="0"/>
              <a:t> </a:t>
            </a:r>
            <a:r>
              <a:rPr lang="cs-CZ" sz="3600" dirty="0" err="1"/>
              <a:t>sur</a:t>
            </a:r>
            <a:r>
              <a:rPr lang="cs-CZ" sz="3600" dirty="0"/>
              <a:t> son (ses) </a:t>
            </a:r>
            <a:r>
              <a:rPr lang="cs-CZ" sz="3600" dirty="0" err="1"/>
              <a:t>intention</a:t>
            </a:r>
            <a:r>
              <a:rPr lang="cs-CZ" sz="3600" dirty="0"/>
              <a:t>(s) </a:t>
            </a:r>
            <a:r>
              <a:rPr lang="cs-CZ" sz="3600" dirty="0" err="1"/>
              <a:t>concernant</a:t>
            </a:r>
            <a:r>
              <a:rPr lang="cs-CZ" sz="3600" dirty="0"/>
              <a:t> </a:t>
            </a:r>
            <a:r>
              <a:rPr lang="cs-CZ" sz="3600" dirty="0" err="1"/>
              <a:t>le</a:t>
            </a:r>
            <a:r>
              <a:rPr lang="cs-CZ" sz="3600" dirty="0"/>
              <a:t> texte ?</a:t>
            </a:r>
            <a:endParaRPr lang="fr-FR" sz="36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5523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3007</Words>
  <Application>Microsoft Office PowerPoint</Application>
  <PresentationFormat>Předvádění na obrazovce (4:3)</PresentationFormat>
  <Paragraphs>175</Paragraphs>
  <Slides>55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56" baseType="lpstr">
      <vt:lpstr>Motiv systému Office</vt:lpstr>
      <vt:lpstr>La méthode d´analyse de Christiane Nord</vt:lpstr>
      <vt:lpstr>La méthode d’analyse de Nord</vt:lpstr>
      <vt:lpstr>Facteurs intratextuels et extratextuels</vt:lpstr>
      <vt:lpstr>La méthode d’analyse de Nord</vt:lpstr>
      <vt:lpstr>Les facteurs extratextuels</vt:lpstr>
      <vt:lpstr> L’initiateur </vt:lpstr>
      <vt:lpstr> L’initiateur </vt:lpstr>
      <vt:lpstr> L’initiateur </vt:lpstr>
      <vt:lpstr> L’intention de l’initiateur </vt:lpstr>
      <vt:lpstr> L’intention de l’initiateur </vt:lpstr>
      <vt:lpstr> Le destinataire </vt:lpstr>
      <vt:lpstr>Le destinataire</vt:lpstr>
      <vt:lpstr>Le destinataire</vt:lpstr>
      <vt:lpstr> Le moyen de communication </vt:lpstr>
      <vt:lpstr>Le moyen de communication</vt:lpstr>
      <vt:lpstr> L’espace et le temps prospectifs de la réception du texte </vt:lpstr>
      <vt:lpstr> L’espace </vt:lpstr>
      <vt:lpstr> L’espace </vt:lpstr>
      <vt:lpstr> b) Le temps </vt:lpstr>
      <vt:lpstr> Le temps </vt:lpstr>
      <vt:lpstr> Le motif de production ou de réception du texte </vt:lpstr>
      <vt:lpstr> Le motif de production ou de réception du texte </vt:lpstr>
      <vt:lpstr> La (les) fonction(s) du texte </vt:lpstr>
      <vt:lpstr>La (les) fonction(s) du texte</vt:lpstr>
      <vt:lpstr>La (les) fonction(s) du texte</vt:lpstr>
      <vt:lpstr>La (les) fonction(s) du texte</vt:lpstr>
      <vt:lpstr>Facteurs extra- / intratextuels</vt:lpstr>
      <vt:lpstr>Les facteurs intratextuels</vt:lpstr>
      <vt:lpstr> Le sujet </vt:lpstr>
      <vt:lpstr> Le sujet </vt:lpstr>
      <vt:lpstr> Le contenu </vt:lpstr>
      <vt:lpstr> Le contenu </vt:lpstr>
      <vt:lpstr> Les présuppositions </vt:lpstr>
      <vt:lpstr> Les présuppositions </vt:lpstr>
      <vt:lpstr>  La composition du texte  </vt:lpstr>
      <vt:lpstr> La composition du texte </vt:lpstr>
      <vt:lpstr> Les éléments non verbaux </vt:lpstr>
      <vt:lpstr>Les éléments non verbaux</vt:lpstr>
      <vt:lpstr> Le lexique </vt:lpstr>
      <vt:lpstr> Le lexique </vt:lpstr>
      <vt:lpstr> La structure de la phrase </vt:lpstr>
      <vt:lpstr> La structure de la phrase </vt:lpstr>
      <vt:lpstr> La structure de la phrase </vt:lpstr>
      <vt:lpstr> Les éléments suprasegmentaux </vt:lpstr>
      <vt:lpstr> Les éléments suprasegmentaux </vt:lpstr>
      <vt:lpstr> Les éléments suprasegmentaux </vt:lpstr>
      <vt:lpstr>Analyse de Nord- conclusions</vt:lpstr>
      <vt:lpstr>Analyse de Nord- conclusions</vt:lpstr>
      <vt:lpstr>Analyse de Nord- conclusions</vt:lpstr>
      <vt:lpstr>Analyse de Nord- conclusions</vt:lpstr>
      <vt:lpstr> Stratégie de traduction </vt:lpstr>
      <vt:lpstr>Stratégie de traduction</vt:lpstr>
      <vt:lpstr>Stratégie de traduction</vt:lpstr>
      <vt:lpstr>Stratégie de traduction</vt:lpstr>
      <vt:lpstr>Stratégie de traduction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méthode d´analyse de Christiane Nord</dc:title>
  <dc:creator>Zuzana Raková</dc:creator>
  <cp:lastModifiedBy>Zuzana Raková</cp:lastModifiedBy>
  <cp:revision>36</cp:revision>
  <dcterms:created xsi:type="dcterms:W3CDTF">2013-04-02T11:42:48Z</dcterms:created>
  <dcterms:modified xsi:type="dcterms:W3CDTF">2013-04-02T13:35:54Z</dcterms:modified>
</cp:coreProperties>
</file>