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60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1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46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5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2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98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42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50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4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7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B5AF-AE97-4370-80AD-FD53E27BEB8E}" type="datetimeFigureOut">
              <a:rPr lang="cs-CZ" smtClean="0"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4703A-8604-4AD5-9A47-F5C4A5441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74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mory" TargetMode="External"/><Relationship Id="rId2" Type="http://schemas.openxmlformats.org/officeDocument/2006/relationships/hyperlink" Target="http://cs.wikipedia.org/wiki/Pam%C4%9B%C5%A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plato.stanford.edu/entries/memor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ooks.google.cz/books?id=jCeDng_in8gC&amp;printsec=frontcover&amp;hl=cs&amp;source=gbs_ge_summary_r&amp;cad=0#v=onepage&amp;q&amp;f=fals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Nástroje interpretace </a:t>
            </a:r>
            <a:r>
              <a:rPr lang="cs-CZ" dirty="0" err="1" smtClean="0"/>
              <a:t>NMD_2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dirty="0" smtClean="0"/>
              <a:t>O paměti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958756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 paměti </a:t>
            </a:r>
            <a:r>
              <a:rPr lang="cs-CZ" dirty="0" smtClean="0"/>
              <a:t>(elektronické nebo/</a:t>
            </a:r>
            <a:r>
              <a:rPr lang="cs-CZ" dirty="0" err="1" smtClean="0"/>
              <a:t>li</a:t>
            </a:r>
            <a:r>
              <a:rPr lang="cs-CZ" dirty="0" smtClean="0"/>
              <a:t> jiné)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800" b="1" dirty="0" smtClean="0"/>
              <a:t>Knihovna jako symbol </a:t>
            </a:r>
            <a:r>
              <a:rPr lang="cs-CZ" sz="1800" b="1" dirty="0" err="1" smtClean="0"/>
              <a:t>superlidské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transhumánní</a:t>
            </a:r>
            <a:r>
              <a:rPr lang="cs-CZ" sz="1800" b="1" dirty="0" smtClean="0"/>
              <a:t> paměti:</a:t>
            </a:r>
          </a:p>
          <a:p>
            <a:r>
              <a:rPr lang="cs-CZ" sz="1800" dirty="0" smtClean="0"/>
              <a:t>Platonská tradice</a:t>
            </a:r>
          </a:p>
          <a:p>
            <a:r>
              <a:rPr lang="cs-CZ" sz="1800" dirty="0" smtClean="0"/>
              <a:t>Talmudská tradice</a:t>
            </a:r>
          </a:p>
          <a:p>
            <a:endParaRPr lang="cs-CZ" sz="1800" dirty="0"/>
          </a:p>
          <a:p>
            <a:r>
              <a:rPr lang="cs-CZ" sz="1800" b="1" dirty="0" smtClean="0"/>
              <a:t>Dvě lidské paměti:</a:t>
            </a:r>
          </a:p>
          <a:p>
            <a:r>
              <a:rPr lang="cs-CZ" sz="1800" dirty="0" smtClean="0"/>
              <a:t>Paměť biologického těla</a:t>
            </a:r>
          </a:p>
          <a:p>
            <a:r>
              <a:rPr lang="cs-CZ" sz="1800" dirty="0" smtClean="0"/>
              <a:t>Paměť kulturní</a:t>
            </a:r>
          </a:p>
          <a:p>
            <a:endParaRPr lang="cs-CZ" sz="1800" dirty="0"/>
          </a:p>
          <a:p>
            <a:r>
              <a:rPr lang="cs-CZ" sz="1800" b="1" dirty="0" smtClean="0"/>
              <a:t>Elektronická média = simulace funkcí lidské paměti</a:t>
            </a:r>
          </a:p>
          <a:p>
            <a:endParaRPr lang="cs-CZ" sz="1800" b="1" dirty="0"/>
          </a:p>
          <a:p>
            <a:r>
              <a:rPr lang="cs-CZ" sz="1800" b="1" dirty="0" smtClean="0"/>
              <a:t>Elektronická paměť vs. lidská paměť:</a:t>
            </a:r>
          </a:p>
          <a:p>
            <a:r>
              <a:rPr lang="cs-CZ" sz="1800" dirty="0" smtClean="0"/>
              <a:t>A) snadno se naplňuje informacemi, déle je udržuje  a snadno šíří.</a:t>
            </a:r>
          </a:p>
          <a:p>
            <a:r>
              <a:rPr lang="cs-CZ" sz="1800" dirty="0" smtClean="0"/>
              <a:t>B) můžeme do ní zapsat „gesto“, tzn. Automatizace práce.</a:t>
            </a:r>
          </a:p>
          <a:p>
            <a:r>
              <a:rPr lang="cs-CZ" sz="1800" dirty="0" smtClean="0"/>
              <a:t>C) efektivněji zapomíná.</a:t>
            </a:r>
          </a:p>
          <a:p>
            <a:endParaRPr lang="cs-CZ" sz="1800" dirty="0"/>
          </a:p>
          <a:p>
            <a:r>
              <a:rPr lang="cs-CZ" sz="1800" b="1" dirty="0" smtClean="0"/>
              <a:t>Elektronická paměť jako model/simulace lidské mysli nás učí, že paměť je proces, který není svázán s žádným médiem, ale jedná se o interpersonální, kolektivní fenomén…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55574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Paměť = </a:t>
            </a:r>
            <a:r>
              <a:rPr lang="cs-CZ" sz="2000" b="1" dirty="0" smtClean="0"/>
              <a:t>transdisciplinární</a:t>
            </a:r>
            <a:r>
              <a:rPr lang="cs-CZ" sz="2000" dirty="0" smtClean="0"/>
              <a:t> výzkumný problém.</a:t>
            </a:r>
          </a:p>
          <a:p>
            <a:r>
              <a:rPr lang="cs-CZ" sz="2000" dirty="0" smtClean="0"/>
              <a:t>(lékařské vědy, psychologie, literární věda, kulturní studia, politologie…)</a:t>
            </a:r>
          </a:p>
          <a:p>
            <a:r>
              <a:rPr lang="cs-CZ" sz="2000" dirty="0" smtClean="0">
                <a:hlinkClick r:id="rId2"/>
              </a:rPr>
              <a:t>http://</a:t>
            </a:r>
            <a:r>
              <a:rPr lang="cs-CZ" sz="2000" dirty="0" err="1" smtClean="0">
                <a:hlinkClick r:id="rId2"/>
              </a:rPr>
              <a:t>cs.wikipedia.org</a:t>
            </a:r>
            <a:r>
              <a:rPr lang="cs-CZ" sz="2000" dirty="0" smtClean="0">
                <a:hlinkClick r:id="rId2"/>
              </a:rPr>
              <a:t>/wiki/</a:t>
            </a:r>
            <a:r>
              <a:rPr lang="cs-CZ" sz="2000" dirty="0" err="1" smtClean="0">
                <a:hlinkClick r:id="rId2"/>
              </a:rPr>
              <a:t>Pam%C4%9B%C5%A5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</a:t>
            </a:r>
            <a:r>
              <a:rPr lang="cs-CZ" sz="2000" dirty="0" err="1" smtClean="0">
                <a:hlinkClick r:id="rId3"/>
              </a:rPr>
              <a:t>en.wikipedia.org</a:t>
            </a:r>
            <a:r>
              <a:rPr lang="cs-CZ" sz="2000" dirty="0" smtClean="0">
                <a:hlinkClick r:id="rId3"/>
              </a:rPr>
              <a:t>/wiki/</a:t>
            </a:r>
            <a:r>
              <a:rPr lang="cs-CZ" sz="2000" dirty="0" err="1" smtClean="0">
                <a:hlinkClick r:id="rId3"/>
              </a:rPr>
              <a:t>Memory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</a:t>
            </a:r>
            <a:r>
              <a:rPr lang="cs-CZ" sz="2000" dirty="0" err="1" smtClean="0">
                <a:hlinkClick r:id="rId4"/>
              </a:rPr>
              <a:t>plato.stanford.edu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entries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memory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01008"/>
            <a:ext cx="5790837" cy="314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82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*Od 80. a 90. let 20. století: Zvýšený zájem o „paměť“ jako výzkumný problém. </a:t>
            </a:r>
          </a:p>
          <a:p>
            <a:pPr marL="0" indent="0">
              <a:buNone/>
            </a:pPr>
            <a:r>
              <a:rPr lang="cs-CZ" sz="2000" b="1" dirty="0" smtClean="0"/>
              <a:t>Zdůvodnění/kontext:</a:t>
            </a:r>
          </a:p>
          <a:p>
            <a:r>
              <a:rPr lang="cs-CZ" sz="2000" b="1" dirty="0" smtClean="0"/>
              <a:t>Konec velkých vyprávění</a:t>
            </a:r>
            <a:r>
              <a:rPr lang="cs-CZ" sz="2000" dirty="0" smtClean="0"/>
              <a:t>: konec „studené války“, </a:t>
            </a:r>
            <a:r>
              <a:rPr lang="cs-CZ" sz="2000" dirty="0" err="1" smtClean="0"/>
              <a:t>postkoloniální</a:t>
            </a:r>
            <a:r>
              <a:rPr lang="cs-CZ" sz="2000" dirty="0" smtClean="0"/>
              <a:t> situace.</a:t>
            </a:r>
          </a:p>
          <a:p>
            <a:r>
              <a:rPr lang="cs-CZ" sz="2000" b="1" dirty="0" smtClean="0"/>
              <a:t>Posttraumatická situace</a:t>
            </a:r>
            <a:r>
              <a:rPr lang="cs-CZ" sz="2000" dirty="0" smtClean="0"/>
              <a:t>: reakce na Holocaust, odcházení generace svědků Holocaustu.</a:t>
            </a:r>
          </a:p>
          <a:p>
            <a:r>
              <a:rPr lang="cs-CZ" sz="2000" b="1" dirty="0" smtClean="0"/>
              <a:t>Digitální revoluce</a:t>
            </a:r>
            <a:r>
              <a:rPr lang="cs-CZ" sz="2000" dirty="0" smtClean="0"/>
              <a:t> v komunikačních technologiích: nové podmínky ukládání a šíření dat.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326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sz="2000" b="1" dirty="0" smtClean="0"/>
              <a:t>Taxonomie paměti:</a:t>
            </a:r>
          </a:p>
          <a:p>
            <a:r>
              <a:rPr lang="cs-CZ" sz="2000" dirty="0" smtClean="0"/>
              <a:t>Tradiční dělení: </a:t>
            </a:r>
            <a:r>
              <a:rPr lang="cs-CZ" sz="2000" b="1" dirty="0" smtClean="0"/>
              <a:t>Individuální vs. kolektivní paměť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Aleida</a:t>
            </a:r>
            <a:r>
              <a:rPr lang="cs-CZ" sz="2000" dirty="0" smtClean="0"/>
              <a:t> </a:t>
            </a:r>
            <a:r>
              <a:rPr lang="cs-CZ" sz="2000" dirty="0" err="1" smtClean="0"/>
              <a:t>Assmann</a:t>
            </a:r>
            <a:r>
              <a:rPr lang="cs-CZ" sz="2000" dirty="0" smtClean="0"/>
              <a:t>: </a:t>
            </a:r>
            <a:r>
              <a:rPr lang="cs-CZ" sz="2000" b="1" dirty="0" smtClean="0"/>
              <a:t>4 formáty paměti/paměťových systémů</a:t>
            </a:r>
            <a:r>
              <a:rPr lang="cs-CZ" sz="2000" dirty="0" smtClean="0"/>
              <a:t>:</a:t>
            </a:r>
          </a:p>
          <a:p>
            <a:r>
              <a:rPr lang="cs-CZ" sz="2000" b="1" dirty="0" err="1" smtClean="0"/>
              <a:t>1_individuální</a:t>
            </a:r>
            <a:r>
              <a:rPr lang="cs-CZ" sz="2000" b="1" dirty="0" smtClean="0"/>
              <a:t> paměť,</a:t>
            </a:r>
          </a:p>
          <a:p>
            <a:r>
              <a:rPr lang="cs-CZ" sz="2000" b="1" dirty="0" err="1" smtClean="0"/>
              <a:t>2_společenská</a:t>
            </a:r>
            <a:r>
              <a:rPr lang="cs-CZ" sz="2000" b="1" dirty="0" smtClean="0"/>
              <a:t>/sociální paměť,</a:t>
            </a:r>
          </a:p>
          <a:p>
            <a:r>
              <a:rPr lang="cs-CZ" sz="2000" b="1" dirty="0" err="1" smtClean="0"/>
              <a:t>3_politická</a:t>
            </a:r>
            <a:r>
              <a:rPr lang="cs-CZ" sz="2000" b="1" dirty="0" smtClean="0"/>
              <a:t> paměť,</a:t>
            </a:r>
          </a:p>
          <a:p>
            <a:r>
              <a:rPr lang="cs-CZ" sz="2000" b="1" dirty="0" err="1" smtClean="0"/>
              <a:t>4_kulturní</a:t>
            </a:r>
            <a:r>
              <a:rPr lang="cs-CZ" sz="2000" b="1" dirty="0" smtClean="0"/>
              <a:t> paměť.</a:t>
            </a:r>
          </a:p>
        </p:txBody>
      </p:sp>
    </p:spTree>
    <p:extLst>
      <p:ext uri="{BB962C8B-B14F-4D97-AF65-F5344CB8AC3E}">
        <p14:creationId xmlns:p14="http://schemas.microsoft.com/office/powerpoint/2010/main" val="345617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100" b="1" dirty="0" smtClean="0"/>
              <a:t>Ad </a:t>
            </a:r>
            <a:r>
              <a:rPr lang="cs-CZ" sz="2100" b="1" dirty="0" err="1" smtClean="0"/>
              <a:t>1_Individuální</a:t>
            </a:r>
            <a:r>
              <a:rPr lang="cs-CZ" sz="2100" b="1" dirty="0" smtClean="0"/>
              <a:t> paměť</a:t>
            </a:r>
          </a:p>
          <a:p>
            <a:r>
              <a:rPr lang="cs-CZ" sz="2100" dirty="0" smtClean="0"/>
              <a:t>Psychologové rozlišují: </a:t>
            </a:r>
            <a:r>
              <a:rPr lang="cs-CZ" sz="2100" b="1" i="1" dirty="0" smtClean="0"/>
              <a:t>Procedurální, sémantickou, epizodickou </a:t>
            </a:r>
            <a:r>
              <a:rPr lang="cs-CZ" sz="2100" dirty="0" smtClean="0"/>
              <a:t>(perspektivní  a idiosynkratickou, fragmentární, proměňující se v interakci s ostatními, nestálou, pomíjivou) </a:t>
            </a:r>
            <a:r>
              <a:rPr lang="cs-CZ" sz="2100" b="1" i="1" dirty="0" smtClean="0"/>
              <a:t>paměť</a:t>
            </a:r>
            <a:r>
              <a:rPr lang="cs-CZ" sz="2100" dirty="0" smtClean="0"/>
              <a:t>.</a:t>
            </a:r>
          </a:p>
          <a:p>
            <a:r>
              <a:rPr lang="cs-CZ" sz="2100" b="1" dirty="0" smtClean="0"/>
              <a:t>Ad </a:t>
            </a:r>
            <a:r>
              <a:rPr lang="cs-CZ" sz="2100" b="1" dirty="0" err="1" smtClean="0"/>
              <a:t>2_Sociální</a:t>
            </a:r>
            <a:r>
              <a:rPr lang="cs-CZ" sz="2100" b="1" dirty="0" smtClean="0"/>
              <a:t> paměť</a:t>
            </a:r>
          </a:p>
          <a:p>
            <a:r>
              <a:rPr lang="cs-CZ" sz="2100" dirty="0" smtClean="0"/>
              <a:t>Paměť stvořená v interakci s druhými a sdílená se skupinou. Obměňuje se s generacemi po 80 až 100 letech.</a:t>
            </a:r>
          </a:p>
          <a:p>
            <a:r>
              <a:rPr lang="cs-CZ" sz="2100" b="1" dirty="0" err="1" smtClean="0"/>
              <a:t>vs</a:t>
            </a:r>
            <a:r>
              <a:rPr lang="cs-CZ" sz="2100" b="1" dirty="0" smtClean="0"/>
              <a:t>*</a:t>
            </a:r>
          </a:p>
          <a:p>
            <a:r>
              <a:rPr lang="cs-CZ" sz="2100" b="1" dirty="0" smtClean="0"/>
              <a:t>Ad </a:t>
            </a:r>
            <a:r>
              <a:rPr lang="cs-CZ" sz="2100" b="1" dirty="0" err="1" smtClean="0"/>
              <a:t>3_Politická</a:t>
            </a:r>
            <a:r>
              <a:rPr lang="cs-CZ" sz="2100" b="1" dirty="0" smtClean="0"/>
              <a:t> paměť</a:t>
            </a:r>
          </a:p>
          <a:p>
            <a:r>
              <a:rPr lang="cs-CZ" sz="2100" dirty="0" smtClean="0"/>
              <a:t>Tvoří paměť prostřednictvím památníků, pomníků, oslav, symbolů. Má sklon k selekci a exkluzi.</a:t>
            </a:r>
          </a:p>
          <a:p>
            <a:r>
              <a:rPr lang="cs-CZ" sz="2100" b="1" dirty="0" smtClean="0"/>
              <a:t>Ad </a:t>
            </a:r>
            <a:r>
              <a:rPr lang="cs-CZ" sz="2100" b="1" dirty="0" err="1" smtClean="0"/>
              <a:t>4_Kulturní</a:t>
            </a:r>
            <a:r>
              <a:rPr lang="cs-CZ" sz="2100" b="1" dirty="0" smtClean="0"/>
              <a:t> paměť</a:t>
            </a:r>
          </a:p>
          <a:p>
            <a:r>
              <a:rPr lang="cs-CZ" sz="2100" dirty="0" smtClean="0"/>
              <a:t>Tvoří ji kulturní instituce jako knihovny, archivy, muzea. Tvoří </a:t>
            </a:r>
            <a:r>
              <a:rPr lang="cs-CZ" sz="2100" i="1" dirty="0" smtClean="0"/>
              <a:t>archivní paměť, </a:t>
            </a:r>
            <a:r>
              <a:rPr lang="cs-CZ" sz="2100" dirty="0" smtClean="0"/>
              <a:t>někde mezi aktivní vzpomínkou a zapomněním. Je otevřená reinterpretace a </a:t>
            </a:r>
            <a:r>
              <a:rPr lang="cs-CZ" sz="2100" dirty="0" err="1" smtClean="0"/>
              <a:t>rekontextualizaci</a:t>
            </a:r>
            <a:r>
              <a:rPr lang="cs-CZ" sz="2100" dirty="0" smtClean="0"/>
              <a:t>.</a:t>
            </a:r>
            <a:endParaRPr lang="cs-CZ" sz="2100" i="1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0764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 smtClean="0"/>
              <a:t>*: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Individuální paměť</a:t>
            </a:r>
          </a:p>
          <a:p>
            <a:r>
              <a:rPr lang="cs-CZ" sz="2000" b="1" dirty="0" smtClean="0"/>
              <a:t>Sociální paměť </a:t>
            </a:r>
          </a:p>
          <a:p>
            <a:r>
              <a:rPr lang="cs-CZ" sz="2000" dirty="0" smtClean="0"/>
              <a:t>… </a:t>
            </a:r>
            <a:r>
              <a:rPr lang="cs-CZ" sz="2000" dirty="0" smtClean="0"/>
              <a:t>jsou „</a:t>
            </a:r>
            <a:r>
              <a:rPr lang="cs-CZ" sz="2000" b="1" dirty="0" smtClean="0"/>
              <a:t>vtělené</a:t>
            </a:r>
            <a:r>
              <a:rPr lang="cs-CZ" sz="2000" dirty="0" smtClean="0"/>
              <a:t>“, ukotvené v prožitcích individua a skupiny.    </a:t>
            </a:r>
          </a:p>
          <a:p>
            <a:pPr marL="0" indent="0" algn="r">
              <a:buNone/>
            </a:pPr>
            <a:r>
              <a:rPr lang="cs-CZ" sz="2000" b="1" dirty="0" smtClean="0"/>
              <a:t>Vs.</a:t>
            </a:r>
          </a:p>
          <a:p>
            <a:pPr marL="0" indent="0">
              <a:buNone/>
            </a:pPr>
            <a:endParaRPr lang="cs-CZ" sz="20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000" b="1" dirty="0" smtClean="0"/>
              <a:t>Politická paměť</a:t>
            </a:r>
          </a:p>
          <a:p>
            <a:r>
              <a:rPr lang="cs-CZ" sz="2000" b="1" dirty="0" smtClean="0"/>
              <a:t>Kulturní paměť</a:t>
            </a:r>
          </a:p>
          <a:p>
            <a:r>
              <a:rPr lang="cs-CZ" sz="2000" dirty="0" smtClean="0"/>
              <a:t>… jsou </a:t>
            </a:r>
            <a:r>
              <a:rPr lang="cs-CZ" sz="2000" b="1" dirty="0" smtClean="0"/>
              <a:t>zprostředkovány</a:t>
            </a:r>
            <a:r>
              <a:rPr lang="cs-CZ" sz="2000" dirty="0" smtClean="0"/>
              <a:t> externími symboly a materiálními reprezentacemi.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0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Paměť</a:t>
            </a:r>
            <a:r>
              <a:rPr lang="cs-CZ" dirty="0" err="1" smtClean="0"/>
              <a:t>_definice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Závěr:</a:t>
            </a:r>
          </a:p>
          <a:p>
            <a:r>
              <a:rPr lang="cs-CZ" sz="2200" dirty="0" smtClean="0"/>
              <a:t>Paměť zkušenostní a existenciální vs. reprezentace paměti.</a:t>
            </a:r>
          </a:p>
          <a:p>
            <a:pPr marL="0" indent="0">
              <a:buNone/>
            </a:pPr>
            <a:endParaRPr lang="cs-CZ" sz="2200" dirty="0" smtClean="0"/>
          </a:p>
          <a:p>
            <a:r>
              <a:rPr lang="cs-CZ" sz="2200" dirty="0" smtClean="0"/>
              <a:t>Zavedení pojmů společenská, politická, kulturní paměť (vs. problematický pojem „kulturní paměť“, </a:t>
            </a:r>
            <a:r>
              <a:rPr lang="cs-CZ" sz="2200" dirty="0" err="1" smtClean="0"/>
              <a:t>Halbwachs</a:t>
            </a:r>
            <a:r>
              <a:rPr lang="cs-CZ" sz="2200" dirty="0" smtClean="0"/>
              <a:t>, 1925) </a:t>
            </a:r>
            <a:r>
              <a:rPr lang="cs-CZ" sz="2200" b="1" dirty="0" smtClean="0"/>
              <a:t>umožní promýšlet procesy generování vzpomínek/paměti </a:t>
            </a:r>
            <a:r>
              <a:rPr lang="cs-CZ" sz="2200" dirty="0" smtClean="0"/>
              <a:t>na úrovni jednotlivců a skupin a jejich přenášení, proměny, restrukturalizace, do symbolického řádu podle aktuálních představ, cílů a potřeb.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1700" dirty="0" smtClean="0"/>
              <a:t>Literatura: </a:t>
            </a:r>
          </a:p>
          <a:p>
            <a:r>
              <a:rPr lang="cs-CZ" sz="1700" dirty="0" err="1"/>
              <a:t>Assmann</a:t>
            </a:r>
            <a:r>
              <a:rPr lang="cs-CZ" sz="1700" dirty="0"/>
              <a:t>, </a:t>
            </a:r>
            <a:r>
              <a:rPr lang="cs-CZ" sz="1700" dirty="0" err="1"/>
              <a:t>Aleida</a:t>
            </a:r>
            <a:r>
              <a:rPr lang="cs-CZ" sz="1700" dirty="0"/>
              <a:t>. </a:t>
            </a:r>
            <a:r>
              <a:rPr lang="cs-CZ" sz="1700" i="1" dirty="0" err="1"/>
              <a:t>Memory</a:t>
            </a:r>
            <a:r>
              <a:rPr lang="cs-CZ" sz="1700" i="1" dirty="0"/>
              <a:t>, Individua and </a:t>
            </a:r>
            <a:r>
              <a:rPr lang="cs-CZ" sz="1700" i="1" dirty="0" err="1"/>
              <a:t>Collective</a:t>
            </a:r>
            <a:r>
              <a:rPr lang="cs-CZ" sz="1700" dirty="0"/>
              <a:t>. Robert E. </a:t>
            </a:r>
            <a:r>
              <a:rPr lang="cs-CZ" sz="1700" dirty="0" err="1"/>
              <a:t>Goodin</a:t>
            </a:r>
            <a:r>
              <a:rPr lang="cs-CZ" sz="1700" dirty="0"/>
              <a:t> and Charles </a:t>
            </a:r>
            <a:r>
              <a:rPr lang="cs-CZ" sz="1700" dirty="0" err="1"/>
              <a:t>Tilly</a:t>
            </a:r>
            <a:r>
              <a:rPr lang="cs-CZ" sz="1700" dirty="0"/>
              <a:t> (</a:t>
            </a:r>
            <a:r>
              <a:rPr lang="cs-CZ" sz="1700" dirty="0" err="1"/>
              <a:t>eds</a:t>
            </a:r>
            <a:r>
              <a:rPr lang="cs-CZ" sz="1700" dirty="0"/>
              <a:t>.). </a:t>
            </a:r>
            <a:r>
              <a:rPr lang="cs-CZ" sz="1700" dirty="0" err="1"/>
              <a:t>The</a:t>
            </a:r>
            <a:r>
              <a:rPr lang="cs-CZ" sz="1700" dirty="0"/>
              <a:t> Oxford handbook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contextual</a:t>
            </a:r>
            <a:r>
              <a:rPr lang="cs-CZ" sz="1700" dirty="0"/>
              <a:t> </a:t>
            </a:r>
            <a:r>
              <a:rPr lang="cs-CZ" sz="1700" dirty="0" err="1"/>
              <a:t>political</a:t>
            </a:r>
            <a:r>
              <a:rPr lang="cs-CZ" sz="1700" dirty="0"/>
              <a:t> </a:t>
            </a:r>
            <a:r>
              <a:rPr lang="cs-CZ" sz="1700" dirty="0" err="1"/>
              <a:t>analysis</a:t>
            </a:r>
            <a:r>
              <a:rPr lang="cs-CZ" sz="1700" dirty="0"/>
              <a:t>. 2006. (on-line) </a:t>
            </a:r>
            <a:r>
              <a:rPr lang="cs-CZ" sz="1700" u="sng" dirty="0">
                <a:hlinkClick r:id="rId2"/>
              </a:rPr>
              <a:t>http://</a:t>
            </a:r>
            <a:r>
              <a:rPr lang="cs-CZ" sz="1700" u="sng" dirty="0" err="1">
                <a:hlinkClick r:id="rId2"/>
              </a:rPr>
              <a:t>books.google.cz</a:t>
            </a:r>
            <a:r>
              <a:rPr lang="cs-CZ" sz="1700" u="sng" dirty="0">
                <a:hlinkClick r:id="rId2"/>
              </a:rPr>
              <a:t>/</a:t>
            </a:r>
            <a:r>
              <a:rPr lang="cs-CZ" sz="1700" u="sng" dirty="0" err="1">
                <a:hlinkClick r:id="rId2"/>
              </a:rPr>
              <a:t>books?id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jCeDng_in8gC&amp;printsec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frontcover&amp;hl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cs&amp;source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gbs_ge_summary_r&amp;cad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0#v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onepage&amp;q&amp;f</a:t>
            </a:r>
            <a:r>
              <a:rPr lang="cs-CZ" sz="1700" u="sng" dirty="0">
                <a:hlinkClick r:id="rId2"/>
              </a:rPr>
              <a:t>=</a:t>
            </a:r>
            <a:r>
              <a:rPr lang="cs-CZ" sz="1700" u="sng" dirty="0" err="1">
                <a:hlinkClick r:id="rId2"/>
              </a:rPr>
              <a:t>false</a:t>
            </a:r>
            <a:r>
              <a:rPr lang="cs-CZ" sz="1700" dirty="0"/>
              <a:t> (</a:t>
            </a:r>
            <a:r>
              <a:rPr lang="cs-CZ" sz="1700" dirty="0" err="1"/>
              <a:t>rev</a:t>
            </a:r>
            <a:r>
              <a:rPr lang="cs-CZ" sz="1700" dirty="0"/>
              <a:t>. 19.2.2013).</a:t>
            </a: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06754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 paměti </a:t>
            </a:r>
            <a:r>
              <a:rPr lang="cs-CZ" dirty="0" smtClean="0"/>
              <a:t>(elektronické nebo/</a:t>
            </a:r>
            <a:r>
              <a:rPr lang="cs-CZ" dirty="0" err="1" smtClean="0"/>
              <a:t>li</a:t>
            </a:r>
            <a:r>
              <a:rPr lang="cs-CZ" dirty="0" smtClean="0"/>
              <a:t> jiné)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Paměť živých organismů jako funkce vzdorování entropii.</a:t>
            </a:r>
          </a:p>
          <a:p>
            <a:r>
              <a:rPr lang="cs-CZ" sz="2000" dirty="0" smtClean="0"/>
              <a:t>Biologické organismy a jejich </a:t>
            </a:r>
            <a:r>
              <a:rPr lang="cs-CZ" sz="2000" dirty="0" err="1" smtClean="0"/>
              <a:t>pamět</a:t>
            </a:r>
            <a:r>
              <a:rPr lang="cs-CZ" sz="2000" dirty="0" smtClean="0"/>
              <a:t>/i:</a:t>
            </a:r>
          </a:p>
          <a:p>
            <a:pPr lvl="1"/>
            <a:r>
              <a:rPr lang="cs-CZ" sz="2000" dirty="0" smtClean="0"/>
              <a:t>Genetická informace/paměť;</a:t>
            </a:r>
          </a:p>
          <a:p>
            <a:pPr lvl="1"/>
            <a:r>
              <a:rPr lang="cs-CZ" sz="2000" dirty="0" smtClean="0"/>
              <a:t>Kulturní paměť.</a:t>
            </a:r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sz="1900" b="1" i="1" dirty="0" smtClean="0"/>
              <a:t>„</a:t>
            </a:r>
            <a:r>
              <a:rPr lang="cs-CZ" sz="1900" b="1" i="1" dirty="0" err="1" smtClean="0"/>
              <a:t>Human</a:t>
            </a:r>
            <a:r>
              <a:rPr lang="cs-CZ" sz="1900" b="1" i="1" dirty="0" smtClean="0"/>
              <a:t> dignity, </a:t>
            </a:r>
            <a:r>
              <a:rPr lang="cs-CZ" sz="1900" b="1" i="1" dirty="0" err="1" smtClean="0"/>
              <a:t>which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distinquishes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us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from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other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known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beings</a:t>
            </a:r>
            <a:r>
              <a:rPr lang="cs-CZ" sz="1900" b="1" i="1" dirty="0" smtClean="0"/>
              <a:t>, </a:t>
            </a:r>
            <a:r>
              <a:rPr lang="cs-CZ" sz="1900" b="1" i="1" dirty="0" err="1" smtClean="0"/>
              <a:t>can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be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defined</a:t>
            </a:r>
            <a:r>
              <a:rPr lang="cs-CZ" sz="1900" b="1" i="1" dirty="0" smtClean="0"/>
              <a:t> as </a:t>
            </a:r>
            <a:r>
              <a:rPr lang="cs-CZ" sz="1900" b="1" i="1" dirty="0" err="1" smtClean="0"/>
              <a:t>the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fact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that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we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have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both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genetic</a:t>
            </a:r>
            <a:r>
              <a:rPr lang="cs-CZ" sz="1900" b="1" i="1" dirty="0" smtClean="0"/>
              <a:t> and </a:t>
            </a:r>
            <a:r>
              <a:rPr lang="cs-CZ" sz="1900" b="1" i="1" dirty="0" err="1" smtClean="0"/>
              <a:t>cultural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memory</a:t>
            </a:r>
            <a:r>
              <a:rPr lang="cs-CZ" sz="1900" b="1" i="1" dirty="0" smtClean="0"/>
              <a:t>, </a:t>
            </a:r>
            <a:r>
              <a:rPr lang="cs-CZ" sz="1900" b="1" i="1" dirty="0" err="1" smtClean="0"/>
              <a:t>that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we</a:t>
            </a:r>
            <a:r>
              <a:rPr lang="cs-CZ" sz="1900" b="1" i="1" dirty="0" smtClean="0"/>
              <a:t> are ´</a:t>
            </a:r>
            <a:r>
              <a:rPr lang="cs-CZ" sz="1900" b="1" i="1" dirty="0" err="1" smtClean="0"/>
              <a:t>historical</a:t>
            </a:r>
            <a:r>
              <a:rPr lang="cs-CZ" sz="1900" b="1" i="1" dirty="0" smtClean="0"/>
              <a:t> </a:t>
            </a:r>
            <a:r>
              <a:rPr lang="cs-CZ" sz="1900" b="1" i="1" dirty="0" err="1" smtClean="0"/>
              <a:t>beings</a:t>
            </a:r>
            <a:r>
              <a:rPr lang="cs-CZ" sz="1900" b="1" i="1" dirty="0" smtClean="0"/>
              <a:t>´.“  </a:t>
            </a:r>
            <a:r>
              <a:rPr lang="cs-CZ" sz="1900" dirty="0" smtClean="0"/>
              <a:t>V. </a:t>
            </a:r>
            <a:r>
              <a:rPr lang="cs-CZ" sz="1900" dirty="0" err="1" smtClean="0"/>
              <a:t>Flusser</a:t>
            </a:r>
            <a:r>
              <a:rPr lang="cs-CZ" sz="1900" dirty="0" smtClean="0"/>
              <a:t>, p. 397</a:t>
            </a:r>
          </a:p>
          <a:p>
            <a:pPr marL="457200" lvl="1" indent="0">
              <a:buNone/>
            </a:pPr>
            <a:endParaRPr lang="cs-CZ" sz="19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78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 paměti </a:t>
            </a:r>
            <a:r>
              <a:rPr lang="cs-CZ" dirty="0" smtClean="0"/>
              <a:t>(elektronické nebo/</a:t>
            </a:r>
            <a:r>
              <a:rPr lang="cs-CZ" dirty="0" err="1" smtClean="0"/>
              <a:t>li</a:t>
            </a:r>
            <a:r>
              <a:rPr lang="cs-CZ" dirty="0" smtClean="0"/>
              <a:t> jiné)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Genetická vs./ kulturní paměť</a:t>
            </a:r>
          </a:p>
          <a:p>
            <a:pPr marL="0" indent="0">
              <a:buNone/>
            </a:pPr>
            <a:endParaRPr lang="cs-CZ" sz="1800" b="1" dirty="0" smtClean="0"/>
          </a:p>
          <a:p>
            <a:r>
              <a:rPr lang="cs-CZ" sz="1800" b="1" dirty="0" smtClean="0"/>
              <a:t>Opory (kulturní) paměti:</a:t>
            </a:r>
          </a:p>
          <a:p>
            <a:r>
              <a:rPr lang="cs-CZ" sz="1800" dirty="0" smtClean="0"/>
              <a:t>Vzduch: orální přenášení informací.</a:t>
            </a:r>
          </a:p>
          <a:p>
            <a:r>
              <a:rPr lang="cs-CZ" sz="1800" dirty="0" smtClean="0"/>
              <a:t>Kámen, kosti...: záznamy dovedností.</a:t>
            </a:r>
          </a:p>
          <a:p>
            <a:r>
              <a:rPr lang="cs-CZ" sz="1800" dirty="0" smtClean="0"/>
              <a:t>Tělesná gesta: 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Od orální k literární kultuře:</a:t>
            </a:r>
          </a:p>
          <a:p>
            <a:r>
              <a:rPr lang="cs-CZ" sz="1800" dirty="0" smtClean="0"/>
              <a:t>Abeceda</a:t>
            </a:r>
          </a:p>
          <a:p>
            <a:r>
              <a:rPr lang="cs-CZ" sz="1800" dirty="0" smtClean="0"/>
              <a:t>Knihovna jako symbol kumulativního shromažďování informací.</a:t>
            </a:r>
          </a:p>
          <a:p>
            <a:endParaRPr lang="cs-CZ" sz="1800" dirty="0"/>
          </a:p>
          <a:p>
            <a:r>
              <a:rPr lang="cs-CZ" sz="1800" b="1" dirty="0" smtClean="0"/>
              <a:t>Literární </a:t>
            </a:r>
            <a:r>
              <a:rPr lang="cs-CZ" sz="1800" dirty="0" smtClean="0"/>
              <a:t>kultura: vědecká vs. </a:t>
            </a:r>
            <a:r>
              <a:rPr lang="cs-CZ" sz="1800" b="1" dirty="0" smtClean="0"/>
              <a:t>orální</a:t>
            </a:r>
            <a:r>
              <a:rPr lang="cs-CZ" sz="1800" dirty="0" smtClean="0"/>
              <a:t> (mýtická) a </a:t>
            </a:r>
            <a:r>
              <a:rPr lang="cs-CZ" sz="1800" b="1" dirty="0" smtClean="0"/>
              <a:t>hmotná</a:t>
            </a:r>
            <a:r>
              <a:rPr lang="cs-CZ" sz="1800" dirty="0" smtClean="0"/>
              <a:t> (magická) kultura.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36480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620</Words>
  <Application>Microsoft Office PowerPoint</Application>
  <PresentationFormat>Předvádění na obrazovce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Nástroje interpretace NMD_2</vt:lpstr>
      <vt:lpstr>Paměť_definice:</vt:lpstr>
      <vt:lpstr>Paměť_definice:</vt:lpstr>
      <vt:lpstr>Paměť_definice:</vt:lpstr>
      <vt:lpstr>Paměť_definice:</vt:lpstr>
      <vt:lpstr>Paměť_definice*:</vt:lpstr>
      <vt:lpstr>Paměť_definice:</vt:lpstr>
      <vt:lpstr>O paměti (elektronické nebo/li jiné)</vt:lpstr>
      <vt:lpstr>O paměti (elektronické nebo/li jiné)</vt:lpstr>
      <vt:lpstr>O paměti (elektronické nebo/li jiné)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NMD_2</dc:title>
  <dc:creator>Jana Horáková</dc:creator>
  <cp:lastModifiedBy>Jana Horáková</cp:lastModifiedBy>
  <cp:revision>13</cp:revision>
  <dcterms:created xsi:type="dcterms:W3CDTF">2013-02-27T12:03:21Z</dcterms:created>
  <dcterms:modified xsi:type="dcterms:W3CDTF">2013-02-27T13:57:37Z</dcterms:modified>
</cp:coreProperties>
</file>