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2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5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93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49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71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70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45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98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67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59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23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55E60-D678-40E0-AB10-C3147961334A}" type="datetimeFigureOut">
              <a:rPr lang="cs-CZ" smtClean="0"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0A2A2-0519-4EAE-BED8-40245F54B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2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v452DWrhKo" TargetMode="External"/><Relationship Id="rId2" Type="http://schemas.openxmlformats.org/officeDocument/2006/relationships/hyperlink" Target="http://www.youtube.com/watch?v=3uF5s3E-9Q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rVZKpYk19GE" TargetMode="External"/><Relationship Id="rId4" Type="http://schemas.openxmlformats.org/officeDocument/2006/relationships/hyperlink" Target="http://www.youtube.com/watch?v=pY0sEP1-Vl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Etnografie </a:t>
            </a:r>
            <a:br>
              <a:rPr lang="cs-CZ" dirty="0" smtClean="0"/>
            </a:br>
            <a:r>
              <a:rPr lang="cs-CZ" dirty="0" smtClean="0"/>
              <a:t>a národnostní politika ČLR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Kritika konceptu etnické identity a národa</a:t>
            </a:r>
          </a:p>
        </p:txBody>
      </p:sp>
    </p:spTree>
    <p:extLst>
      <p:ext uri="{BB962C8B-B14F-4D97-AF65-F5344CB8AC3E}">
        <p14:creationId xmlns:p14="http://schemas.microsoft.com/office/powerpoint/2010/main" val="253940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teoretická východiska kurzu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Etnický a kulturní diskurs definován Čínou:</a:t>
            </a:r>
          </a:p>
          <a:p>
            <a:pPr marL="0" indent="0">
              <a:buNone/>
            </a:pPr>
            <a:r>
              <a:rPr lang="cs-CZ" dirty="0" smtClean="0"/>
              <a:t>Čína vnímána jako kulturně jednotná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Han = Číňan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Multi</a:t>
            </a:r>
            <a:r>
              <a:rPr lang="cs-CZ" dirty="0" smtClean="0"/>
              <a:t>-etnický sjednocený národ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56 etnických skupin</a:t>
            </a:r>
          </a:p>
          <a:p>
            <a:pPr marL="0" indent="0">
              <a:buNone/>
            </a:pPr>
            <a:r>
              <a:rPr lang="cs-CZ" dirty="0" smtClean="0"/>
              <a:t>→ politika ČLR, politika čínských elit 20. století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x</a:t>
            </a:r>
            <a:r>
              <a:rPr lang="cs-CZ" dirty="0" smtClean="0"/>
              <a:t> </a:t>
            </a:r>
            <a:r>
              <a:rPr lang="cs-CZ" b="1" dirty="0" smtClean="0"/>
              <a:t>rozmanitost Číny (etnická a kulturní) jde napříč vymezenými hranicemi a kategoriemi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53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Problematické kategorie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Obecné:</a:t>
            </a:r>
          </a:p>
          <a:p>
            <a:r>
              <a:rPr lang="cs-CZ" dirty="0"/>
              <a:t>e</a:t>
            </a:r>
            <a:r>
              <a:rPr lang="cs-CZ" dirty="0" smtClean="0"/>
              <a:t>tnicita/národnost </a:t>
            </a:r>
            <a:r>
              <a:rPr lang="cs-CZ" dirty="0" err="1">
                <a:latin typeface="SimHei" pitchFamily="49" charset="-122"/>
                <a:ea typeface="SimHei" pitchFamily="49" charset="-122"/>
              </a:rPr>
              <a:t>民族</a:t>
            </a:r>
            <a:endParaRPr lang="cs-CZ" dirty="0">
              <a:latin typeface="SimHei" pitchFamily="49" charset="-122"/>
              <a:ea typeface="SimHei" pitchFamily="49" charset="-122"/>
            </a:endParaRPr>
          </a:p>
          <a:p>
            <a:r>
              <a:rPr lang="cs-CZ" dirty="0"/>
              <a:t>n</a:t>
            </a:r>
            <a:r>
              <a:rPr lang="cs-CZ" dirty="0" smtClean="0"/>
              <a:t>árod </a:t>
            </a:r>
            <a:r>
              <a:rPr lang="zh-CN" dirty="0" smtClean="0">
                <a:latin typeface="SimHei" pitchFamily="49" charset="-122"/>
                <a:ea typeface="SimHei" pitchFamily="49" charset="-122"/>
              </a:rPr>
              <a:t>民族</a:t>
            </a:r>
            <a:r>
              <a:rPr lang="cs-CZ" altLang="zh-CN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altLang="zh-CN" dirty="0" smtClean="0">
                <a:ea typeface="SimHei" pitchFamily="49" charset="-122"/>
              </a:rPr>
              <a:t>(</a:t>
            </a:r>
            <a:r>
              <a:rPr lang="zh-CN" dirty="0" smtClean="0">
                <a:latin typeface="SimHei" pitchFamily="49" charset="-122"/>
                <a:ea typeface="SimHei" pitchFamily="49" charset="-122"/>
              </a:rPr>
              <a:t>国家</a:t>
            </a:r>
            <a:r>
              <a:rPr lang="cs-CZ" altLang="zh-CN" dirty="0" smtClean="0">
                <a:ea typeface="SimHei" pitchFamily="49" charset="-122"/>
              </a:rPr>
              <a:t>)</a:t>
            </a:r>
            <a:endParaRPr lang="cs-CZ" dirty="0" smtClean="0">
              <a:ea typeface="SimHei" pitchFamily="49" charset="-122"/>
            </a:endParaRPr>
          </a:p>
          <a:p>
            <a:r>
              <a:rPr lang="cs-CZ" dirty="0"/>
              <a:t>e</a:t>
            </a:r>
            <a:r>
              <a:rPr lang="cs-CZ" dirty="0" smtClean="0"/>
              <a:t>tnická menšina </a:t>
            </a:r>
            <a:r>
              <a:rPr lang="cs-CZ" dirty="0" err="1" smtClean="0">
                <a:latin typeface="SimHei" pitchFamily="49" charset="-122"/>
                <a:ea typeface="SimHei" pitchFamily="49" charset="-122"/>
              </a:rPr>
              <a:t>少数民族</a:t>
            </a:r>
            <a:endParaRPr lang="cs-CZ" dirty="0" smtClean="0">
              <a:latin typeface="SimHei" pitchFamily="49" charset="-122"/>
              <a:ea typeface="SimHei" pitchFamily="49" charset="-122"/>
            </a:endParaRPr>
          </a:p>
          <a:p>
            <a:r>
              <a:rPr lang="cs-CZ" dirty="0"/>
              <a:t>jazyk x dialekt (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话</a:t>
            </a:r>
            <a:r>
              <a:rPr lang="cs-CZ" altLang="ja-JP" dirty="0" smtClean="0">
                <a:ea typeface="SimHei" pitchFamily="49" charset="-122"/>
              </a:rPr>
              <a:t>, 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语</a:t>
            </a:r>
            <a:r>
              <a:rPr lang="cs-CZ" altLang="ja-JP" dirty="0" smtClean="0">
                <a:ea typeface="SimHei" pitchFamily="49" charset="-122"/>
              </a:rPr>
              <a:t>, 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方言</a:t>
            </a:r>
            <a:r>
              <a:rPr lang="cs-CZ" dirty="0" smtClean="0">
                <a:ea typeface="SimHei" pitchFamily="49" charset="-122"/>
              </a:rPr>
              <a:t>)</a:t>
            </a:r>
            <a:endParaRPr lang="cs-CZ" dirty="0">
              <a:ea typeface="SimHei" pitchFamily="49" charset="-122"/>
            </a:endParaRP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Konkrétní:</a:t>
            </a:r>
          </a:p>
          <a:p>
            <a:r>
              <a:rPr lang="cs-CZ" dirty="0" err="1"/>
              <a:t>H</a:t>
            </a:r>
            <a:r>
              <a:rPr lang="cs-CZ" dirty="0" err="1" smtClean="0"/>
              <a:t>anové</a:t>
            </a:r>
            <a:r>
              <a:rPr lang="cs-CZ" dirty="0" smtClean="0"/>
              <a:t> - </a:t>
            </a:r>
            <a:r>
              <a:rPr lang="zh-CN" dirty="0" smtClean="0">
                <a:latin typeface="SimHei" pitchFamily="49" charset="-122"/>
                <a:ea typeface="SimHei" pitchFamily="49" charset="-122"/>
              </a:rPr>
              <a:t>汉</a:t>
            </a:r>
            <a:r>
              <a:rPr lang="zh-CN" dirty="0">
                <a:latin typeface="SimHei" pitchFamily="49" charset="-122"/>
                <a:ea typeface="SimHei" pitchFamily="49" charset="-122"/>
              </a:rPr>
              <a:t>民族</a:t>
            </a:r>
            <a:endParaRPr lang="cs-CZ" dirty="0">
              <a:latin typeface="SimHei" pitchFamily="49" charset="-122"/>
              <a:ea typeface="SimHei" pitchFamily="49" charset="-122"/>
            </a:endParaRPr>
          </a:p>
          <a:p>
            <a:r>
              <a:rPr lang="cs-CZ" dirty="0" smtClean="0"/>
              <a:t>55 čínských menšin (</a:t>
            </a:r>
            <a:r>
              <a:rPr lang="cs-CZ" dirty="0" err="1" smtClean="0"/>
              <a:t>Hui</a:t>
            </a:r>
            <a:r>
              <a:rPr lang="cs-CZ" dirty="0" smtClean="0"/>
              <a:t>, </a:t>
            </a:r>
            <a:r>
              <a:rPr lang="cs-CZ" dirty="0" err="1" smtClean="0"/>
              <a:t>Ujgur</a:t>
            </a:r>
            <a:r>
              <a:rPr lang="cs-CZ" dirty="0" smtClean="0"/>
              <a:t>, </a:t>
            </a:r>
            <a:r>
              <a:rPr lang="cs-CZ" dirty="0" err="1" smtClean="0"/>
              <a:t>Zhuang</a:t>
            </a:r>
            <a:r>
              <a:rPr lang="cs-CZ" dirty="0" smtClean="0"/>
              <a:t>,…)</a:t>
            </a:r>
          </a:p>
          <a:p>
            <a:r>
              <a:rPr lang="cs-CZ" dirty="0" smtClean="0"/>
              <a:t>neoficiální menšiny (</a:t>
            </a:r>
            <a:r>
              <a:rPr lang="cs-CZ" dirty="0" err="1" smtClean="0"/>
              <a:t>Hakka</a:t>
            </a:r>
            <a:r>
              <a:rPr lang="cs-CZ" dirty="0" smtClean="0"/>
              <a:t>, </a:t>
            </a:r>
            <a:r>
              <a:rPr lang="cs-CZ" dirty="0" err="1" smtClean="0"/>
              <a:t>Musuo</a:t>
            </a:r>
            <a:r>
              <a:rPr lang="cs-CZ" dirty="0" smtClean="0"/>
              <a:t>/Na, </a:t>
            </a:r>
            <a:r>
              <a:rPr lang="cs-CZ" dirty="0" err="1" smtClean="0"/>
              <a:t>Sherpa</a:t>
            </a:r>
            <a:r>
              <a:rPr lang="cs-CZ" dirty="0" smtClean="0"/>
              <a:t>, Japonci) </a:t>
            </a:r>
          </a:p>
          <a:p>
            <a:r>
              <a:rPr lang="cs-CZ" dirty="0"/>
              <a:t>Č</a:t>
            </a:r>
            <a:r>
              <a:rPr lang="cs-CZ" dirty="0" smtClean="0"/>
              <a:t>ínský národ </a:t>
            </a:r>
            <a:r>
              <a:rPr lang="ja-JP" altLang="en-US" dirty="0">
                <a:latin typeface="SimHei" pitchFamily="49" charset="-122"/>
                <a:ea typeface="SimHei" pitchFamily="49" charset="-122"/>
              </a:rPr>
              <a:t>中华民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族</a:t>
            </a:r>
            <a:r>
              <a:rPr lang="cs-CZ" altLang="ja-JP" dirty="0" smtClean="0">
                <a:latin typeface="SimHei" pitchFamily="49" charset="-122"/>
                <a:ea typeface="SimHei" pitchFamily="49" charset="-122"/>
              </a:rPr>
              <a:t>/</a:t>
            </a:r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中国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民族</a:t>
            </a:r>
            <a:endParaRPr lang="cs-CZ" dirty="0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1415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Identita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chápání individuálního a skupinového ukotvení 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edincem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omunitou/společností</a:t>
            </a:r>
          </a:p>
          <a:p>
            <a:pPr lvl="1"/>
            <a:r>
              <a:rPr lang="cs-CZ" dirty="0" smtClean="0"/>
              <a:t>jejich okolím</a:t>
            </a:r>
          </a:p>
          <a:p>
            <a:r>
              <a:rPr lang="cs-CZ" dirty="0"/>
              <a:t>s</a:t>
            </a:r>
            <a:r>
              <a:rPr lang="cs-CZ" dirty="0" smtClean="0"/>
              <a:t>kládá se z mnoha komplexně provázaných činitelů</a:t>
            </a:r>
          </a:p>
          <a:p>
            <a:r>
              <a:rPr lang="cs-CZ" dirty="0" smtClean="0"/>
              <a:t>celoživotní proces konstruování identity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e</a:t>
            </a:r>
            <a:r>
              <a:rPr lang="cs-CZ" dirty="0" smtClean="0"/>
              <a:t>tnické sebeuvědomění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dirty="0" smtClean="0"/>
              <a:t> mocenská klasifikace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66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Etnická a kulturní rozmanitost Číny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Jde napříč zavedenými kategoriemi</a:t>
            </a:r>
          </a:p>
          <a:p>
            <a:r>
              <a:rPr lang="cs-CZ" dirty="0" smtClean="0"/>
              <a:t>Alternativní modely:</a:t>
            </a:r>
          </a:p>
          <a:p>
            <a:pPr lvl="1"/>
            <a:r>
              <a:rPr lang="cs-CZ" dirty="0" err="1" smtClean="0"/>
              <a:t>Socio</a:t>
            </a:r>
            <a:r>
              <a:rPr lang="cs-CZ" dirty="0" smtClean="0"/>
              <a:t>-geografický (sever x jih, města x venkov)</a:t>
            </a:r>
          </a:p>
          <a:p>
            <a:pPr lvl="1"/>
            <a:r>
              <a:rPr lang="cs-CZ" dirty="0" smtClean="0"/>
              <a:t>Politicko-administrativní</a:t>
            </a:r>
          </a:p>
          <a:p>
            <a:pPr lvl="1"/>
            <a:r>
              <a:rPr lang="cs-CZ" dirty="0" smtClean="0"/>
              <a:t>Fysiografický (</a:t>
            </a:r>
            <a:r>
              <a:rPr lang="cs-CZ" dirty="0" err="1" smtClean="0"/>
              <a:t>Skinner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Jazykový</a:t>
            </a:r>
          </a:p>
          <a:p>
            <a:pPr lvl="1"/>
            <a:r>
              <a:rPr lang="cs-CZ" dirty="0" smtClean="0"/>
              <a:t>Náboženský</a:t>
            </a:r>
          </a:p>
          <a:p>
            <a:pPr lvl="1"/>
            <a:r>
              <a:rPr lang="cs-CZ" dirty="0" smtClean="0"/>
              <a:t>Kulturně-historický</a:t>
            </a:r>
          </a:p>
          <a:p>
            <a:pPr lvl="1"/>
            <a:r>
              <a:rPr lang="cs-CZ" dirty="0" smtClean="0"/>
              <a:t>Etnický</a:t>
            </a:r>
          </a:p>
        </p:txBody>
      </p:sp>
    </p:spTree>
    <p:extLst>
      <p:ext uri="{BB962C8B-B14F-4D97-AF65-F5344CB8AC3E}">
        <p14:creationId xmlns:p14="http://schemas.microsoft.com/office/powerpoint/2010/main" val="317903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Hello </a:t>
            </a:r>
            <a:r>
              <a:rPr lang="cs-CZ" dirty="0" err="1"/>
              <a:t>China</a:t>
            </a:r>
            <a:r>
              <a:rPr lang="cs-CZ" dirty="0"/>
              <a:t> - </a:t>
            </a:r>
            <a:r>
              <a:rPr lang="cs-CZ" dirty="0" err="1"/>
              <a:t>Ethnic</a:t>
            </a:r>
            <a:r>
              <a:rPr lang="cs-CZ" dirty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http://www.youtube.com/watch?v=3uF5s3E-9Qs</a:t>
            </a:r>
            <a:endParaRPr lang="cs-CZ" dirty="0" smtClean="0"/>
          </a:p>
          <a:p>
            <a:r>
              <a:rPr lang="en-US" dirty="0" smtClean="0"/>
              <a:t>A Tour of Chinese Ethnic Minorities 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http://www.youtube.com/watch?v=4v452DWrhKo</a:t>
            </a:r>
            <a:endParaRPr lang="cs-CZ" dirty="0" smtClean="0"/>
          </a:p>
          <a:p>
            <a:r>
              <a:rPr lang="en-US" dirty="0" smtClean="0"/>
              <a:t>Culture in China: Preserving Ethnic Cultural Heritage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cs-CZ" dirty="0" smtClean="0">
                <a:hlinkClick r:id="rId4"/>
              </a:rPr>
              <a:t>http://www.youtube.com/watch?v=pY0sEP1-Vlc</a:t>
            </a:r>
            <a:endParaRPr lang="cs-CZ" dirty="0" smtClean="0"/>
          </a:p>
          <a:p>
            <a:r>
              <a:rPr lang="en-US" dirty="0" smtClean="0"/>
              <a:t>Exploring China: A Culinary Adventure</a:t>
            </a:r>
            <a:r>
              <a:rPr lang="cs-CZ" dirty="0" smtClean="0"/>
              <a:t>:</a:t>
            </a:r>
            <a:r>
              <a:rPr lang="cs-CZ" b="1" dirty="0" smtClean="0"/>
              <a:t> </a:t>
            </a:r>
            <a:r>
              <a:rPr lang="cs-CZ" dirty="0" smtClean="0">
                <a:hlinkClick r:id="rId5"/>
              </a:rPr>
              <a:t>http://www.youtube.com/watch?v=rVZKpYk19GE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86644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188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Etnografie  a národnostní politika ČLR</vt:lpstr>
      <vt:lpstr>Základní teoretická východiska kurzu</vt:lpstr>
      <vt:lpstr>Problematické kategorie</vt:lpstr>
      <vt:lpstr>Identita</vt:lpstr>
      <vt:lpstr>Etnická a kulturní rozmanitost Číny</vt:lpstr>
      <vt:lpstr>videa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Etnografie  a národnostní politika ČLR</dc:title>
  <dc:creator>Pavel Šindelář</dc:creator>
  <cp:lastModifiedBy>Pavel Šindelář</cp:lastModifiedBy>
  <cp:revision>12</cp:revision>
  <dcterms:created xsi:type="dcterms:W3CDTF">2013-05-15T04:48:26Z</dcterms:created>
  <dcterms:modified xsi:type="dcterms:W3CDTF">2013-05-15T08:51:47Z</dcterms:modified>
</cp:coreProperties>
</file>