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Default Extension="gif" ContentType="image/gif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2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 rot="10800000" flipH="1">
            <a:off y="4124512" x="0"/>
            <a:ext cy="949799" cx="8458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734342" x="685800"/>
            <a:ext cy="22454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4124476" x="685800"/>
            <a:ext cy="9497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1" name="Shape 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" name="Shape 12"/>
          <p:cNvSpPr/>
          <p:nvPr/>
        </p:nvSpPr>
        <p:spPr>
          <a:xfrm>
            <a:off y="274636" x="0"/>
            <a:ext cy="1554300" cx="868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3" name="Shape 13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>
              <a:defRPr>
                <a:solidFill>
                  <a:schemeClr val="lt1"/>
                </a:solidFill>
              </a:defRPr>
            </a:lvl1pPr>
            <a:lvl2pPr rtl="0">
              <a:defRPr>
                <a:solidFill>
                  <a:schemeClr val="lt1"/>
                </a:solidFill>
              </a:defRPr>
            </a:lvl2pPr>
            <a:lvl3pPr rtl="0">
              <a:defRPr>
                <a:solidFill>
                  <a:schemeClr val="lt1"/>
                </a:solidFill>
              </a:defRPr>
            </a:lvl3pPr>
            <a:lvl4pPr rtl="0">
              <a:defRPr>
                <a:solidFill>
                  <a:schemeClr val="lt1"/>
                </a:solidFill>
              </a:defRPr>
            </a:lvl4pPr>
            <a:lvl5pPr rtl="0">
              <a:defRPr>
                <a:solidFill>
                  <a:schemeClr val="lt1"/>
                </a:solidFill>
              </a:defRPr>
            </a:lvl5pPr>
            <a:lvl6pPr rtl="0">
              <a:defRPr>
                <a:solidFill>
                  <a:schemeClr val="lt1"/>
                </a:solidFill>
              </a:defRPr>
            </a:lvl6pPr>
            <a:lvl7pPr rtl="0">
              <a:defRPr>
                <a:solidFill>
                  <a:schemeClr val="lt1"/>
                </a:solidFill>
              </a:defRPr>
            </a:lvl7pPr>
            <a:lvl8pPr rtl="0">
              <a:defRPr>
                <a:solidFill>
                  <a:schemeClr val="lt1"/>
                </a:solidFill>
              </a:defRPr>
            </a:lvl8pPr>
            <a:lvl9pPr rtl="0"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y="1947332" x="457200"/>
            <a:ext cy="46202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5" name="Shape 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" name="Shape 16"/>
          <p:cNvSpPr/>
          <p:nvPr/>
        </p:nvSpPr>
        <p:spPr>
          <a:xfrm>
            <a:off y="274636" x="0"/>
            <a:ext cy="1554300" cx="868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947332" x="457200"/>
            <a:ext cy="4620299" cx="4030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y="1949211" x="4656667"/>
            <a:ext cy="4620299" cx="4030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20" name="Shape 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" name="Shape 21"/>
          <p:cNvSpPr/>
          <p:nvPr/>
        </p:nvSpPr>
        <p:spPr>
          <a:xfrm>
            <a:off y="274636" x="0"/>
            <a:ext cy="1554300" cx="868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/>
          <p:nvPr/>
        </p:nvSpPr>
        <p:spPr>
          <a:xfrm>
            <a:off y="5875078" x="0"/>
            <a:ext cy="692700" cx="868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b="1" sz="2400" i="0">
                <a:solidFill>
                  <a:schemeClr val="lt1"/>
                </a:solidFill>
              </a:defRPr>
            </a:lvl1pPr>
            <a:lvl2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b="1" sz="2400" i="0">
                <a:solidFill>
                  <a:schemeClr val="lt1"/>
                </a:solidFill>
              </a:defRPr>
            </a:lvl2pPr>
            <a:lvl3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b="1" sz="2400" i="0">
                <a:solidFill>
                  <a:schemeClr val="lt1"/>
                </a:solidFill>
              </a:defRPr>
            </a:lvl3pPr>
            <a:lvl4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b="1" sz="2400" i="0">
                <a:solidFill>
                  <a:schemeClr val="lt1"/>
                </a:solidFill>
              </a:defRPr>
            </a:lvl4pPr>
            <a:lvl5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b="1" sz="2400" i="0">
                <a:solidFill>
                  <a:schemeClr val="lt1"/>
                </a:solidFill>
              </a:defRPr>
            </a:lvl5pPr>
            <a:lvl6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b="1" sz="2400" i="0">
                <a:solidFill>
                  <a:schemeClr val="lt1"/>
                </a:solidFill>
              </a:defRPr>
            </a:lvl6pPr>
            <a:lvl7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b="1" sz="2400" i="0">
                <a:solidFill>
                  <a:schemeClr val="lt1"/>
                </a:solidFill>
              </a:defRPr>
            </a:lvl7pPr>
            <a:lvl8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b="1" sz="2400" i="0">
                <a:solidFill>
                  <a:schemeClr val="lt1"/>
                </a:solidFill>
              </a:defRPr>
            </a:lvl8pPr>
            <a:lvl9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b="1" sz="2400" i="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947332" x="457200"/>
            <a:ext cy="46202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4"/><Relationship Target="../media/image05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4"/><Relationship Target="../media/image04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en.wikipedia.org/wiki/List_of_websites_blocked_in_the_People's_Republic_of_China" Type="http://schemas.openxmlformats.org/officeDocument/2006/relationships/hyperlink" TargetMode="External" Id="rId4"/><Relationship Target="http://en.wikipedia.org/wiki/List_of_blacklisted_keywords_in_the_People's_Republic_of_China" Type="http://schemas.openxmlformats.org/officeDocument/2006/relationships/hyperlink" TargetMode="External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www.thomascrampton.com/china/facebook-china-2/" Type="http://schemas.openxmlformats.org/officeDocument/2006/relationships/hyperlink" TargetMode="External" Id="rId4"/><Relationship Target="http://cmp.hku.hk/2013/03/21/32050/" Type="http://schemas.openxmlformats.org/officeDocument/2006/relationships/hyperlink" TargetMode="External" Id="rId3"/><Relationship Target="http://www.rozhlas.cz/leonardo/svet/_zprava/svetobeznik-strucne-o-sintiangu--1126219" Type="http://schemas.openxmlformats.org/officeDocument/2006/relationships/hyperlink" TargetMode="External" Id="rId6"/><Relationship Target="http://www.rozhlas.cz/leonardo/svet/_zprava/svetobeznik-strucne-o-sintiangu--1126219" Type="http://schemas.openxmlformats.org/officeDocument/2006/relationships/hyperlink" TargetMode="External" Id="rId5"/><Relationship Target="http://thenextweb.com/asia/2012/09/28/no-way-jose/" Type="http://schemas.openxmlformats.org/officeDocument/2006/relationships/hyperlink" TargetMode="External" Id="rId8"/><Relationship Target="http://au.ibtimes.com/articles/452412/20130402/kai-fu-lee-google-china-taiwan-weibo.htm#.UXhGIrVFVbR" Type="http://schemas.openxmlformats.org/officeDocument/2006/relationships/hyperlink" TargetMode="External" Id="rId7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type="ctrTitle"/>
          </p:nvPr>
        </p:nvSpPr>
        <p:spPr>
          <a:xfrm>
            <a:off y="1734342" x="685800"/>
            <a:ext cy="22454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sz="4800" lang="cs"/>
              <a:t>Sociální sítě a mikroblogy v Číně</a:t>
            </a:r>
          </a:p>
        </p:txBody>
      </p:sp>
      <p:sp>
        <p:nvSpPr>
          <p:cNvPr id="29" name="Shape 29"/>
          <p:cNvSpPr txBox="1"/>
          <p:nvPr>
            <p:ph idx="1" type="subTitle"/>
          </p:nvPr>
        </p:nvSpPr>
        <p:spPr>
          <a:xfrm>
            <a:off y="4124476" x="685800"/>
            <a:ext cy="949799" cx="77724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cs"/>
              <a:t>Lucie Ihnatoliová, 415513</a:t>
            </a:r>
          </a:p>
        </p:txBody>
      </p:sp>
      <p:sp>
        <p:nvSpPr>
          <p:cNvPr id="30" name="Shape 30"/>
          <p:cNvSpPr txBox="1"/>
          <p:nvPr/>
        </p:nvSpPr>
        <p:spPr>
          <a:xfrm>
            <a:off y="1353550" x="7532"/>
            <a:ext cy="616500" cx="91442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>
              <a:buNone/>
            </a:pPr>
            <a:r>
              <a:rPr sz="2400" lang="cs"/>
              <a:t>Sociální problémy současné Číny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cs"/>
              <a:t>Sociální sítě</a:t>
            </a:r>
          </a:p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1947332" x="457200"/>
            <a:ext cy="4620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cs"/>
              <a:t>Renren, Pengyou, Kaixin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37" name="Shape 37"/>
          <p:cNvSpPr/>
          <p:nvPr/>
        </p:nvSpPr>
        <p:spPr>
          <a:xfrm>
            <a:off y="3340775" x="289065"/>
            <a:ext cy="3080093" cx="516328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38" name="Shape 38"/>
          <p:cNvSpPr/>
          <p:nvPr/>
        </p:nvSpPr>
        <p:spPr>
          <a:xfrm>
            <a:off y="2834632" x="4264675"/>
            <a:ext cy="2352675" cx="463867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cs"/>
              <a:t>Mikroblogy</a:t>
            </a:r>
          </a:p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y="1947332" x="457200"/>
            <a:ext cy="4620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cs"/>
              <a:t>Sina Weibo, Tencent Weibo</a:t>
            </a:r>
          </a:p>
        </p:txBody>
      </p:sp>
      <p:sp>
        <p:nvSpPr>
          <p:cNvPr id="45" name="Shape 45"/>
          <p:cNvSpPr/>
          <p:nvPr/>
        </p:nvSpPr>
        <p:spPr>
          <a:xfrm>
            <a:off y="3160961" x="302775"/>
            <a:ext cy="3406670" cx="490208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46" name="Shape 46"/>
          <p:cNvSpPr/>
          <p:nvPr/>
        </p:nvSpPr>
        <p:spPr>
          <a:xfrm>
            <a:off y="2756225" x="4435782"/>
            <a:ext cy="3614988" cx="452774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cs"/>
              <a:t>Kuang Biao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1947332" x="457200"/>
            <a:ext cy="4620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2400" lang="cs" i="1">
                <a:solidFill>
                  <a:srgbClr val="5F5F5F"/>
                </a:solidFill>
              </a:rPr>
              <a:t>“Goodnight my friends! Just now Brother Kuang Cartoon 27 was buried alive. . . I’m so fortunate to have been born in a nation of rule of law, where I experience the joy of democracy and freedom.”</a:t>
            </a:r>
          </a:p>
        </p:txBody>
      </p:sp>
      <p:sp>
        <p:nvSpPr>
          <p:cNvPr id="53" name="Shape 53"/>
          <p:cNvSpPr/>
          <p:nvPr/>
        </p:nvSpPr>
        <p:spPr>
          <a:xfrm>
            <a:off y="3205425" x="4375475"/>
            <a:ext cy="3457575" cx="4191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cs"/>
              <a:t>Lee Kaifu</a:t>
            </a:r>
          </a:p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1947332" x="457200"/>
            <a:ext cy="4620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60" name="Shape 60"/>
          <p:cNvSpPr/>
          <p:nvPr/>
        </p:nvSpPr>
        <p:spPr>
          <a:xfrm>
            <a:off y="2019300" x="1342525"/>
            <a:ext cy="4124325" cx="61912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cs"/>
              <a:t>Facebook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y="1947332" x="457200"/>
            <a:ext cy="4620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cs"/>
              <a:t>Shu Zhao</a:t>
            </a:r>
          </a:p>
          <a:p>
            <a:pPr rtl="0" lvl="0">
              <a:buNone/>
            </a:pPr>
            <a:r>
              <a:rPr lang="cs">
                <a:solidFill>
                  <a:srgbClr val="444444"/>
                </a:solidFill>
              </a:rPr>
              <a:t>翻墙</a:t>
            </a:r>
          </a:p>
          <a:p>
            <a:pPr>
              <a:buNone/>
            </a:pPr>
            <a:r>
              <a:rPr lang="cs"/>
              <a:t>The Social Network</a:t>
            </a:r>
          </a:p>
        </p:txBody>
      </p:sp>
      <p:sp>
        <p:nvSpPr>
          <p:cNvPr id="67" name="Shape 67"/>
          <p:cNvSpPr/>
          <p:nvPr/>
        </p:nvSpPr>
        <p:spPr>
          <a:xfrm>
            <a:off y="2095500" x="1914025"/>
            <a:ext cy="4762500" cx="7620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cs"/>
              <a:t>Zajímavé odkazy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1947332" x="457200"/>
            <a:ext cy="4620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u="sng" sz="2400" lang="cs">
                <a:solidFill>
                  <a:schemeClr val="hlink"/>
                </a:solidFill>
                <a:hlinkClick r:id="rId3"/>
              </a:rPr>
              <a:t>http://en.wikipedia.org/wiki/List_of_blacklisted_keywords_in_the_People's_Republic_of_China</a:t>
            </a:r>
          </a:p>
          <a:p>
            <a:pPr>
              <a:buNone/>
            </a:pPr>
            <a:r>
              <a:rPr u="sng" sz="2400" lang="cs">
                <a:solidFill>
                  <a:schemeClr val="hlink"/>
                </a:solidFill>
                <a:hlinkClick r:id="rId4"/>
              </a:rPr>
              <a:t>http://en.wikipedia.org/wiki/List_of_websites_blocked_in_the_People's_Republic_of_China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cs"/>
              <a:t>Zdroje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y="1947332" x="457200"/>
            <a:ext cy="4620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u="sng" sz="2400" lang="cs" i="1">
                <a:solidFill>
                  <a:schemeClr val="hlink"/>
                </a:solidFill>
                <a:hlinkClick r:id="rId3"/>
              </a:rPr>
              <a:t>http://cmp.hku.hk/2013/03/21/32050/</a:t>
            </a:r>
          </a:p>
          <a:p>
            <a:pPr rtl="0" lvl="0">
              <a:buNone/>
            </a:pPr>
            <a:r>
              <a:rPr u="sng" sz="2400" lang="cs" i="1">
                <a:solidFill>
                  <a:schemeClr val="hlink"/>
                </a:solidFill>
                <a:hlinkClick r:id="rId4"/>
              </a:rPr>
              <a:t>http://www.thomascrampton.com/china/facebook-china-2/</a:t>
            </a:r>
          </a:p>
          <a:p>
            <a:pPr rtl="0" lvl="0">
              <a:buNone/>
            </a:pPr>
            <a:r>
              <a:rPr u="sng" sz="2400" lang="cs" i="1">
                <a:solidFill>
                  <a:schemeClr val="hlink"/>
                </a:solidFill>
                <a:hlinkClick r:id="rId5"/>
              </a:rPr>
              <a:t>http://www.rozhlas.cz/leonardo/svet/_zprava/svetobeznik-strucne-o-sintiangu--11262</a:t>
            </a:r>
            <a:r>
              <a:rPr u="sng" sz="1100" lang="cs" i="1">
                <a:solidFill>
                  <a:schemeClr val="hlink"/>
                </a:solidFill>
                <a:hlinkClick r:id="rId6"/>
              </a:rPr>
              <a:t>19</a:t>
            </a:r>
          </a:p>
          <a:p>
            <a:pPr rtl="0" lvl="0">
              <a:buNone/>
            </a:pPr>
            <a:r>
              <a:rPr u="sng" sz="2400" lang="cs" i="1">
                <a:solidFill>
                  <a:schemeClr val="hlink"/>
                </a:solidFill>
                <a:hlinkClick r:id="rId7"/>
              </a:rPr>
              <a:t>http://au.ibtimes.com/articles/452412/20130402/kai-fu-lee-google-china-taiwan-weibo.htm#.UXhGIrVFVbR</a:t>
            </a:r>
          </a:p>
          <a:p>
            <a:pPr>
              <a:buNone/>
            </a:pPr>
            <a:r>
              <a:rPr u="sng" sz="2400" lang="cs" i="1">
                <a:solidFill>
                  <a:schemeClr val="hlink"/>
                </a:solidFill>
                <a:hlinkClick r:id="rId8"/>
              </a:rPr>
              <a:t>http://thenextweb.com/asia/2012/09/28/no-way-jose/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