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  <p:sldMasterId id="2147483912" r:id="rId2"/>
    <p:sldMasterId id="2147483925" r:id="rId3"/>
    <p:sldMasterId id="2147483937" r:id="rId4"/>
    <p:sldMasterId id="2147483949" r:id="rId5"/>
  </p:sldMasterIdLst>
  <p:notesMasterIdLst>
    <p:notesMasterId r:id="rId38"/>
  </p:notesMasterIdLst>
  <p:sldIdLst>
    <p:sldId id="256" r:id="rId6"/>
    <p:sldId id="257" r:id="rId7"/>
    <p:sldId id="261" r:id="rId8"/>
    <p:sldId id="258" r:id="rId9"/>
    <p:sldId id="259" r:id="rId10"/>
    <p:sldId id="260" r:id="rId11"/>
    <p:sldId id="262" r:id="rId12"/>
    <p:sldId id="266" r:id="rId13"/>
    <p:sldId id="269" r:id="rId14"/>
    <p:sldId id="263" r:id="rId15"/>
    <p:sldId id="265" r:id="rId16"/>
    <p:sldId id="268" r:id="rId17"/>
    <p:sldId id="267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71" r:id="rId26"/>
    <p:sldId id="272" r:id="rId27"/>
    <p:sldId id="273" r:id="rId28"/>
    <p:sldId id="274" r:id="rId29"/>
    <p:sldId id="275" r:id="rId30"/>
    <p:sldId id="276" r:id="rId31"/>
    <p:sldId id="284" r:id="rId32"/>
    <p:sldId id="278" r:id="rId33"/>
    <p:sldId id="279" r:id="rId34"/>
    <p:sldId id="280" r:id="rId35"/>
    <p:sldId id="281" r:id="rId36"/>
    <p:sldId id="282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92" d="100"/>
          <a:sy n="92" d="100"/>
        </p:scale>
        <p:origin x="-10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D6F79-5849-41C2-9DBF-BC215A53C91D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83ABB-956C-40AD-A1A1-7CD3264CB8F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120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83ABB-956C-40AD-A1A1-7CD3264CB8F9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20F28D1D-6A8E-4178-BB86-EDC15544D14B}" type="datetimeFigureOut">
              <a:rPr lang="cs-CZ" smtClean="0"/>
              <a:pPr/>
              <a:t>3/21/13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115DA42F-301B-4C6B-93FD-BB0079D277E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land.time.com/2012/12/13/controversial-surgery-for-addiction-burns-away-brains-pleasure-center/" TargetMode="External"/><Relationship Id="rId4" Type="http://schemas.openxmlformats.org/officeDocument/2006/relationships/hyperlink" Target="http://www.canada.com/ottawacitizen/news/story.html?id=20d0fa3c-f0a4-4767-ab09-25456c176c4b" TargetMode="External"/><Relationship Id="rId5" Type="http://schemas.openxmlformats.org/officeDocument/2006/relationships/hyperlink" Target="http://www.taipeitimes.com/News/taiwan/archives/2013/02/28/2003555919" TargetMode="External"/><Relationship Id="rId6" Type="http://schemas.openxmlformats.org/officeDocument/2006/relationships/hyperlink" Target="http://www.theepochtimes.com/n2/china-news/beijing-lawyer-denounces-execution-for-organs-at-hospital-323245.html" TargetMode="External"/><Relationship Id="rId7" Type="http://schemas.openxmlformats.org/officeDocument/2006/relationships/hyperlink" Target="http://news.xinhuanet.com/english/indepth/2013-01/27/c_132131226.htm" TargetMode="External"/><Relationship Id="rId8" Type="http://schemas.openxmlformats.org/officeDocument/2006/relationships/hyperlink" Target="http://news.xinhuanet.com/english/china/2012-11/23/c_131994014.htm" TargetMode="External"/><Relationship Id="rId1" Type="http://schemas.openxmlformats.org/officeDocument/2006/relationships/slideLayout" Target="../slideLayouts/slideLayout47.xml"/><Relationship Id="rId2" Type="http://schemas.openxmlformats.org/officeDocument/2006/relationships/hyperlink" Target="http://www.dailytech.com/Chinese+Doctors+Experiment+With+Controversial+Brain+Surgery+for+Drug+Addicts/article29516.htm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e.com" TargetMode="External"/><Relationship Id="rId4" Type="http://schemas.openxmlformats.org/officeDocument/2006/relationships/hyperlink" Target="http://www.worldcrunch.com" TargetMode="External"/><Relationship Id="rId5" Type="http://schemas.openxmlformats.org/officeDocument/2006/relationships/hyperlink" Target="http://www.bloomberg.com" TargetMode="External"/><Relationship Id="rId6" Type="http://schemas.openxmlformats.org/officeDocument/2006/relationships/hyperlink" Target="http://www.gbtimes.com" TargetMode="External"/><Relationship Id="rId7" Type="http://schemas.openxmlformats.org/officeDocument/2006/relationships/hyperlink" Target="http://www.online.wsj.com" TargetMode="External"/><Relationship Id="rId8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2" Type="http://schemas.openxmlformats.org/officeDocument/2006/relationships/hyperlink" Target="http://www.cnn.com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6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Čínské děti bez dětství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67744" y="5013176"/>
            <a:ext cx="6172200" cy="1371600"/>
          </a:xfrm>
        </p:spPr>
        <p:txBody>
          <a:bodyPr>
            <a:normAutofit lnSpcReduction="10000"/>
          </a:bodyPr>
          <a:lstStyle/>
          <a:p>
            <a:pPr algn="r"/>
            <a:endParaRPr lang="cs-CZ" dirty="0" smtClean="0"/>
          </a:p>
          <a:p>
            <a:pPr algn="r"/>
            <a:endParaRPr lang="cs-CZ" dirty="0" smtClean="0"/>
          </a:p>
          <a:p>
            <a:pPr algn="r"/>
            <a:r>
              <a:rPr lang="cs-CZ" dirty="0" smtClean="0"/>
              <a:t>Zuzana Devetterová</a:t>
            </a:r>
          </a:p>
          <a:p>
            <a:pPr algn="r"/>
            <a:r>
              <a:rPr lang="cs-CZ" dirty="0" smtClean="0"/>
              <a:t>Tereza Bubeníčková</a:t>
            </a:r>
            <a:endParaRPr lang="cs-CZ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cs-CZ" dirty="0" smtClean="0"/>
              <a:t>Přestávka na oběd – 30 minut, oběd ve třídách – koncentrace na učení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8" name="Obrázek 7" descr="00016c42b36b10c94c9b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484784"/>
            <a:ext cx="6950546" cy="5097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cs-CZ" sz="2800" dirty="0" smtClean="0"/>
              <a:t>17:00 konec školy – cesta k babičce, dělání domácích úkolů, babička skončila s prací, aby se mohla naplno věnovat vnukovi – očekávání perfektních výsledků</a:t>
            </a:r>
          </a:p>
          <a:p>
            <a:r>
              <a:rPr lang="cs-CZ" sz="2800" dirty="0" smtClean="0"/>
              <a:t>Učení do večera</a:t>
            </a:r>
          </a:p>
          <a:p>
            <a:r>
              <a:rPr lang="cs-CZ" sz="2800" dirty="0" smtClean="0"/>
              <a:t>Vyzvednutí rodiči od babičky – pokračování v učení cca 4 hodiny</a:t>
            </a:r>
          </a:p>
          <a:p>
            <a:r>
              <a:rPr lang="cs-CZ" sz="2800" dirty="0" smtClean="0"/>
              <a:t>21:00 hra na </a:t>
            </a:r>
            <a:r>
              <a:rPr lang="cs-CZ" sz="2800" dirty="0" err="1" smtClean="0"/>
              <a:t>erhu</a:t>
            </a:r>
            <a:r>
              <a:rPr lang="cs-CZ" sz="2800" dirty="0" smtClean="0"/>
              <a:t> („při cvičení si představuji svět, kde si mohou kluci celé dny hrát“)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se_03er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509120"/>
            <a:ext cx="4320480" cy="2205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7467600" cy="4873752"/>
          </a:xfrm>
        </p:spPr>
        <p:txBody>
          <a:bodyPr/>
          <a:lstStyle/>
          <a:p>
            <a:r>
              <a:rPr lang="cs-CZ" dirty="0" smtClean="0"/>
              <a:t>Letní prázdniny</a:t>
            </a:r>
          </a:p>
          <a:p>
            <a:r>
              <a:rPr lang="cs-CZ" dirty="0" smtClean="0"/>
              <a:t>Víkend – doučovací kurzy</a:t>
            </a:r>
          </a:p>
          <a:p>
            <a:r>
              <a:rPr lang="cs-CZ" dirty="0" smtClean="0"/>
              <a:t>Chce být kosmonautem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Kritika školního systému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931224" cy="4968552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smtClean="0"/>
              <a:t>Přísná disciplína</a:t>
            </a:r>
          </a:p>
          <a:p>
            <a:r>
              <a:rPr lang="cs-CZ" sz="2400" dirty="0" smtClean="0"/>
              <a:t>Memorování nazpaměť – naučené odpovědi</a:t>
            </a:r>
          </a:p>
          <a:p>
            <a:r>
              <a:rPr lang="cs-CZ" sz="2400" dirty="0" smtClean="0"/>
              <a:t>Ruce za zády nebo položené na lavici, zákaz procházení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Potírání kreativity a samostatného myšlení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Prefab_Scho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564904"/>
            <a:ext cx="4536505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0428" y="2052960"/>
            <a:ext cx="6324600" cy="1828800"/>
          </a:xfrm>
        </p:spPr>
        <p:txBody>
          <a:bodyPr/>
          <a:lstStyle/>
          <a:p>
            <a:r>
              <a:rPr lang="en-US" dirty="0" err="1" smtClean="0"/>
              <a:t>Násilí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Pacientech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16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Nový</a:t>
            </a:r>
            <a:r>
              <a:rPr lang="en-US" dirty="0" smtClean="0"/>
              <a:t> </a:t>
            </a:r>
            <a:r>
              <a:rPr lang="en-US" dirty="0" err="1" smtClean="0"/>
              <a:t>způsob</a:t>
            </a:r>
            <a:r>
              <a:rPr lang="en-US" dirty="0" smtClean="0"/>
              <a:t> </a:t>
            </a:r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zbavit</a:t>
            </a:r>
            <a:r>
              <a:rPr lang="en-US" dirty="0" smtClean="0"/>
              <a:t> </a:t>
            </a:r>
            <a:r>
              <a:rPr lang="en-US" dirty="0" err="1" smtClean="0"/>
              <a:t>pacienty</a:t>
            </a:r>
            <a:r>
              <a:rPr lang="en-US" dirty="0" smtClean="0"/>
              <a:t> </a:t>
            </a:r>
            <a:r>
              <a:rPr lang="en-US" dirty="0" err="1" smtClean="0"/>
              <a:t>závislosti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drogách</a:t>
            </a:r>
            <a:r>
              <a:rPr lang="en-US" dirty="0"/>
              <a:t> </a:t>
            </a:r>
            <a:r>
              <a:rPr lang="en-US" dirty="0" smtClean="0"/>
              <a:t>– “</a:t>
            </a:r>
            <a:r>
              <a:rPr lang="en-US" dirty="0" err="1" smtClean="0"/>
              <a:t>ablační</a:t>
            </a:r>
            <a:r>
              <a:rPr lang="en-US" dirty="0" smtClean="0"/>
              <a:t> </a:t>
            </a:r>
            <a:r>
              <a:rPr lang="en-US" dirty="0" err="1" smtClean="0"/>
              <a:t>operace</a:t>
            </a:r>
            <a:r>
              <a:rPr lang="en-US" dirty="0" smtClean="0"/>
              <a:t>” (ablative surgery)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r>
              <a:rPr lang="en-US" dirty="0" err="1" smtClean="0"/>
              <a:t>Zakázáno</a:t>
            </a:r>
            <a:r>
              <a:rPr lang="en-US" dirty="0" smtClean="0"/>
              <a:t> v </a:t>
            </a:r>
            <a:r>
              <a:rPr lang="en-US" dirty="0" err="1" smtClean="0"/>
              <a:t>roce</a:t>
            </a:r>
            <a:r>
              <a:rPr lang="en-US" dirty="0" smtClean="0"/>
              <a:t> 2006</a:t>
            </a:r>
          </a:p>
          <a:p>
            <a:endParaRPr lang="en-US" dirty="0"/>
          </a:p>
          <a:p>
            <a:r>
              <a:rPr lang="en-US" dirty="0" err="1" smtClean="0"/>
              <a:t>Úspěšnost</a:t>
            </a:r>
            <a:r>
              <a:rPr lang="en-US" dirty="0" smtClean="0"/>
              <a:t> </a:t>
            </a:r>
            <a:r>
              <a:rPr lang="en-US" dirty="0" err="1" smtClean="0"/>
              <a:t>jen</a:t>
            </a:r>
            <a:r>
              <a:rPr lang="en-US" dirty="0" smtClean="0"/>
              <a:t> o 20% </a:t>
            </a:r>
            <a:r>
              <a:rPr lang="en-US" dirty="0" err="1" smtClean="0"/>
              <a:t>vyšší</a:t>
            </a:r>
            <a:r>
              <a:rPr lang="en-US" dirty="0" smtClean="0"/>
              <a:t> </a:t>
            </a:r>
            <a:r>
              <a:rPr lang="en-US" dirty="0" err="1" smtClean="0"/>
              <a:t>než</a:t>
            </a:r>
            <a:r>
              <a:rPr lang="en-US" dirty="0" smtClean="0"/>
              <a:t> </a:t>
            </a:r>
            <a:r>
              <a:rPr lang="en-US" dirty="0" err="1" smtClean="0"/>
              <a:t>při</a:t>
            </a:r>
            <a:r>
              <a:rPr lang="en-US" dirty="0" smtClean="0"/>
              <a:t> </a:t>
            </a:r>
            <a:r>
              <a:rPr lang="en-US" dirty="0" err="1" smtClean="0"/>
              <a:t>normální</a:t>
            </a:r>
            <a:r>
              <a:rPr lang="en-US" dirty="0" smtClean="0"/>
              <a:t> </a:t>
            </a:r>
            <a:r>
              <a:rPr lang="en-US" dirty="0" err="1" smtClean="0"/>
              <a:t>léčbě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err="1" smtClean="0"/>
              <a:t>Následky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zdraví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>
                <a:latin typeface="Arial"/>
                <a:cs typeface="Arial"/>
              </a:rPr>
              <a:t>Novodobá</a:t>
            </a:r>
            <a:r>
              <a:rPr lang="en-US" cap="none" dirty="0" smtClean="0">
                <a:latin typeface="Arial"/>
                <a:cs typeface="Arial"/>
              </a:rPr>
              <a:t> </a:t>
            </a:r>
            <a:r>
              <a:rPr lang="en-US" cap="none" dirty="0" err="1" smtClean="0">
                <a:latin typeface="Arial"/>
                <a:cs typeface="Arial"/>
              </a:rPr>
              <a:t>lobotomie</a:t>
            </a:r>
            <a:r>
              <a:rPr lang="en-US" cap="none" dirty="0" smtClean="0">
                <a:latin typeface="Arial"/>
                <a:cs typeface="Arial"/>
              </a:rPr>
              <a:t>?</a:t>
            </a:r>
            <a:endParaRPr lang="en-US" cap="none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9066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9153_Drill-Your-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32" y="579516"/>
            <a:ext cx="3810000" cy="2095500"/>
          </a:xfrm>
          <a:prstGeom prst="rect">
            <a:avLst/>
          </a:prstGeom>
        </p:spPr>
      </p:pic>
      <p:pic>
        <p:nvPicPr>
          <p:cNvPr id="5" name="Picture 4" descr="Nucleus_Accumbens_W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778" y="2937109"/>
            <a:ext cx="4656514" cy="349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44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1121_NEWSCI_Fang_Zhouzi.jpg.CROP.article250-medi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45" y="759972"/>
            <a:ext cx="3175000" cy="218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5545" y="3373600"/>
            <a:ext cx="317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Shi-min Fang (Fang </a:t>
            </a:r>
            <a:r>
              <a:rPr lang="en-US" dirty="0" err="1" smtClean="0"/>
              <a:t>Zhouzi</a:t>
            </a:r>
            <a:r>
              <a:rPr lang="en-US" dirty="0" smtClean="0"/>
              <a:t>)</a:t>
            </a:r>
          </a:p>
          <a:p>
            <a:r>
              <a:rPr lang="en-US" dirty="0" smtClean="0"/>
              <a:t>- </a:t>
            </a:r>
            <a:r>
              <a:rPr lang="cs-CZ" dirty="0" err="1" smtClean="0"/>
              <a:t>Č</a:t>
            </a:r>
            <a:r>
              <a:rPr lang="en-US" dirty="0" err="1" smtClean="0"/>
              <a:t>ínský</a:t>
            </a:r>
            <a:r>
              <a:rPr lang="en-US" dirty="0" smtClean="0"/>
              <a:t> </a:t>
            </a:r>
            <a:r>
              <a:rPr lang="en-US" dirty="0" err="1" smtClean="0"/>
              <a:t>vědec</a:t>
            </a:r>
            <a:r>
              <a:rPr lang="en-US" dirty="0" smtClean="0"/>
              <a:t>, </a:t>
            </a:r>
            <a:r>
              <a:rPr lang="en-US" dirty="0" err="1" smtClean="0"/>
              <a:t>spisovatel</a:t>
            </a:r>
            <a:r>
              <a:rPr lang="en-US" dirty="0" smtClean="0"/>
              <a:t>, </a:t>
            </a:r>
            <a:r>
              <a:rPr lang="en-US" dirty="0" err="1" smtClean="0"/>
              <a:t>pracoval</a:t>
            </a:r>
            <a:r>
              <a:rPr lang="en-US" dirty="0" smtClean="0"/>
              <a:t> v USA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57906" y="979006"/>
            <a:ext cx="435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Blog - </a:t>
            </a:r>
            <a:r>
              <a:rPr lang="pl-PL" dirty="0"/>
              <a:t>http://</a:t>
            </a:r>
            <a:r>
              <a:rPr lang="pl-PL" dirty="0" err="1"/>
              <a:t>fangzhouzi-xys.blogspot.cz</a:t>
            </a:r>
            <a:r>
              <a:rPr lang="pl-PL" dirty="0"/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424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Cizinci</a:t>
            </a:r>
            <a:r>
              <a:rPr lang="en-US" dirty="0" smtClean="0"/>
              <a:t> </a:t>
            </a:r>
            <a:r>
              <a:rPr lang="en-US" dirty="0" err="1" smtClean="0"/>
              <a:t>jezdí</a:t>
            </a:r>
            <a:r>
              <a:rPr lang="en-US" dirty="0" smtClean="0"/>
              <a:t> do </a:t>
            </a:r>
            <a:r>
              <a:rPr lang="en-US" dirty="0" err="1" smtClean="0"/>
              <a:t>Číny</a:t>
            </a:r>
            <a:r>
              <a:rPr lang="en-US" dirty="0" smtClean="0"/>
              <a:t> </a:t>
            </a:r>
            <a:r>
              <a:rPr lang="en-US" dirty="0" err="1" smtClean="0"/>
              <a:t>kvůli</a:t>
            </a:r>
            <a:r>
              <a:rPr lang="en-US" dirty="0" smtClean="0"/>
              <a:t> </a:t>
            </a:r>
            <a:r>
              <a:rPr lang="en-US" dirty="0" err="1" smtClean="0"/>
              <a:t>transplantaci</a:t>
            </a:r>
            <a:r>
              <a:rPr lang="en-US" dirty="0" smtClean="0"/>
              <a:t> </a:t>
            </a:r>
            <a:r>
              <a:rPr lang="en-US" dirty="0" err="1" smtClean="0"/>
              <a:t>orgánů</a:t>
            </a:r>
            <a:endParaRPr lang="en-US" dirty="0" smtClean="0"/>
          </a:p>
          <a:p>
            <a:endParaRPr lang="en-US" dirty="0"/>
          </a:p>
          <a:p>
            <a:r>
              <a:rPr lang="cs-CZ" dirty="0" err="1" smtClean="0"/>
              <a:t>Č</a:t>
            </a:r>
            <a:r>
              <a:rPr lang="en-US" dirty="0" err="1" smtClean="0"/>
              <a:t>ekací</a:t>
            </a:r>
            <a:r>
              <a:rPr lang="en-US" dirty="0" smtClean="0"/>
              <a:t> </a:t>
            </a:r>
            <a:r>
              <a:rPr lang="en-US" dirty="0" err="1" smtClean="0"/>
              <a:t>lhůta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játra</a:t>
            </a:r>
            <a:r>
              <a:rPr lang="en-US" dirty="0" smtClean="0"/>
              <a:t> v </a:t>
            </a:r>
            <a:r>
              <a:rPr lang="en-US" dirty="0" err="1" smtClean="0"/>
              <a:t>Kanadě</a:t>
            </a:r>
            <a:r>
              <a:rPr lang="en-US" dirty="0" smtClean="0"/>
              <a:t> – 32 </a:t>
            </a:r>
            <a:r>
              <a:rPr lang="en-US" dirty="0" err="1" smtClean="0"/>
              <a:t>měsíců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X  - </a:t>
            </a:r>
            <a:r>
              <a:rPr lang="en-US" dirty="0" err="1" smtClean="0"/>
              <a:t>postupné</a:t>
            </a:r>
            <a:r>
              <a:rPr lang="en-US" dirty="0" smtClean="0"/>
              <a:t> </a:t>
            </a:r>
            <a:r>
              <a:rPr lang="en-US" dirty="0" err="1" smtClean="0"/>
              <a:t>zavádění</a:t>
            </a:r>
            <a:r>
              <a:rPr lang="en-US" dirty="0" smtClean="0"/>
              <a:t> </a:t>
            </a:r>
            <a:r>
              <a:rPr lang="en-US" dirty="0" err="1" smtClean="0"/>
              <a:t>seznamů</a:t>
            </a:r>
            <a:r>
              <a:rPr lang="en-US" dirty="0" smtClean="0"/>
              <a:t> </a:t>
            </a:r>
            <a:r>
              <a:rPr lang="en-US" dirty="0" err="1" smtClean="0"/>
              <a:t>dárců</a:t>
            </a:r>
            <a:r>
              <a:rPr lang="en-US" dirty="0" smtClean="0"/>
              <a:t>, je </a:t>
            </a:r>
            <a:r>
              <a:rPr lang="en-US" dirty="0" err="1" smtClean="0"/>
              <a:t>možno</a:t>
            </a:r>
            <a:r>
              <a:rPr lang="en-US" dirty="0" smtClean="0"/>
              <a:t> </a:t>
            </a:r>
            <a:r>
              <a:rPr lang="en-US" dirty="0" err="1" smtClean="0"/>
              <a:t>vyhledat</a:t>
            </a:r>
            <a:r>
              <a:rPr lang="en-US" dirty="0" smtClean="0"/>
              <a:t> </a:t>
            </a:r>
            <a:r>
              <a:rPr lang="en-US" dirty="0" err="1" smtClean="0"/>
              <a:t>informace</a:t>
            </a:r>
            <a:r>
              <a:rPr lang="en-US" dirty="0" smtClean="0"/>
              <a:t> o </a:t>
            </a:r>
            <a:r>
              <a:rPr lang="en-US" dirty="0" err="1" smtClean="0"/>
              <a:t>orgánech</a:t>
            </a:r>
            <a:r>
              <a:rPr lang="en-US" dirty="0" smtClean="0"/>
              <a:t> a o </a:t>
            </a:r>
            <a:r>
              <a:rPr lang="en-US" dirty="0" err="1" smtClean="0"/>
              <a:t>dárcích</a:t>
            </a:r>
            <a:r>
              <a:rPr lang="en-US" dirty="0" smtClean="0"/>
              <a:t>, </a:t>
            </a:r>
            <a:r>
              <a:rPr lang="en-US" dirty="0" err="1" smtClean="0"/>
              <a:t>příbuzní</a:t>
            </a:r>
            <a:r>
              <a:rPr lang="en-US" dirty="0" smtClean="0"/>
              <a:t> </a:t>
            </a:r>
            <a:r>
              <a:rPr lang="en-US" dirty="0" err="1" smtClean="0"/>
              <a:t>mají</a:t>
            </a:r>
            <a:r>
              <a:rPr lang="en-US" dirty="0" smtClean="0"/>
              <a:t> </a:t>
            </a:r>
            <a:r>
              <a:rPr lang="en-US" dirty="0" err="1" smtClean="0"/>
              <a:t>pravomoc</a:t>
            </a:r>
            <a:r>
              <a:rPr lang="en-US" dirty="0" smtClean="0"/>
              <a:t> </a:t>
            </a:r>
            <a:r>
              <a:rPr lang="en-US" dirty="0" err="1" smtClean="0"/>
              <a:t>rozhodnout</a:t>
            </a:r>
            <a:r>
              <a:rPr lang="en-US" dirty="0" smtClean="0"/>
              <a:t> o </a:t>
            </a:r>
            <a:r>
              <a:rPr lang="en-US" dirty="0" err="1" smtClean="0"/>
              <a:t>dárcovství</a:t>
            </a:r>
            <a:r>
              <a:rPr lang="en-US" dirty="0" smtClean="0"/>
              <a:t> </a:t>
            </a:r>
            <a:r>
              <a:rPr lang="en-US" dirty="0" err="1" smtClean="0"/>
              <a:t>zesnulého</a:t>
            </a:r>
            <a:r>
              <a:rPr lang="en-US" dirty="0" smtClean="0"/>
              <a:t> (2010 – 10 </a:t>
            </a:r>
            <a:r>
              <a:rPr lang="en-US" dirty="0" err="1" smtClean="0"/>
              <a:t>provincií</a:t>
            </a:r>
            <a:r>
              <a:rPr lang="en-US" dirty="0" smtClean="0"/>
              <a:t>, 2013 – 2 </a:t>
            </a:r>
            <a:r>
              <a:rPr lang="en-US" dirty="0" err="1" smtClean="0"/>
              <a:t>nové</a:t>
            </a:r>
            <a:r>
              <a:rPr lang="en-US" dirty="0" smtClean="0"/>
              <a:t> </a:t>
            </a:r>
            <a:r>
              <a:rPr lang="en-US" dirty="0" err="1" smtClean="0"/>
              <a:t>provincie</a:t>
            </a:r>
            <a:r>
              <a:rPr lang="en-US" dirty="0"/>
              <a:t>)</a:t>
            </a:r>
            <a:r>
              <a:rPr lang="en-US" dirty="0" smtClean="0"/>
              <a:t>– pod </a:t>
            </a:r>
            <a:r>
              <a:rPr lang="en-US" dirty="0" err="1" smtClean="0"/>
              <a:t>vedením</a:t>
            </a:r>
            <a:r>
              <a:rPr lang="en-US" dirty="0" smtClean="0"/>
              <a:t> </a:t>
            </a:r>
            <a:r>
              <a:rPr lang="en-US" dirty="0" err="1" smtClean="0"/>
              <a:t>červeného</a:t>
            </a:r>
            <a:r>
              <a:rPr lang="en-US" dirty="0" smtClean="0"/>
              <a:t> </a:t>
            </a:r>
            <a:r>
              <a:rPr lang="en-US" dirty="0" err="1" smtClean="0"/>
              <a:t>kříže</a:t>
            </a:r>
            <a:r>
              <a:rPr lang="en-US" dirty="0" smtClean="0"/>
              <a:t> v </a:t>
            </a:r>
            <a:r>
              <a:rPr lang="en-US" dirty="0" err="1" smtClean="0"/>
              <a:t>Číně</a:t>
            </a:r>
            <a:endParaRPr lang="en-US" dirty="0"/>
          </a:p>
          <a:p>
            <a:r>
              <a:rPr lang="en-US" dirty="0" smtClean="0"/>
              <a:t> 2007 – </a:t>
            </a:r>
            <a:r>
              <a:rPr lang="en-US" dirty="0" err="1" smtClean="0"/>
              <a:t>nové</a:t>
            </a:r>
            <a:r>
              <a:rPr lang="en-US" dirty="0" smtClean="0"/>
              <a:t> </a:t>
            </a:r>
            <a:r>
              <a:rPr lang="en-US" dirty="0" err="1" smtClean="0"/>
              <a:t>regulace</a:t>
            </a:r>
            <a:r>
              <a:rPr lang="en-US" dirty="0" smtClean="0"/>
              <a:t> </a:t>
            </a:r>
            <a:r>
              <a:rPr lang="en-US" dirty="0" err="1" smtClean="0"/>
              <a:t>dobrovolného</a:t>
            </a:r>
            <a:r>
              <a:rPr lang="en-US" dirty="0" smtClean="0"/>
              <a:t> </a:t>
            </a:r>
            <a:r>
              <a:rPr lang="en-US" dirty="0" err="1" smtClean="0"/>
              <a:t>dárcovství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err="1" smtClean="0"/>
              <a:t>černý</a:t>
            </a:r>
            <a:r>
              <a:rPr lang="en-US" dirty="0" smtClean="0"/>
              <a:t> </a:t>
            </a:r>
            <a:r>
              <a:rPr lang="en-US" dirty="0" err="1" smtClean="0"/>
              <a:t>trh</a:t>
            </a:r>
            <a:r>
              <a:rPr lang="en-US" dirty="0" smtClean="0"/>
              <a:t> s </a:t>
            </a:r>
            <a:r>
              <a:rPr lang="en-US" dirty="0" err="1" smtClean="0"/>
              <a:t>orgány</a:t>
            </a: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/>
              <a:t>Dárci</a:t>
            </a:r>
            <a:r>
              <a:rPr lang="en-US" cap="none" dirty="0" smtClean="0"/>
              <a:t> </a:t>
            </a:r>
            <a:r>
              <a:rPr lang="en-US" cap="none" dirty="0" err="1" smtClean="0"/>
              <a:t>dobrovolníci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726859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7771" y="1719071"/>
            <a:ext cx="8407893" cy="440740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Huang </a:t>
            </a:r>
            <a:r>
              <a:rPr lang="en-US" dirty="0" err="1" smtClean="0"/>
              <a:t>Jiefu</a:t>
            </a:r>
            <a:r>
              <a:rPr lang="en-US" dirty="0" smtClean="0"/>
              <a:t> – do </a:t>
            </a:r>
            <a:r>
              <a:rPr lang="en-US" dirty="0" err="1" smtClean="0"/>
              <a:t>dvou</a:t>
            </a:r>
            <a:r>
              <a:rPr lang="en-US" dirty="0" smtClean="0"/>
              <a:t> let </a:t>
            </a:r>
            <a:r>
              <a:rPr lang="en-US" dirty="0" err="1" smtClean="0"/>
              <a:t>skončí</a:t>
            </a:r>
            <a:r>
              <a:rPr lang="en-US" dirty="0" smtClean="0"/>
              <a:t> </a:t>
            </a:r>
            <a:r>
              <a:rPr lang="en-US" dirty="0" err="1" smtClean="0"/>
              <a:t>závislost</a:t>
            </a:r>
            <a:r>
              <a:rPr lang="en-US" dirty="0" smtClean="0"/>
              <a:t> </a:t>
            </a:r>
          </a:p>
          <a:p>
            <a:pPr marL="45720" indent="0">
              <a:buNone/>
            </a:pPr>
            <a:r>
              <a:rPr lang="en-US" dirty="0" err="1"/>
              <a:t>z</a:t>
            </a:r>
            <a:r>
              <a:rPr lang="en-US" dirty="0" err="1" smtClean="0"/>
              <a:t>dravotnictví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orgánech</a:t>
            </a:r>
            <a:r>
              <a:rPr lang="en-US" dirty="0" smtClean="0"/>
              <a:t> </a:t>
            </a:r>
            <a:r>
              <a:rPr lang="en-US" dirty="0" err="1" smtClean="0"/>
              <a:t>vězňů</a:t>
            </a: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- 2010-2012 465 </a:t>
            </a:r>
            <a:r>
              <a:rPr lang="en-US" dirty="0" err="1" smtClean="0"/>
              <a:t>případů</a:t>
            </a:r>
            <a:r>
              <a:rPr lang="en-US" dirty="0" smtClean="0"/>
              <a:t> </a:t>
            </a:r>
            <a:r>
              <a:rPr lang="en-US" dirty="0" err="1" smtClean="0"/>
              <a:t>dárcovství</a:t>
            </a:r>
            <a:endParaRPr lang="en-US" dirty="0"/>
          </a:p>
          <a:p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2012 </a:t>
            </a:r>
            <a:r>
              <a:rPr lang="en-US" dirty="0"/>
              <a:t>– </a:t>
            </a:r>
            <a:r>
              <a:rPr lang="en-US" dirty="0" err="1"/>
              <a:t>případ</a:t>
            </a:r>
            <a:r>
              <a:rPr lang="en-US" dirty="0"/>
              <a:t> </a:t>
            </a:r>
            <a:r>
              <a:rPr lang="en-US" dirty="0" err="1"/>
              <a:t>pekingského</a:t>
            </a:r>
            <a:r>
              <a:rPr lang="en-US" dirty="0"/>
              <a:t> </a:t>
            </a:r>
            <a:r>
              <a:rPr lang="en-US" dirty="0" err="1"/>
              <a:t>právníka</a:t>
            </a:r>
            <a:r>
              <a:rPr lang="en-US" dirty="0"/>
              <a:t> – </a:t>
            </a:r>
            <a:r>
              <a:rPr lang="en-US" dirty="0" err="1"/>
              <a:t>reprezentuje</a:t>
            </a:r>
            <a:r>
              <a:rPr lang="en-US" dirty="0"/>
              <a:t> </a:t>
            </a:r>
            <a:r>
              <a:rPr lang="en-US" dirty="0" err="1"/>
              <a:t>rodinu</a:t>
            </a:r>
            <a:r>
              <a:rPr lang="en-US" dirty="0"/>
              <a:t> </a:t>
            </a:r>
            <a:r>
              <a:rPr lang="en-US" dirty="0" err="1"/>
              <a:t>vězně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byl</a:t>
            </a:r>
            <a:r>
              <a:rPr lang="en-US" dirty="0"/>
              <a:t> </a:t>
            </a:r>
            <a:r>
              <a:rPr lang="en-US" dirty="0" err="1"/>
              <a:t>prý</a:t>
            </a:r>
            <a:r>
              <a:rPr lang="en-US" dirty="0"/>
              <a:t> </a:t>
            </a:r>
            <a:r>
              <a:rPr lang="en-US" dirty="0" err="1"/>
              <a:t>odsouzen</a:t>
            </a:r>
            <a:r>
              <a:rPr lang="en-US" dirty="0"/>
              <a:t> </a:t>
            </a:r>
            <a:r>
              <a:rPr lang="en-US" dirty="0" err="1"/>
              <a:t>jen</a:t>
            </a:r>
            <a:r>
              <a:rPr lang="en-US" dirty="0"/>
              <a:t> </a:t>
            </a:r>
            <a:r>
              <a:rPr lang="en-US" dirty="0" err="1"/>
              <a:t>kvůli</a:t>
            </a:r>
            <a:r>
              <a:rPr lang="en-US" dirty="0"/>
              <a:t> </a:t>
            </a:r>
            <a:r>
              <a:rPr lang="en-US" dirty="0" err="1"/>
              <a:t>orgánům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IIS0140673611607940.fx2.lr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773" y="1838139"/>
            <a:ext cx="2492891" cy="156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40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na vysoké školy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873752"/>
          </a:xfrm>
        </p:spPr>
        <p:txBody>
          <a:bodyPr>
            <a:normAutofit/>
          </a:bodyPr>
          <a:lstStyle/>
          <a:p>
            <a:r>
              <a:rPr lang="cs-CZ" dirty="0" smtClean="0"/>
              <a:t>Uchazeči na čínskou přírodovědeckou univerzitu ve </a:t>
            </a:r>
            <a:r>
              <a:rPr lang="cs-CZ" dirty="0" err="1" smtClean="0"/>
              <a:t>Wuhanu</a:t>
            </a:r>
            <a:r>
              <a:rPr lang="cs-CZ" dirty="0"/>
              <a:t> 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Přijímaných 16%</a:t>
            </a:r>
          </a:p>
          <a:p>
            <a:r>
              <a:rPr lang="cs-CZ" dirty="0" smtClean="0"/>
              <a:t>Cca 825 000 – 985 000 studentů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547664" y="2492896"/>
          <a:ext cx="6096000" cy="22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Rok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Počet</a:t>
                      </a:r>
                      <a:r>
                        <a:rPr lang="cs-CZ" baseline="0" dirty="0" smtClean="0"/>
                        <a:t> uchazečů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2008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10,5 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millionů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2009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10.2 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millionů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2010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9.46 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millionů</a:t>
                      </a:r>
                      <a:endParaRPr lang="cs-CZ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cs-CZ" dirty="0" smtClean="0"/>
                        <a:t>2011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9.33 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millionů</a:t>
                      </a:r>
                      <a:endParaRPr lang="cs-CZ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cs-CZ" dirty="0" smtClean="0"/>
                        <a:t>2012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millionů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sz="1400" u="sng" dirty="0" smtClean="0">
                <a:hlinkClick r:id="rId2"/>
              </a:rPr>
              <a:t>http</a:t>
            </a:r>
            <a:r>
              <a:rPr lang="en-US" sz="1400" u="sng" dirty="0">
                <a:hlinkClick r:id="rId2"/>
              </a:rPr>
              <a:t>://www.dailytech.com/Chinese+Doctors+Experiment+With+Controversial+Brain+Surgery+for+Drug+Addicts/article29516.</a:t>
            </a:r>
            <a:r>
              <a:rPr lang="en-US" sz="1400" u="sng" dirty="0" smtClean="0">
                <a:hlinkClick r:id="rId2"/>
              </a:rPr>
              <a:t>htm</a:t>
            </a:r>
            <a:endParaRPr lang="en-US" sz="1400" u="sng" dirty="0" smtClean="0"/>
          </a:p>
          <a:p>
            <a:pPr marL="45720" indent="0">
              <a:buNone/>
            </a:pPr>
            <a:r>
              <a:rPr lang="en-US" sz="1400" u="sng" dirty="0">
                <a:hlinkClick r:id="rId3"/>
              </a:rPr>
              <a:t>http://healthland.time.com/2012/12/13/controversial-surgery-for-addiction-burns-away-brains-pleasure-center/</a:t>
            </a:r>
            <a:r>
              <a:rPr lang="en-US" sz="1400" dirty="0"/>
              <a:t> </a:t>
            </a:r>
            <a:endParaRPr lang="en-US" sz="1400" dirty="0" smtClean="0"/>
          </a:p>
          <a:p>
            <a:pPr marL="45720" indent="0">
              <a:buNone/>
            </a:pPr>
            <a:r>
              <a:rPr lang="en-US" sz="1400" u="sng" dirty="0">
                <a:hlinkClick r:id="rId4"/>
              </a:rPr>
              <a:t>http://www.canada.com/ottawacitizen/news/story.html?id=20d0fa3c-f0a4-4767-ab09-25456c176c4b</a:t>
            </a:r>
            <a:r>
              <a:rPr lang="en-US" sz="1400" dirty="0"/>
              <a:t> </a:t>
            </a:r>
            <a:endParaRPr lang="en-US" sz="1400" dirty="0" smtClean="0"/>
          </a:p>
          <a:p>
            <a:pPr marL="45720" indent="0">
              <a:buNone/>
            </a:pPr>
            <a:r>
              <a:rPr lang="en-US" sz="1400" u="sng" dirty="0">
                <a:hlinkClick r:id="rId5"/>
              </a:rPr>
              <a:t>http://www.taipeitimes.com/News/taiwan/archives/2013/02/28/2003555919</a:t>
            </a:r>
            <a:r>
              <a:rPr lang="en-US" sz="1400" dirty="0"/>
              <a:t> </a:t>
            </a:r>
            <a:endParaRPr lang="en-US" sz="1400" dirty="0" smtClean="0"/>
          </a:p>
          <a:p>
            <a:pPr marL="45720" indent="0">
              <a:buNone/>
            </a:pPr>
            <a:r>
              <a:rPr lang="en-US" sz="1400" u="sng" dirty="0">
                <a:hlinkClick r:id="rId6"/>
              </a:rPr>
              <a:t>http://www.theepochtimes.com/n2/china-news/beijing-lawyer-denounces-execution-for-organs-at-hospital-323245.</a:t>
            </a:r>
            <a:r>
              <a:rPr lang="en-US" sz="1400" u="sng" dirty="0" smtClean="0">
                <a:hlinkClick r:id="rId6"/>
              </a:rPr>
              <a:t>html</a:t>
            </a:r>
            <a:endParaRPr lang="en-US" sz="1400" u="sng" dirty="0" smtClean="0"/>
          </a:p>
          <a:p>
            <a:pPr marL="45720" indent="0">
              <a:buNone/>
            </a:pPr>
            <a:r>
              <a:rPr lang="en-US" sz="1400" dirty="0">
                <a:hlinkClick r:id="rId7"/>
              </a:rPr>
              <a:t>http://news.xinhuanet.com/english/indepth/2013-01/27/c_132131226.</a:t>
            </a:r>
            <a:r>
              <a:rPr lang="en-US" sz="1400" dirty="0" smtClean="0">
                <a:hlinkClick r:id="rId7"/>
              </a:rPr>
              <a:t>htm</a:t>
            </a:r>
            <a:r>
              <a:rPr lang="en-US" sz="1400" dirty="0" smtClean="0"/>
              <a:t> </a:t>
            </a:r>
          </a:p>
          <a:p>
            <a:pPr marL="45720" indent="0">
              <a:buNone/>
            </a:pPr>
            <a:r>
              <a:rPr lang="en-US" sz="1400" dirty="0">
                <a:hlinkClick r:id="rId8"/>
              </a:rPr>
              <a:t>http://news.xinhuanet.com/english/china/2012-11/23/c_131994014.</a:t>
            </a:r>
            <a:r>
              <a:rPr lang="en-US" sz="1400" dirty="0" smtClean="0">
                <a:hlinkClick r:id="rId8"/>
              </a:rPr>
              <a:t>htm</a:t>
            </a:r>
            <a:endParaRPr lang="en-US" sz="1400" dirty="0" smtClean="0"/>
          </a:p>
          <a:p>
            <a:pPr marL="45720" indent="0">
              <a:buNone/>
            </a:pPr>
            <a:r>
              <a:rPr lang="en-US" sz="1400" dirty="0">
                <a:hlinkClick r:id="rId6"/>
              </a:rPr>
              <a:t>http://www.theepochtimes.com/n2/china-news/beijing-lawyer-denounces-execution-for-organs-at-hospital-323245.</a:t>
            </a:r>
            <a:r>
              <a:rPr lang="en-US" sz="1400" dirty="0" smtClean="0">
                <a:hlinkClick r:id="rId6"/>
              </a:rPr>
              <a:t>html</a:t>
            </a:r>
            <a:r>
              <a:rPr lang="en-US" sz="1400" dirty="0" smtClean="0"/>
              <a:t> </a:t>
            </a:r>
            <a:endParaRPr lang="en-US" sz="1400" dirty="0"/>
          </a:p>
          <a:p>
            <a:pPr marL="45720" indent="0">
              <a:buNone/>
            </a:pPr>
            <a:endParaRPr lang="en-US" sz="1400" dirty="0"/>
          </a:p>
          <a:p>
            <a:pPr marL="45720" indent="0">
              <a:buNone/>
            </a:pPr>
            <a:endParaRPr lang="en-US" sz="1400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/>
              <a:t>Zdroje</a:t>
            </a:r>
            <a:r>
              <a:rPr lang="en-US" cap="none" dirty="0" smtClean="0"/>
              <a:t>: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808714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NÁSILÍ V ČÍNSKÝCH NEMOCNICÍCH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948264" y="6165304"/>
            <a:ext cx="6400800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>
                <a:solidFill>
                  <a:schemeClr val="bg1"/>
                </a:solidFill>
                <a:latin typeface="Arial"/>
                <a:cs typeface="Arial"/>
              </a:rPr>
              <a:t>Kristýna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/>
                <a:cs typeface="Arial"/>
              </a:rPr>
              <a:t>Tlustá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Picture 3" descr="Chinese_doctor_patient_propaganda_asiahealthcareblog-585x3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708920"/>
            <a:ext cx="5637006" cy="32376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9832" y="1916832"/>
            <a:ext cx="38164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pacient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vs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lékař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44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23528" y="260648"/>
            <a:ext cx="8342313" cy="841376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/>
            </a:r>
            <a:br>
              <a:rPr lang="en-US" sz="3200" b="1" dirty="0" smtClean="0">
                <a:latin typeface="Arial"/>
                <a:cs typeface="Arial"/>
              </a:rPr>
            </a:br>
            <a:r>
              <a:rPr lang="en-US" sz="3200" b="1" dirty="0">
                <a:latin typeface="Arial"/>
                <a:cs typeface="Arial"/>
              </a:rPr>
              <a:t/>
            </a:r>
            <a:br>
              <a:rPr lang="en-US" sz="3200" b="1" dirty="0">
                <a:latin typeface="Arial"/>
                <a:cs typeface="Arial"/>
              </a:rPr>
            </a:br>
            <a:r>
              <a:rPr lang="en-US" sz="3200" b="1" dirty="0" smtClean="0">
                <a:latin typeface="Arial"/>
                <a:cs typeface="Arial"/>
              </a:rPr>
              <a:t/>
            </a:r>
            <a:br>
              <a:rPr lang="en-US" sz="3200" b="1" dirty="0" smtClean="0">
                <a:latin typeface="Arial"/>
                <a:cs typeface="Arial"/>
              </a:rPr>
            </a:br>
            <a:r>
              <a:rPr lang="en-US" sz="3200" b="1" dirty="0" err="1" smtClean="0">
                <a:latin typeface="Arial"/>
                <a:cs typeface="Arial"/>
              </a:rPr>
              <a:t>násilí</a:t>
            </a:r>
            <a:r>
              <a:rPr lang="en-US" sz="3200" b="1" dirty="0" smtClean="0">
                <a:latin typeface="Arial"/>
                <a:cs typeface="Arial"/>
              </a:rPr>
              <a:t> v </a:t>
            </a:r>
            <a:r>
              <a:rPr lang="en-US" sz="3200" b="1" dirty="0" err="1" smtClean="0">
                <a:latin typeface="Arial"/>
                <a:cs typeface="Arial"/>
              </a:rPr>
              <a:t>čínských</a:t>
            </a:r>
            <a:r>
              <a:rPr lang="en-US" sz="3200" b="1" dirty="0" smtClean="0">
                <a:latin typeface="Arial"/>
                <a:cs typeface="Arial"/>
              </a:rPr>
              <a:t> </a:t>
            </a:r>
            <a:r>
              <a:rPr lang="en-US" sz="3200" b="1" dirty="0" err="1" smtClean="0">
                <a:latin typeface="Arial"/>
                <a:cs typeface="Arial"/>
              </a:rPr>
              <a:t>nemocnicích</a:t>
            </a:r>
            <a:r>
              <a:rPr lang="en-US" sz="3200" b="1" dirty="0">
                <a:latin typeface="Arial"/>
                <a:cs typeface="Arial"/>
              </a:rPr>
              <a:t/>
            </a:r>
            <a:br>
              <a:rPr lang="en-US" sz="3200" b="1" dirty="0">
                <a:latin typeface="Arial"/>
                <a:cs typeface="Arial"/>
              </a:rPr>
            </a:b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48680"/>
            <a:ext cx="871919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err="1">
                <a:latin typeface="Arial"/>
                <a:cs typeface="Arial"/>
              </a:rPr>
              <a:t>oficiální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čísla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chybí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smtClean="0">
                <a:latin typeface="Arial"/>
                <a:cs typeface="Arial"/>
              </a:rPr>
              <a:t>ale:</a:t>
            </a:r>
          </a:p>
          <a:p>
            <a:pPr lvl="0"/>
            <a:endParaRPr lang="en-US" sz="2000" b="1" dirty="0">
              <a:latin typeface="Arial"/>
              <a:cs typeface="Arial"/>
            </a:endParaRPr>
          </a:p>
          <a:p>
            <a:pPr lvl="0"/>
            <a:r>
              <a:rPr lang="en-US" sz="2000" dirty="0" smtClean="0">
                <a:latin typeface="Arial"/>
                <a:cs typeface="Arial"/>
              </a:rPr>
              <a:t>- 2006</a:t>
            </a:r>
            <a:r>
              <a:rPr lang="en-US" sz="2000" dirty="0">
                <a:latin typeface="Arial"/>
                <a:cs typeface="Arial"/>
              </a:rPr>
              <a:t>: </a:t>
            </a:r>
            <a:r>
              <a:rPr lang="en-US" sz="2000" dirty="0" smtClean="0">
                <a:latin typeface="Arial"/>
                <a:cs typeface="Arial"/>
              </a:rPr>
              <a:t>5,519 </a:t>
            </a:r>
            <a:r>
              <a:rPr lang="en-US" sz="2000" dirty="0" err="1">
                <a:latin typeface="Arial"/>
                <a:cs typeface="Arial"/>
              </a:rPr>
              <a:t>zaměstnanců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nemocnic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bylo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zraněno</a:t>
            </a:r>
            <a:endParaRPr lang="en-US" sz="2000" dirty="0">
              <a:latin typeface="Arial"/>
              <a:cs typeface="Arial"/>
            </a:endParaRPr>
          </a:p>
          <a:p>
            <a:pPr lvl="0"/>
            <a:endParaRPr lang="en-US" sz="2000" dirty="0" smtClean="0">
              <a:latin typeface="Arial"/>
              <a:cs typeface="Arial"/>
            </a:endParaRPr>
          </a:p>
          <a:p>
            <a:pPr lvl="0"/>
            <a:r>
              <a:rPr lang="en-US" sz="2000" dirty="0" smtClean="0">
                <a:latin typeface="Arial"/>
                <a:cs typeface="Arial"/>
              </a:rPr>
              <a:t>- 59</a:t>
            </a:r>
            <a:r>
              <a:rPr lang="en-US" sz="2000" dirty="0">
                <a:latin typeface="Arial"/>
                <a:cs typeface="Arial"/>
              </a:rPr>
              <a:t>% </a:t>
            </a:r>
            <a:r>
              <a:rPr lang="en-US" sz="2000" dirty="0" err="1">
                <a:latin typeface="Arial"/>
                <a:cs typeface="Arial"/>
              </a:rPr>
              <a:t>doktorů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verbálně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napadeno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pacientem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nebo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jeho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příbuznými</a:t>
            </a:r>
            <a:r>
              <a:rPr lang="en-US" sz="2000" dirty="0">
                <a:latin typeface="Arial"/>
                <a:cs typeface="Arial"/>
              </a:rPr>
              <a:t>, 6% </a:t>
            </a:r>
            <a:r>
              <a:rPr lang="en-US" sz="2000" dirty="0" err="1">
                <a:latin typeface="Arial"/>
                <a:cs typeface="Arial"/>
              </a:rPr>
              <a:t>procent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doktorů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fyzicky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napadeno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pacinetem</a:t>
            </a:r>
            <a:endParaRPr lang="en-US" sz="2000" dirty="0" smtClean="0">
              <a:latin typeface="Arial"/>
              <a:cs typeface="Arial"/>
            </a:endParaRPr>
          </a:p>
          <a:p>
            <a:pPr lvl="0"/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- 2009: </a:t>
            </a:r>
            <a:r>
              <a:rPr lang="en-US" sz="2000" dirty="0" err="1">
                <a:latin typeface="Arial"/>
                <a:cs typeface="Arial"/>
              </a:rPr>
              <a:t>více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něž</a:t>
            </a:r>
            <a:r>
              <a:rPr lang="en-US" sz="2000" dirty="0">
                <a:latin typeface="Arial"/>
                <a:cs typeface="Arial"/>
              </a:rPr>
              <a:t> 20 </a:t>
            </a:r>
            <a:r>
              <a:rPr lang="en-US" sz="2000" dirty="0" err="1" smtClean="0">
                <a:latin typeface="Arial"/>
                <a:cs typeface="Arial"/>
              </a:rPr>
              <a:t>lékařů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celé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zemi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zabito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nebo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vážně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zraněno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příbuznými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pacientů</a:t>
            </a:r>
            <a:endParaRPr lang="en-US" sz="2000" dirty="0">
              <a:latin typeface="Arial"/>
              <a:cs typeface="Arial"/>
            </a:endParaRPr>
          </a:p>
          <a:p>
            <a:pPr lvl="0"/>
            <a:endParaRPr lang="en-US" sz="2000" dirty="0" smtClean="0">
              <a:latin typeface="Arial"/>
              <a:cs typeface="Arial"/>
            </a:endParaRPr>
          </a:p>
          <a:p>
            <a:pPr lvl="0"/>
            <a:r>
              <a:rPr lang="en-US" sz="2000" dirty="0" smtClean="0">
                <a:latin typeface="Arial"/>
                <a:cs typeface="Arial"/>
              </a:rPr>
              <a:t>- 2010</a:t>
            </a:r>
            <a:r>
              <a:rPr lang="en-US" sz="2000" dirty="0">
                <a:latin typeface="Arial"/>
                <a:cs typeface="Arial"/>
              </a:rPr>
              <a:t>: </a:t>
            </a:r>
            <a:r>
              <a:rPr lang="en-US" sz="2000" dirty="0" err="1">
                <a:latin typeface="Arial"/>
                <a:cs typeface="Arial"/>
              </a:rPr>
              <a:t>odhad</a:t>
            </a:r>
            <a:r>
              <a:rPr lang="en-US" sz="2000" dirty="0">
                <a:latin typeface="Arial"/>
                <a:cs typeface="Arial"/>
              </a:rPr>
              <a:t> 17000 </a:t>
            </a:r>
            <a:r>
              <a:rPr lang="en-US" sz="2000" dirty="0" err="1">
                <a:latin typeface="Arial"/>
                <a:cs typeface="Arial"/>
              </a:rPr>
              <a:t>případů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násilí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pacient</a:t>
            </a:r>
            <a:r>
              <a:rPr lang="en-US" sz="2000" dirty="0">
                <a:latin typeface="Arial"/>
                <a:cs typeface="Arial"/>
              </a:rPr>
              <a:t> X </a:t>
            </a:r>
            <a:r>
              <a:rPr lang="en-US" sz="2000" dirty="0" err="1">
                <a:latin typeface="Arial"/>
                <a:cs typeface="Arial"/>
              </a:rPr>
              <a:t>doktor</a:t>
            </a:r>
            <a:r>
              <a:rPr lang="en-US" sz="2000" dirty="0">
                <a:latin typeface="Arial"/>
                <a:cs typeface="Arial"/>
              </a:rPr>
              <a:t> -&gt; </a:t>
            </a:r>
            <a:r>
              <a:rPr lang="en-US" sz="2000" dirty="0" err="1">
                <a:latin typeface="Arial"/>
                <a:cs typeface="Arial"/>
              </a:rPr>
              <a:t>tj</a:t>
            </a:r>
            <a:r>
              <a:rPr lang="en-US" sz="2000" dirty="0">
                <a:latin typeface="Arial"/>
                <a:cs typeface="Arial"/>
              </a:rPr>
              <a:t>. 70% </a:t>
            </a:r>
            <a:r>
              <a:rPr lang="en-US" sz="2000" dirty="0" err="1">
                <a:latin typeface="Arial"/>
                <a:cs typeface="Arial"/>
              </a:rPr>
              <a:t>nárůst</a:t>
            </a:r>
            <a:r>
              <a:rPr lang="en-US" sz="2000" dirty="0">
                <a:latin typeface="Arial"/>
                <a:cs typeface="Arial"/>
              </a:rPr>
              <a:t> od </a:t>
            </a:r>
            <a:r>
              <a:rPr lang="en-US" sz="2000" dirty="0" err="1">
                <a:latin typeface="Arial"/>
                <a:cs typeface="Arial"/>
              </a:rPr>
              <a:t>roku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2004</a:t>
            </a:r>
          </a:p>
          <a:p>
            <a:pPr lvl="0"/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- China Hospital Management Association: </a:t>
            </a:r>
            <a:r>
              <a:rPr lang="en-US" sz="2000" dirty="0" err="1">
                <a:latin typeface="Arial"/>
                <a:cs typeface="Arial"/>
              </a:rPr>
              <a:t>nárůst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násilí</a:t>
            </a:r>
            <a:r>
              <a:rPr lang="en-US" sz="2000" dirty="0">
                <a:latin typeface="Arial"/>
                <a:cs typeface="Arial"/>
              </a:rPr>
              <a:t> od 23% od </a:t>
            </a:r>
            <a:r>
              <a:rPr lang="en-US" sz="2000" dirty="0" err="1">
                <a:latin typeface="Arial"/>
                <a:cs typeface="Arial"/>
              </a:rPr>
              <a:t>roku</a:t>
            </a:r>
            <a:r>
              <a:rPr lang="en-US" sz="2000" dirty="0">
                <a:latin typeface="Arial"/>
                <a:cs typeface="Arial"/>
              </a:rPr>
              <a:t> 2002 </a:t>
            </a:r>
          </a:p>
          <a:p>
            <a:pPr lvl="0"/>
            <a:endParaRPr lang="en-US" sz="2000" dirty="0" smtClean="0">
              <a:latin typeface="Arial"/>
              <a:cs typeface="Arial"/>
            </a:endParaRPr>
          </a:p>
          <a:p>
            <a:pPr lvl="0"/>
            <a:r>
              <a:rPr lang="en-US" sz="2000" smtClean="0">
                <a:latin typeface="Arial"/>
                <a:cs typeface="Arial"/>
              </a:rPr>
              <a:t>- Wuhan </a:t>
            </a:r>
            <a:r>
              <a:rPr lang="en-US" sz="2000" dirty="0">
                <a:latin typeface="Arial"/>
                <a:cs typeface="Arial"/>
              </a:rPr>
              <a:t>hospital: 2011 – </a:t>
            </a:r>
            <a:r>
              <a:rPr lang="en-US" sz="2000" dirty="0" err="1">
                <a:latin typeface="Arial"/>
                <a:cs typeface="Arial"/>
              </a:rPr>
              <a:t>více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než</a:t>
            </a:r>
            <a:r>
              <a:rPr lang="en-US" sz="2000" dirty="0">
                <a:latin typeface="Arial"/>
                <a:cs typeface="Arial"/>
              </a:rPr>
              <a:t> 10 security guards </a:t>
            </a:r>
            <a:r>
              <a:rPr lang="en-US" sz="2000" dirty="0" err="1">
                <a:latin typeface="Arial"/>
                <a:cs typeface="Arial"/>
              </a:rPr>
              <a:t>bylo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zraněno</a:t>
            </a:r>
            <a:r>
              <a:rPr lang="en-US" sz="2000" dirty="0">
                <a:latin typeface="Arial"/>
                <a:cs typeface="Arial"/>
              </a:rPr>
              <a:t>  </a:t>
            </a:r>
          </a:p>
          <a:p>
            <a:pPr lvl="0"/>
            <a:endParaRPr lang="en-US" sz="2000" dirty="0" smtClean="0">
              <a:latin typeface="Arial"/>
              <a:cs typeface="Arial"/>
            </a:endParaRPr>
          </a:p>
          <a:p>
            <a:pPr lvl="0"/>
            <a:r>
              <a:rPr lang="en-US" sz="2000" dirty="0" smtClean="0">
                <a:latin typeface="Arial"/>
                <a:cs typeface="Arial"/>
              </a:rPr>
              <a:t>- 2011</a:t>
            </a:r>
            <a:r>
              <a:rPr lang="en-US" sz="2000" dirty="0">
                <a:latin typeface="Arial"/>
                <a:cs typeface="Arial"/>
              </a:rPr>
              <a:t>: </a:t>
            </a:r>
            <a:r>
              <a:rPr lang="en-US" sz="2000" dirty="0" err="1">
                <a:latin typeface="Arial"/>
                <a:cs typeface="Arial"/>
              </a:rPr>
              <a:t>zabito</a:t>
            </a:r>
            <a:r>
              <a:rPr lang="en-US" sz="2000" dirty="0">
                <a:latin typeface="Arial"/>
                <a:cs typeface="Arial"/>
              </a:rPr>
              <a:t> 10 </a:t>
            </a:r>
            <a:r>
              <a:rPr lang="en-US" sz="2000" dirty="0" err="1" smtClean="0">
                <a:latin typeface="Arial"/>
                <a:cs typeface="Arial"/>
              </a:rPr>
              <a:t>lékařů</a:t>
            </a:r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9396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1583" y="133007"/>
            <a:ext cx="4102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/>
                <a:cs typeface="Arial"/>
              </a:rPr>
              <a:t>Proč</a:t>
            </a:r>
            <a:r>
              <a:rPr lang="en-US" sz="4000" b="1" dirty="0" smtClean="0">
                <a:latin typeface="Arial"/>
                <a:cs typeface="Arial"/>
              </a:rPr>
              <a:t>?</a:t>
            </a:r>
            <a:endParaRPr lang="en-US" sz="4000" b="1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3568" y="886239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000" dirty="0" smtClean="0">
                <a:latin typeface="Arial"/>
                <a:cs typeface="Arial"/>
              </a:rPr>
              <a:t>DOTAZNÍK (CNN):</a:t>
            </a:r>
            <a:endParaRPr lang="en-US" sz="2000" dirty="0">
              <a:latin typeface="Arial"/>
              <a:cs typeface="Arial"/>
            </a:endParaRPr>
          </a:p>
          <a:p>
            <a:pPr lvl="0"/>
            <a:r>
              <a:rPr lang="en-US" sz="2000" dirty="0" smtClean="0">
                <a:latin typeface="Arial"/>
                <a:cs typeface="Arial"/>
              </a:rPr>
              <a:t>55</a:t>
            </a:r>
            <a:r>
              <a:rPr lang="en-US" sz="2000" dirty="0">
                <a:latin typeface="Arial"/>
                <a:cs typeface="Arial"/>
              </a:rPr>
              <a:t>% - </a:t>
            </a:r>
            <a:r>
              <a:rPr lang="en-US" sz="2000" dirty="0" err="1">
                <a:latin typeface="Arial"/>
                <a:cs typeface="Arial"/>
              </a:rPr>
              <a:t>předsudky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vůči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doktorům</a:t>
            </a:r>
            <a:endParaRPr lang="en-US" sz="2000" dirty="0">
              <a:latin typeface="Arial"/>
              <a:cs typeface="Arial"/>
            </a:endParaRPr>
          </a:p>
          <a:p>
            <a:pPr lvl="0"/>
            <a:r>
              <a:rPr lang="en-US" sz="2000" dirty="0" smtClean="0">
                <a:latin typeface="Arial"/>
                <a:cs typeface="Arial"/>
              </a:rPr>
              <a:t>23</a:t>
            </a:r>
            <a:r>
              <a:rPr lang="en-US" sz="2000" dirty="0">
                <a:latin typeface="Arial"/>
                <a:cs typeface="Arial"/>
              </a:rPr>
              <a:t>% - </a:t>
            </a:r>
            <a:r>
              <a:rPr lang="en-US" sz="2000" dirty="0" err="1">
                <a:latin typeface="Arial"/>
                <a:cs typeface="Arial"/>
              </a:rPr>
              <a:t>doktor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nekomunikuje</a:t>
            </a:r>
            <a:r>
              <a:rPr lang="en-US" sz="2000" dirty="0">
                <a:latin typeface="Arial"/>
                <a:cs typeface="Arial"/>
              </a:rPr>
              <a:t> s </a:t>
            </a:r>
            <a:r>
              <a:rPr lang="en-US" sz="2000" dirty="0" err="1" smtClean="0">
                <a:latin typeface="Arial"/>
                <a:cs typeface="Arial"/>
              </a:rPr>
              <a:t>pacientem</a:t>
            </a:r>
            <a:endParaRPr lang="en-US" sz="2000" dirty="0">
              <a:latin typeface="Arial"/>
              <a:cs typeface="Arial"/>
            </a:endParaRPr>
          </a:p>
          <a:p>
            <a:pPr lvl="0"/>
            <a:r>
              <a:rPr lang="en-US" sz="2000" dirty="0" smtClean="0">
                <a:latin typeface="Arial"/>
                <a:cs typeface="Arial"/>
              </a:rPr>
              <a:t>20</a:t>
            </a:r>
            <a:r>
              <a:rPr lang="en-US" sz="2000" dirty="0">
                <a:latin typeface="Arial"/>
                <a:cs typeface="Arial"/>
              </a:rPr>
              <a:t>% - </a:t>
            </a:r>
            <a:r>
              <a:rPr lang="en-US" sz="2000" dirty="0" err="1">
                <a:latin typeface="Arial"/>
                <a:cs typeface="Arial"/>
              </a:rPr>
              <a:t>lákař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neplní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vysoké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očekávání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pacienta</a:t>
            </a:r>
            <a:r>
              <a:rPr lang="en-US" sz="2000" dirty="0">
                <a:latin typeface="Arial"/>
                <a:cs typeface="Arial"/>
              </a:rPr>
              <a:t> </a:t>
            </a:r>
            <a:endParaRPr lang="en-US" sz="2000" dirty="0" smtClean="0">
              <a:latin typeface="Arial"/>
              <a:cs typeface="Arial"/>
            </a:endParaRPr>
          </a:p>
          <a:p>
            <a:pPr lvl="0"/>
            <a:endParaRPr lang="en-US" sz="2000" dirty="0" smtClean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8986" y="851917"/>
            <a:ext cx="38961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latin typeface="Arial"/>
                <a:cs typeface="Arial"/>
              </a:rPr>
              <a:t>- 2010: 1.4 </a:t>
            </a:r>
            <a:r>
              <a:rPr lang="en-US" sz="2000" dirty="0" err="1" smtClean="0">
                <a:latin typeface="Arial"/>
                <a:cs typeface="Arial"/>
              </a:rPr>
              <a:t>lákaře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na</a:t>
            </a:r>
            <a:r>
              <a:rPr lang="en-US" sz="2000" dirty="0" smtClean="0">
                <a:latin typeface="Arial"/>
                <a:cs typeface="Arial"/>
              </a:rPr>
              <a:t> 1000 </a:t>
            </a:r>
            <a:r>
              <a:rPr lang="en-US" sz="2000" dirty="0" err="1" smtClean="0">
                <a:latin typeface="Arial"/>
                <a:cs typeface="Arial"/>
              </a:rPr>
              <a:t>pacientů</a:t>
            </a:r>
            <a:r>
              <a:rPr lang="en-US" sz="2000" dirty="0" smtClean="0">
                <a:latin typeface="Arial"/>
                <a:cs typeface="Arial"/>
              </a:rPr>
              <a:t>  (USA 2.4 </a:t>
            </a:r>
            <a:r>
              <a:rPr lang="en-US" sz="2000" dirty="0" err="1" smtClean="0">
                <a:latin typeface="Arial"/>
                <a:cs typeface="Arial"/>
              </a:rPr>
              <a:t>lékaře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na</a:t>
            </a:r>
            <a:r>
              <a:rPr lang="en-US" sz="2000" dirty="0" smtClean="0">
                <a:latin typeface="Arial"/>
                <a:cs typeface="Arial"/>
              </a:rPr>
              <a:t> 1000 </a:t>
            </a:r>
            <a:r>
              <a:rPr lang="en-US" sz="2000" dirty="0" err="1" smtClean="0">
                <a:latin typeface="Arial"/>
                <a:cs typeface="Arial"/>
              </a:rPr>
              <a:t>pacientů</a:t>
            </a:r>
            <a:r>
              <a:rPr lang="en-US" sz="2000" dirty="0" smtClean="0">
                <a:latin typeface="Arial"/>
                <a:cs typeface="Arial"/>
              </a:rPr>
              <a:t>) </a:t>
            </a:r>
          </a:p>
          <a:p>
            <a:pPr lvl="0"/>
            <a:r>
              <a:rPr lang="en-US" sz="2000" dirty="0" smtClean="0">
                <a:latin typeface="Arial"/>
                <a:cs typeface="Arial"/>
              </a:rPr>
              <a:t>- </a:t>
            </a:r>
            <a:r>
              <a:rPr lang="en-US" sz="2000" dirty="0" err="1" smtClean="0">
                <a:latin typeface="Arial"/>
                <a:cs typeface="Arial"/>
              </a:rPr>
              <a:t>nízké</a:t>
            </a:r>
            <a:r>
              <a:rPr lang="en-US" sz="2000" dirty="0" smtClean="0">
                <a:latin typeface="Arial"/>
                <a:cs typeface="Arial"/>
              </a:rPr>
              <a:t> platy </a:t>
            </a:r>
            <a:r>
              <a:rPr lang="en-US" sz="2000" dirty="0" err="1" smtClean="0">
                <a:latin typeface="Arial"/>
                <a:cs typeface="Arial"/>
              </a:rPr>
              <a:t>lékařů</a:t>
            </a:r>
            <a:r>
              <a:rPr lang="en-US" sz="2000" dirty="0" smtClean="0">
                <a:latin typeface="Arial"/>
                <a:cs typeface="Arial"/>
              </a:rPr>
              <a:t>, </a:t>
            </a:r>
            <a:r>
              <a:rPr lang="en-US" sz="2000" dirty="0" err="1" smtClean="0">
                <a:latin typeface="Arial"/>
                <a:cs typeface="Arial"/>
              </a:rPr>
              <a:t>přesčasy</a:t>
            </a:r>
            <a:endParaRPr lang="en-US" sz="2000" dirty="0" smtClean="0">
              <a:latin typeface="Arial"/>
              <a:cs typeface="Arial"/>
            </a:endParaRPr>
          </a:p>
          <a:p>
            <a:pPr lvl="0"/>
            <a:r>
              <a:rPr lang="en-US" sz="2000" dirty="0" smtClean="0">
                <a:latin typeface="Arial"/>
                <a:cs typeface="Arial"/>
              </a:rPr>
              <a:t>- </a:t>
            </a:r>
            <a:r>
              <a:rPr lang="en-US" sz="2000" dirty="0" err="1" smtClean="0">
                <a:latin typeface="Arial"/>
                <a:cs typeface="Arial"/>
              </a:rPr>
              <a:t>drahé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poplatky</a:t>
            </a:r>
            <a:r>
              <a:rPr lang="en-US" sz="2000" dirty="0" smtClean="0">
                <a:latin typeface="Arial"/>
                <a:cs typeface="Arial"/>
              </a:rPr>
              <a:t> (</a:t>
            </a:r>
            <a:r>
              <a:rPr lang="en-US" sz="2000" dirty="0" err="1" smtClean="0">
                <a:latin typeface="Arial"/>
                <a:cs typeface="Arial"/>
              </a:rPr>
              <a:t>vyšetření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chřipky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cca</a:t>
            </a:r>
            <a:r>
              <a:rPr lang="en-US" sz="2000" dirty="0" smtClean="0">
                <a:latin typeface="Arial"/>
                <a:cs typeface="Arial"/>
              </a:rPr>
              <a:t> 100RMB)</a:t>
            </a:r>
          </a:p>
          <a:p>
            <a:endParaRPr lang="en-US" sz="2000" dirty="0">
              <a:latin typeface="Arial"/>
              <a:cs typeface="Arial"/>
            </a:endParaRPr>
          </a:p>
        </p:txBody>
      </p:sp>
      <p:pic>
        <p:nvPicPr>
          <p:cNvPr id="7" name="Picture 6" descr="China-healthcare-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232" y="3312090"/>
            <a:ext cx="6896559" cy="337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01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1334343897_32830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056" y="804232"/>
            <a:ext cx="4266087" cy="28440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8280" y="231868"/>
            <a:ext cx="2917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Xu</a:t>
            </a:r>
            <a:r>
              <a:rPr lang="en-US" sz="2800" b="1" dirty="0"/>
              <a:t> Wen (45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69333" y="3845528"/>
            <a:ext cx="34670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 err="1">
                <a:latin typeface="Arial"/>
                <a:cs typeface="Arial"/>
              </a:rPr>
              <a:t>lékařka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ORL</a:t>
            </a:r>
          </a:p>
          <a:p>
            <a:pPr lvl="0" algn="ctr"/>
            <a:endParaRPr lang="en-US" sz="2000" dirty="0">
              <a:latin typeface="Arial"/>
              <a:cs typeface="Arial"/>
            </a:endParaRPr>
          </a:p>
          <a:p>
            <a:pPr lvl="0" algn="ctr"/>
            <a:r>
              <a:rPr lang="en-US" sz="2000" dirty="0">
                <a:latin typeface="Arial"/>
                <a:cs typeface="Arial"/>
              </a:rPr>
              <a:t>2011: </a:t>
            </a:r>
            <a:r>
              <a:rPr lang="en-US" sz="2000" dirty="0" err="1">
                <a:latin typeface="Arial"/>
                <a:cs typeface="Arial"/>
              </a:rPr>
              <a:t>brutálně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napadena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nespokojeným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pacientem</a:t>
            </a:r>
            <a:r>
              <a:rPr lang="en-US" sz="2000" dirty="0">
                <a:latin typeface="Arial"/>
                <a:cs typeface="Arial"/>
              </a:rPr>
              <a:t> </a:t>
            </a:r>
            <a:endParaRPr lang="en-US" sz="2000" dirty="0" smtClean="0">
              <a:latin typeface="Arial"/>
              <a:cs typeface="Arial"/>
            </a:endParaRPr>
          </a:p>
          <a:p>
            <a:pPr lvl="0" algn="ctr"/>
            <a:r>
              <a:rPr lang="en-US" sz="2000" dirty="0" smtClean="0">
                <a:latin typeface="Arial"/>
                <a:cs typeface="Arial"/>
              </a:rPr>
              <a:t> </a:t>
            </a:r>
          </a:p>
          <a:p>
            <a:pPr lvl="0" algn="ctr"/>
            <a:r>
              <a:rPr lang="en-US" sz="2000" dirty="0" smtClean="0">
                <a:latin typeface="Arial"/>
                <a:cs typeface="Arial"/>
              </a:rPr>
              <a:t>17 </a:t>
            </a:r>
            <a:r>
              <a:rPr lang="en-US" sz="2000" dirty="0" err="1">
                <a:latin typeface="Arial"/>
                <a:cs typeface="Arial"/>
              </a:rPr>
              <a:t>bodných</a:t>
            </a:r>
            <a:r>
              <a:rPr lang="en-US" sz="2000" dirty="0">
                <a:latin typeface="Arial"/>
                <a:cs typeface="Arial"/>
              </a:rPr>
              <a:t> ran do </a:t>
            </a:r>
            <a:r>
              <a:rPr lang="en-US" sz="2000" dirty="0" err="1">
                <a:latin typeface="Arial"/>
                <a:cs typeface="Arial"/>
              </a:rPr>
              <a:t>ramene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zad</a:t>
            </a:r>
            <a:r>
              <a:rPr lang="en-US" sz="2000" dirty="0">
                <a:latin typeface="Arial"/>
                <a:cs typeface="Arial"/>
              </a:rPr>
              <a:t> a </a:t>
            </a:r>
            <a:r>
              <a:rPr lang="en-US" sz="2000" dirty="0" err="1">
                <a:latin typeface="Arial"/>
                <a:cs typeface="Arial"/>
              </a:rPr>
              <a:t>hlavy</a:t>
            </a:r>
            <a:r>
              <a:rPr lang="en-US" sz="2000" dirty="0">
                <a:latin typeface="Arial"/>
                <a:cs typeface="Arial"/>
              </a:rPr>
              <a:t>  </a:t>
            </a:r>
            <a:endParaRPr lang="en-US" sz="2000" dirty="0" smtClean="0">
              <a:latin typeface="Arial"/>
              <a:cs typeface="Arial"/>
            </a:endParaRPr>
          </a:p>
          <a:p>
            <a:pPr lvl="0" algn="ctr"/>
            <a:endParaRPr lang="en-US" sz="2000" dirty="0">
              <a:latin typeface="Arial"/>
              <a:cs typeface="Arial"/>
            </a:endParaRPr>
          </a:p>
          <a:p>
            <a:pPr lvl="0" algn="ctr"/>
            <a:r>
              <a:rPr lang="en-US" sz="2000" dirty="0" err="1" smtClean="0">
                <a:latin typeface="Arial"/>
                <a:cs typeface="Arial"/>
              </a:rPr>
              <a:t>přežila</a:t>
            </a:r>
            <a:endParaRPr lang="en-US" sz="2000" dirty="0">
              <a:latin typeface="Arial"/>
              <a:cs typeface="Arial"/>
            </a:endParaRPr>
          </a:p>
          <a:p>
            <a:pPr algn="ctr"/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8967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0970" y="177957"/>
            <a:ext cx="459938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Wang </a:t>
            </a:r>
            <a:r>
              <a:rPr lang="en-US" sz="3200" b="1" dirty="0" err="1"/>
              <a:t>Hao</a:t>
            </a:r>
            <a:r>
              <a:rPr lang="en-US" sz="3200" b="1" dirty="0"/>
              <a:t> </a:t>
            </a:r>
            <a:r>
              <a:rPr lang="en-US" sz="3200" b="1" dirty="0" smtClean="0"/>
              <a:t>(</a:t>
            </a:r>
            <a:r>
              <a:rPr lang="en-US" sz="3200" b="1" dirty="0"/>
              <a:t>28) </a:t>
            </a:r>
          </a:p>
        </p:txBody>
      </p:sp>
      <p:pic>
        <p:nvPicPr>
          <p:cNvPr id="4" name="Picture 3" descr="Img3398344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680" y="762733"/>
            <a:ext cx="3505916" cy="27422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7109" y="3675971"/>
            <a:ext cx="50118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 err="1">
                <a:latin typeface="Arial"/>
                <a:cs typeface="Arial"/>
              </a:rPr>
              <a:t>maldý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stážista</a:t>
            </a:r>
            <a:r>
              <a:rPr lang="en-US" sz="2000" dirty="0">
                <a:latin typeface="Arial"/>
                <a:cs typeface="Arial"/>
              </a:rPr>
              <a:t> v </a:t>
            </a:r>
            <a:r>
              <a:rPr lang="en-US" sz="2000" dirty="0" err="1" smtClean="0">
                <a:latin typeface="Arial"/>
                <a:cs typeface="Arial"/>
              </a:rPr>
              <a:t>nemocnic</a:t>
            </a:r>
            <a:r>
              <a:rPr lang="en-US" altLang="zh-CN" sz="2000" dirty="0" err="1" smtClean="0">
                <a:latin typeface="Arial"/>
                <a:cs typeface="Arial"/>
              </a:rPr>
              <a:t>i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v </a:t>
            </a:r>
            <a:r>
              <a:rPr lang="en-US" sz="2000" dirty="0" err="1" smtClean="0">
                <a:latin typeface="Arial"/>
                <a:cs typeface="Arial"/>
              </a:rPr>
              <a:t>Harbinu</a:t>
            </a:r>
            <a:endParaRPr lang="en-US" sz="2000" dirty="0" smtClean="0">
              <a:latin typeface="Arial"/>
              <a:cs typeface="Arial"/>
            </a:endParaRPr>
          </a:p>
          <a:p>
            <a:pPr lvl="0" algn="ctr"/>
            <a:endParaRPr lang="en-US" sz="2000" dirty="0">
              <a:latin typeface="Arial"/>
              <a:cs typeface="Arial"/>
            </a:endParaRPr>
          </a:p>
          <a:p>
            <a:pPr lvl="0" algn="ctr"/>
            <a:r>
              <a:rPr lang="en-US" sz="2000" dirty="0" err="1">
                <a:latin typeface="Arial"/>
                <a:cs typeface="Arial"/>
              </a:rPr>
              <a:t>duben</a:t>
            </a:r>
            <a:r>
              <a:rPr lang="en-US" sz="2000" dirty="0">
                <a:latin typeface="Arial"/>
                <a:cs typeface="Arial"/>
              </a:rPr>
              <a:t> 2012 – </a:t>
            </a:r>
            <a:r>
              <a:rPr lang="en-US" sz="2000" dirty="0" err="1">
                <a:latin typeface="Arial"/>
                <a:cs typeface="Arial"/>
              </a:rPr>
              <a:t>zabit</a:t>
            </a:r>
            <a:r>
              <a:rPr lang="en-US" sz="2000" dirty="0">
                <a:latin typeface="Arial"/>
                <a:cs typeface="Arial"/>
              </a:rPr>
              <a:t> 17letým </a:t>
            </a:r>
            <a:r>
              <a:rPr lang="en-US" sz="2000" dirty="0" err="1">
                <a:latin typeface="Arial"/>
                <a:cs typeface="Arial"/>
              </a:rPr>
              <a:t>chlapcem</a:t>
            </a:r>
            <a:r>
              <a:rPr lang="en-US" sz="2000" dirty="0">
                <a:latin typeface="Arial"/>
                <a:cs typeface="Arial"/>
              </a:rPr>
              <a:t> Li </a:t>
            </a:r>
            <a:r>
              <a:rPr lang="en-US" sz="2000" dirty="0" err="1">
                <a:latin typeface="Arial"/>
                <a:cs typeface="Arial"/>
              </a:rPr>
              <a:t>Mengnan</a:t>
            </a:r>
            <a:r>
              <a:rPr lang="en-US" sz="2000" dirty="0">
                <a:latin typeface="Arial"/>
                <a:cs typeface="Arial"/>
              </a:rPr>
              <a:t> (</a:t>
            </a:r>
            <a:r>
              <a:rPr lang="en-US" sz="2000" dirty="0" err="1">
                <a:latin typeface="Arial"/>
                <a:cs typeface="Arial"/>
              </a:rPr>
              <a:t>Vnitřní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Monglosko</a:t>
            </a:r>
            <a:r>
              <a:rPr lang="en-US" sz="2000" dirty="0">
                <a:latin typeface="Arial"/>
                <a:cs typeface="Arial"/>
              </a:rPr>
              <a:t>), se </a:t>
            </a:r>
            <a:r>
              <a:rPr lang="en-US" sz="2000" dirty="0" err="1">
                <a:latin typeface="Arial"/>
                <a:cs typeface="Arial"/>
              </a:rPr>
              <a:t>kterým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něměl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nic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společného</a:t>
            </a:r>
            <a:endParaRPr lang="en-US" sz="2000" dirty="0" smtClean="0">
              <a:latin typeface="Arial"/>
              <a:cs typeface="Arial"/>
            </a:endParaRPr>
          </a:p>
          <a:p>
            <a:pPr lvl="0" algn="ctr"/>
            <a:endParaRPr lang="en-US" sz="2000" dirty="0">
              <a:latin typeface="Arial"/>
              <a:cs typeface="Arial"/>
            </a:endParaRPr>
          </a:p>
          <a:p>
            <a:pPr lvl="0" algn="ctr"/>
            <a:r>
              <a:rPr lang="en-US" sz="2000" dirty="0">
                <a:latin typeface="Arial"/>
                <a:cs typeface="Arial"/>
              </a:rPr>
              <a:t>Li </a:t>
            </a:r>
            <a:r>
              <a:rPr lang="en-US" sz="2000" dirty="0" err="1">
                <a:latin typeface="Arial"/>
                <a:cs typeface="Arial"/>
              </a:rPr>
              <a:t>musí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zaplatit</a:t>
            </a:r>
            <a:r>
              <a:rPr lang="en-US" sz="2000" dirty="0">
                <a:latin typeface="Arial"/>
                <a:cs typeface="Arial"/>
              </a:rPr>
              <a:t> 680,000RMB </a:t>
            </a:r>
            <a:r>
              <a:rPr lang="en-US" sz="2000" dirty="0" err="1">
                <a:latin typeface="Arial"/>
                <a:cs typeface="Arial"/>
              </a:rPr>
              <a:t>Wangové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rodině</a:t>
            </a:r>
            <a:r>
              <a:rPr lang="en-US" sz="2000" dirty="0">
                <a:latin typeface="Arial"/>
                <a:cs typeface="Arial"/>
              </a:rPr>
              <a:t> a 3 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zraněným</a:t>
            </a:r>
            <a:r>
              <a:rPr lang="en-US" sz="2000" dirty="0" smtClean="0">
                <a:latin typeface="Arial"/>
                <a:cs typeface="Arial"/>
              </a:rPr>
              <a:t>  </a:t>
            </a:r>
            <a:r>
              <a:rPr lang="en-US" sz="2000" dirty="0" err="1" smtClean="0">
                <a:latin typeface="Arial"/>
                <a:cs typeface="Arial"/>
              </a:rPr>
              <a:t>doktorům</a:t>
            </a: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odvolal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se </a:t>
            </a:r>
          </a:p>
          <a:p>
            <a:pPr algn="ctr"/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6722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71" y="1681908"/>
            <a:ext cx="2460641" cy="669222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zdroje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0731" y="2471196"/>
            <a:ext cx="66767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  <a:hlinkClick r:id="rId2"/>
              </a:rPr>
              <a:t>www.cnn.com</a:t>
            </a:r>
            <a:r>
              <a:rPr lang="en-US" dirty="0" smtClean="0">
                <a:latin typeface="Arial"/>
                <a:cs typeface="Arial"/>
              </a:rPr>
              <a:t> </a:t>
            </a:r>
          </a:p>
          <a:p>
            <a:r>
              <a:rPr lang="en-US" dirty="0" smtClean="0">
                <a:latin typeface="Arial"/>
                <a:cs typeface="Arial"/>
                <a:hlinkClick r:id="rId3"/>
              </a:rPr>
              <a:t>www.time.com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  <a:hlinkClick r:id="rId4"/>
              </a:rPr>
              <a:t>www.worldcrunch.com</a:t>
            </a:r>
            <a:endParaRPr lang="en-US" dirty="0" smtClean="0">
              <a:latin typeface="Arial"/>
              <a:cs typeface="Arial"/>
            </a:endParaRPr>
          </a:p>
          <a:p>
            <a:r>
              <a:rPr lang="nl-NL" dirty="0" smtClean="0">
                <a:latin typeface="Arial"/>
                <a:cs typeface="Arial"/>
                <a:hlinkClick r:id="rId5"/>
              </a:rPr>
              <a:t>www.bloomberg.com</a:t>
            </a:r>
            <a:endParaRPr lang="nl-NL" dirty="0" smtClean="0">
              <a:latin typeface="Arial"/>
              <a:cs typeface="Arial"/>
            </a:endParaRPr>
          </a:p>
          <a:p>
            <a:r>
              <a:rPr lang="nl-NL" dirty="0" smtClean="0">
                <a:latin typeface="Arial"/>
                <a:cs typeface="Arial"/>
                <a:hlinkClick r:id="rId6"/>
              </a:rPr>
              <a:t>www.</a:t>
            </a:r>
            <a:r>
              <a:rPr lang="en-US" dirty="0" smtClean="0">
                <a:latin typeface="Arial"/>
                <a:cs typeface="Arial"/>
                <a:hlinkClick r:id="rId6"/>
              </a:rPr>
              <a:t>gbtimes.com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  <a:hlinkClick r:id="rId7"/>
              </a:rPr>
              <a:t>www.</a:t>
            </a:r>
            <a:r>
              <a:rPr lang="pl-PL" dirty="0" smtClean="0">
                <a:latin typeface="Arial"/>
                <a:cs typeface="Arial"/>
                <a:hlinkClick r:id="rId7"/>
              </a:rPr>
              <a:t>online.wsj.com</a:t>
            </a:r>
            <a:endParaRPr lang="pl-PL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</p:txBody>
      </p:sp>
      <p:pic>
        <p:nvPicPr>
          <p:cNvPr id="4" name="Picture 3" descr="China_08_03_09_Lovell_HealthcareRural_EDIT-338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31" y="1201276"/>
            <a:ext cx="5638329" cy="417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22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3643338" cy="868346"/>
          </a:xfrm>
        </p:spPr>
        <p:txBody>
          <a:bodyPr>
            <a:noAutofit/>
          </a:bodyPr>
          <a:lstStyle/>
          <a:p>
            <a:r>
              <a:rPr lang="cs-CZ" sz="6600" dirty="0" smtClean="0">
                <a:solidFill>
                  <a:srgbClr val="FFFFFF"/>
                </a:solidFill>
                <a:latin typeface="Arabic Typesetting" pitchFamily="66" charset="-78"/>
                <a:cs typeface="Arabic Typesetting" pitchFamily="66" charset="-78"/>
              </a:rPr>
              <a:t>Péče o staré</a:t>
            </a:r>
            <a:endParaRPr lang="cs-CZ" sz="6600" dirty="0">
              <a:solidFill>
                <a:srgbClr val="FFFFFF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Obrázek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214290"/>
            <a:ext cx="5200678" cy="4127522"/>
          </a:xfrm>
          <a:prstGeom prst="rect">
            <a:avLst/>
          </a:prstGeom>
        </p:spPr>
      </p:pic>
      <p:pic>
        <p:nvPicPr>
          <p:cNvPr id="5" name="Obrázek 4" descr="2011025-chinese-elderly-performing-tai-chi-isolat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285992"/>
            <a:ext cx="2543175" cy="3810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572264" y="5857892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Kateřina </a:t>
            </a:r>
            <a:r>
              <a:rPr lang="cs-CZ" dirty="0" err="1" smtClean="0"/>
              <a:t>Stieglerová</a:t>
            </a:r>
            <a:endParaRPr lang="cs-CZ" dirty="0" smtClean="0"/>
          </a:p>
          <a:p>
            <a:r>
              <a:rPr lang="cs-CZ" dirty="0" smtClean="0"/>
              <a:t>Romana Kohutková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6592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71472" y="6215082"/>
            <a:ext cx="8143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</a:rPr>
              <a:t>https://nursing.duke.edu/sites/default/files/centers/ogachi/chinas_elder-care_woes_feature_shanghai_daily_06262012.pdf</a:t>
            </a:r>
            <a:endParaRPr lang="cs-CZ" sz="1200" dirty="0">
              <a:solidFill>
                <a:schemeClr val="bg1"/>
              </a:solidFill>
            </a:endParaRPr>
          </a:p>
        </p:txBody>
      </p:sp>
      <p:pic>
        <p:nvPicPr>
          <p:cNvPr id="5" name="Obrázek 4" descr="Image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4320954" cy="564360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857720" y="642918"/>
            <a:ext cx="42862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B4B000"/>
                </a:solidFill>
                <a:latin typeface="Andalus" pitchFamily="2" charset="-78"/>
                <a:cs typeface="Andalus" pitchFamily="2" charset="-78"/>
              </a:rPr>
              <a:t>„</a:t>
            </a:r>
            <a:r>
              <a:rPr lang="en-US" sz="2400" b="1" dirty="0" smtClean="0">
                <a:solidFill>
                  <a:srgbClr val="B4B000"/>
                </a:solidFill>
                <a:latin typeface="Andalus" pitchFamily="2" charset="-78"/>
                <a:cs typeface="Andalus" pitchFamily="2" charset="-78"/>
              </a:rPr>
              <a:t>China traditionally </a:t>
            </a:r>
          </a:p>
          <a:p>
            <a:r>
              <a:rPr lang="en-US" sz="2400" b="1" dirty="0" smtClean="0">
                <a:solidFill>
                  <a:srgbClr val="B4B000"/>
                </a:solidFill>
                <a:latin typeface="Andalus" pitchFamily="2" charset="-78"/>
                <a:cs typeface="Andalus" pitchFamily="2" charset="-78"/>
              </a:rPr>
              <a:t>has so much respect for the elderly, which makes it </a:t>
            </a:r>
          </a:p>
          <a:p>
            <a:r>
              <a:rPr lang="en-US" sz="2400" b="1" dirty="0" smtClean="0">
                <a:solidFill>
                  <a:srgbClr val="B4B000"/>
                </a:solidFill>
                <a:latin typeface="Andalus" pitchFamily="2" charset="-78"/>
                <a:cs typeface="Andalus" pitchFamily="2" charset="-78"/>
              </a:rPr>
              <a:t>a very urgent task </a:t>
            </a:r>
          </a:p>
          <a:p>
            <a:r>
              <a:rPr lang="en-US" sz="2400" b="1" dirty="0" smtClean="0">
                <a:solidFill>
                  <a:srgbClr val="B4B000"/>
                </a:solidFill>
                <a:latin typeface="Andalus" pitchFamily="2" charset="-78"/>
                <a:cs typeface="Andalus" pitchFamily="2" charset="-78"/>
              </a:rPr>
              <a:t>for the country to </a:t>
            </a:r>
          </a:p>
          <a:p>
            <a:r>
              <a:rPr lang="en-US" sz="2400" b="1" dirty="0" smtClean="0">
                <a:solidFill>
                  <a:srgbClr val="B4B000"/>
                </a:solidFill>
                <a:latin typeface="Andalus" pitchFamily="2" charset="-78"/>
                <a:cs typeface="Andalus" pitchFamily="2" charset="-78"/>
              </a:rPr>
              <a:t>face and cope with </a:t>
            </a:r>
          </a:p>
          <a:p>
            <a:r>
              <a:rPr lang="en-US" sz="2400" b="1" dirty="0" smtClean="0">
                <a:solidFill>
                  <a:srgbClr val="B4B000"/>
                </a:solidFill>
                <a:latin typeface="Andalus" pitchFamily="2" charset="-78"/>
                <a:cs typeface="Andalus" pitchFamily="2" charset="-78"/>
              </a:rPr>
              <a:t>the population aging problem, </a:t>
            </a:r>
            <a:r>
              <a:rPr lang="cs-CZ" sz="2400" b="1" dirty="0" smtClean="0">
                <a:solidFill>
                  <a:srgbClr val="B4B000"/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cs-CZ" sz="2400" b="1" dirty="0" smtClean="0">
                <a:solidFill>
                  <a:srgbClr val="B4B000"/>
                </a:solidFill>
                <a:latin typeface="Andalus" pitchFamily="2" charset="-78"/>
                <a:cs typeface="Andalus" pitchFamily="2" charset="-78"/>
              </a:rPr>
            </a:br>
            <a:r>
              <a:rPr lang="en-US" sz="2400" b="1" dirty="0" smtClean="0">
                <a:solidFill>
                  <a:srgbClr val="B4B000"/>
                </a:solidFill>
                <a:latin typeface="Andalus" pitchFamily="2" charset="-78"/>
                <a:cs typeface="Andalus" pitchFamily="2" charset="-78"/>
              </a:rPr>
              <a:t>lest we should one day </a:t>
            </a:r>
          </a:p>
          <a:p>
            <a:r>
              <a:rPr lang="en-US" sz="2400" b="1" dirty="0" smtClean="0">
                <a:solidFill>
                  <a:srgbClr val="B4B000"/>
                </a:solidFill>
                <a:latin typeface="Andalus" pitchFamily="2" charset="-78"/>
                <a:cs typeface="Andalus" pitchFamily="2" charset="-78"/>
              </a:rPr>
              <a:t>become incapable of taking care </a:t>
            </a:r>
          </a:p>
          <a:p>
            <a:r>
              <a:rPr lang="en-US" sz="2400" b="1" dirty="0" smtClean="0">
                <a:solidFill>
                  <a:srgbClr val="B4B000"/>
                </a:solidFill>
                <a:latin typeface="Andalus" pitchFamily="2" charset="-78"/>
                <a:cs typeface="Andalus" pitchFamily="2" charset="-78"/>
              </a:rPr>
              <a:t>of the ones we think we should.</a:t>
            </a:r>
            <a:r>
              <a:rPr lang="cs-CZ" sz="2400" b="1" dirty="0" smtClean="0">
                <a:solidFill>
                  <a:srgbClr val="B4B000"/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cs-CZ" sz="2400" b="1" dirty="0" smtClean="0">
                <a:solidFill>
                  <a:srgbClr val="B4B000"/>
                </a:solidFill>
                <a:latin typeface="Andalus" pitchFamily="2" charset="-78"/>
                <a:cs typeface="Andalus" pitchFamily="2" charset="-78"/>
              </a:rPr>
            </a:br>
            <a:r>
              <a:rPr lang="cs-CZ" sz="2400" b="1" dirty="0" smtClean="0">
                <a:solidFill>
                  <a:srgbClr val="B4B000"/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cs-CZ" sz="2400" b="1" dirty="0" smtClean="0">
                <a:solidFill>
                  <a:srgbClr val="B4B000"/>
                </a:solidFill>
                <a:latin typeface="Andalus" pitchFamily="2" charset="-78"/>
                <a:cs typeface="Andalus" pitchFamily="2" charset="-78"/>
              </a:rPr>
            </a:br>
            <a:r>
              <a:rPr lang="cs-CZ" sz="2400" b="1" dirty="0" smtClean="0">
                <a:solidFill>
                  <a:srgbClr val="B4B000"/>
                </a:solidFill>
                <a:latin typeface="Andalus" pitchFamily="2" charset="-78"/>
                <a:cs typeface="Andalus" pitchFamily="2" charset="-78"/>
              </a:rPr>
              <a:t>	-   </a:t>
            </a:r>
            <a:r>
              <a:rPr lang="en-US" b="1" dirty="0" smtClean="0">
                <a:solidFill>
                  <a:srgbClr val="B4B000"/>
                </a:solidFill>
                <a:latin typeface="Andalus" pitchFamily="2" charset="-78"/>
                <a:cs typeface="Andalus" pitchFamily="2" charset="-78"/>
              </a:rPr>
              <a:t>Catherine </a:t>
            </a:r>
            <a:r>
              <a:rPr lang="en-US" b="1" dirty="0" err="1" smtClean="0">
                <a:solidFill>
                  <a:srgbClr val="B4B000"/>
                </a:solidFill>
                <a:latin typeface="Andalus" pitchFamily="2" charset="-78"/>
                <a:cs typeface="Andalus" pitchFamily="2" charset="-78"/>
              </a:rPr>
              <a:t>Gilliss</a:t>
            </a:r>
            <a:r>
              <a:rPr lang="en-US" sz="2400" b="1" dirty="0" smtClean="0">
                <a:solidFill>
                  <a:srgbClr val="B4B000"/>
                </a:solidFill>
                <a:latin typeface="Andalus" pitchFamily="2" charset="-78"/>
                <a:cs typeface="Andalus" pitchFamily="2" charset="-78"/>
              </a:rPr>
              <a:t>, </a:t>
            </a:r>
            <a:r>
              <a:rPr lang="en-US" sz="1200" b="1" dirty="0" smtClean="0">
                <a:solidFill>
                  <a:srgbClr val="B4B000"/>
                </a:solidFill>
                <a:latin typeface="Andalus" pitchFamily="2" charset="-78"/>
                <a:cs typeface="Andalus" pitchFamily="2" charset="-78"/>
              </a:rPr>
              <a:t>dean of the </a:t>
            </a:r>
          </a:p>
          <a:p>
            <a:pPr algn="r"/>
            <a:r>
              <a:rPr lang="en-US" sz="1200" b="1" dirty="0" smtClean="0">
                <a:solidFill>
                  <a:srgbClr val="B4B000"/>
                </a:solidFill>
                <a:latin typeface="Andalus" pitchFamily="2" charset="-78"/>
                <a:cs typeface="Andalus" pitchFamily="2" charset="-78"/>
              </a:rPr>
              <a:t>Nursing School of Duke University</a:t>
            </a:r>
            <a:endParaRPr lang="cs-CZ" sz="1200" b="1" dirty="0">
              <a:solidFill>
                <a:srgbClr val="B4B000"/>
              </a:solidFill>
              <a:latin typeface="Andalus" pitchFamily="2" charset="-78"/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8558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71604" y="3105835"/>
            <a:ext cx="650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  <a:latin typeface="Andalus" pitchFamily="2" charset="-78"/>
                <a:cs typeface="Andalus" pitchFamily="2" charset="-78"/>
              </a:rPr>
              <a:t>http://www.</a:t>
            </a:r>
            <a:r>
              <a:rPr lang="cs-CZ" sz="2400" dirty="0" err="1" smtClean="0">
                <a:solidFill>
                  <a:srgbClr val="FFFF00"/>
                </a:solidFill>
                <a:latin typeface="Andalus" pitchFamily="2" charset="-78"/>
                <a:cs typeface="Andalus" pitchFamily="2" charset="-78"/>
              </a:rPr>
              <a:t>youtube.com</a:t>
            </a:r>
            <a:r>
              <a:rPr lang="cs-CZ" sz="2400" dirty="0" smtClean="0">
                <a:solidFill>
                  <a:srgbClr val="FFFF00"/>
                </a:solidFill>
                <a:latin typeface="Andalus" pitchFamily="2" charset="-78"/>
                <a:cs typeface="Andalus" pitchFamily="2" charset="-78"/>
              </a:rPr>
              <a:t>/</a:t>
            </a:r>
            <a:r>
              <a:rPr lang="cs-CZ" sz="2400" dirty="0" err="1" smtClean="0">
                <a:solidFill>
                  <a:srgbClr val="FFFF00"/>
                </a:solidFill>
                <a:latin typeface="Andalus" pitchFamily="2" charset="-78"/>
                <a:cs typeface="Andalus" pitchFamily="2" charset="-78"/>
              </a:rPr>
              <a:t>watch</a:t>
            </a:r>
            <a:r>
              <a:rPr lang="cs-CZ" sz="2400" dirty="0" smtClean="0">
                <a:solidFill>
                  <a:srgbClr val="FFFF00"/>
                </a:solidFill>
                <a:latin typeface="Andalus" pitchFamily="2" charset="-78"/>
                <a:cs typeface="Andalus" pitchFamily="2" charset="-78"/>
              </a:rPr>
              <a:t>?v=ESyo1dSvzWg</a:t>
            </a:r>
            <a:endParaRPr lang="cs-CZ" sz="2400" dirty="0">
              <a:solidFill>
                <a:srgbClr val="FFFF00"/>
              </a:solidFill>
              <a:latin typeface="Andalus" pitchFamily="2" charset="-78"/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0868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řijímačky v Číně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764704"/>
            <a:ext cx="7767821" cy="5178547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7158" y="285728"/>
            <a:ext cx="7298793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Faktory komplikující zřízení domovů pro seniory</a:t>
            </a:r>
          </a:p>
          <a:p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nízký profit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nedostatečná podpora vlády</a:t>
            </a:r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357654" y="2071678"/>
            <a:ext cx="478634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</a:rPr>
              <a:t>Počet organizací pečujících o staré lidi v Šanghaji v roce 2012</a:t>
            </a:r>
            <a:r>
              <a:rPr lang="cs-CZ" b="1" dirty="0" smtClean="0">
                <a:solidFill>
                  <a:srgbClr val="FFFF00"/>
                </a:solidFill>
              </a:rPr>
              <a:t/>
            </a:r>
            <a:br>
              <a:rPr lang="cs-CZ" b="1" dirty="0" smtClean="0">
                <a:solidFill>
                  <a:srgbClr val="FFFF00"/>
                </a:solidFill>
              </a:rPr>
            </a:b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•</a:t>
            </a:r>
            <a:r>
              <a:rPr lang="cs-CZ" dirty="0" smtClean="0">
                <a:solidFill>
                  <a:srgbClr val="FFFF00"/>
                </a:solidFill>
              </a:rPr>
              <a:t> Celkový počet: 631 organizací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cs-CZ" dirty="0" smtClean="0">
                <a:solidFill>
                  <a:srgbClr val="FFFF00"/>
                </a:solidFill>
              </a:rPr>
              <a:t>(</a:t>
            </a:r>
            <a:r>
              <a:rPr lang="en-US" dirty="0" smtClean="0">
                <a:solidFill>
                  <a:srgbClr val="FFFF00"/>
                </a:solidFill>
              </a:rPr>
              <a:t>101,896 </a:t>
            </a:r>
            <a:r>
              <a:rPr lang="cs-CZ" dirty="0" smtClean="0">
                <a:solidFill>
                  <a:srgbClr val="FFFF00"/>
                </a:solidFill>
              </a:rPr>
              <a:t>míst)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cs-CZ" dirty="0" smtClean="0">
                <a:solidFill>
                  <a:srgbClr val="FFFF00"/>
                </a:solidFill>
              </a:rPr>
              <a:t/>
            </a:r>
            <a:br>
              <a:rPr lang="cs-CZ" dirty="0" smtClean="0">
                <a:solidFill>
                  <a:srgbClr val="FFFF00"/>
                </a:solidFill>
              </a:rPr>
            </a:b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• </a:t>
            </a:r>
            <a:r>
              <a:rPr lang="cs-CZ" dirty="0" smtClean="0">
                <a:solidFill>
                  <a:srgbClr val="FFFF00"/>
                </a:solidFill>
              </a:rPr>
              <a:t>Veřejné organizace  podporované městem</a:t>
            </a:r>
            <a:r>
              <a:rPr lang="cs-CZ" b="1" dirty="0" smtClean="0">
                <a:solidFill>
                  <a:srgbClr val="FFFF00"/>
                </a:solidFill>
              </a:rPr>
              <a:t> 33 (</a:t>
            </a:r>
            <a:r>
              <a:rPr lang="en-US" dirty="0" smtClean="0">
                <a:solidFill>
                  <a:srgbClr val="FFFF00"/>
                </a:solidFill>
              </a:rPr>
              <a:t>9,070 </a:t>
            </a:r>
            <a:r>
              <a:rPr lang="cs-CZ" dirty="0" smtClean="0">
                <a:solidFill>
                  <a:srgbClr val="FFFF00"/>
                </a:solidFill>
              </a:rPr>
              <a:t>míst)</a:t>
            </a:r>
          </a:p>
          <a:p>
            <a:pPr marL="342900" indent="-342900"/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• </a:t>
            </a:r>
            <a:r>
              <a:rPr lang="cs-CZ" dirty="0" smtClean="0">
                <a:solidFill>
                  <a:srgbClr val="FFFF00"/>
                </a:solidFill>
              </a:rPr>
              <a:t>Veřejné organizace podporované komunitním zázemím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263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cs-CZ" dirty="0" smtClean="0">
                <a:solidFill>
                  <a:srgbClr val="FFFF00"/>
                </a:solidFill>
              </a:rPr>
              <a:t>(</a:t>
            </a:r>
            <a:r>
              <a:rPr lang="en-US" dirty="0" smtClean="0">
                <a:solidFill>
                  <a:srgbClr val="FFFF00"/>
                </a:solidFill>
              </a:rPr>
              <a:t>39,633</a:t>
            </a:r>
            <a:r>
              <a:rPr lang="cs-CZ" dirty="0" smtClean="0">
                <a:solidFill>
                  <a:srgbClr val="FFFF00"/>
                </a:solidFill>
              </a:rPr>
              <a:t> míst)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• </a:t>
            </a:r>
            <a:r>
              <a:rPr lang="cs-CZ" dirty="0" smtClean="0">
                <a:solidFill>
                  <a:srgbClr val="FFFF00"/>
                </a:solidFill>
              </a:rPr>
              <a:t>Počet soukromých organizací: </a:t>
            </a:r>
            <a:r>
              <a:rPr lang="en-US" b="1" dirty="0" smtClean="0">
                <a:solidFill>
                  <a:srgbClr val="FFFF00"/>
                </a:solidFill>
              </a:rPr>
              <a:t> 335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cs-CZ" dirty="0" smtClean="0">
                <a:solidFill>
                  <a:srgbClr val="FFFF00"/>
                </a:solidFill>
              </a:rPr>
              <a:t>(</a:t>
            </a:r>
            <a:r>
              <a:rPr lang="en-US" dirty="0" smtClean="0">
                <a:solidFill>
                  <a:srgbClr val="FFFF00"/>
                </a:solidFill>
              </a:rPr>
              <a:t>53,193 </a:t>
            </a:r>
            <a:r>
              <a:rPr lang="cs-CZ" dirty="0" smtClean="0">
                <a:solidFill>
                  <a:srgbClr val="FFFF00"/>
                </a:solidFill>
              </a:rPr>
              <a:t>míst)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6" name="Obrázek 5" descr="0022190dec450a55157f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571744"/>
            <a:ext cx="3971112" cy="300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086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14282" y="285728"/>
            <a:ext cx="492922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Situace na venkově</a:t>
            </a:r>
            <a:endParaRPr lang="cs-CZ" sz="2800" dirty="0" smtClean="0"/>
          </a:p>
          <a:p>
            <a:endParaRPr lang="cs-CZ" dirty="0">
              <a:solidFill>
                <a:srgbClr val="FFFF00"/>
              </a:solidFill>
            </a:endParaRPr>
          </a:p>
          <a:p>
            <a:endParaRPr lang="cs-CZ" dirty="0" smtClean="0">
              <a:solidFill>
                <a:srgbClr val="FFFF00"/>
              </a:solidFill>
            </a:endParaRPr>
          </a:p>
          <a:p>
            <a:endParaRPr lang="cs-CZ" dirty="0">
              <a:solidFill>
                <a:srgbClr val="FFFF00"/>
              </a:solidFill>
            </a:endParaRPr>
          </a:p>
          <a:p>
            <a:endParaRPr lang="cs-CZ" dirty="0" smtClean="0">
              <a:solidFill>
                <a:srgbClr val="FFFF00"/>
              </a:solidFill>
            </a:endParaRPr>
          </a:p>
          <a:p>
            <a:endParaRPr lang="cs-CZ" dirty="0">
              <a:solidFill>
                <a:srgbClr val="FFFF00"/>
              </a:solidFill>
            </a:endParaRPr>
          </a:p>
          <a:p>
            <a:endParaRPr lang="cs-CZ" dirty="0" smtClean="0">
              <a:solidFill>
                <a:srgbClr val="FFFF00"/>
              </a:solidFill>
            </a:endParaRPr>
          </a:p>
          <a:p>
            <a:endParaRPr lang="cs-CZ" dirty="0">
              <a:solidFill>
                <a:srgbClr val="FFFF00"/>
              </a:solidFill>
            </a:endParaRPr>
          </a:p>
          <a:p>
            <a:endParaRPr lang="cs-CZ" dirty="0" smtClean="0">
              <a:solidFill>
                <a:srgbClr val="FFFF00"/>
              </a:solidFill>
            </a:endParaRPr>
          </a:p>
          <a:p>
            <a:endParaRPr lang="cs-CZ" dirty="0">
              <a:solidFill>
                <a:srgbClr val="FFFF00"/>
              </a:solidFill>
            </a:endParaRPr>
          </a:p>
          <a:p>
            <a:endParaRPr lang="cs-CZ" dirty="0" smtClean="0">
              <a:solidFill>
                <a:srgbClr val="FFFF00"/>
              </a:solidFill>
            </a:endParaRPr>
          </a:p>
          <a:p>
            <a:endParaRPr lang="cs-CZ" dirty="0">
              <a:solidFill>
                <a:srgbClr val="FFFF00"/>
              </a:solidFill>
            </a:endParaRPr>
          </a:p>
          <a:p>
            <a:endParaRPr lang="cs-CZ" dirty="0" smtClean="0">
              <a:solidFill>
                <a:srgbClr val="FFFF00"/>
              </a:solidFill>
            </a:endParaRPr>
          </a:p>
          <a:p>
            <a:endParaRPr lang="cs-CZ" dirty="0">
              <a:solidFill>
                <a:srgbClr val="FFFF00"/>
              </a:solidFill>
            </a:endParaRPr>
          </a:p>
          <a:p>
            <a:endParaRPr lang="cs-CZ" dirty="0" smtClean="0">
              <a:solidFill>
                <a:srgbClr val="FFFF00"/>
              </a:solidFill>
            </a:endParaRPr>
          </a:p>
          <a:p>
            <a:endParaRPr lang="cs-CZ" dirty="0">
              <a:solidFill>
                <a:srgbClr val="FFFF00"/>
              </a:solidFill>
            </a:endParaRPr>
          </a:p>
          <a:p>
            <a:endParaRPr lang="cs-CZ" dirty="0" smtClean="0">
              <a:solidFill>
                <a:srgbClr val="FFFF00"/>
              </a:solidFill>
            </a:endParaRPr>
          </a:p>
          <a:p>
            <a:r>
              <a:rPr lang="cs-CZ" dirty="0" smtClean="0">
                <a:solidFill>
                  <a:srgbClr val="FFFF00"/>
                </a:solidFill>
              </a:rPr>
              <a:t>1:23 : http://english.cntv.cn/program/china24/20121202/101654.shtml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5" name="Obrázek 4" descr="a468_137585229_54f8cab0d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500174"/>
            <a:ext cx="4762533" cy="35719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286380" y="1571612"/>
            <a:ext cx="34290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FFFF00"/>
                </a:solidFill>
              </a:rPr>
              <a:t> Odchod mladých lidí do měst</a:t>
            </a:r>
          </a:p>
          <a:p>
            <a:endParaRPr lang="cs-CZ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FFFF00"/>
                </a:solidFill>
              </a:rPr>
              <a:t> Starost o statky, pole, zvěř    ponechána na seniorech</a:t>
            </a:r>
          </a:p>
          <a:p>
            <a:endParaRPr lang="cs-CZ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FFFF00"/>
                </a:solidFill>
              </a:rPr>
              <a:t> Starým lidem  není poskytnuta dostatečná péče</a:t>
            </a:r>
          </a:p>
          <a:p>
            <a:endParaRPr lang="cs-CZ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FFFF00"/>
                </a:solidFill>
              </a:rPr>
              <a:t> Snaha o zachovaní Čínské tradice</a:t>
            </a:r>
          </a:p>
          <a:p>
            <a:endParaRPr lang="cs-CZ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FFFF00"/>
                </a:solidFill>
              </a:rPr>
              <a:t> Centra pro seniory</a:t>
            </a: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578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ig-mother_2426435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500174"/>
            <a:ext cx="7080272" cy="441946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85720" y="285728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Stoletá žena žila v chlívě s prasetem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65536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od základní školy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Tlak</a:t>
            </a:r>
          </a:p>
          <a:p>
            <a:r>
              <a:rPr lang="cs-CZ" dirty="0" smtClean="0"/>
              <a:t>Roční školné (cca 56 tisíc korun)</a:t>
            </a:r>
          </a:p>
          <a:p>
            <a:r>
              <a:rPr lang="cs-CZ" dirty="0" smtClean="0"/>
              <a:t>Šance na uplatnění = vzdát se dětství</a:t>
            </a:r>
          </a:p>
          <a:p>
            <a:r>
              <a:rPr lang="cs-CZ" dirty="0" smtClean="0"/>
              <a:t>Systém výchovy – učení a učení, žádná možnost rozvíjení</a:t>
            </a:r>
          </a:p>
          <a:p>
            <a:r>
              <a:rPr lang="cs-CZ" dirty="0" smtClean="0"/>
              <a:t>30 školních týdnů</a:t>
            </a:r>
          </a:p>
          <a:p>
            <a:r>
              <a:rPr lang="cs-CZ" dirty="0" smtClean="0"/>
              <a:t>Devítihodinový školní systém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Zhang</a:t>
            </a:r>
            <a:r>
              <a:rPr lang="cs-CZ" dirty="0" smtClean="0"/>
              <a:t> </a:t>
            </a:r>
            <a:r>
              <a:rPr lang="cs-CZ" dirty="0" err="1" smtClean="0"/>
              <a:t>Chenglin</a:t>
            </a:r>
            <a:endParaRPr lang="cs-CZ" dirty="0"/>
          </a:p>
        </p:txBody>
      </p:sp>
      <p:pic>
        <p:nvPicPr>
          <p:cNvPr id="4" name="Zástupný symbol pro obsah 3" descr="29915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40654" y="1844824"/>
            <a:ext cx="7541954" cy="4248471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Denní rozvrh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8 let</a:t>
            </a:r>
          </a:p>
          <a:p>
            <a:r>
              <a:rPr lang="cs-CZ" dirty="0" smtClean="0"/>
              <a:t>6:30 vstávání, oblékání</a:t>
            </a:r>
          </a:p>
          <a:p>
            <a:r>
              <a:rPr lang="cs-CZ" dirty="0" smtClean="0"/>
              <a:t>Začátek školy – ranní cvičení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299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7044261" cy="3960440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-468560" y="0"/>
            <a:ext cx="2952328" cy="836712"/>
          </a:xfrm>
        </p:spPr>
        <p:txBody>
          <a:bodyPr>
            <a:normAutofit/>
          </a:bodyPr>
          <a:lstStyle/>
          <a:p>
            <a:r>
              <a:rPr lang="cs-CZ" dirty="0" smtClean="0"/>
              <a:t>       Sebekázeň</a:t>
            </a:r>
            <a:endParaRPr lang="cs-CZ" dirty="0"/>
          </a:p>
        </p:txBody>
      </p:sp>
      <p:pic>
        <p:nvPicPr>
          <p:cNvPr id="4" name="Zástupný symbol pro obsah 3" descr="images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788024" y="3933056"/>
            <a:ext cx="3561564" cy="2232248"/>
          </a:xfrm>
        </p:spPr>
      </p:pic>
      <p:pic>
        <p:nvPicPr>
          <p:cNvPr id="7" name="Zástupný symbol pro obsah 6" descr="profimedia-0053324850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611560" y="4005064"/>
            <a:ext cx="3816424" cy="2549949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52736"/>
          </a:xfrm>
        </p:spPr>
        <p:txBody>
          <a:bodyPr>
            <a:normAutofit/>
          </a:bodyPr>
          <a:lstStyle/>
          <a:p>
            <a:r>
              <a:rPr lang="cs-CZ" dirty="0" smtClean="0"/>
              <a:t>„Harmonie všude, harmonie především“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6" name="Zástupný symbol pro obsah 5" descr="29915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199" y="1628800"/>
            <a:ext cx="8015067" cy="450847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20713"/>
            <a:ext cx="5083175" cy="5943600"/>
          </a:xfrm>
          <a:ln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773238"/>
            <a:ext cx="4140200" cy="265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rid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991</Words>
  <Application>Microsoft Macintosh PowerPoint</Application>
  <PresentationFormat>On-screen Show (4:3)</PresentationFormat>
  <Paragraphs>216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Arkýř</vt:lpstr>
      <vt:lpstr>Breeze</vt:lpstr>
      <vt:lpstr>Black</vt:lpstr>
      <vt:lpstr>1_Black</vt:lpstr>
      <vt:lpstr>Grid</vt:lpstr>
      <vt:lpstr>Čínské děti bez dětství</vt:lpstr>
      <vt:lpstr>Příprava na vysoké školy</vt:lpstr>
      <vt:lpstr>PowerPoint Presentation</vt:lpstr>
      <vt:lpstr>Příprava od základní školy</vt:lpstr>
      <vt:lpstr>Zhang Chenglin</vt:lpstr>
      <vt:lpstr>Denní rozvrh</vt:lpstr>
      <vt:lpstr>       Sebekázeň</vt:lpstr>
      <vt:lpstr>„Harmonie všude, harmonie především“ </vt:lpstr>
      <vt:lpstr>PowerPoint Presentation</vt:lpstr>
      <vt:lpstr>PowerPoint Presentation</vt:lpstr>
      <vt:lpstr>PowerPoint Presentation</vt:lpstr>
      <vt:lpstr>PowerPoint Presentation</vt:lpstr>
      <vt:lpstr>Kritika školního systému</vt:lpstr>
      <vt:lpstr>Násilí na Pacientech </vt:lpstr>
      <vt:lpstr>Novodobá lobotomie?</vt:lpstr>
      <vt:lpstr>PowerPoint Presentation</vt:lpstr>
      <vt:lpstr>PowerPoint Presentation</vt:lpstr>
      <vt:lpstr>Dárci dobrovolníci</vt:lpstr>
      <vt:lpstr>PowerPoint Presentation</vt:lpstr>
      <vt:lpstr>Zdroje:</vt:lpstr>
      <vt:lpstr>NÁSILÍ V ČÍNSKÝCH NEMOCNICÍCH </vt:lpstr>
      <vt:lpstr>   násilí v čínských nemocnicích </vt:lpstr>
      <vt:lpstr>PowerPoint Presentation</vt:lpstr>
      <vt:lpstr>PowerPoint Presentation</vt:lpstr>
      <vt:lpstr>PowerPoint Presentation</vt:lpstr>
      <vt:lpstr>zdroje</vt:lpstr>
      <vt:lpstr>Péče o staré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Čínské děti bez dětství</dc:title>
  <dc:creator>Zuzanka</dc:creator>
  <cp:lastModifiedBy>Zuz Zloun</cp:lastModifiedBy>
  <cp:revision>58</cp:revision>
  <dcterms:created xsi:type="dcterms:W3CDTF">2013-03-13T13:22:41Z</dcterms:created>
  <dcterms:modified xsi:type="dcterms:W3CDTF">2013-03-21T07:28:19Z</dcterms:modified>
</cp:coreProperties>
</file>