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73" r:id="rId3"/>
    <p:sldId id="274" r:id="rId4"/>
    <p:sldId id="310" r:id="rId5"/>
    <p:sldId id="265" r:id="rId6"/>
    <p:sldId id="264" r:id="rId7"/>
    <p:sldId id="275" r:id="rId8"/>
    <p:sldId id="277" r:id="rId9"/>
    <p:sldId id="266" r:id="rId10"/>
    <p:sldId id="267" r:id="rId11"/>
    <p:sldId id="276" r:id="rId12"/>
    <p:sldId id="281" r:id="rId13"/>
    <p:sldId id="282" r:id="rId14"/>
    <p:sldId id="299" r:id="rId15"/>
    <p:sldId id="306" r:id="rId16"/>
    <p:sldId id="284" r:id="rId17"/>
    <p:sldId id="285" r:id="rId18"/>
    <p:sldId id="286" r:id="rId19"/>
    <p:sldId id="289" r:id="rId20"/>
    <p:sldId id="288" r:id="rId21"/>
    <p:sldId id="315" r:id="rId22"/>
    <p:sldId id="307" r:id="rId23"/>
    <p:sldId id="290" r:id="rId24"/>
    <p:sldId id="291" r:id="rId25"/>
    <p:sldId id="292" r:id="rId26"/>
    <p:sldId id="293" r:id="rId27"/>
    <p:sldId id="295" r:id="rId28"/>
    <p:sldId id="301" r:id="rId29"/>
    <p:sldId id="300" r:id="rId30"/>
    <p:sldId id="294" r:id="rId31"/>
    <p:sldId id="311" r:id="rId32"/>
    <p:sldId id="316" r:id="rId33"/>
    <p:sldId id="309" r:id="rId34"/>
    <p:sldId id="257" r:id="rId35"/>
    <p:sldId id="302" r:id="rId36"/>
    <p:sldId id="297" r:id="rId37"/>
    <p:sldId id="296" r:id="rId38"/>
    <p:sldId id="298" r:id="rId39"/>
    <p:sldId id="287" r:id="rId40"/>
    <p:sldId id="283" r:id="rId41"/>
    <p:sldId id="308" r:id="rId42"/>
    <p:sldId id="303" r:id="rId43"/>
    <p:sldId id="278" r:id="rId44"/>
    <p:sldId id="280" r:id="rId45"/>
    <p:sldId id="270" r:id="rId46"/>
    <p:sldId id="271" r:id="rId47"/>
    <p:sldId id="272" r:id="rId48"/>
    <p:sldId id="279" r:id="rId49"/>
    <p:sldId id="305" r:id="rId50"/>
    <p:sldId id="312" r:id="rId51"/>
    <p:sldId id="304" r:id="rId52"/>
    <p:sldId id="258" r:id="rId53"/>
    <p:sldId id="314" r:id="rId54"/>
    <p:sldId id="313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C64E6-4D68-4539-95A7-66628F60CD7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F550B9E3-5512-4599-BB04-6E99584E54AF}">
      <dgm:prSet phldrT="[Text]"/>
      <dgm:spPr/>
      <dgm:t>
        <a:bodyPr/>
        <a:lstStyle/>
        <a:p>
          <a:r>
            <a:rPr lang="cs-CZ" dirty="0" smtClean="0"/>
            <a:t>1) Jakým problémem se autor zabývá, jaké otázky si klade?</a:t>
          </a:r>
          <a:endParaRPr lang="cs-CZ" dirty="0"/>
        </a:p>
      </dgm:t>
    </dgm:pt>
    <dgm:pt modelId="{8344A858-F2BA-422D-B3B1-A896A8C68E39}" type="parTrans" cxnId="{F35D3CBE-B822-4EA8-8738-994B99124B28}">
      <dgm:prSet/>
      <dgm:spPr/>
      <dgm:t>
        <a:bodyPr/>
        <a:lstStyle/>
        <a:p>
          <a:endParaRPr lang="cs-CZ"/>
        </a:p>
      </dgm:t>
    </dgm:pt>
    <dgm:pt modelId="{23B348E5-012D-4FF4-A70C-5978915A7D2D}" type="sibTrans" cxnId="{F35D3CBE-B822-4EA8-8738-994B99124B28}">
      <dgm:prSet/>
      <dgm:spPr/>
      <dgm:t>
        <a:bodyPr/>
        <a:lstStyle/>
        <a:p>
          <a:endParaRPr lang="cs-CZ"/>
        </a:p>
      </dgm:t>
    </dgm:pt>
    <dgm:pt modelId="{A67F02A5-AF32-4499-B124-C7F9457FDB39}">
      <dgm:prSet phldrT="[Text]"/>
      <dgm:spPr/>
      <dgm:t>
        <a:bodyPr/>
        <a:lstStyle/>
        <a:p>
          <a:r>
            <a:rPr lang="cs-CZ" dirty="0" smtClean="0"/>
            <a:t>2) K jakým závěrům dospěl, jak na otázky odpověděl?</a:t>
          </a:r>
          <a:endParaRPr lang="cs-CZ" dirty="0"/>
        </a:p>
      </dgm:t>
    </dgm:pt>
    <dgm:pt modelId="{EFFEF2A1-142F-4093-9029-1F9A4A16C38A}" type="parTrans" cxnId="{479034A8-B46C-4FD9-9DFC-338475D15ECA}">
      <dgm:prSet/>
      <dgm:spPr/>
      <dgm:t>
        <a:bodyPr/>
        <a:lstStyle/>
        <a:p>
          <a:endParaRPr lang="cs-CZ"/>
        </a:p>
      </dgm:t>
    </dgm:pt>
    <dgm:pt modelId="{957AB15F-C597-4330-941C-69531C9E48E2}" type="sibTrans" cxnId="{479034A8-B46C-4FD9-9DFC-338475D15ECA}">
      <dgm:prSet/>
      <dgm:spPr/>
      <dgm:t>
        <a:bodyPr/>
        <a:lstStyle/>
        <a:p>
          <a:endParaRPr lang="cs-CZ"/>
        </a:p>
      </dgm:t>
    </dgm:pt>
    <dgm:pt modelId="{2EE0680A-BF23-451B-9E0A-4AEFDCC105C0}">
      <dgm:prSet phldrT="[Text]"/>
      <dgm:spPr/>
      <dgm:t>
        <a:bodyPr/>
        <a:lstStyle/>
        <a:p>
          <a:r>
            <a:rPr lang="cs-CZ" dirty="0" smtClean="0"/>
            <a:t>3) O co své závěry opírá, jaké argumenty na jejich podporu uvádí?</a:t>
          </a:r>
          <a:endParaRPr lang="cs-CZ" dirty="0"/>
        </a:p>
      </dgm:t>
    </dgm:pt>
    <dgm:pt modelId="{0DC8C3CF-A693-44EE-9D6C-EEF5CB6CD84A}" type="parTrans" cxnId="{DD3666A6-E217-488F-9EE8-A525EE3C32B4}">
      <dgm:prSet/>
      <dgm:spPr/>
      <dgm:t>
        <a:bodyPr/>
        <a:lstStyle/>
        <a:p>
          <a:endParaRPr lang="cs-CZ"/>
        </a:p>
      </dgm:t>
    </dgm:pt>
    <dgm:pt modelId="{9BEEA22F-0865-449B-A6D7-FA0B43E6B041}" type="sibTrans" cxnId="{DD3666A6-E217-488F-9EE8-A525EE3C32B4}">
      <dgm:prSet/>
      <dgm:spPr/>
      <dgm:t>
        <a:bodyPr/>
        <a:lstStyle/>
        <a:p>
          <a:endParaRPr lang="cs-CZ"/>
        </a:p>
      </dgm:t>
    </dgm:pt>
    <dgm:pt modelId="{BF74D096-E8C0-42AB-A4F3-BAB5A1CE128A}" type="pres">
      <dgm:prSet presAssocID="{86CC64E6-4D68-4539-95A7-66628F60CD7F}" presName="diagram" presStyleCnt="0">
        <dgm:presLayoutVars>
          <dgm:dir/>
          <dgm:resizeHandles val="exact"/>
        </dgm:presLayoutVars>
      </dgm:prSet>
      <dgm:spPr/>
    </dgm:pt>
    <dgm:pt modelId="{AA6AAA96-A904-4947-B931-0CFC75CA18CE}" type="pres">
      <dgm:prSet presAssocID="{F550B9E3-5512-4599-BB04-6E99584E54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F8D088-2DEB-404E-BB91-FC5CB04F258A}" type="pres">
      <dgm:prSet presAssocID="{23B348E5-012D-4FF4-A70C-5978915A7D2D}" presName="sibTrans" presStyleCnt="0"/>
      <dgm:spPr/>
    </dgm:pt>
    <dgm:pt modelId="{FFEF4AB6-9DF6-4735-A30E-1C629AE9A7CA}" type="pres">
      <dgm:prSet presAssocID="{A67F02A5-AF32-4499-B124-C7F9457FDB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808B55-5519-46D6-82FA-8017FB399347}" type="pres">
      <dgm:prSet presAssocID="{957AB15F-C597-4330-941C-69531C9E48E2}" presName="sibTrans" presStyleCnt="0"/>
      <dgm:spPr/>
    </dgm:pt>
    <dgm:pt modelId="{DB69592A-2836-451D-A99D-74E64DD3EC6C}" type="pres">
      <dgm:prSet presAssocID="{2EE0680A-BF23-451B-9E0A-4AEFDCC105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D3666A6-E217-488F-9EE8-A525EE3C32B4}" srcId="{86CC64E6-4D68-4539-95A7-66628F60CD7F}" destId="{2EE0680A-BF23-451B-9E0A-4AEFDCC105C0}" srcOrd="2" destOrd="0" parTransId="{0DC8C3CF-A693-44EE-9D6C-EEF5CB6CD84A}" sibTransId="{9BEEA22F-0865-449B-A6D7-FA0B43E6B041}"/>
    <dgm:cxn modelId="{5CFB77DB-C263-4158-B363-750D873118FE}" type="presOf" srcId="{86CC64E6-4D68-4539-95A7-66628F60CD7F}" destId="{BF74D096-E8C0-42AB-A4F3-BAB5A1CE128A}" srcOrd="0" destOrd="0" presId="urn:microsoft.com/office/officeart/2005/8/layout/default"/>
    <dgm:cxn modelId="{987D88C0-B7C8-4353-ADB9-6207E701B0CC}" type="presOf" srcId="{F550B9E3-5512-4599-BB04-6E99584E54AF}" destId="{AA6AAA96-A904-4947-B931-0CFC75CA18CE}" srcOrd="0" destOrd="0" presId="urn:microsoft.com/office/officeart/2005/8/layout/default"/>
    <dgm:cxn modelId="{CB8EECB4-7FB0-45B0-90CF-3ABC5AF56716}" type="presOf" srcId="{2EE0680A-BF23-451B-9E0A-4AEFDCC105C0}" destId="{DB69592A-2836-451D-A99D-74E64DD3EC6C}" srcOrd="0" destOrd="0" presId="urn:microsoft.com/office/officeart/2005/8/layout/default"/>
    <dgm:cxn modelId="{7ABBE92A-93DD-4395-9051-B591F41C8B98}" type="presOf" srcId="{A67F02A5-AF32-4499-B124-C7F9457FDB39}" destId="{FFEF4AB6-9DF6-4735-A30E-1C629AE9A7CA}" srcOrd="0" destOrd="0" presId="urn:microsoft.com/office/officeart/2005/8/layout/default"/>
    <dgm:cxn modelId="{F35D3CBE-B822-4EA8-8738-994B99124B28}" srcId="{86CC64E6-4D68-4539-95A7-66628F60CD7F}" destId="{F550B9E3-5512-4599-BB04-6E99584E54AF}" srcOrd="0" destOrd="0" parTransId="{8344A858-F2BA-422D-B3B1-A896A8C68E39}" sibTransId="{23B348E5-012D-4FF4-A70C-5978915A7D2D}"/>
    <dgm:cxn modelId="{479034A8-B46C-4FD9-9DFC-338475D15ECA}" srcId="{86CC64E6-4D68-4539-95A7-66628F60CD7F}" destId="{A67F02A5-AF32-4499-B124-C7F9457FDB39}" srcOrd="1" destOrd="0" parTransId="{EFFEF2A1-142F-4093-9029-1F9A4A16C38A}" sibTransId="{957AB15F-C597-4330-941C-69531C9E48E2}"/>
    <dgm:cxn modelId="{9F8DE1EE-EF5A-4BA6-8232-5D8AE2AC4DAD}" type="presParOf" srcId="{BF74D096-E8C0-42AB-A4F3-BAB5A1CE128A}" destId="{AA6AAA96-A904-4947-B931-0CFC75CA18CE}" srcOrd="0" destOrd="0" presId="urn:microsoft.com/office/officeart/2005/8/layout/default"/>
    <dgm:cxn modelId="{1A5BF012-A7C2-4F97-AD39-C65047F82B32}" type="presParOf" srcId="{BF74D096-E8C0-42AB-A4F3-BAB5A1CE128A}" destId="{60F8D088-2DEB-404E-BB91-FC5CB04F258A}" srcOrd="1" destOrd="0" presId="urn:microsoft.com/office/officeart/2005/8/layout/default"/>
    <dgm:cxn modelId="{92AB4C7A-A338-4BED-B340-9860DF88D710}" type="presParOf" srcId="{BF74D096-E8C0-42AB-A4F3-BAB5A1CE128A}" destId="{FFEF4AB6-9DF6-4735-A30E-1C629AE9A7CA}" srcOrd="2" destOrd="0" presId="urn:microsoft.com/office/officeart/2005/8/layout/default"/>
    <dgm:cxn modelId="{12799805-84D9-4AFF-94F5-D99E2B24E07D}" type="presParOf" srcId="{BF74D096-E8C0-42AB-A4F3-BAB5A1CE128A}" destId="{12808B55-5519-46D6-82FA-8017FB399347}" srcOrd="3" destOrd="0" presId="urn:microsoft.com/office/officeart/2005/8/layout/default"/>
    <dgm:cxn modelId="{4BE17722-773C-454B-8101-DCF5E174AD2D}" type="presParOf" srcId="{BF74D096-E8C0-42AB-A4F3-BAB5A1CE128A}" destId="{DB69592A-2836-451D-A99D-74E64DD3EC6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CA8560-C77E-49AF-973A-2598C9C8484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74039B9-65B1-4CDE-8605-2A6BBF44172B}">
      <dgm:prSet phldrT="[Text]"/>
      <dgm:spPr/>
      <dgm:t>
        <a:bodyPr/>
        <a:lstStyle/>
        <a:p>
          <a:r>
            <a:rPr lang="cs-CZ" dirty="0" smtClean="0"/>
            <a:t>Je to článek do odborného časopisu</a:t>
          </a:r>
          <a:endParaRPr lang="cs-CZ" dirty="0"/>
        </a:p>
      </dgm:t>
    </dgm:pt>
    <dgm:pt modelId="{54DA10AF-AE4F-43F9-B24A-CD122D4EDCF9}" type="parTrans" cxnId="{FDA222D1-0EBE-4F77-8D37-1DBBA51B866C}">
      <dgm:prSet/>
      <dgm:spPr/>
      <dgm:t>
        <a:bodyPr/>
        <a:lstStyle/>
        <a:p>
          <a:endParaRPr lang="cs-CZ"/>
        </a:p>
      </dgm:t>
    </dgm:pt>
    <dgm:pt modelId="{F5E529DE-B38E-4BC5-AF65-FCFF961C860F}" type="sibTrans" cxnId="{FDA222D1-0EBE-4F77-8D37-1DBBA51B866C}">
      <dgm:prSet/>
      <dgm:spPr/>
      <dgm:t>
        <a:bodyPr/>
        <a:lstStyle/>
        <a:p>
          <a:endParaRPr lang="cs-CZ"/>
        </a:p>
      </dgm:t>
    </dgm:pt>
    <dgm:pt modelId="{789A6939-1890-4CE9-B01A-18C38CDB831D}">
      <dgm:prSet phldrT="[Text]"/>
      <dgm:spPr/>
      <dgm:t>
        <a:bodyPr/>
        <a:lstStyle/>
        <a:p>
          <a:r>
            <a:rPr lang="cs-CZ" b="1" dirty="0" smtClean="0"/>
            <a:t>Najděte instrukce vlastní fakulty/katedry/oboru</a:t>
          </a:r>
          <a:endParaRPr lang="cs-CZ" b="1" dirty="0"/>
        </a:p>
      </dgm:t>
    </dgm:pt>
    <dgm:pt modelId="{54655291-468C-4146-821B-F710755C68FB}" type="parTrans" cxnId="{B38029FE-2A5D-4838-84F4-2A57416A261A}">
      <dgm:prSet/>
      <dgm:spPr/>
      <dgm:t>
        <a:bodyPr/>
        <a:lstStyle/>
        <a:p>
          <a:endParaRPr lang="cs-CZ"/>
        </a:p>
      </dgm:t>
    </dgm:pt>
    <dgm:pt modelId="{25AA0A5E-8694-4D2E-8AE2-BB84C6F0BF6C}" type="sibTrans" cxnId="{B38029FE-2A5D-4838-84F4-2A57416A261A}">
      <dgm:prSet/>
      <dgm:spPr/>
      <dgm:t>
        <a:bodyPr/>
        <a:lstStyle/>
        <a:p>
          <a:endParaRPr lang="cs-CZ"/>
        </a:p>
      </dgm:t>
    </dgm:pt>
    <dgm:pt modelId="{D5C37C74-9C85-4E13-9389-946996A21469}">
      <dgm:prSet phldrT="[Text]"/>
      <dgm:spPr/>
      <dgm:t>
        <a:bodyPr/>
        <a:lstStyle/>
        <a:p>
          <a:r>
            <a:rPr lang="cs-CZ" b="1" dirty="0" smtClean="0"/>
            <a:t>Prohlédněte si práce ostatních, kteří psali u vámi zvoleného vedoucího práce</a:t>
          </a:r>
          <a:endParaRPr lang="cs-CZ" b="1" dirty="0"/>
        </a:p>
      </dgm:t>
    </dgm:pt>
    <dgm:pt modelId="{1BDEAA65-1CD0-4EBA-ABE3-8C2ECADCDFC6}" type="parTrans" cxnId="{4AFD651E-6FCD-4DDD-918B-421EE0E15A9F}">
      <dgm:prSet/>
      <dgm:spPr/>
      <dgm:t>
        <a:bodyPr/>
        <a:lstStyle/>
        <a:p>
          <a:endParaRPr lang="cs-CZ"/>
        </a:p>
      </dgm:t>
    </dgm:pt>
    <dgm:pt modelId="{C6BAA472-FB9C-4259-B230-03DFFD7CF2C2}" type="sibTrans" cxnId="{4AFD651E-6FCD-4DDD-918B-421EE0E15A9F}">
      <dgm:prSet/>
      <dgm:spPr/>
      <dgm:t>
        <a:bodyPr/>
        <a:lstStyle/>
        <a:p>
          <a:endParaRPr lang="cs-CZ"/>
        </a:p>
      </dgm:t>
    </dgm:pt>
    <dgm:pt modelId="{D2C12E35-B2D0-4AFF-A9E9-5AA6CD621A1B}">
      <dgm:prSet phldrT="[Text]"/>
      <dgm:spPr/>
      <dgm:t>
        <a:bodyPr/>
        <a:lstStyle/>
        <a:p>
          <a:endParaRPr lang="cs-CZ" b="1" dirty="0"/>
        </a:p>
      </dgm:t>
    </dgm:pt>
    <dgm:pt modelId="{01DF15FC-97B7-4F1A-8796-C7F45602ACE6}" type="parTrans" cxnId="{48ABA2CF-61BC-41B4-A5FA-4DC68D9F3372}">
      <dgm:prSet/>
      <dgm:spPr/>
      <dgm:t>
        <a:bodyPr/>
        <a:lstStyle/>
        <a:p>
          <a:endParaRPr lang="cs-CZ"/>
        </a:p>
      </dgm:t>
    </dgm:pt>
    <dgm:pt modelId="{9309708D-9659-4EA8-AD7B-C5777158D95C}" type="sibTrans" cxnId="{48ABA2CF-61BC-41B4-A5FA-4DC68D9F3372}">
      <dgm:prSet/>
      <dgm:spPr/>
      <dgm:t>
        <a:bodyPr/>
        <a:lstStyle/>
        <a:p>
          <a:endParaRPr lang="cs-CZ"/>
        </a:p>
      </dgm:t>
    </dgm:pt>
    <dgm:pt modelId="{A6052C11-39FC-4350-B728-573EB23D1F2B}">
      <dgm:prSet phldrT="[Text]"/>
      <dgm:spPr/>
      <dgm:t>
        <a:bodyPr/>
        <a:lstStyle/>
        <a:p>
          <a:r>
            <a:rPr lang="cs-CZ" b="1" dirty="0" smtClean="0"/>
            <a:t>Zeptejte se svého vedoucího práce</a:t>
          </a:r>
          <a:endParaRPr lang="cs-CZ" b="1" dirty="0"/>
        </a:p>
      </dgm:t>
    </dgm:pt>
    <dgm:pt modelId="{03123248-35D8-46E0-90D0-5DB78444C197}" type="parTrans" cxnId="{F01B4845-4F59-499A-AE15-07923D9D2BC3}">
      <dgm:prSet/>
      <dgm:spPr/>
      <dgm:t>
        <a:bodyPr/>
        <a:lstStyle/>
        <a:p>
          <a:endParaRPr lang="cs-CZ"/>
        </a:p>
      </dgm:t>
    </dgm:pt>
    <dgm:pt modelId="{FF58BEA0-03E2-49D8-8790-A030961EA704}" type="sibTrans" cxnId="{F01B4845-4F59-499A-AE15-07923D9D2BC3}">
      <dgm:prSet/>
      <dgm:spPr/>
      <dgm:t>
        <a:bodyPr/>
        <a:lstStyle/>
        <a:p>
          <a:endParaRPr lang="cs-CZ"/>
        </a:p>
      </dgm:t>
    </dgm:pt>
    <dgm:pt modelId="{3E9EF552-8D99-4E52-865A-3660E8957DC2}">
      <dgm:prSet phldrT="[Text]"/>
      <dgm:spPr/>
      <dgm:t>
        <a:bodyPr/>
        <a:lstStyle/>
        <a:p>
          <a:endParaRPr lang="cs-CZ" b="1" dirty="0"/>
        </a:p>
      </dgm:t>
    </dgm:pt>
    <dgm:pt modelId="{256E79E4-6DD7-4BCA-AA05-19E92DDCAC44}" type="parTrans" cxnId="{ACDE5E33-1030-41FF-AFFC-4BE232C463EF}">
      <dgm:prSet/>
      <dgm:spPr/>
      <dgm:t>
        <a:bodyPr/>
        <a:lstStyle/>
        <a:p>
          <a:endParaRPr lang="cs-CZ"/>
        </a:p>
      </dgm:t>
    </dgm:pt>
    <dgm:pt modelId="{24DBDACA-103B-4ED1-9CDB-95C5CBAA7F15}" type="sibTrans" cxnId="{ACDE5E33-1030-41FF-AFFC-4BE232C463EF}">
      <dgm:prSet/>
      <dgm:spPr/>
      <dgm:t>
        <a:bodyPr/>
        <a:lstStyle/>
        <a:p>
          <a:endParaRPr lang="cs-CZ"/>
        </a:p>
      </dgm:t>
    </dgm:pt>
    <dgm:pt modelId="{E0E291E1-666F-4D27-8517-9D83A5927DCA}">
      <dgm:prSet phldrT="[Text]"/>
      <dgm:spPr/>
      <dgm:t>
        <a:bodyPr/>
        <a:lstStyle/>
        <a:p>
          <a:r>
            <a:rPr lang="cs-CZ" b="1" dirty="0" smtClean="0"/>
            <a:t>Každý odborný časopis má zpravidla stanoveny citační normy v pokynech pro autory</a:t>
          </a:r>
          <a:endParaRPr lang="cs-CZ" b="1" dirty="0"/>
        </a:p>
      </dgm:t>
    </dgm:pt>
    <dgm:pt modelId="{A30349FA-2351-430F-BB26-5EC71AB3EA15}" type="parTrans" cxnId="{4E5E7779-3E42-44CE-BEB2-3C5C233CA075}">
      <dgm:prSet/>
      <dgm:spPr/>
      <dgm:t>
        <a:bodyPr/>
        <a:lstStyle/>
        <a:p>
          <a:endParaRPr lang="cs-CZ"/>
        </a:p>
      </dgm:t>
    </dgm:pt>
    <dgm:pt modelId="{DA9BF91C-984F-4563-8252-E17666E02B93}" type="sibTrans" cxnId="{4E5E7779-3E42-44CE-BEB2-3C5C233CA075}">
      <dgm:prSet/>
      <dgm:spPr/>
      <dgm:t>
        <a:bodyPr/>
        <a:lstStyle/>
        <a:p>
          <a:endParaRPr lang="cs-CZ"/>
        </a:p>
      </dgm:t>
    </dgm:pt>
    <dgm:pt modelId="{F935524C-4D89-4CC2-8D2D-636FF2170C22}">
      <dgm:prSet phldrT="[Text]"/>
      <dgm:spPr/>
      <dgm:t>
        <a:bodyPr/>
        <a:lstStyle/>
        <a:p>
          <a:r>
            <a:rPr lang="cs-CZ" smtClean="0"/>
            <a:t>Je </a:t>
          </a:r>
          <a:r>
            <a:rPr lang="cs-CZ" dirty="0" smtClean="0"/>
            <a:t>to diplomka</a:t>
          </a:r>
          <a:endParaRPr lang="cs-CZ"/>
        </a:p>
      </dgm:t>
    </dgm:pt>
    <dgm:pt modelId="{B66557FA-82CA-475B-8CAB-E2AAA0AC775C}" type="parTrans" cxnId="{1EF46F7D-3251-46E9-8B73-FBFCD8B7EC39}">
      <dgm:prSet/>
      <dgm:spPr/>
      <dgm:t>
        <a:bodyPr/>
        <a:lstStyle/>
        <a:p>
          <a:endParaRPr lang="cs-CZ"/>
        </a:p>
      </dgm:t>
    </dgm:pt>
    <dgm:pt modelId="{F32B459D-A886-4932-8E44-555E6D41DA78}" type="sibTrans" cxnId="{1EF46F7D-3251-46E9-8B73-FBFCD8B7EC39}">
      <dgm:prSet/>
      <dgm:spPr/>
      <dgm:t>
        <a:bodyPr/>
        <a:lstStyle/>
        <a:p>
          <a:endParaRPr lang="cs-CZ"/>
        </a:p>
      </dgm:t>
    </dgm:pt>
    <dgm:pt modelId="{47BA2E22-A29F-4601-8348-D7FE26C12C19}" type="pres">
      <dgm:prSet presAssocID="{FACA8560-C77E-49AF-973A-2598C9C8484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0B21F2A-F0F6-44AC-9598-5199DC0528FA}" type="pres">
      <dgm:prSet presAssocID="{C74039B9-65B1-4CDE-8605-2A6BBF44172B}" presName="linNode" presStyleCnt="0"/>
      <dgm:spPr/>
    </dgm:pt>
    <dgm:pt modelId="{3F0385F3-B6D3-4F84-A660-E26E5AAB85BD}" type="pres">
      <dgm:prSet presAssocID="{C74039B9-65B1-4CDE-8605-2A6BBF44172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30B41A-4842-4D64-BA8A-03444253B397}" type="pres">
      <dgm:prSet presAssocID="{C74039B9-65B1-4CDE-8605-2A6BBF44172B}" presName="childShp" presStyleLbl="bgAccFollowNode1" presStyleIdx="0" presStyleCnt="2" custFlipVert="1" custScaleY="697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4FF91A-8962-4458-BB0E-D4CBC2046729}" type="pres">
      <dgm:prSet presAssocID="{F5E529DE-B38E-4BC5-AF65-FCFF961C860F}" presName="spacing" presStyleCnt="0"/>
      <dgm:spPr/>
    </dgm:pt>
    <dgm:pt modelId="{54EE16C5-FE84-4F52-976E-1D042607A04F}" type="pres">
      <dgm:prSet presAssocID="{F935524C-4D89-4CC2-8D2D-636FF2170C22}" presName="linNode" presStyleCnt="0"/>
      <dgm:spPr/>
    </dgm:pt>
    <dgm:pt modelId="{D6CCD1A4-6066-448B-8717-8234798428AC}" type="pres">
      <dgm:prSet presAssocID="{F935524C-4D89-4CC2-8D2D-636FF2170C2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3821E8-0185-4A31-8769-FFCAB48382C7}" type="pres">
      <dgm:prSet presAssocID="{F935524C-4D89-4CC2-8D2D-636FF2170C22}" presName="childShp" presStyleLbl="bgAccFollowNode1" presStyleIdx="1" presStyleCnt="2" custScaleY="1502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E5E7779-3E42-44CE-BEB2-3C5C233CA075}" srcId="{C74039B9-65B1-4CDE-8605-2A6BBF44172B}" destId="{E0E291E1-666F-4D27-8517-9D83A5927DCA}" srcOrd="0" destOrd="0" parTransId="{A30349FA-2351-430F-BB26-5EC71AB3EA15}" sibTransId="{DA9BF91C-984F-4563-8252-E17666E02B93}"/>
    <dgm:cxn modelId="{6DA73C8A-A28B-43E9-B04C-37734FA3C909}" type="presOf" srcId="{D5C37C74-9C85-4E13-9389-946996A21469}" destId="{393821E8-0185-4A31-8769-FFCAB48382C7}" srcOrd="0" destOrd="2" presId="urn:microsoft.com/office/officeart/2005/8/layout/vList6"/>
    <dgm:cxn modelId="{ACDE5E33-1030-41FF-AFFC-4BE232C463EF}" srcId="{F935524C-4D89-4CC2-8D2D-636FF2170C22}" destId="{3E9EF552-8D99-4E52-865A-3660E8957DC2}" srcOrd="3" destOrd="0" parTransId="{256E79E4-6DD7-4BCA-AA05-19E92DDCAC44}" sibTransId="{24DBDACA-103B-4ED1-9CDB-95C5CBAA7F15}"/>
    <dgm:cxn modelId="{2CCB648E-4034-4694-BDD9-3540ED463BF0}" type="presOf" srcId="{C74039B9-65B1-4CDE-8605-2A6BBF44172B}" destId="{3F0385F3-B6D3-4F84-A660-E26E5AAB85BD}" srcOrd="0" destOrd="0" presId="urn:microsoft.com/office/officeart/2005/8/layout/vList6"/>
    <dgm:cxn modelId="{4AFD651E-6FCD-4DDD-918B-421EE0E15A9F}" srcId="{F935524C-4D89-4CC2-8D2D-636FF2170C22}" destId="{D5C37C74-9C85-4E13-9389-946996A21469}" srcOrd="2" destOrd="0" parTransId="{1BDEAA65-1CD0-4EBA-ABE3-8C2ECADCDFC6}" sibTransId="{C6BAA472-FB9C-4259-B230-03DFFD7CF2C2}"/>
    <dgm:cxn modelId="{E5CB8E53-7B23-4FE1-B870-3F231924EBDB}" type="presOf" srcId="{789A6939-1890-4CE9-B01A-18C38CDB831D}" destId="{393821E8-0185-4A31-8769-FFCAB48382C7}" srcOrd="0" destOrd="0" presId="urn:microsoft.com/office/officeart/2005/8/layout/vList6"/>
    <dgm:cxn modelId="{A0BC4770-5A84-42C2-8BBC-2D674EF969B3}" type="presOf" srcId="{FACA8560-C77E-49AF-973A-2598C9C84840}" destId="{47BA2E22-A29F-4601-8348-D7FE26C12C19}" srcOrd="0" destOrd="0" presId="urn:microsoft.com/office/officeart/2005/8/layout/vList6"/>
    <dgm:cxn modelId="{0F41CA32-D6FD-4924-9AC4-3CB117262348}" type="presOf" srcId="{F935524C-4D89-4CC2-8D2D-636FF2170C22}" destId="{D6CCD1A4-6066-448B-8717-8234798428AC}" srcOrd="0" destOrd="0" presId="urn:microsoft.com/office/officeart/2005/8/layout/vList6"/>
    <dgm:cxn modelId="{48ABA2CF-61BC-41B4-A5FA-4DC68D9F3372}" srcId="{F935524C-4D89-4CC2-8D2D-636FF2170C22}" destId="{D2C12E35-B2D0-4AFF-A9E9-5AA6CD621A1B}" srcOrd="1" destOrd="0" parTransId="{01DF15FC-97B7-4F1A-8796-C7F45602ACE6}" sibTransId="{9309708D-9659-4EA8-AD7B-C5777158D95C}"/>
    <dgm:cxn modelId="{1EF46F7D-3251-46E9-8B73-FBFCD8B7EC39}" srcId="{FACA8560-C77E-49AF-973A-2598C9C84840}" destId="{F935524C-4D89-4CC2-8D2D-636FF2170C22}" srcOrd="1" destOrd="0" parTransId="{B66557FA-82CA-475B-8CAB-E2AAA0AC775C}" sibTransId="{F32B459D-A886-4932-8E44-555E6D41DA78}"/>
    <dgm:cxn modelId="{B38029FE-2A5D-4838-84F4-2A57416A261A}" srcId="{F935524C-4D89-4CC2-8D2D-636FF2170C22}" destId="{789A6939-1890-4CE9-B01A-18C38CDB831D}" srcOrd="0" destOrd="0" parTransId="{54655291-468C-4146-821B-F710755C68FB}" sibTransId="{25AA0A5E-8694-4D2E-8AE2-BB84C6F0BF6C}"/>
    <dgm:cxn modelId="{876EDF19-30B5-40C7-992C-610681E07011}" type="presOf" srcId="{E0E291E1-666F-4D27-8517-9D83A5927DCA}" destId="{3730B41A-4842-4D64-BA8A-03444253B397}" srcOrd="0" destOrd="0" presId="urn:microsoft.com/office/officeart/2005/8/layout/vList6"/>
    <dgm:cxn modelId="{F01B4845-4F59-499A-AE15-07923D9D2BC3}" srcId="{F935524C-4D89-4CC2-8D2D-636FF2170C22}" destId="{A6052C11-39FC-4350-B728-573EB23D1F2B}" srcOrd="4" destOrd="0" parTransId="{03123248-35D8-46E0-90D0-5DB78444C197}" sibTransId="{FF58BEA0-03E2-49D8-8790-A030961EA704}"/>
    <dgm:cxn modelId="{77711980-9F24-4275-A5F5-AD99AFD339EB}" type="presOf" srcId="{D2C12E35-B2D0-4AFF-A9E9-5AA6CD621A1B}" destId="{393821E8-0185-4A31-8769-FFCAB48382C7}" srcOrd="0" destOrd="1" presId="urn:microsoft.com/office/officeart/2005/8/layout/vList6"/>
    <dgm:cxn modelId="{363DF6DB-1EB2-4803-8560-5F6E1144D974}" type="presOf" srcId="{3E9EF552-8D99-4E52-865A-3660E8957DC2}" destId="{393821E8-0185-4A31-8769-FFCAB48382C7}" srcOrd="0" destOrd="3" presId="urn:microsoft.com/office/officeart/2005/8/layout/vList6"/>
    <dgm:cxn modelId="{8223A198-584C-4A93-85C6-018493C43A3F}" type="presOf" srcId="{A6052C11-39FC-4350-B728-573EB23D1F2B}" destId="{393821E8-0185-4A31-8769-FFCAB48382C7}" srcOrd="0" destOrd="4" presId="urn:microsoft.com/office/officeart/2005/8/layout/vList6"/>
    <dgm:cxn modelId="{FDA222D1-0EBE-4F77-8D37-1DBBA51B866C}" srcId="{FACA8560-C77E-49AF-973A-2598C9C84840}" destId="{C74039B9-65B1-4CDE-8605-2A6BBF44172B}" srcOrd="0" destOrd="0" parTransId="{54DA10AF-AE4F-43F9-B24A-CD122D4EDCF9}" sibTransId="{F5E529DE-B38E-4BC5-AF65-FCFF961C860F}"/>
    <dgm:cxn modelId="{8ED4016E-985E-4FFD-A065-03CD4B8853D5}" type="presParOf" srcId="{47BA2E22-A29F-4601-8348-D7FE26C12C19}" destId="{60B21F2A-F0F6-44AC-9598-5199DC0528FA}" srcOrd="0" destOrd="0" presId="urn:microsoft.com/office/officeart/2005/8/layout/vList6"/>
    <dgm:cxn modelId="{B15930B2-53DB-487E-AD2A-0BEF26872121}" type="presParOf" srcId="{60B21F2A-F0F6-44AC-9598-5199DC0528FA}" destId="{3F0385F3-B6D3-4F84-A660-E26E5AAB85BD}" srcOrd="0" destOrd="0" presId="urn:microsoft.com/office/officeart/2005/8/layout/vList6"/>
    <dgm:cxn modelId="{6C834C45-0BD2-4BDF-9B55-267AD82C8FFC}" type="presParOf" srcId="{60B21F2A-F0F6-44AC-9598-5199DC0528FA}" destId="{3730B41A-4842-4D64-BA8A-03444253B397}" srcOrd="1" destOrd="0" presId="urn:microsoft.com/office/officeart/2005/8/layout/vList6"/>
    <dgm:cxn modelId="{F0DCB647-08F0-4EE9-AFC9-61D72C4AE4D6}" type="presParOf" srcId="{47BA2E22-A29F-4601-8348-D7FE26C12C19}" destId="{9D4FF91A-8962-4458-BB0E-D4CBC2046729}" srcOrd="1" destOrd="0" presId="urn:microsoft.com/office/officeart/2005/8/layout/vList6"/>
    <dgm:cxn modelId="{56D1C582-2A42-4499-8C65-6DEEED917F93}" type="presParOf" srcId="{47BA2E22-A29F-4601-8348-D7FE26C12C19}" destId="{54EE16C5-FE84-4F52-976E-1D042607A04F}" srcOrd="2" destOrd="0" presId="urn:microsoft.com/office/officeart/2005/8/layout/vList6"/>
    <dgm:cxn modelId="{94F3792B-B782-4B9F-BDB3-5C98A7D2BA8B}" type="presParOf" srcId="{54EE16C5-FE84-4F52-976E-1D042607A04F}" destId="{D6CCD1A4-6066-448B-8717-8234798428AC}" srcOrd="0" destOrd="0" presId="urn:microsoft.com/office/officeart/2005/8/layout/vList6"/>
    <dgm:cxn modelId="{E5D21A05-F514-4669-AFB6-70FD300309E3}" type="presParOf" srcId="{54EE16C5-FE84-4F52-976E-1D042607A04F}" destId="{393821E8-0185-4A31-8769-FFCAB48382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E52D2-11C5-41CA-A1D4-617376D835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DC7B469-1C4C-4468-B24A-75EEAB91ADCF}">
      <dgm:prSet/>
      <dgm:spPr/>
      <dgm:t>
        <a:bodyPr/>
        <a:lstStyle/>
        <a:p>
          <a:pPr algn="ctr" rtl="0"/>
          <a:r>
            <a:rPr lang="cs-CZ" dirty="0" smtClean="0"/>
            <a:t>----------moderní vědec twítuje---------</a:t>
          </a:r>
          <a:endParaRPr lang="cs-CZ" dirty="0"/>
        </a:p>
      </dgm:t>
    </dgm:pt>
    <dgm:pt modelId="{36EA6D4C-D2B1-4385-A229-2C80D7DF0E50}" type="parTrans" cxnId="{40EB996A-5141-40F0-896C-AC00B59B910F}">
      <dgm:prSet/>
      <dgm:spPr/>
      <dgm:t>
        <a:bodyPr/>
        <a:lstStyle/>
        <a:p>
          <a:endParaRPr lang="cs-CZ"/>
        </a:p>
      </dgm:t>
    </dgm:pt>
    <dgm:pt modelId="{752F3778-382C-485A-8B43-810B8AD8FD6E}" type="sibTrans" cxnId="{40EB996A-5141-40F0-896C-AC00B59B910F}">
      <dgm:prSet/>
      <dgm:spPr/>
      <dgm:t>
        <a:bodyPr/>
        <a:lstStyle/>
        <a:p>
          <a:endParaRPr lang="cs-CZ"/>
        </a:p>
      </dgm:t>
    </dgm:pt>
    <dgm:pt modelId="{54558668-AB14-499D-985E-C084179947F8}">
      <dgm:prSet/>
      <dgm:spPr/>
      <dgm:t>
        <a:bodyPr/>
        <a:lstStyle/>
        <a:p>
          <a:pPr algn="ctr" rtl="0"/>
          <a:r>
            <a:rPr lang="cs-CZ" dirty="0" smtClean="0"/>
            <a:t>----------moderní vědec bloguje---------</a:t>
          </a:r>
          <a:endParaRPr lang="cs-CZ" dirty="0"/>
        </a:p>
      </dgm:t>
    </dgm:pt>
    <dgm:pt modelId="{31FD072C-4B90-444D-9741-CA6D55E03A18}" type="parTrans" cxnId="{29B665B2-2C96-41CC-B93C-AEF22CEB0C1B}">
      <dgm:prSet/>
      <dgm:spPr/>
      <dgm:t>
        <a:bodyPr/>
        <a:lstStyle/>
        <a:p>
          <a:endParaRPr lang="cs-CZ"/>
        </a:p>
      </dgm:t>
    </dgm:pt>
    <dgm:pt modelId="{46F05C3D-4848-4C93-A170-D016F4B887A4}" type="sibTrans" cxnId="{29B665B2-2C96-41CC-B93C-AEF22CEB0C1B}">
      <dgm:prSet/>
      <dgm:spPr/>
      <dgm:t>
        <a:bodyPr/>
        <a:lstStyle/>
        <a:p>
          <a:endParaRPr lang="cs-CZ"/>
        </a:p>
      </dgm:t>
    </dgm:pt>
    <dgm:pt modelId="{0C8B130A-1193-45BF-A173-FEFCD77D741D}">
      <dgm:prSet/>
      <dgm:spPr/>
      <dgm:t>
        <a:bodyPr/>
        <a:lstStyle/>
        <a:p>
          <a:pPr algn="ctr" rtl="0"/>
          <a:r>
            <a:rPr lang="cs-CZ" dirty="0" smtClean="0"/>
            <a:t>----------moderní vědec JE VIDĚT-----</a:t>
          </a:r>
          <a:endParaRPr lang="cs-CZ" dirty="0"/>
        </a:p>
      </dgm:t>
    </dgm:pt>
    <dgm:pt modelId="{5E564ABC-81A7-4328-B87C-63B0A96F5EF0}" type="parTrans" cxnId="{6FACD060-5D7E-4686-A95E-81ABE8247826}">
      <dgm:prSet/>
      <dgm:spPr/>
      <dgm:t>
        <a:bodyPr/>
        <a:lstStyle/>
        <a:p>
          <a:endParaRPr lang="cs-CZ"/>
        </a:p>
      </dgm:t>
    </dgm:pt>
    <dgm:pt modelId="{5CA296FC-ACE4-42B7-85CD-953CA467323F}" type="sibTrans" cxnId="{6FACD060-5D7E-4686-A95E-81ABE8247826}">
      <dgm:prSet/>
      <dgm:spPr/>
      <dgm:t>
        <a:bodyPr/>
        <a:lstStyle/>
        <a:p>
          <a:endParaRPr lang="cs-CZ"/>
        </a:p>
      </dgm:t>
    </dgm:pt>
    <dgm:pt modelId="{86332A95-EBD0-454D-B4FE-076D3CB60E5B}">
      <dgm:prSet/>
      <dgm:spPr/>
      <dgm:t>
        <a:bodyPr/>
        <a:lstStyle/>
        <a:p>
          <a:pPr algn="ctr" rtl="0"/>
          <a:r>
            <a:rPr lang="cs-CZ" dirty="0" smtClean="0"/>
            <a:t>---------BUĎTE MODERNÍ VĚDCI!--</a:t>
          </a:r>
          <a:endParaRPr lang="cs-CZ" dirty="0"/>
        </a:p>
      </dgm:t>
    </dgm:pt>
    <dgm:pt modelId="{8CB79AF2-6C06-47EC-9697-66E149A88754}" type="parTrans" cxnId="{3BCC1D86-931F-44A3-995A-A1F7E19661A3}">
      <dgm:prSet/>
      <dgm:spPr/>
      <dgm:t>
        <a:bodyPr/>
        <a:lstStyle/>
        <a:p>
          <a:endParaRPr lang="cs-CZ"/>
        </a:p>
      </dgm:t>
    </dgm:pt>
    <dgm:pt modelId="{5138EB2F-5C42-4BC6-8975-0AAED17BFF85}" type="sibTrans" cxnId="{3BCC1D86-931F-44A3-995A-A1F7E19661A3}">
      <dgm:prSet/>
      <dgm:spPr/>
      <dgm:t>
        <a:bodyPr/>
        <a:lstStyle/>
        <a:p>
          <a:endParaRPr lang="cs-CZ"/>
        </a:p>
      </dgm:t>
    </dgm:pt>
    <dgm:pt modelId="{223C9A49-3E26-4358-BE41-FE09E83FC543}">
      <dgm:prSet/>
      <dgm:spPr/>
      <dgm:t>
        <a:bodyPr/>
        <a:lstStyle/>
        <a:p>
          <a:pPr algn="ctr" rtl="0"/>
          <a:r>
            <a:rPr lang="cs-CZ" dirty="0" smtClean="0"/>
            <a:t>---------BUĎTE VIDĚT!------------------</a:t>
          </a:r>
          <a:endParaRPr lang="cs-CZ" dirty="0"/>
        </a:p>
      </dgm:t>
    </dgm:pt>
    <dgm:pt modelId="{0A02DC70-7E00-497D-8832-C49AF77651CB}" type="parTrans" cxnId="{C1C14FD2-0271-40CD-96B2-6E289E940BFA}">
      <dgm:prSet/>
      <dgm:spPr/>
      <dgm:t>
        <a:bodyPr/>
        <a:lstStyle/>
        <a:p>
          <a:endParaRPr lang="cs-CZ"/>
        </a:p>
      </dgm:t>
    </dgm:pt>
    <dgm:pt modelId="{DF9A54C4-03A1-46E2-B740-5885ACF8905C}" type="sibTrans" cxnId="{C1C14FD2-0271-40CD-96B2-6E289E940BFA}">
      <dgm:prSet/>
      <dgm:spPr/>
      <dgm:t>
        <a:bodyPr/>
        <a:lstStyle/>
        <a:p>
          <a:endParaRPr lang="cs-CZ"/>
        </a:p>
      </dgm:t>
    </dgm:pt>
    <dgm:pt modelId="{25885B3E-A279-4AAD-B329-CEECF124B4E4}">
      <dgm:prSet/>
      <dgm:spPr/>
      <dgm:t>
        <a:bodyPr/>
        <a:lstStyle/>
        <a:p>
          <a:pPr rtl="0"/>
          <a:r>
            <a:rPr lang="cs-CZ" dirty="0" smtClean="0"/>
            <a:t>Když už jste se s tím vším hledali, četli, psali a kolikrát natrápili, tak by přece byla škoda se tím nepochlubit (byť by to byl jen dobrý referát) ! </a:t>
          </a:r>
          <a:endParaRPr lang="cs-CZ" dirty="0"/>
        </a:p>
      </dgm:t>
    </dgm:pt>
    <dgm:pt modelId="{0BB7A4D6-F7E9-457E-B9D2-7CAC288169B0}" type="parTrans" cxnId="{933099AE-2DDA-48B6-90B1-8E3A5BBE8CD0}">
      <dgm:prSet/>
      <dgm:spPr/>
      <dgm:t>
        <a:bodyPr/>
        <a:lstStyle/>
        <a:p>
          <a:endParaRPr lang="cs-CZ"/>
        </a:p>
      </dgm:t>
    </dgm:pt>
    <dgm:pt modelId="{5ADF78D6-5389-40F9-B5B9-4AC86D803BD6}" type="sibTrans" cxnId="{933099AE-2DDA-48B6-90B1-8E3A5BBE8CD0}">
      <dgm:prSet/>
      <dgm:spPr/>
      <dgm:t>
        <a:bodyPr/>
        <a:lstStyle/>
        <a:p>
          <a:endParaRPr lang="cs-CZ"/>
        </a:p>
      </dgm:t>
    </dgm:pt>
    <dgm:pt modelId="{A96AD47A-E74A-45F6-83B6-4C630752114B}" type="pres">
      <dgm:prSet presAssocID="{BC1E52D2-11C5-41CA-A1D4-617376D83504}" presName="linear" presStyleCnt="0">
        <dgm:presLayoutVars>
          <dgm:animLvl val="lvl"/>
          <dgm:resizeHandles val="exact"/>
        </dgm:presLayoutVars>
      </dgm:prSet>
      <dgm:spPr/>
    </dgm:pt>
    <dgm:pt modelId="{C25E5E4E-2021-472E-956E-9DB014A37E75}" type="pres">
      <dgm:prSet presAssocID="{3DC7B469-1C4C-4468-B24A-75EEAB91ADC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410C4C4-5E91-400A-8E33-2A316AF98F8C}" type="pres">
      <dgm:prSet presAssocID="{752F3778-382C-485A-8B43-810B8AD8FD6E}" presName="spacer" presStyleCnt="0"/>
      <dgm:spPr/>
    </dgm:pt>
    <dgm:pt modelId="{BCD36423-015D-4CA3-A0A3-F35639BBA60A}" type="pres">
      <dgm:prSet presAssocID="{54558668-AB14-499D-985E-C084179947F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39E272D-426D-4476-9B19-E1B3ABB09226}" type="pres">
      <dgm:prSet presAssocID="{46F05C3D-4848-4C93-A170-D016F4B887A4}" presName="spacer" presStyleCnt="0"/>
      <dgm:spPr/>
    </dgm:pt>
    <dgm:pt modelId="{93037F37-6F61-4603-B426-A3BA46D10EEC}" type="pres">
      <dgm:prSet presAssocID="{0C8B130A-1193-45BF-A173-FEFCD77D741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8515353-A48F-40E5-AD27-BD156966F366}" type="pres">
      <dgm:prSet presAssocID="{5CA296FC-ACE4-42B7-85CD-953CA467323F}" presName="spacer" presStyleCnt="0"/>
      <dgm:spPr/>
    </dgm:pt>
    <dgm:pt modelId="{ECDC390B-303C-4C77-B4A6-7AED2B41D069}" type="pres">
      <dgm:prSet presAssocID="{86332A95-EBD0-454D-B4FE-076D3CB60E5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780A63-A5BF-4D5F-AB8A-CA8BC9755F4B}" type="pres">
      <dgm:prSet presAssocID="{5138EB2F-5C42-4BC6-8975-0AAED17BFF85}" presName="spacer" presStyleCnt="0"/>
      <dgm:spPr/>
    </dgm:pt>
    <dgm:pt modelId="{10A0B7A5-7468-4379-A9A2-5932426559B1}" type="pres">
      <dgm:prSet presAssocID="{223C9A49-3E26-4358-BE41-FE09E83FC54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89F3F8F-2CAF-4C96-982B-2500C1AE364E}" type="pres">
      <dgm:prSet presAssocID="{DF9A54C4-03A1-46E2-B740-5885ACF8905C}" presName="spacer" presStyleCnt="0"/>
      <dgm:spPr/>
    </dgm:pt>
    <dgm:pt modelId="{A798A0BB-E902-4AFF-9165-6336706FA0B8}" type="pres">
      <dgm:prSet presAssocID="{25885B3E-A279-4AAD-B329-CEECF124B4E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0EB996A-5141-40F0-896C-AC00B59B910F}" srcId="{BC1E52D2-11C5-41CA-A1D4-617376D83504}" destId="{3DC7B469-1C4C-4468-B24A-75EEAB91ADCF}" srcOrd="0" destOrd="0" parTransId="{36EA6D4C-D2B1-4385-A229-2C80D7DF0E50}" sibTransId="{752F3778-382C-485A-8B43-810B8AD8FD6E}"/>
    <dgm:cxn modelId="{C1C14FD2-0271-40CD-96B2-6E289E940BFA}" srcId="{BC1E52D2-11C5-41CA-A1D4-617376D83504}" destId="{223C9A49-3E26-4358-BE41-FE09E83FC543}" srcOrd="4" destOrd="0" parTransId="{0A02DC70-7E00-497D-8832-C49AF77651CB}" sibTransId="{DF9A54C4-03A1-46E2-B740-5885ACF8905C}"/>
    <dgm:cxn modelId="{3BCC1D86-931F-44A3-995A-A1F7E19661A3}" srcId="{BC1E52D2-11C5-41CA-A1D4-617376D83504}" destId="{86332A95-EBD0-454D-B4FE-076D3CB60E5B}" srcOrd="3" destOrd="0" parTransId="{8CB79AF2-6C06-47EC-9697-66E149A88754}" sibTransId="{5138EB2F-5C42-4BC6-8975-0AAED17BFF85}"/>
    <dgm:cxn modelId="{6FACD060-5D7E-4686-A95E-81ABE8247826}" srcId="{BC1E52D2-11C5-41CA-A1D4-617376D83504}" destId="{0C8B130A-1193-45BF-A173-FEFCD77D741D}" srcOrd="2" destOrd="0" parTransId="{5E564ABC-81A7-4328-B87C-63B0A96F5EF0}" sibTransId="{5CA296FC-ACE4-42B7-85CD-953CA467323F}"/>
    <dgm:cxn modelId="{731C69CB-3081-4F5A-88D7-85761BE16059}" type="presOf" srcId="{86332A95-EBD0-454D-B4FE-076D3CB60E5B}" destId="{ECDC390B-303C-4C77-B4A6-7AED2B41D069}" srcOrd="0" destOrd="0" presId="urn:microsoft.com/office/officeart/2005/8/layout/vList2"/>
    <dgm:cxn modelId="{933099AE-2DDA-48B6-90B1-8E3A5BBE8CD0}" srcId="{BC1E52D2-11C5-41CA-A1D4-617376D83504}" destId="{25885B3E-A279-4AAD-B329-CEECF124B4E4}" srcOrd="5" destOrd="0" parTransId="{0BB7A4D6-F7E9-457E-B9D2-7CAC288169B0}" sibTransId="{5ADF78D6-5389-40F9-B5B9-4AC86D803BD6}"/>
    <dgm:cxn modelId="{C21B2F9D-A806-4277-987E-40BF7831747B}" type="presOf" srcId="{223C9A49-3E26-4358-BE41-FE09E83FC543}" destId="{10A0B7A5-7468-4379-A9A2-5932426559B1}" srcOrd="0" destOrd="0" presId="urn:microsoft.com/office/officeart/2005/8/layout/vList2"/>
    <dgm:cxn modelId="{824CF1E3-F28A-49A6-8C4B-DFEB875D931C}" type="presOf" srcId="{25885B3E-A279-4AAD-B329-CEECF124B4E4}" destId="{A798A0BB-E902-4AFF-9165-6336706FA0B8}" srcOrd="0" destOrd="0" presId="urn:microsoft.com/office/officeart/2005/8/layout/vList2"/>
    <dgm:cxn modelId="{D0966CF1-EFCB-4968-80F4-0D7650F3CC5E}" type="presOf" srcId="{54558668-AB14-499D-985E-C084179947F8}" destId="{BCD36423-015D-4CA3-A0A3-F35639BBA60A}" srcOrd="0" destOrd="0" presId="urn:microsoft.com/office/officeart/2005/8/layout/vList2"/>
    <dgm:cxn modelId="{9235D1D3-BD71-4826-9066-E3137AE6ABE8}" type="presOf" srcId="{BC1E52D2-11C5-41CA-A1D4-617376D83504}" destId="{A96AD47A-E74A-45F6-83B6-4C630752114B}" srcOrd="0" destOrd="0" presId="urn:microsoft.com/office/officeart/2005/8/layout/vList2"/>
    <dgm:cxn modelId="{04D13573-FADC-42FE-9911-9251BA8410AF}" type="presOf" srcId="{0C8B130A-1193-45BF-A173-FEFCD77D741D}" destId="{93037F37-6F61-4603-B426-A3BA46D10EEC}" srcOrd="0" destOrd="0" presId="urn:microsoft.com/office/officeart/2005/8/layout/vList2"/>
    <dgm:cxn modelId="{A2AD973C-A56B-4624-B239-92FDEA4166D9}" type="presOf" srcId="{3DC7B469-1C4C-4468-B24A-75EEAB91ADCF}" destId="{C25E5E4E-2021-472E-956E-9DB014A37E75}" srcOrd="0" destOrd="0" presId="urn:microsoft.com/office/officeart/2005/8/layout/vList2"/>
    <dgm:cxn modelId="{29B665B2-2C96-41CC-B93C-AEF22CEB0C1B}" srcId="{BC1E52D2-11C5-41CA-A1D4-617376D83504}" destId="{54558668-AB14-499D-985E-C084179947F8}" srcOrd="1" destOrd="0" parTransId="{31FD072C-4B90-444D-9741-CA6D55E03A18}" sibTransId="{46F05C3D-4848-4C93-A170-D016F4B887A4}"/>
    <dgm:cxn modelId="{B1280681-2883-40C5-BB02-51C2975871CA}" type="presParOf" srcId="{A96AD47A-E74A-45F6-83B6-4C630752114B}" destId="{C25E5E4E-2021-472E-956E-9DB014A37E75}" srcOrd="0" destOrd="0" presId="urn:microsoft.com/office/officeart/2005/8/layout/vList2"/>
    <dgm:cxn modelId="{934CEE27-97EC-4F0D-BABB-697E22BC91F6}" type="presParOf" srcId="{A96AD47A-E74A-45F6-83B6-4C630752114B}" destId="{6410C4C4-5E91-400A-8E33-2A316AF98F8C}" srcOrd="1" destOrd="0" presId="urn:microsoft.com/office/officeart/2005/8/layout/vList2"/>
    <dgm:cxn modelId="{C4334737-C523-4E61-A1E9-CA691A62D09D}" type="presParOf" srcId="{A96AD47A-E74A-45F6-83B6-4C630752114B}" destId="{BCD36423-015D-4CA3-A0A3-F35639BBA60A}" srcOrd="2" destOrd="0" presId="urn:microsoft.com/office/officeart/2005/8/layout/vList2"/>
    <dgm:cxn modelId="{87DB64B7-95BB-4B13-B92B-6AFFA7AA3080}" type="presParOf" srcId="{A96AD47A-E74A-45F6-83B6-4C630752114B}" destId="{139E272D-426D-4476-9B19-E1B3ABB09226}" srcOrd="3" destOrd="0" presId="urn:microsoft.com/office/officeart/2005/8/layout/vList2"/>
    <dgm:cxn modelId="{410EA4D8-3B63-4FFE-8576-87029731D735}" type="presParOf" srcId="{A96AD47A-E74A-45F6-83B6-4C630752114B}" destId="{93037F37-6F61-4603-B426-A3BA46D10EEC}" srcOrd="4" destOrd="0" presId="urn:microsoft.com/office/officeart/2005/8/layout/vList2"/>
    <dgm:cxn modelId="{DDEFBEEC-FC4B-4FCD-858D-8EDC406BF146}" type="presParOf" srcId="{A96AD47A-E74A-45F6-83B6-4C630752114B}" destId="{78515353-A48F-40E5-AD27-BD156966F366}" srcOrd="5" destOrd="0" presId="urn:microsoft.com/office/officeart/2005/8/layout/vList2"/>
    <dgm:cxn modelId="{EBB5E458-753D-44DD-9054-C5EFBC4AA3C6}" type="presParOf" srcId="{A96AD47A-E74A-45F6-83B6-4C630752114B}" destId="{ECDC390B-303C-4C77-B4A6-7AED2B41D069}" srcOrd="6" destOrd="0" presId="urn:microsoft.com/office/officeart/2005/8/layout/vList2"/>
    <dgm:cxn modelId="{7A07E008-5B00-48FC-85FF-2700B2EDA243}" type="presParOf" srcId="{A96AD47A-E74A-45F6-83B6-4C630752114B}" destId="{19780A63-A5BF-4D5F-AB8A-CA8BC9755F4B}" srcOrd="7" destOrd="0" presId="urn:microsoft.com/office/officeart/2005/8/layout/vList2"/>
    <dgm:cxn modelId="{BB9968CC-91D8-4B48-8BAD-886096BCDEBD}" type="presParOf" srcId="{A96AD47A-E74A-45F6-83B6-4C630752114B}" destId="{10A0B7A5-7468-4379-A9A2-5932426559B1}" srcOrd="8" destOrd="0" presId="urn:microsoft.com/office/officeart/2005/8/layout/vList2"/>
    <dgm:cxn modelId="{23C886AF-93E5-4C13-8DCF-11B61E311BE7}" type="presParOf" srcId="{A96AD47A-E74A-45F6-83B6-4C630752114B}" destId="{F89F3F8F-2CAF-4C96-982B-2500C1AE364E}" srcOrd="9" destOrd="0" presId="urn:microsoft.com/office/officeart/2005/8/layout/vList2"/>
    <dgm:cxn modelId="{D95E2B6B-575B-4096-8B27-BFE845023D61}" type="presParOf" srcId="{A96AD47A-E74A-45F6-83B6-4C630752114B}" destId="{A798A0BB-E902-4AFF-9165-6336706FA0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D7E4BB-DAD6-40EB-A04E-EEBC6EE373E7}" type="doc">
      <dgm:prSet loTypeId="urn:microsoft.com/office/officeart/2005/8/layout/cycle6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DACF185F-E0F2-4665-955D-E2FA3AE5B6C2}" type="pres">
      <dgm:prSet presAssocID="{ABD7E4BB-DAD6-40EB-A04E-EEBC6EE373E7}" presName="cycle" presStyleCnt="0">
        <dgm:presLayoutVars>
          <dgm:dir/>
          <dgm:resizeHandles val="exact"/>
        </dgm:presLayoutVars>
      </dgm:prSet>
      <dgm:spPr/>
    </dgm:pt>
  </dgm:ptLst>
  <dgm:cxnLst>
    <dgm:cxn modelId="{A99DA789-17EA-4D19-A1AD-2FE471F62D61}" type="presOf" srcId="{ABD7E4BB-DAD6-40EB-A04E-EEBC6EE373E7}" destId="{DACF185F-E0F2-4665-955D-E2FA3AE5B6C2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7890AE-D9FD-44B8-8ACA-D3024AA9EFDB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5E14750-0C19-4C7F-9564-5EAF3D6E3AA6}">
      <dgm:prSet phldrT="[Text]"/>
      <dgm:spPr/>
      <dgm:t>
        <a:bodyPr/>
        <a:lstStyle/>
        <a:p>
          <a:r>
            <a:rPr lang="cs-CZ" dirty="0" smtClean="0"/>
            <a:t>JAK?</a:t>
          </a:r>
          <a:endParaRPr lang="cs-CZ" dirty="0"/>
        </a:p>
      </dgm:t>
    </dgm:pt>
    <dgm:pt modelId="{D55D7FDF-C3A5-48A5-B4EA-3EBEF7D368EA}" type="parTrans" cxnId="{AB1F5BA3-7A96-4099-86DB-89DF2D68F73F}">
      <dgm:prSet/>
      <dgm:spPr/>
      <dgm:t>
        <a:bodyPr/>
        <a:lstStyle/>
        <a:p>
          <a:endParaRPr lang="cs-CZ"/>
        </a:p>
      </dgm:t>
    </dgm:pt>
    <dgm:pt modelId="{57365F34-1F35-4B94-9005-DFFD55130582}" type="sibTrans" cxnId="{AB1F5BA3-7A96-4099-86DB-89DF2D68F73F}">
      <dgm:prSet/>
      <dgm:spPr/>
      <dgm:t>
        <a:bodyPr/>
        <a:lstStyle/>
        <a:p>
          <a:endParaRPr lang="cs-CZ"/>
        </a:p>
      </dgm:t>
    </dgm:pt>
    <dgm:pt modelId="{F2E72E91-8AC3-4354-ACD6-0B4BDB18284E}">
      <dgm:prSet phldrT="[Text]"/>
      <dgm:spPr/>
      <dgm:t>
        <a:bodyPr/>
        <a:lstStyle/>
        <a:p>
          <a:r>
            <a:rPr lang="cs-CZ" dirty="0" smtClean="0"/>
            <a:t>Prohledejte Twitter</a:t>
          </a:r>
          <a:endParaRPr lang="cs-CZ" dirty="0"/>
        </a:p>
      </dgm:t>
    </dgm:pt>
    <dgm:pt modelId="{1C1ABBF8-4010-4A57-8A55-76837FD10A72}" type="parTrans" cxnId="{ED0C56B8-90ED-4BAB-A70F-37D89C35C299}">
      <dgm:prSet/>
      <dgm:spPr/>
      <dgm:t>
        <a:bodyPr/>
        <a:lstStyle/>
        <a:p>
          <a:endParaRPr lang="cs-CZ"/>
        </a:p>
      </dgm:t>
    </dgm:pt>
    <dgm:pt modelId="{4F6F807E-2A58-4817-BC80-6765256F3F08}" type="sibTrans" cxnId="{ED0C56B8-90ED-4BAB-A70F-37D89C35C299}">
      <dgm:prSet/>
      <dgm:spPr/>
      <dgm:t>
        <a:bodyPr/>
        <a:lstStyle/>
        <a:p>
          <a:endParaRPr lang="cs-CZ"/>
        </a:p>
      </dgm:t>
    </dgm:pt>
    <dgm:pt modelId="{893D73AA-6BAE-459A-B797-A155AB8CEE0D}">
      <dgm:prSet phldrT="[Text]"/>
      <dgm:spPr/>
      <dgm:t>
        <a:bodyPr/>
        <a:lstStyle/>
        <a:p>
          <a:r>
            <a:rPr lang="cs-CZ" dirty="0" smtClean="0"/>
            <a:t>Najděte si facebookové stránky relevantní vašemu oboru a přispívejte do diskuze.</a:t>
          </a:r>
          <a:endParaRPr lang="cs-CZ" dirty="0"/>
        </a:p>
      </dgm:t>
    </dgm:pt>
    <dgm:pt modelId="{6E4B658F-9302-4299-BC15-5DBF689B41D5}" type="parTrans" cxnId="{D8F6F4F4-C291-4722-8EF5-07F6A87834CC}">
      <dgm:prSet/>
      <dgm:spPr/>
      <dgm:t>
        <a:bodyPr/>
        <a:lstStyle/>
        <a:p>
          <a:endParaRPr lang="cs-CZ"/>
        </a:p>
      </dgm:t>
    </dgm:pt>
    <dgm:pt modelId="{8DF181B2-580D-41B7-AC9D-DAF0056B2814}" type="sibTrans" cxnId="{D8F6F4F4-C291-4722-8EF5-07F6A87834CC}">
      <dgm:prSet/>
      <dgm:spPr/>
      <dgm:t>
        <a:bodyPr/>
        <a:lstStyle/>
        <a:p>
          <a:endParaRPr lang="cs-CZ"/>
        </a:p>
      </dgm:t>
    </dgm:pt>
    <dgm:pt modelId="{F135E7F1-1742-4B06-BCA3-EE064BFBE406}">
      <dgm:prSet phldrT="[Text]"/>
      <dgm:spPr/>
      <dgm:t>
        <a:bodyPr/>
        <a:lstStyle/>
        <a:p>
          <a:r>
            <a:rPr lang="cs-CZ" dirty="0" smtClean="0"/>
            <a:t>Blogujte, pište články</a:t>
          </a:r>
          <a:endParaRPr lang="cs-CZ" dirty="0"/>
        </a:p>
      </dgm:t>
    </dgm:pt>
    <dgm:pt modelId="{C1DFD54E-6881-47A9-91E8-F0625DDDC1E4}" type="parTrans" cxnId="{A4A69DEB-5651-4731-A478-F05F6F99E87A}">
      <dgm:prSet/>
      <dgm:spPr/>
      <dgm:t>
        <a:bodyPr/>
        <a:lstStyle/>
        <a:p>
          <a:endParaRPr lang="cs-CZ"/>
        </a:p>
      </dgm:t>
    </dgm:pt>
    <dgm:pt modelId="{FBF722A8-5B1D-4563-83EE-0D8A913D2A02}" type="sibTrans" cxnId="{A4A69DEB-5651-4731-A478-F05F6F99E87A}">
      <dgm:prSet/>
      <dgm:spPr/>
      <dgm:t>
        <a:bodyPr/>
        <a:lstStyle/>
        <a:p>
          <a:endParaRPr lang="cs-CZ"/>
        </a:p>
      </dgm:t>
    </dgm:pt>
    <dgm:pt modelId="{80F7B058-3CD6-4BF8-88E1-A1124B496A5D}">
      <dgm:prSet phldrT="[Text]"/>
      <dgm:spPr/>
      <dgm:t>
        <a:bodyPr/>
        <a:lstStyle/>
        <a:p>
          <a:r>
            <a:rPr lang="cs-CZ" dirty="0" smtClean="0"/>
            <a:t>Účastněte se konferencí</a:t>
          </a:r>
          <a:endParaRPr lang="cs-CZ" dirty="0"/>
        </a:p>
      </dgm:t>
    </dgm:pt>
    <dgm:pt modelId="{F8B23B0A-BD24-4121-A884-57BD9D7487EE}" type="parTrans" cxnId="{BAB82C93-AC30-465A-BDA0-818B7DD30312}">
      <dgm:prSet/>
      <dgm:spPr/>
      <dgm:t>
        <a:bodyPr/>
        <a:lstStyle/>
        <a:p>
          <a:endParaRPr lang="cs-CZ"/>
        </a:p>
      </dgm:t>
    </dgm:pt>
    <dgm:pt modelId="{256B8270-AEE2-4821-89F7-B5F46F7A0DC5}" type="sibTrans" cxnId="{BAB82C93-AC30-465A-BDA0-818B7DD30312}">
      <dgm:prSet/>
      <dgm:spPr/>
      <dgm:t>
        <a:bodyPr/>
        <a:lstStyle/>
        <a:p>
          <a:endParaRPr lang="cs-CZ"/>
        </a:p>
      </dgm:t>
    </dgm:pt>
    <dgm:pt modelId="{B35D77F1-330F-458C-9BB1-2722196B7016}" type="pres">
      <dgm:prSet presAssocID="{987890AE-D9FD-44B8-8ACA-D3024AA9EFDB}" presName="composite" presStyleCnt="0">
        <dgm:presLayoutVars>
          <dgm:chMax val="1"/>
          <dgm:dir/>
          <dgm:resizeHandles val="exact"/>
        </dgm:presLayoutVars>
      </dgm:prSet>
      <dgm:spPr/>
    </dgm:pt>
    <dgm:pt modelId="{2073F328-C154-4368-B900-2965595FA1EA}" type="pres">
      <dgm:prSet presAssocID="{987890AE-D9FD-44B8-8ACA-D3024AA9EFDB}" presName="radial" presStyleCnt="0">
        <dgm:presLayoutVars>
          <dgm:animLvl val="ctr"/>
        </dgm:presLayoutVars>
      </dgm:prSet>
      <dgm:spPr/>
    </dgm:pt>
    <dgm:pt modelId="{A8846BA6-E0E8-41E0-BA3C-76DA9BD9A51A}" type="pres">
      <dgm:prSet presAssocID="{C5E14750-0C19-4C7F-9564-5EAF3D6E3AA6}" presName="centerShape" presStyleLbl="vennNode1" presStyleIdx="0" presStyleCnt="5"/>
      <dgm:spPr/>
    </dgm:pt>
    <dgm:pt modelId="{5E8C6075-21E8-47B9-BF1D-F189558E8431}" type="pres">
      <dgm:prSet presAssocID="{F2E72E91-8AC3-4354-ACD6-0B4BDB18284E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087C0A-DA1E-4A9B-ADBC-0A44B9204B65}" type="pres">
      <dgm:prSet presAssocID="{893D73AA-6BAE-459A-B797-A155AB8CEE0D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F57DB6-E0D6-4279-9002-E964CA750BD8}" type="pres">
      <dgm:prSet presAssocID="{F135E7F1-1742-4B06-BCA3-EE064BFBE406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5E8370-DD3D-4B7F-9D33-B674D409F13F}" type="pres">
      <dgm:prSet presAssocID="{80F7B058-3CD6-4BF8-88E1-A1124B496A5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C075C65-63C1-41BE-A0A1-1A07519B673F}" type="presOf" srcId="{C5E14750-0C19-4C7F-9564-5EAF3D6E3AA6}" destId="{A8846BA6-E0E8-41E0-BA3C-76DA9BD9A51A}" srcOrd="0" destOrd="0" presId="urn:microsoft.com/office/officeart/2005/8/layout/radial3"/>
    <dgm:cxn modelId="{ED0C56B8-90ED-4BAB-A70F-37D89C35C299}" srcId="{C5E14750-0C19-4C7F-9564-5EAF3D6E3AA6}" destId="{F2E72E91-8AC3-4354-ACD6-0B4BDB18284E}" srcOrd="0" destOrd="0" parTransId="{1C1ABBF8-4010-4A57-8A55-76837FD10A72}" sibTransId="{4F6F807E-2A58-4817-BC80-6765256F3F08}"/>
    <dgm:cxn modelId="{A4A69DEB-5651-4731-A478-F05F6F99E87A}" srcId="{C5E14750-0C19-4C7F-9564-5EAF3D6E3AA6}" destId="{F135E7F1-1742-4B06-BCA3-EE064BFBE406}" srcOrd="2" destOrd="0" parTransId="{C1DFD54E-6881-47A9-91E8-F0625DDDC1E4}" sibTransId="{FBF722A8-5B1D-4563-83EE-0D8A913D2A02}"/>
    <dgm:cxn modelId="{D8F6F4F4-C291-4722-8EF5-07F6A87834CC}" srcId="{C5E14750-0C19-4C7F-9564-5EAF3D6E3AA6}" destId="{893D73AA-6BAE-459A-B797-A155AB8CEE0D}" srcOrd="1" destOrd="0" parTransId="{6E4B658F-9302-4299-BC15-5DBF689B41D5}" sibTransId="{8DF181B2-580D-41B7-AC9D-DAF0056B2814}"/>
    <dgm:cxn modelId="{F9CF26A1-207B-40E1-936A-C02D224C6320}" type="presOf" srcId="{987890AE-D9FD-44B8-8ACA-D3024AA9EFDB}" destId="{B35D77F1-330F-458C-9BB1-2722196B7016}" srcOrd="0" destOrd="0" presId="urn:microsoft.com/office/officeart/2005/8/layout/radial3"/>
    <dgm:cxn modelId="{8C485CFA-4B33-4BFF-A0A5-44DAB9F3AAD1}" type="presOf" srcId="{80F7B058-3CD6-4BF8-88E1-A1124B496A5D}" destId="{0C5E8370-DD3D-4B7F-9D33-B674D409F13F}" srcOrd="0" destOrd="0" presId="urn:microsoft.com/office/officeart/2005/8/layout/radial3"/>
    <dgm:cxn modelId="{BAB82C93-AC30-465A-BDA0-818B7DD30312}" srcId="{C5E14750-0C19-4C7F-9564-5EAF3D6E3AA6}" destId="{80F7B058-3CD6-4BF8-88E1-A1124B496A5D}" srcOrd="3" destOrd="0" parTransId="{F8B23B0A-BD24-4121-A884-57BD9D7487EE}" sibTransId="{256B8270-AEE2-4821-89F7-B5F46F7A0DC5}"/>
    <dgm:cxn modelId="{29833254-0E29-45C7-9B27-AA25EEFDCA96}" type="presOf" srcId="{893D73AA-6BAE-459A-B797-A155AB8CEE0D}" destId="{90087C0A-DA1E-4A9B-ADBC-0A44B9204B65}" srcOrd="0" destOrd="0" presId="urn:microsoft.com/office/officeart/2005/8/layout/radial3"/>
    <dgm:cxn modelId="{FB42219C-2DE4-4327-A04D-65C87A2B18FD}" type="presOf" srcId="{F2E72E91-8AC3-4354-ACD6-0B4BDB18284E}" destId="{5E8C6075-21E8-47B9-BF1D-F189558E8431}" srcOrd="0" destOrd="0" presId="urn:microsoft.com/office/officeart/2005/8/layout/radial3"/>
    <dgm:cxn modelId="{AB1F5BA3-7A96-4099-86DB-89DF2D68F73F}" srcId="{987890AE-D9FD-44B8-8ACA-D3024AA9EFDB}" destId="{C5E14750-0C19-4C7F-9564-5EAF3D6E3AA6}" srcOrd="0" destOrd="0" parTransId="{D55D7FDF-C3A5-48A5-B4EA-3EBEF7D368EA}" sibTransId="{57365F34-1F35-4B94-9005-DFFD55130582}"/>
    <dgm:cxn modelId="{51470ED5-4CF7-44F9-84CF-51779890A7C0}" type="presOf" srcId="{F135E7F1-1742-4B06-BCA3-EE064BFBE406}" destId="{24F57DB6-E0D6-4279-9002-E964CA750BD8}" srcOrd="0" destOrd="0" presId="urn:microsoft.com/office/officeart/2005/8/layout/radial3"/>
    <dgm:cxn modelId="{163C703D-D2F8-4BCB-9F96-D27F65A54C93}" type="presParOf" srcId="{B35D77F1-330F-458C-9BB1-2722196B7016}" destId="{2073F328-C154-4368-B900-2965595FA1EA}" srcOrd="0" destOrd="0" presId="urn:microsoft.com/office/officeart/2005/8/layout/radial3"/>
    <dgm:cxn modelId="{57E5AB9B-F248-4F5B-8650-70696AB5B336}" type="presParOf" srcId="{2073F328-C154-4368-B900-2965595FA1EA}" destId="{A8846BA6-E0E8-41E0-BA3C-76DA9BD9A51A}" srcOrd="0" destOrd="0" presId="urn:microsoft.com/office/officeart/2005/8/layout/radial3"/>
    <dgm:cxn modelId="{45F17829-724F-436E-A944-6DB36D500D4E}" type="presParOf" srcId="{2073F328-C154-4368-B900-2965595FA1EA}" destId="{5E8C6075-21E8-47B9-BF1D-F189558E8431}" srcOrd="1" destOrd="0" presId="urn:microsoft.com/office/officeart/2005/8/layout/radial3"/>
    <dgm:cxn modelId="{ECC3929B-3897-4E9F-AA51-D2D9920A3248}" type="presParOf" srcId="{2073F328-C154-4368-B900-2965595FA1EA}" destId="{90087C0A-DA1E-4A9B-ADBC-0A44B9204B65}" srcOrd="2" destOrd="0" presId="urn:microsoft.com/office/officeart/2005/8/layout/radial3"/>
    <dgm:cxn modelId="{C5B4E6C3-CBF8-4E53-9FD2-022DF3930814}" type="presParOf" srcId="{2073F328-C154-4368-B900-2965595FA1EA}" destId="{24F57DB6-E0D6-4279-9002-E964CA750BD8}" srcOrd="3" destOrd="0" presId="urn:microsoft.com/office/officeart/2005/8/layout/radial3"/>
    <dgm:cxn modelId="{A7C71B37-2F55-4E16-914E-A45708734B6A}" type="presParOf" srcId="{2073F328-C154-4368-B900-2965595FA1EA}" destId="{0C5E8370-DD3D-4B7F-9D33-B674D409F13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6AAA96-A904-4947-B931-0CFC75CA18CE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1) Jakým problémem se autor zabývá, jaké otázky si klade?</a:t>
          </a:r>
          <a:endParaRPr lang="cs-CZ" sz="2300" kern="1200" dirty="0"/>
        </a:p>
      </dsp:txBody>
      <dsp:txXfrm>
        <a:off x="744" y="145603"/>
        <a:ext cx="2902148" cy="1741289"/>
      </dsp:txXfrm>
    </dsp:sp>
    <dsp:sp modelId="{FFEF4AB6-9DF6-4735-A30E-1C629AE9A7CA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2) K jakým závěrům dospěl, jak na otázky odpověděl?</a:t>
          </a:r>
          <a:endParaRPr lang="cs-CZ" sz="2300" kern="1200" dirty="0"/>
        </a:p>
      </dsp:txBody>
      <dsp:txXfrm>
        <a:off x="3193107" y="145603"/>
        <a:ext cx="2902148" cy="1741289"/>
      </dsp:txXfrm>
    </dsp:sp>
    <dsp:sp modelId="{DB69592A-2836-451D-A99D-74E64DD3EC6C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3) O co své závěry opírá, jaké argumenty na jejich podporu uvádí?</a:t>
          </a:r>
          <a:endParaRPr lang="cs-CZ" sz="2300" kern="1200" dirty="0"/>
        </a:p>
      </dsp:txBody>
      <dsp:txXfrm>
        <a:off x="1596925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30B41A-4842-4D64-BA8A-03444253B397}">
      <dsp:nvSpPr>
        <dsp:cNvPr id="0" name=""/>
        <dsp:cNvSpPr/>
      </dsp:nvSpPr>
      <dsp:spPr>
        <a:xfrm flipV="1">
          <a:off x="3143271" y="236041"/>
          <a:ext cx="4714908" cy="10900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Každý odborný časopis má zpravidla stanoveny citační normy v pokynech pro autory</a:t>
          </a:r>
          <a:endParaRPr lang="cs-CZ" sz="1400" b="1" kern="1200" dirty="0"/>
        </a:p>
      </dsp:txBody>
      <dsp:txXfrm flipV="1">
        <a:off x="3143271" y="236041"/>
        <a:ext cx="4714908" cy="1090006"/>
      </dsp:txXfrm>
    </dsp:sp>
    <dsp:sp modelId="{3F0385F3-B6D3-4F84-A660-E26E5AAB85BD}">
      <dsp:nvSpPr>
        <dsp:cNvPr id="0" name=""/>
        <dsp:cNvSpPr/>
      </dsp:nvSpPr>
      <dsp:spPr>
        <a:xfrm>
          <a:off x="0" y="193"/>
          <a:ext cx="3143272" cy="1561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Je to článek do odborného časopisu</a:t>
          </a:r>
          <a:endParaRPr lang="cs-CZ" sz="3100" kern="1200" dirty="0"/>
        </a:p>
      </dsp:txBody>
      <dsp:txXfrm>
        <a:off x="0" y="193"/>
        <a:ext cx="3143272" cy="1561703"/>
      </dsp:txXfrm>
    </dsp:sp>
    <dsp:sp modelId="{393821E8-0185-4A31-8769-FFCAB48382C7}">
      <dsp:nvSpPr>
        <dsp:cNvPr id="0" name=""/>
        <dsp:cNvSpPr/>
      </dsp:nvSpPr>
      <dsp:spPr>
        <a:xfrm>
          <a:off x="3144039" y="1718066"/>
          <a:ext cx="4710303" cy="23457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Najděte instrukce vlastní fakulty/katedry/oboru</a:t>
          </a: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Prohlédněte si práce ostatních, kteří psali u vámi zvoleného vedoucího práce</a:t>
          </a: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Zeptejte se svého vedoucího práce</a:t>
          </a:r>
          <a:endParaRPr lang="cs-CZ" sz="1400" b="1" kern="1200" dirty="0"/>
        </a:p>
      </dsp:txBody>
      <dsp:txXfrm>
        <a:off x="3144039" y="1718066"/>
        <a:ext cx="4710303" cy="2345740"/>
      </dsp:txXfrm>
    </dsp:sp>
    <dsp:sp modelId="{D6CCD1A4-6066-448B-8717-8234798428AC}">
      <dsp:nvSpPr>
        <dsp:cNvPr id="0" name=""/>
        <dsp:cNvSpPr/>
      </dsp:nvSpPr>
      <dsp:spPr>
        <a:xfrm>
          <a:off x="3837" y="2110085"/>
          <a:ext cx="3140202" cy="1561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smtClean="0"/>
            <a:t>Je </a:t>
          </a:r>
          <a:r>
            <a:rPr lang="cs-CZ" sz="3100" kern="1200" dirty="0" smtClean="0"/>
            <a:t>to diplomka</a:t>
          </a:r>
          <a:endParaRPr lang="cs-CZ" sz="3100" kern="1200"/>
        </a:p>
      </dsp:txBody>
      <dsp:txXfrm>
        <a:off x="3837" y="2110085"/>
        <a:ext cx="3140202" cy="15617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5E5E4E-2021-472E-956E-9DB014A37E75}">
      <dsp:nvSpPr>
        <dsp:cNvPr id="0" name=""/>
        <dsp:cNvSpPr/>
      </dsp:nvSpPr>
      <dsp:spPr>
        <a:xfrm>
          <a:off x="0" y="326719"/>
          <a:ext cx="7467600" cy="6625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----------moderní vědec twítuje---------</a:t>
          </a:r>
          <a:endParaRPr lang="cs-CZ" sz="1700" kern="1200" dirty="0"/>
        </a:p>
      </dsp:txBody>
      <dsp:txXfrm>
        <a:off x="0" y="326719"/>
        <a:ext cx="7467600" cy="662585"/>
      </dsp:txXfrm>
    </dsp:sp>
    <dsp:sp modelId="{BCD36423-015D-4CA3-A0A3-F35639BBA60A}">
      <dsp:nvSpPr>
        <dsp:cNvPr id="0" name=""/>
        <dsp:cNvSpPr/>
      </dsp:nvSpPr>
      <dsp:spPr>
        <a:xfrm>
          <a:off x="0" y="1038264"/>
          <a:ext cx="7467600" cy="662585"/>
        </a:xfrm>
        <a:prstGeom prst="roundRect">
          <a:avLst/>
        </a:prstGeom>
        <a:solidFill>
          <a:schemeClr val="accent5">
            <a:hueOff val="-55403"/>
            <a:satOff val="-5306"/>
            <a:lumOff val="-5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----------moderní vědec bloguje---------</a:t>
          </a:r>
          <a:endParaRPr lang="cs-CZ" sz="1700" kern="1200" dirty="0"/>
        </a:p>
      </dsp:txBody>
      <dsp:txXfrm>
        <a:off x="0" y="1038264"/>
        <a:ext cx="7467600" cy="662585"/>
      </dsp:txXfrm>
    </dsp:sp>
    <dsp:sp modelId="{93037F37-6F61-4603-B426-A3BA46D10EEC}">
      <dsp:nvSpPr>
        <dsp:cNvPr id="0" name=""/>
        <dsp:cNvSpPr/>
      </dsp:nvSpPr>
      <dsp:spPr>
        <a:xfrm>
          <a:off x="0" y="1749810"/>
          <a:ext cx="7467600" cy="662585"/>
        </a:xfrm>
        <a:prstGeom prst="roundRect">
          <a:avLst/>
        </a:prstGeom>
        <a:solidFill>
          <a:schemeClr val="accent5">
            <a:hueOff val="-110807"/>
            <a:satOff val="-10611"/>
            <a:lumOff val="-10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----------moderní vědec JE VIDĚT-----</a:t>
          </a:r>
          <a:endParaRPr lang="cs-CZ" sz="1700" kern="1200" dirty="0"/>
        </a:p>
      </dsp:txBody>
      <dsp:txXfrm>
        <a:off x="0" y="1749810"/>
        <a:ext cx="7467600" cy="662585"/>
      </dsp:txXfrm>
    </dsp:sp>
    <dsp:sp modelId="{ECDC390B-303C-4C77-B4A6-7AED2B41D069}">
      <dsp:nvSpPr>
        <dsp:cNvPr id="0" name=""/>
        <dsp:cNvSpPr/>
      </dsp:nvSpPr>
      <dsp:spPr>
        <a:xfrm>
          <a:off x="0" y="2461356"/>
          <a:ext cx="7467600" cy="662585"/>
        </a:xfrm>
        <a:prstGeom prst="roundRect">
          <a:avLst/>
        </a:prstGeom>
        <a:solidFill>
          <a:schemeClr val="accent5">
            <a:hueOff val="-166210"/>
            <a:satOff val="-15917"/>
            <a:lumOff val="-16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---------BUĎTE MODERNÍ VĚDCI!--</a:t>
          </a:r>
          <a:endParaRPr lang="cs-CZ" sz="1700" kern="1200" dirty="0"/>
        </a:p>
      </dsp:txBody>
      <dsp:txXfrm>
        <a:off x="0" y="2461356"/>
        <a:ext cx="7467600" cy="662585"/>
      </dsp:txXfrm>
    </dsp:sp>
    <dsp:sp modelId="{10A0B7A5-7468-4379-A9A2-5932426559B1}">
      <dsp:nvSpPr>
        <dsp:cNvPr id="0" name=""/>
        <dsp:cNvSpPr/>
      </dsp:nvSpPr>
      <dsp:spPr>
        <a:xfrm>
          <a:off x="0" y="3172901"/>
          <a:ext cx="7467600" cy="662585"/>
        </a:xfrm>
        <a:prstGeom prst="roundRect">
          <a:avLst/>
        </a:prstGeom>
        <a:solidFill>
          <a:schemeClr val="accent5">
            <a:hueOff val="-221613"/>
            <a:satOff val="-21222"/>
            <a:lumOff val="-21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---------BUĎTE VIDĚT!------------------</a:t>
          </a:r>
          <a:endParaRPr lang="cs-CZ" sz="1700" kern="1200" dirty="0"/>
        </a:p>
      </dsp:txBody>
      <dsp:txXfrm>
        <a:off x="0" y="3172901"/>
        <a:ext cx="7467600" cy="662585"/>
      </dsp:txXfrm>
    </dsp:sp>
    <dsp:sp modelId="{A798A0BB-E902-4AFF-9165-6336706FA0B8}">
      <dsp:nvSpPr>
        <dsp:cNvPr id="0" name=""/>
        <dsp:cNvSpPr/>
      </dsp:nvSpPr>
      <dsp:spPr>
        <a:xfrm>
          <a:off x="0" y="3884447"/>
          <a:ext cx="7467600" cy="662585"/>
        </a:xfrm>
        <a:prstGeom prst="roundRect">
          <a:avLst/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Když už jste se s tím vším hledali, četli, psali a kolikrát natrápili, tak by přece byla škoda se tím nepochlubit (byť by to byl jen dobrý referát) ! </a:t>
          </a:r>
          <a:endParaRPr lang="cs-CZ" sz="1700" kern="1200" dirty="0"/>
        </a:p>
      </dsp:txBody>
      <dsp:txXfrm>
        <a:off x="0" y="3884447"/>
        <a:ext cx="7467600" cy="6625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846BA6-E0E8-41E0-BA3C-76DA9BD9A51A}">
      <dsp:nvSpPr>
        <dsp:cNvPr id="0" name=""/>
        <dsp:cNvSpPr/>
      </dsp:nvSpPr>
      <dsp:spPr>
        <a:xfrm>
          <a:off x="1883619" y="1240677"/>
          <a:ext cx="3090809" cy="30908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300" kern="1200" dirty="0" smtClean="0"/>
            <a:t>JAK?</a:t>
          </a:r>
          <a:endParaRPr lang="cs-CZ" sz="6300" kern="1200" dirty="0"/>
        </a:p>
      </dsp:txBody>
      <dsp:txXfrm>
        <a:off x="1883619" y="1240677"/>
        <a:ext cx="3090809" cy="3090809"/>
      </dsp:txXfrm>
    </dsp:sp>
    <dsp:sp modelId="{5E8C6075-21E8-47B9-BF1D-F189558E8431}">
      <dsp:nvSpPr>
        <dsp:cNvPr id="0" name=""/>
        <dsp:cNvSpPr/>
      </dsp:nvSpPr>
      <dsp:spPr>
        <a:xfrm>
          <a:off x="2656321" y="551"/>
          <a:ext cx="1545404" cy="15454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Prohledejte Twitter</a:t>
          </a:r>
          <a:endParaRPr lang="cs-CZ" sz="1100" kern="1200" dirty="0"/>
        </a:p>
      </dsp:txBody>
      <dsp:txXfrm>
        <a:off x="2656321" y="551"/>
        <a:ext cx="1545404" cy="1545404"/>
      </dsp:txXfrm>
    </dsp:sp>
    <dsp:sp modelId="{90087C0A-DA1E-4A9B-ADBC-0A44B9204B65}">
      <dsp:nvSpPr>
        <dsp:cNvPr id="0" name=""/>
        <dsp:cNvSpPr/>
      </dsp:nvSpPr>
      <dsp:spPr>
        <a:xfrm>
          <a:off x="4669149" y="2013379"/>
          <a:ext cx="1545404" cy="15454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Najděte si facebookové stránky relevantní vašemu oboru a přispívejte do diskuze.</a:t>
          </a:r>
          <a:endParaRPr lang="cs-CZ" sz="1100" kern="1200" dirty="0"/>
        </a:p>
      </dsp:txBody>
      <dsp:txXfrm>
        <a:off x="4669149" y="2013379"/>
        <a:ext cx="1545404" cy="1545404"/>
      </dsp:txXfrm>
    </dsp:sp>
    <dsp:sp modelId="{24F57DB6-E0D6-4279-9002-E964CA750BD8}">
      <dsp:nvSpPr>
        <dsp:cNvPr id="0" name=""/>
        <dsp:cNvSpPr/>
      </dsp:nvSpPr>
      <dsp:spPr>
        <a:xfrm>
          <a:off x="2656321" y="4026207"/>
          <a:ext cx="1545404" cy="15454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Blogujte, pište články</a:t>
          </a:r>
          <a:endParaRPr lang="cs-CZ" sz="1100" kern="1200" dirty="0"/>
        </a:p>
      </dsp:txBody>
      <dsp:txXfrm>
        <a:off x="2656321" y="4026207"/>
        <a:ext cx="1545404" cy="1545404"/>
      </dsp:txXfrm>
    </dsp:sp>
    <dsp:sp modelId="{0C5E8370-DD3D-4B7F-9D33-B674D409F13F}">
      <dsp:nvSpPr>
        <dsp:cNvPr id="0" name=""/>
        <dsp:cNvSpPr/>
      </dsp:nvSpPr>
      <dsp:spPr>
        <a:xfrm>
          <a:off x="643493" y="2013379"/>
          <a:ext cx="1545404" cy="15454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Účastněte se konferencí</a:t>
          </a:r>
          <a:endParaRPr lang="cs-CZ" sz="1100" kern="1200" dirty="0"/>
        </a:p>
      </dsp:txBody>
      <dsp:txXfrm>
        <a:off x="643493" y="2013379"/>
        <a:ext cx="1545404" cy="1545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75EA0-F30C-4C8B-A5B4-D3EBF3CFAE8B}" type="datetimeFigureOut">
              <a:rPr lang="cs-CZ" smtClean="0"/>
              <a:pPr/>
              <a:t>13.5.2013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BE30-AA11-4816-BEA8-A4A6B7E59F5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BE30-AA11-4816-BEA8-A4A6B7E59F55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E71D72-F79E-4743-A5B6-7931D19E05F7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4992-E986-4FB6-A20F-05BCF54C6AB0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4EB-13F7-4BA6-AC22-E37C3A140F7A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15D6F5-DB10-4012-99D9-3401B131EFED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0C59D8-13DC-4F42-B51F-97A76DD0B508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ADCA-D14F-4F36-BB11-0A98B863ACE6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3B24-3A63-4BB3-B7A2-AD8DBD6E727C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55A5E-77B5-46FA-81DC-AD0E1FA9C992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AB85-FF8A-471D-9C75-50E932A6FF5A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F9FC45-50AE-4411-B6A7-2BCCB2F347E9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B7A957-FE52-4053-A309-82F0909C89FD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85BB31-2AB1-4301-B7C7-254ACAABA4C6}" type="datetime1">
              <a:rPr lang="cs-CZ" smtClean="0"/>
              <a:pPr/>
              <a:t>13.5.2013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9A781A-4358-4F14-AFA8-7AD031CCD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cin.org.pl/dlibra" TargetMode="External"/><Relationship Id="rId3" Type="http://schemas.openxmlformats.org/officeDocument/2006/relationships/hyperlink" Target="https://depotuw.ceon.pl/" TargetMode="External"/><Relationship Id="rId7" Type="http://schemas.openxmlformats.org/officeDocument/2006/relationships/hyperlink" Target="http://eprints.ibb.waw.pl/" TargetMode="External"/><Relationship Id="rId2" Type="http://schemas.openxmlformats.org/officeDocument/2006/relationships/hyperlink" Target="https://repozytorium.amu.edu.pl/jspu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w.biblos.pk.edu.pl/" TargetMode="External"/><Relationship Id="rId5" Type="http://schemas.openxmlformats.org/officeDocument/2006/relationships/hyperlink" Target="http://repozytorium.umk.pl/" TargetMode="External"/><Relationship Id="rId4" Type="http://schemas.openxmlformats.org/officeDocument/2006/relationships/hyperlink" Target="http://depot.ceon.pl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c.org.pl/dlibra" TargetMode="External"/><Relationship Id="rId3" Type="http://schemas.openxmlformats.org/officeDocument/2006/relationships/hyperlink" Target="http://repozytorium.uni.lodz.pl:8080/xmlui/" TargetMode="External"/><Relationship Id="rId7" Type="http://schemas.openxmlformats.org/officeDocument/2006/relationships/hyperlink" Target="http://www.opendoar.org/new1find.php?p=1&amp;step=1&amp;cID=172&amp;format=full&amp;sort=r.rName" TargetMode="External"/><Relationship Id="rId2" Type="http://schemas.openxmlformats.org/officeDocument/2006/relationships/hyperlink" Target="http://zet10.ipee.pwr.wroc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doar.org/" TargetMode="External"/><Relationship Id="rId5" Type="http://schemas.openxmlformats.org/officeDocument/2006/relationships/hyperlink" Target="http://ekulczycki.pl/warsztat_badacza/poradnik/" TargetMode="External"/><Relationship Id="rId10" Type="http://schemas.openxmlformats.org/officeDocument/2006/relationships/hyperlink" Target="http://bc.klf.uw.edu.pl/" TargetMode="External"/><Relationship Id="rId4" Type="http://schemas.openxmlformats.org/officeDocument/2006/relationships/hyperlink" Target="http://dlibra.utp.edu.pl/dlibra" TargetMode="External"/><Relationship Id="rId9" Type="http://schemas.openxmlformats.org/officeDocument/2006/relationships/hyperlink" Target="http://bibliotekaormianska.pl/dlibr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phil.muni.cz/akce" TargetMode="External"/><Relationship Id="rId2" Type="http://schemas.openxmlformats.org/officeDocument/2006/relationships/hyperlink" Target="http://knihovna.phil.muni.cz/informacni-vzdelavan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goog.im/gravity/" TargetMode="External"/><Relationship Id="rId2" Type="http://schemas.openxmlformats.org/officeDocument/2006/relationships/hyperlink" Target="http://static.bezuzyteczna.pl/static/content/6a86a2b3623ef560eed74cc3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directory/business-enterprise/knowledgemanagement/os:windows/freshness:recently-updated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ickings.org/index.php/2013/01/16/how-to-read-faster-bill-cosby/" TargetMode="External"/><Relationship Id="rId2" Type="http://schemas.openxmlformats.org/officeDocument/2006/relationships/hyperlink" Target="http://www.rozectise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ickings.org/index.php/2013/01/16/how-to-read-faster-bill-cosby/" TargetMode="External"/><Relationship Id="rId2" Type="http://schemas.openxmlformats.org/officeDocument/2006/relationships/hyperlink" Target="http://www.rozectise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ectise.cz/" TargetMode="External"/><Relationship Id="rId2" Type="http://schemas.openxmlformats.org/officeDocument/2006/relationships/hyperlink" Target="http://www.brainpickings.org/index.php/2013/01/16/how-to-read-faster-bill-cosby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modorotechnique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etronome.com/" TargetMode="External"/><Relationship Id="rId2" Type="http://schemas.openxmlformats.org/officeDocument/2006/relationships/hyperlink" Target="http://soundrown.com/Coffe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o-K_xgxrL4s" TargetMode="External"/><Relationship Id="rId4" Type="http://schemas.openxmlformats.org/officeDocument/2006/relationships/hyperlink" Target="http://www.youtube.com/watch?v=uqLGuRX_nL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ndernetmath.files.wordpress.com/2007/12/archimedes_heureka.jpg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do/rect/el/estud/prif/ps11/metodika/web/ebook_citace_2011.html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s.muni.cz/do/rect/el/estud/prif/ps11/metodika/web/ebook_citace_2011.html#iso_690.el_clanek" TargetMode="External"/><Relationship Id="rId4" Type="http://schemas.openxmlformats.org/officeDocument/2006/relationships/hyperlink" Target="http://is.muni.cz/do/rect/el/estud/prif/ps11/metodika/web/ebook_citace_2011.html#MLA.el_clanek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google.cz/url?sa=t&amp;rct=j&amp;q=&amp;esrc=s&amp;source=web&amp;cd=9&amp;cad=rja&amp;ved=0CJMBEBYwCA&amp;url=http://www.phil.muni.cz/wusl/home/pracoviste/~vnitrni-cleneni/POKYNY%20PRO%20PSANI%20DIPLOMOVYCH%20PRACI.doc&amp;ei=zJcaUYSwPKKA4gSI24GYDw&amp;usg=AFQjCNHmr5CjgDUWRrIcOIhf9gAWqrtzEQ&amp;sig2=DixY4DuK3P86GArcsB-F9Q&amp;bvm=bv.42261806,d.bG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azakonferencji.pl/" TargetMode="External"/><Relationship Id="rId2" Type="http://schemas.openxmlformats.org/officeDocument/2006/relationships/hyperlink" Target="http://www.phil.muni.cz/journal/prou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barzynca.com/wielka-baza-konferencji-humanistycznych" TargetMode="External"/><Relationship Id="rId5" Type="http://schemas.openxmlformats.org/officeDocument/2006/relationships/hyperlink" Target="http://www.facebook.com/casopisProudy" TargetMode="External"/><Relationship Id="rId4" Type="http://schemas.openxmlformats.org/officeDocument/2006/relationships/hyperlink" Target="http://unikonferencje.pl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5876385/pomodroido-is-an-elegant-pomodoro-timer-for-your-android-phone" TargetMode="External"/><Relationship Id="rId2" Type="http://schemas.openxmlformats.org/officeDocument/2006/relationships/hyperlink" Target="http://www.theuselesswe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licious.com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nieczytasz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kulczycki.pl/warsztat_badacza/poradni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rainpickings.org/index.php/2013/01/16/how-to-read-faster-bill-cosby/" TargetMode="External"/><Relationship Id="rId4" Type="http://schemas.openxmlformats.org/officeDocument/2006/relationships/hyperlink" Target="http://www.rozectise.cz/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idesocal.com/tomhoffarth/files/import/i-73c19bd88539520d00a6fc53d6eb2f2b-buried-under-books-no-words-alpha.png" TargetMode="External"/><Relationship Id="rId13" Type="http://schemas.openxmlformats.org/officeDocument/2006/relationships/hyperlink" Target="http://zazie.com.pl/wp-content/uploads/2011/12/traffic_wernisaz_nie_czytasz_nie_ide_z_toba_do_lozka_0F.jpg" TargetMode="External"/><Relationship Id="rId3" Type="http://schemas.openxmlformats.org/officeDocument/2006/relationships/hyperlink" Target="http://chrislema.wpengine.netdna-cdn.com/wp-content/uploads/Why-should-i-care-about-wordpress-frameworks.png" TargetMode="External"/><Relationship Id="rId7" Type="http://schemas.openxmlformats.org/officeDocument/2006/relationships/hyperlink" Target="http://rafalstec.blox.pl/resource/eksperyment.jpg" TargetMode="External"/><Relationship Id="rId12" Type="http://schemas.openxmlformats.org/officeDocument/2006/relationships/hyperlink" Target="http://wyszukiwarki-google.com/files/foty/eksperyment.jpg" TargetMode="External"/><Relationship Id="rId2" Type="http://schemas.openxmlformats.org/officeDocument/2006/relationships/hyperlink" Target="http://static.bezuzyteczna.pl/static/content/6a86a2b3623ef560eed74cc3c.jpg" TargetMode="External"/><Relationship Id="rId16" Type="http://schemas.openxmlformats.org/officeDocument/2006/relationships/hyperlink" Target="http://sphotos-e.ak.fbcdn.net/hphotos-ak-prn1/66717_10151532320838360_2094968429_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dio90.pl/files/2012/05/ksiazka-1.jpg" TargetMode="External"/><Relationship Id="rId11" Type="http://schemas.openxmlformats.org/officeDocument/2006/relationships/hyperlink" Target="http://us.123rf.com/400wm/400/400/alexbannykh/alexbannykh0606/alexbannykh060600073/424570-eksperyment-chemiczny.jpg" TargetMode="External"/><Relationship Id="rId5" Type="http://schemas.openxmlformats.org/officeDocument/2006/relationships/hyperlink" Target="https://encrypted-tbn3.gstatic.com/images?q=tbn:ANd9GcQiDHDDpixIwwMhzm0UVGcQByh6i963yIkarZ8GOgiEbVoNfBGg" TargetMode="External"/><Relationship Id="rId15" Type="http://schemas.openxmlformats.org/officeDocument/2006/relationships/hyperlink" Target="http://kokieteria.pl/wp-content/uploads/2012/06/iStock_kobieta_ksiazka.jpg" TargetMode="External"/><Relationship Id="rId10" Type="http://schemas.openxmlformats.org/officeDocument/2006/relationships/hyperlink" Target="http://image.shutterstock.com/display_pic_with_logo/265489/105628934/stock-vector-cartoon-tourist-relaxing-vector-illustration-with-simple-gradients-all-in-a-single-layer-105628934.jpg" TargetMode="External"/><Relationship Id="rId4" Type="http://schemas.openxmlformats.org/officeDocument/2006/relationships/hyperlink" Target="http://www.socialmediaonline.com/wp-content/uploads/should-i-use-social-media.jpg" TargetMode="External"/><Relationship Id="rId9" Type="http://schemas.openxmlformats.org/officeDocument/2006/relationships/hyperlink" Target="http://7.s.dziennik.pl/pliki/2006000/2006077-relaks.jpg" TargetMode="External"/><Relationship Id="rId14" Type="http://schemas.openxmlformats.org/officeDocument/2006/relationships/hyperlink" Target="http://undernetmath.files.wordpress.com/2007/12/archimedes_heureka.jpg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acebook.com/Polstinani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orstechnology.com/2013/04/9-tips-every-teacher-should-know-about.html" TargetMode="External"/><Relationship Id="rId2" Type="http://schemas.openxmlformats.org/officeDocument/2006/relationships/hyperlink" Target="http://www.scholar.google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feature=player_embedded&amp;v=bJByIPRrTfE" TargetMode="External"/><Relationship Id="rId5" Type="http://schemas.openxmlformats.org/officeDocument/2006/relationships/hyperlink" Target="http://googlescholar.blogspot.cz/" TargetMode="External"/><Relationship Id="rId4" Type="http://schemas.openxmlformats.org/officeDocument/2006/relationships/hyperlink" Target="http://www.freetech4teachers.com/2012/02/using-google-scholar-for-education.html#.UZC8sKLwZW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Kde na internetu hledat polské odborné články, jak je číst a použít nejen v diplomové práci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(i když třeba neumíte polsky)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 ELEKTRONICKÉ ZDROJE - repozytoria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AMUR </a:t>
            </a:r>
            <a:r>
              <a:rPr lang="cs-CZ" dirty="0"/>
              <a:t>– Uniwersytet A. Mickiewicza, Poznań 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2"/>
              </a:rPr>
              <a:t>https://repozytorium.amu.edu.pl/jspui/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RUW – Uniwersytet Warszawski 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3"/>
              </a:rPr>
              <a:t>https://depotuw.ceon.pl/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CEON – ogólnopolskie repozytorium naukowe ICM 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http://depot.ceon.pl/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RUMAK – Uniwersytet M. Kopernika, </a:t>
            </a:r>
            <a:r>
              <a:rPr lang="cs-CZ" dirty="0" smtClean="0"/>
              <a:t>Toruń</a:t>
            </a:r>
          </a:p>
          <a:p>
            <a:pPr>
              <a:buNone/>
            </a:pPr>
            <a:r>
              <a:rPr lang="cs-CZ" dirty="0" smtClean="0">
                <a:hlinkClick r:id="rId5"/>
              </a:rPr>
              <a:t>http://repozytorium.umk.pl/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SUW – Politechnika Krakowska 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6"/>
              </a:rPr>
              <a:t>http://suw.biblos.pk.edu.pl/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IBB PAS Repository – Polska Akademia Nauk, </a:t>
            </a:r>
            <a:r>
              <a:rPr lang="cs-CZ" dirty="0" smtClean="0"/>
              <a:t>Warszawa</a:t>
            </a:r>
          </a:p>
          <a:p>
            <a:pPr>
              <a:buNone/>
            </a:pPr>
            <a:r>
              <a:rPr lang="cs-CZ" dirty="0" smtClean="0">
                <a:hlinkClick r:id="rId7"/>
              </a:rPr>
              <a:t>http://eprints.ibb.waw.pl/</a:t>
            </a:r>
            <a:r>
              <a:rPr lang="cs-CZ" dirty="0" smtClean="0"/>
              <a:t> (biochemie a biofyzika)</a:t>
            </a:r>
            <a:endParaRPr lang="cs-CZ" dirty="0"/>
          </a:p>
          <a:p>
            <a:r>
              <a:rPr lang="cs-CZ" dirty="0"/>
              <a:t>RCIN – Polska Akademia Nauk, Warszawa 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8"/>
              </a:rPr>
              <a:t>http://rcin.org.pl/dlibra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pPr lvl="0"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cs-CZ" dirty="0" smtClean="0"/>
              <a:t>Pl elektronické zdroje - pokračování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ENY – Politechnika Wrocławska </a:t>
            </a:r>
            <a:endParaRPr lang="en-GB" dirty="0" smtClean="0"/>
          </a:p>
          <a:p>
            <a:pPr>
              <a:buNone/>
            </a:pPr>
            <a:r>
              <a:rPr lang="cs-CZ" dirty="0" smtClean="0">
                <a:hlinkClick r:id="rId2"/>
              </a:rPr>
              <a:t>http://zet10.ipee.pwr.wroc.pl/</a:t>
            </a:r>
            <a:r>
              <a:rPr lang="cs-CZ" dirty="0" smtClean="0"/>
              <a:t> </a:t>
            </a:r>
          </a:p>
          <a:p>
            <a:r>
              <a:rPr lang="cs-CZ" dirty="0" smtClean="0"/>
              <a:t>RUŁ – Uniwersytet Łódzki </a:t>
            </a:r>
          </a:p>
          <a:p>
            <a:pPr>
              <a:buNone/>
            </a:pPr>
            <a:r>
              <a:rPr lang="cs-CZ" dirty="0" smtClean="0">
                <a:hlinkClick r:id="rId3"/>
              </a:rPr>
              <a:t>http://repozytorium.uni.lodz.pl:8080/xmlui/</a:t>
            </a:r>
            <a:r>
              <a:rPr lang="cs-CZ" dirty="0" smtClean="0"/>
              <a:t> </a:t>
            </a:r>
          </a:p>
          <a:p>
            <a:r>
              <a:rPr lang="cs-CZ" dirty="0" smtClean="0"/>
              <a:t>UTP – Uniwersytet Techniczno-Przyrodniczy w Bydgoszczy </a:t>
            </a:r>
          </a:p>
          <a:p>
            <a:pPr>
              <a:buNone/>
            </a:pPr>
            <a:r>
              <a:rPr lang="cs-CZ" dirty="0" smtClean="0">
                <a:hlinkClick r:id="rId4"/>
              </a:rPr>
              <a:t>http://dlibra.utp.edu.pl/dlibra</a:t>
            </a:r>
            <a:r>
              <a:rPr lang="cs-CZ" dirty="0" smtClean="0"/>
              <a:t> </a:t>
            </a:r>
          </a:p>
          <a:p>
            <a:pPr lvl="0">
              <a:buNone/>
            </a:pPr>
            <a:r>
              <a:rPr lang="cs-CZ" i="1" dirty="0" smtClean="0"/>
              <a:t>Aktualna lista na podstawie wykazu z </a:t>
            </a:r>
            <a:r>
              <a:rPr lang="cs-CZ" dirty="0" smtClean="0"/>
              <a:t>serwisu EBIB</a:t>
            </a:r>
          </a:p>
          <a:p>
            <a:pPr lvl="0">
              <a:buNone/>
            </a:pPr>
            <a:endParaRPr lang="cs-CZ" dirty="0" smtClean="0"/>
          </a:p>
          <a:p>
            <a:pPr>
              <a:buNone/>
            </a:pPr>
            <a:r>
              <a:rPr lang="cs-CZ" sz="1800" dirty="0" smtClean="0"/>
              <a:t>Kulczycki,poradnik, s.36. Dostupné z: </a:t>
            </a:r>
            <a:r>
              <a:rPr lang="cs-CZ" sz="1800" u="sng" dirty="0" smtClean="0">
                <a:hlinkClick r:id="rId5"/>
              </a:rPr>
              <a:t>http://ekulczycki.pl/warsztat_badacza/poradnik/</a:t>
            </a:r>
            <a:endParaRPr lang="cs-CZ" sz="1800" dirty="0" smtClean="0"/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b="1" dirty="0" smtClean="0"/>
              <a:t>Mezinárodní vyhledávač repozytorií:</a:t>
            </a:r>
          </a:p>
          <a:p>
            <a:pPr lvl="0">
              <a:buNone/>
            </a:pPr>
            <a:r>
              <a:rPr lang="cs-CZ" b="1" dirty="0" smtClean="0">
                <a:hlinkClick r:id="rId6"/>
              </a:rPr>
              <a:t>www.opendoar.org</a:t>
            </a:r>
            <a:r>
              <a:rPr lang="cs-CZ" b="1" dirty="0" smtClean="0"/>
              <a:t> </a:t>
            </a:r>
          </a:p>
          <a:p>
            <a:pPr lvl="0">
              <a:buNone/>
            </a:pPr>
            <a:r>
              <a:rPr lang="cs-CZ" dirty="0" smtClean="0">
                <a:hlinkClick r:id="rId7"/>
              </a:rPr>
              <a:t>http://www.opendoar.org/new1find.php?p=1&amp;step=1&amp;cID=172&amp;format=full&amp;sort=r.rName</a:t>
            </a:r>
            <a:r>
              <a:rPr lang="cs-CZ" dirty="0" smtClean="0"/>
              <a:t> (Polsko – 75 repozytorií)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Např. Biblioteka Ślaska </a:t>
            </a:r>
            <a:r>
              <a:rPr lang="cs-CZ" dirty="0" smtClean="0">
                <a:hlinkClick r:id="rId8"/>
              </a:rPr>
              <a:t>http://www.sbc.org.pl/dlibra</a:t>
            </a:r>
            <a:r>
              <a:rPr lang="cs-CZ" dirty="0" smtClean="0"/>
              <a:t> </a:t>
            </a:r>
          </a:p>
          <a:p>
            <a:pPr lvl="0">
              <a:buNone/>
            </a:pPr>
            <a:r>
              <a:rPr lang="cs-CZ" dirty="0" smtClean="0"/>
              <a:t>Cyfrowa biblioteka ormiańska </a:t>
            </a:r>
            <a:r>
              <a:rPr lang="cs-CZ" dirty="0" smtClean="0">
                <a:hlinkClick r:id="rId9"/>
              </a:rPr>
              <a:t>http://bibliotekaormianska.pl/dlibra</a:t>
            </a:r>
            <a:endParaRPr lang="cs-CZ" dirty="0" smtClean="0"/>
          </a:p>
          <a:p>
            <a:pPr lvl="0">
              <a:buNone/>
            </a:pPr>
            <a:r>
              <a:rPr lang="cs-CZ" dirty="0" smtClean="0"/>
              <a:t>Formal Linguistics Department Wawa </a:t>
            </a:r>
            <a:r>
              <a:rPr lang="cs-CZ" dirty="0" smtClean="0">
                <a:hlinkClick r:id="rId10"/>
              </a:rPr>
              <a:t>http://bc.klf.uw.edu.pl/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ČÍST?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11 z 10 čtenářů doporučuje 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WRYCZA-BEKIER, J. </a:t>
            </a:r>
            <a:r>
              <a:rPr lang="cs-CZ" i="1" dirty="0" smtClean="0"/>
              <a:t>Kreatywna praca dyplomowa</a:t>
            </a:r>
            <a:r>
              <a:rPr lang="cs-CZ" dirty="0" smtClean="0"/>
              <a:t>. Gliwice: Helion, 2011.</a:t>
            </a:r>
          </a:p>
          <a:p>
            <a:r>
              <a:rPr lang="cs-CZ" dirty="0" smtClean="0"/>
              <a:t>ŠANDEROVÁ, J. </a:t>
            </a:r>
            <a:r>
              <a:rPr lang="cs-CZ" i="1" dirty="0" smtClean="0"/>
              <a:t>Jak číst a psát odborný text ve společenských vědách</a:t>
            </a:r>
            <a:r>
              <a:rPr lang="cs-CZ" dirty="0" smtClean="0"/>
              <a:t>. Praha: SLON, 2009.</a:t>
            </a:r>
          </a:p>
          <a:p>
            <a:pPr lvl="0"/>
            <a:r>
              <a:rPr lang="cs-CZ" dirty="0" smtClean="0"/>
              <a:t>ČMEJRKOVÁ, S., F. DANEŠ, and J. SVĚTLÁ. </a:t>
            </a:r>
            <a:r>
              <a:rPr lang="cs-CZ" i="1" dirty="0" smtClean="0"/>
              <a:t>Jak napsat odborný text. 1. vyd. Praha: Leda, 1999.</a:t>
            </a:r>
          </a:p>
          <a:p>
            <a:pPr lvl="0"/>
            <a:endParaRPr lang="cs-CZ" i="1" dirty="0" smtClean="0"/>
          </a:p>
          <a:p>
            <a:pPr lvl="0"/>
            <a:r>
              <a:rPr lang="cs-CZ" dirty="0" smtClean="0"/>
              <a:t>BUZAN, T. </a:t>
            </a:r>
            <a:r>
              <a:rPr lang="cs-CZ" i="1" dirty="0" smtClean="0"/>
              <a:t>Rychlé čtení: čtěte rychleji, učte se lépe, dokažte víc</a:t>
            </a:r>
            <a:r>
              <a:rPr lang="cs-CZ" dirty="0" smtClean="0"/>
              <a:t>. Brno: BizBooks, 2013.</a:t>
            </a:r>
          </a:p>
          <a:p>
            <a:r>
              <a:rPr lang="cs-CZ" dirty="0" smtClean="0"/>
              <a:t>ČINKA, L. </a:t>
            </a:r>
            <a:r>
              <a:rPr lang="cs-CZ" i="1" dirty="0" smtClean="0"/>
              <a:t>Ovládněte svůj mozek: poslední kniha o mozku a zrychleném učení, kterou budete potřebovat</a:t>
            </a:r>
            <a:r>
              <a:rPr lang="cs-CZ" dirty="0" smtClean="0"/>
              <a:t>. Brno: BizBooks, 2012.</a:t>
            </a:r>
          </a:p>
          <a:p>
            <a:pPr lvl="0"/>
            <a:endParaRPr lang="cs-CZ" i="1" dirty="0" smtClean="0"/>
          </a:p>
          <a:p>
            <a:pPr lvl="0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5" name="Striped Right Arrow 4"/>
          <p:cNvSpPr/>
          <p:nvPr/>
        </p:nvSpPr>
        <p:spPr>
          <a:xfrm>
            <a:off x="571472" y="207167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KURZY ÚSTAVU KNIHOVNICTVÍ FF MU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Jednou za semestr: </a:t>
            </a:r>
            <a:r>
              <a:rPr lang="cs-CZ" u="sng" dirty="0" smtClean="0">
                <a:hlinkClick r:id="rId2"/>
              </a:rPr>
              <a:t>http://knihovna.phil.muni.cz/informacni-vzdelavani</a:t>
            </a:r>
            <a:endParaRPr lang="cs-CZ" u="sng" dirty="0" smtClean="0"/>
          </a:p>
          <a:p>
            <a:pPr lvl="0"/>
            <a:r>
              <a:rPr lang="cs-CZ" u="sng" dirty="0" smtClean="0">
                <a:hlinkClick r:id="rId3"/>
              </a:rPr>
              <a:t>http://knihovna.phil.muni.cz/akce</a:t>
            </a:r>
            <a:endParaRPr lang="cs-CZ" dirty="0" smtClean="0"/>
          </a:p>
          <a:p>
            <a:pPr lvl="0"/>
            <a:r>
              <a:rPr lang="cs-CZ" dirty="0" smtClean="0"/>
              <a:t>19. 2. a 20. 2.</a:t>
            </a:r>
            <a:br>
              <a:rPr lang="cs-CZ" dirty="0" smtClean="0"/>
            </a:br>
            <a:r>
              <a:rPr lang="cs-CZ" dirty="0" smtClean="0"/>
              <a:t>Průvodce databázemi MU aneb Kvalitní zdroje pro vaše studium</a:t>
            </a:r>
            <a:br>
              <a:rPr lang="cs-CZ" dirty="0" smtClean="0"/>
            </a:br>
            <a:r>
              <a:rPr lang="cs-CZ" dirty="0" smtClean="0"/>
              <a:t>26. 2. a 27. 2.</a:t>
            </a:r>
            <a:br>
              <a:rPr lang="cs-CZ" dirty="0" smtClean="0"/>
            </a:br>
            <a:r>
              <a:rPr lang="cs-CZ" dirty="0" smtClean="0"/>
              <a:t>Průvodce databázemi JSTOR a ScienceDirect</a:t>
            </a:r>
            <a:br>
              <a:rPr lang="cs-CZ" dirty="0" smtClean="0"/>
            </a:br>
            <a:r>
              <a:rPr lang="cs-CZ" dirty="0" smtClean="0"/>
              <a:t>5. 3. a 6. 3.</a:t>
            </a:r>
            <a:br>
              <a:rPr lang="cs-CZ" dirty="0" smtClean="0"/>
            </a:br>
            <a:r>
              <a:rPr lang="cs-CZ" dirty="0" smtClean="0"/>
              <a:t>Průvodce databázemi Oxford Journals a Cambridge Journals</a:t>
            </a:r>
            <a:br>
              <a:rPr lang="cs-CZ" dirty="0" smtClean="0"/>
            </a:br>
            <a:r>
              <a:rPr lang="cs-CZ" dirty="0" smtClean="0"/>
              <a:t>12. 3. a 13. 3.</a:t>
            </a:r>
            <a:br>
              <a:rPr lang="cs-CZ" dirty="0" smtClean="0"/>
            </a:br>
            <a:r>
              <a:rPr lang="cs-CZ" dirty="0" smtClean="0"/>
              <a:t>Elektronické informační zdroje nejen pro filology</a:t>
            </a:r>
            <a:br>
              <a:rPr lang="cs-CZ" dirty="0" smtClean="0"/>
            </a:br>
            <a:r>
              <a:rPr lang="cs-CZ" dirty="0" smtClean="0"/>
              <a:t>- se zaměřením na zdroje pro anglistiku a germanistiku</a:t>
            </a:r>
            <a:br>
              <a:rPr lang="cs-CZ" dirty="0" smtClean="0"/>
            </a:br>
            <a:r>
              <a:rPr lang="cs-CZ" dirty="0" smtClean="0"/>
              <a:t>19. 3. a 20. 3.</a:t>
            </a:r>
            <a:br>
              <a:rPr lang="cs-CZ" dirty="0" smtClean="0"/>
            </a:br>
            <a:r>
              <a:rPr lang="cs-CZ" b="1" dirty="0" smtClean="0"/>
              <a:t>Kreativní techniky: asociace a myšlenkové mapy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26. 3. a 27. 3.</a:t>
            </a:r>
            <a:br>
              <a:rPr lang="cs-CZ" dirty="0" smtClean="0"/>
            </a:br>
            <a:r>
              <a:rPr lang="cs-CZ" dirty="0" smtClean="0"/>
              <a:t>MS Word “diplomka”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    2. 4. a 3. 4.</a:t>
            </a:r>
            <a:br>
              <a:rPr lang="cs-CZ" dirty="0" smtClean="0"/>
            </a:br>
            <a:r>
              <a:rPr lang="cs-CZ" dirty="0" smtClean="0"/>
              <a:t>MS Word “extended” aneb Křivánkovy špeky z Wordu</a:t>
            </a:r>
            <a:br>
              <a:rPr lang="cs-CZ" dirty="0" smtClean="0"/>
            </a:br>
            <a:r>
              <a:rPr lang="cs-CZ" dirty="0" smtClean="0"/>
              <a:t>9. 4. a 10. 4.</a:t>
            </a:r>
            <a:br>
              <a:rPr lang="cs-CZ" dirty="0" smtClean="0"/>
            </a:br>
            <a:r>
              <a:rPr lang="cs-CZ" dirty="0" smtClean="0"/>
              <a:t>MS Excel pro začátečníky</a:t>
            </a:r>
            <a:br>
              <a:rPr lang="cs-CZ" dirty="0" smtClean="0"/>
            </a:br>
            <a:r>
              <a:rPr lang="cs-CZ" dirty="0" smtClean="0"/>
              <a:t>16. 4. a 17. 4.</a:t>
            </a:r>
            <a:br>
              <a:rPr lang="cs-CZ" dirty="0" smtClean="0"/>
            </a:br>
            <a:r>
              <a:rPr lang="cs-CZ" b="1" dirty="0" smtClean="0"/>
              <a:t>Tvorba odborného textu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23. 4. a 24. 4.</a:t>
            </a:r>
            <a:br>
              <a:rPr lang="cs-CZ" dirty="0" smtClean="0"/>
            </a:br>
            <a:r>
              <a:rPr lang="cs-CZ" b="1" dirty="0" smtClean="0"/>
              <a:t>Bibliografické citace a metody citování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30. 4.</a:t>
            </a:r>
            <a:br>
              <a:rPr lang="cs-CZ" dirty="0" smtClean="0"/>
            </a:br>
            <a:r>
              <a:rPr lang="cs-CZ" dirty="0" smtClean="0"/>
              <a:t>Jak na prezentace aneb průvodce PowerPointem</a:t>
            </a:r>
            <a:br>
              <a:rPr lang="cs-CZ" dirty="0" smtClean="0"/>
            </a:br>
            <a:r>
              <a:rPr lang="cs-CZ" dirty="0" smtClean="0"/>
              <a:t>7. 5.</a:t>
            </a:r>
            <a:br>
              <a:rPr lang="cs-CZ" dirty="0" smtClean="0"/>
            </a:br>
            <a:r>
              <a:rPr lang="cs-CZ" dirty="0" smtClean="0"/>
              <a:t>Prezentujeme kvalitně a efektivně</a:t>
            </a:r>
            <a:br>
              <a:rPr lang="cs-CZ" dirty="0" smtClean="0"/>
            </a:br>
            <a:r>
              <a:rPr lang="cs-CZ" dirty="0" smtClean="0"/>
              <a:t>14. 5. a 15. 5.</a:t>
            </a:r>
            <a:br>
              <a:rPr lang="cs-CZ" dirty="0" smtClean="0"/>
            </a:br>
            <a:r>
              <a:rPr lang="cs-CZ" b="1" dirty="0" smtClean="0"/>
              <a:t>Online nástroje pro efektivní studium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KNIHOVNÍCI NÁM POMÁHAJÍ – TAK JE </a:t>
            </a:r>
            <a:r>
              <a:rPr lang="cs-CZ" dirty="0" smtClean="0"/>
              <a:t>VYUŽÍVEJTE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5" name="Picture 4" descr="LIBRARI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7" y="2357437"/>
            <a:ext cx="4000521" cy="35004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Před čtením...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(na základě knihy kretywna praca dyplomowa, s.13-26)</a:t>
            </a:r>
            <a:endParaRPr lang="cs-CZ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cs-CZ" b="1" dirty="0" smtClean="0"/>
              <a:t>Představované postupy slouží jako inspirace pro vás.</a:t>
            </a:r>
          </a:p>
          <a:p>
            <a:pPr algn="ctr">
              <a:buNone/>
            </a:pPr>
            <a:r>
              <a:rPr lang="cs-CZ" b="1" dirty="0" smtClean="0"/>
              <a:t>Možná vám některé z nich dost ulehčí váš studentský život.</a:t>
            </a:r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Proto EXPERIMENTUJTE!</a:t>
            </a:r>
          </a:p>
          <a:p>
            <a:pPr algn="ctr">
              <a:buNone/>
            </a:pPr>
            <a:r>
              <a:rPr lang="cs-CZ" b="1" dirty="0" smtClean="0"/>
              <a:t>GIVE čtecí strategie A CHANCE!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„Jaká jsou moje očekávání od textu?“ </a:t>
            </a:r>
            <a:r>
              <a:rPr lang="cs-CZ" dirty="0" smtClean="0"/>
              <a:t>– snadněji s textem pak navážeme hovor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Brainstorming</a:t>
            </a:r>
            <a:r>
              <a:rPr lang="cs-CZ" dirty="0" smtClean="0"/>
              <a:t> – po přečtení nadpisu krátký brainstorming – výsledná hesla lze brát za očekávání od textu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Automatické psaní </a:t>
            </a:r>
            <a:r>
              <a:rPr lang="cs-CZ" dirty="0" smtClean="0"/>
              <a:t>– technika na rozepsání se, především, když do své práce chceme zakomponovat čtený text. Napište bez přemýšlení, co vás napadá v souvislosti s nadpisem nebo tématem textu. Stylistiku či gramatiku neřešte. Po přečtení textu zkonfrontujte své předpoklady se skutečností.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Vizualizace nadpisu </a:t>
            </a:r>
            <a:r>
              <a:rPr lang="cs-CZ" dirty="0" smtClean="0"/>
              <a:t>– zavřete oči. Jaký obraz vám vyvstane, když pomyslíte na nadpis práce? Nakreslete to – skvělý impuls kreativnímu myšlení.</a:t>
            </a:r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Fakta a mýty </a:t>
            </a:r>
            <a:r>
              <a:rPr lang="cs-CZ" dirty="0" smtClean="0"/>
              <a:t>– rozdělte stranu A4 na dvě části. Do prvního sloupce  napište všechny mýty/stereotypy, co vás v souvislosti s nadpisem napadají. Druhou část doplňte po přečtení textu.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Myšlenková mapa </a:t>
            </a:r>
            <a:r>
              <a:rPr lang="cs-CZ" dirty="0" smtClean="0"/>
              <a:t>– Strana A4 vodorovně, doprostřed klíčové slovo, ve směru hodinových ručiček dopisujte větve dalších klíčových slov, co vás v souvislosti s nadpisem napadají – i takto lze poznat svá očekávání od textu.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Tematická síť </a:t>
            </a:r>
            <a:r>
              <a:rPr lang="cs-CZ" dirty="0" smtClean="0"/>
              <a:t>– vzpomeňte si na všechny texty, které jste v souvislosti s danou tématikou četli, můžete si je zaznačit do podoby myšlenkové mapy. Tu si uchovejte, bude se vám postupně plnit.</a:t>
            </a:r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ČTENÍ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 smtClean="0"/>
              <a:t>Sokratovská metoda </a:t>
            </a:r>
            <a:r>
              <a:rPr lang="cs-CZ" dirty="0" smtClean="0"/>
              <a:t>– čtenář je nedůvěřivý, zadává textu spoustu otázek</a:t>
            </a:r>
          </a:p>
          <a:p>
            <a:pPr lvl="0">
              <a:buNone/>
            </a:pPr>
            <a:endParaRPr lang="cs-CZ" dirty="0" smtClean="0"/>
          </a:p>
          <a:p>
            <a:r>
              <a:rPr lang="cs-CZ" dirty="0" smtClean="0"/>
              <a:t>Pokud během čtení nemáte chuť zadávat otázky, znamená to, že se ještě necítíte být rovnocenným partnerem do diskuze.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Tehdy je třeba se na text připravit: </a:t>
            </a:r>
            <a:r>
              <a:rPr lang="cs-CZ" b="1" dirty="0" smtClean="0"/>
              <a:t>po 1.přečtení </a:t>
            </a:r>
            <a:r>
              <a:rPr lang="cs-CZ" dirty="0" smtClean="0"/>
              <a:t>si připravte formulář s otázkami, ke kterým dopište odpovědi ve formě klíčových slov (</a:t>
            </a:r>
            <a:r>
              <a:rPr lang="cs-CZ" b="1" dirty="0" smtClean="0"/>
              <a:t>Kdo? Co? Kdy? Kde?Jak? Jakým způsobem?Proč?Jak došlo k..?Proč ne..?Co by bylo, kdyby…?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Nejdůležitější postup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sz="3500" b="1" dirty="0" smtClean="0"/>
              <a:t>Metoda SQR </a:t>
            </a:r>
            <a:r>
              <a:rPr lang="cs-CZ" dirty="0" smtClean="0"/>
              <a:t>(Survey-Question-Read) – metoda kritického čtení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b="1" dirty="0" smtClean="0"/>
              <a:t>Survey/Przejrzyj </a:t>
            </a:r>
            <a:r>
              <a:rPr lang="cs-CZ" dirty="0" smtClean="0"/>
              <a:t>– získání přehledu, orientační body (úvod, obsah, nadpisy, podnadpisy, obrázky, tabulky, grafy, věcný a jmenný rejstřík. </a:t>
            </a:r>
            <a:r>
              <a:rPr lang="cs-CZ" u="sng" dirty="0" smtClean="0"/>
              <a:t>V případě článku</a:t>
            </a:r>
            <a:r>
              <a:rPr lang="cs-CZ" dirty="0" smtClean="0"/>
              <a:t>: </a:t>
            </a:r>
            <a:r>
              <a:rPr lang="cs-CZ" b="1" dirty="0" smtClean="0"/>
              <a:t>nadpis – podnadpisy – abstrakt</a:t>
            </a:r>
            <a:r>
              <a:rPr lang="cs-CZ" dirty="0" smtClean="0"/>
              <a:t> – obrázky, tabulky, grafy - bibliografie)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b="1" dirty="0" smtClean="0"/>
              <a:t>Question/Zadaj pytania </a:t>
            </a:r>
            <a:r>
              <a:rPr lang="cs-CZ" dirty="0" smtClean="0"/>
              <a:t>– pokud po přehledu nemáš otázky, přetvoř nadpisy/podnadpisy v otázky. Další př. Otázek: Jak autor argumentuje? S jakými tvrzeními souhlasí a která odmítá? Co mě napadá v růběhu čtení? Co nového mi text přináší?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b="1" dirty="0" smtClean="0"/>
              <a:t>Read/Czytaj </a:t>
            </a:r>
            <a:r>
              <a:rPr lang="cs-CZ" dirty="0" smtClean="0"/>
              <a:t>– Během 2.čtení se snaž nacházet odpovědi na své otázky. Kontroluj po každém odstavci.</a:t>
            </a:r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VÍTE, CO VŠE DOKÁŽE GOOGLE?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u="sng" dirty="0" smtClean="0">
              <a:hlinkClick r:id="rId2"/>
            </a:endParaRPr>
          </a:p>
          <a:p>
            <a:endParaRPr lang="cs-CZ" u="sng" dirty="0" smtClean="0">
              <a:hlinkClick r:id="rId2"/>
            </a:endParaRPr>
          </a:p>
          <a:p>
            <a:endParaRPr lang="cs-CZ" u="sng" dirty="0" smtClean="0">
              <a:hlinkClick r:id="rId2"/>
            </a:endParaRPr>
          </a:p>
          <a:p>
            <a:endParaRPr lang="cs-CZ" u="sng" dirty="0" smtClean="0">
              <a:hlinkClick r:id="rId2"/>
            </a:endParaRPr>
          </a:p>
          <a:p>
            <a:endParaRPr lang="cs-CZ" u="sng" dirty="0" smtClean="0">
              <a:hlinkClick r:id="rId2"/>
            </a:endParaRPr>
          </a:p>
          <a:p>
            <a:endParaRPr lang="cs-CZ" u="sng" dirty="0" smtClean="0">
              <a:hlinkClick r:id="rId2"/>
            </a:endParaRPr>
          </a:p>
          <a:p>
            <a:endParaRPr lang="cs-CZ" u="sng" dirty="0" smtClean="0">
              <a:hlinkClick r:id="rId2"/>
            </a:endParaRPr>
          </a:p>
          <a:p>
            <a:pPr>
              <a:buNone/>
            </a:pPr>
            <a:r>
              <a:rPr lang="cs-CZ" dirty="0" smtClean="0"/>
              <a:t>----------- </a:t>
            </a:r>
            <a:r>
              <a:rPr lang="cs-CZ" u="sng" dirty="0" smtClean="0">
                <a:hlinkClick r:id="rId3"/>
              </a:rPr>
              <a:t>http://elgoog.im/gravity/</a:t>
            </a:r>
            <a:endParaRPr lang="cs-CZ" u="sng" dirty="0" smtClean="0"/>
          </a:p>
          <a:p>
            <a:pPr>
              <a:buNone/>
            </a:pPr>
            <a:endParaRPr lang="cs-CZ" u="sng" dirty="0" smtClean="0"/>
          </a:p>
          <a:p>
            <a:pPr>
              <a:buNone/>
            </a:pPr>
            <a:r>
              <a:rPr lang="cs-CZ" dirty="0" smtClean="0"/>
              <a:t>...GOOGLE DOKÁŽE TOTO A MNOHEM VÍC!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5" name="Picture 4" descr="6a86a2b3623ef560eed74cc3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8072494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500" b="1" dirty="0" smtClean="0"/>
              <a:t>Metoda SQ3R </a:t>
            </a:r>
            <a:r>
              <a:rPr lang="cs-CZ" dirty="0" smtClean="0"/>
              <a:t>– 5 kroků – Survey-Question-Read-Recite-Review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R2/Recite/Odpowiedz na pytania </a:t>
            </a:r>
            <a:r>
              <a:rPr lang="cs-CZ" dirty="0" smtClean="0"/>
              <a:t>– odpověz na otázky vlastními slovy (pokud to nedokážeš nebo to nejde bez dívání se do textu, není to ono)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R3/Review/Powtórz</a:t>
            </a:r>
            <a:r>
              <a:rPr lang="cs-CZ" dirty="0" smtClean="0"/>
              <a:t> – přečti text ještě jednou a odpověz na své otázky. Identifikuj nejdůležitější myšlenky a ujasni si svůj postoj k nim.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„</a:t>
            </a:r>
            <a:r>
              <a:rPr lang="cs-CZ" i="1" dirty="0" smtClean="0"/>
              <a:t>Není-li člověk schopen si základní myšlenky poznamenat z hlavy, znamená to, že textu neporozuměl.“ </a:t>
            </a:r>
            <a:r>
              <a:rPr lang="cs-CZ" dirty="0" smtClean="0"/>
              <a:t> (Šanderová, 36)</a:t>
            </a:r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albert říká...</a:t>
            </a:r>
            <a:endParaRPr lang="cs-CZ" dirty="0"/>
          </a:p>
        </p:txBody>
      </p:sp>
      <p:pic>
        <p:nvPicPr>
          <p:cNvPr id="5" name="Content Placeholder 4" descr="66717_10151532320838360_2094968429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6498167" cy="48736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/>
          </a:bodyPr>
          <a:lstStyle/>
          <a:p>
            <a:r>
              <a:rPr lang="cs-CZ" dirty="0" smtClean="0"/>
              <a:t>Ale není třeba se děsit </a:t>
            </a:r>
            <a:br>
              <a:rPr lang="cs-CZ" dirty="0" smtClean="0"/>
            </a:br>
            <a:r>
              <a:rPr lang="cs-CZ" sz="2200" dirty="0" smtClean="0"/>
              <a:t>– osvojte si pár technik efektivního čtení, které vám vyhovují, a je to v suchu.</a:t>
            </a:r>
            <a:endParaRPr lang="cs-CZ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5" name="Picture 4" descr="ksiazk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7620000" cy="45529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PODTRHÁVÁNÍ?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sz="2800" b="1" dirty="0" smtClean="0"/>
              <a:t>teprve PO přečtení textu!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Smyslem nemá být podtrhnout vše, co se zdá být důležité. </a:t>
            </a:r>
            <a:r>
              <a:rPr lang="cs-CZ" dirty="0" smtClean="0"/>
              <a:t>–  třeba to ani důležité není, ve světle celého textu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Má orientaci v textu zjednodušit! </a:t>
            </a:r>
            <a:r>
              <a:rPr lang="cs-CZ" dirty="0" smtClean="0"/>
              <a:t>– (a tak toho v textu nemůže být příliš...)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Vymyslete si vlastní značky!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zaznamenávání si v textu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Gradace důležitosti </a:t>
            </a:r>
            <a:r>
              <a:rPr lang="cs-CZ" dirty="0" smtClean="0"/>
              <a:t>– tučně důležité, tence souvislosti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Poznámky na okrajích </a:t>
            </a:r>
            <a:r>
              <a:rPr lang="cs-CZ" dirty="0" smtClean="0"/>
              <a:t>– klíčová slova a komentáře </a:t>
            </a:r>
            <a:r>
              <a:rPr lang="cs-CZ" u="sng" dirty="0" smtClean="0"/>
              <a:t>– orientace a identifikace smyslu vlastními slovy. Dobré označovat si takto každý odstavec. Tvorba nadpisu odstavce, klíčové slovní spojení charakterizující jeho obsah.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Vlastní zkratky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Vlastní symboly </a:t>
            </a:r>
            <a:r>
              <a:rPr lang="cs-CZ" dirty="0" smtClean="0"/>
              <a:t>– symboly charakterizující tvé reakce na daný text (vykřičník, otazník, smajlíky, obrázky...)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Vlastní nadpisy a podnadpisy </a:t>
            </a:r>
            <a:r>
              <a:rPr lang="cs-CZ" dirty="0" smtClean="0"/>
              <a:t>(když je text špatně a málo členěný)</a:t>
            </a:r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přečteného textu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sz="3200" b="1" dirty="0" smtClean="0"/>
              <a:t>Poslední fáze čtení</a:t>
            </a:r>
          </a:p>
          <a:p>
            <a:endParaRPr lang="cs-CZ" dirty="0" smtClean="0"/>
          </a:p>
          <a:p>
            <a:r>
              <a:rPr lang="cs-CZ" b="1" u="sng" dirty="0" smtClean="0"/>
              <a:t>Nové termíny </a:t>
            </a:r>
          </a:p>
          <a:p>
            <a:pPr marL="457200" indent="-457200">
              <a:buAutoNum type="alphaLcParenR"/>
            </a:pPr>
            <a:r>
              <a:rPr lang="cs-CZ" dirty="0" smtClean="0"/>
              <a:t>udělej si seznam nejdůležitějších termínů v textu</a:t>
            </a:r>
          </a:p>
          <a:p>
            <a:pPr marL="457200" indent="-457200">
              <a:buAutoNum type="alphaLcParenR"/>
            </a:pPr>
            <a:r>
              <a:rPr lang="cs-CZ" dirty="0" smtClean="0"/>
              <a:t>napiš jejich definici</a:t>
            </a:r>
          </a:p>
          <a:p>
            <a:pPr marL="457200" indent="-457200">
              <a:buAutoNum type="alphaLcParenR"/>
            </a:pPr>
            <a:r>
              <a:rPr lang="cs-CZ" dirty="0" smtClean="0"/>
              <a:t>napiš krátký text, několik málo vět, ve kterém budou ideálně všechny vystupovat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b="1" dirty="0" smtClean="0"/>
              <a:t>Struktura argumentace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Jak autor pracuje se svým tvrzením? Příklady, analýzy, statistiky, tvrzení autorit...  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b="1" dirty="0" smtClean="0"/>
              <a:t>Myšlenková mapa </a:t>
            </a:r>
            <a:r>
              <a:rPr lang="cs-CZ" dirty="0" smtClean="0"/>
              <a:t>– dá se porovnat s tou vzniklou před čtením, a jinak slouží jako skvělá katalogizace nového pro mozek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b="1" dirty="0" smtClean="0"/>
              <a:t>Tématická síť </a:t>
            </a:r>
            <a:r>
              <a:rPr lang="cs-CZ" dirty="0" smtClean="0"/>
              <a:t>- --//--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b="1" u="sng" dirty="0" smtClean="0"/>
              <a:t>Sněhová koule </a:t>
            </a:r>
            <a:r>
              <a:rPr lang="cs-CZ" dirty="0" smtClean="0"/>
              <a:t>– napiš svůj názor na text ve 2 větách. Potom ve 3, pak 4...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None/>
            </a:pPr>
            <a:r>
              <a:rPr lang="cs-CZ" b="1" dirty="0" smtClean="0"/>
              <a:t>Metoda 2 sloupců </a:t>
            </a:r>
            <a:r>
              <a:rPr lang="cs-CZ" dirty="0" smtClean="0"/>
              <a:t>– 1.sloupec (názory autora), 2.sloupec (vlastní názory)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b="1" dirty="0" smtClean="0"/>
              <a:t>Vlastní komentář </a:t>
            </a:r>
            <a:r>
              <a:rPr lang="cs-CZ" dirty="0" smtClean="0"/>
              <a:t>– za pomoci automatického psaní. Následně srovnej svůj text se způsobem argumentace autora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b="1" dirty="0" smtClean="0"/>
              <a:t>Obhajoba textu </a:t>
            </a:r>
            <a:r>
              <a:rPr lang="cs-CZ" dirty="0" smtClean="0"/>
              <a:t>– představ si, že musíš defenzivně reagovat na drsnou kritiku o čteném textu. Co uvedeš na obhajobu autorovy argumentace?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b="1" dirty="0" smtClean="0"/>
              <a:t>Kritika textu </a:t>
            </a:r>
            <a:r>
              <a:rPr lang="cs-CZ" dirty="0" smtClean="0"/>
              <a:t>– napiš drsnou kritiku čteného textu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b="1" dirty="0" smtClean="0"/>
              <a:t>Literární útvar </a:t>
            </a:r>
            <a:r>
              <a:rPr lang="cs-CZ" dirty="0" smtClean="0"/>
              <a:t>– napiš krátkou prózu, haiku nebo co ti jen vyhovuje, za účelem zapamatování si tezí textu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b="1" dirty="0" smtClean="0"/>
              <a:t>Blog </a:t>
            </a:r>
            <a:r>
              <a:rPr lang="cs-CZ" b="1" dirty="0" smtClean="0"/>
              <a:t> - </a:t>
            </a:r>
            <a:r>
              <a:rPr lang="cs-CZ" dirty="0" smtClean="0"/>
              <a:t>blogujte o tom, co jste přečetli a co si o tom myslíte</a:t>
            </a:r>
          </a:p>
          <a:p>
            <a:pPr marL="457200" indent="-457200">
              <a:buNone/>
            </a:pPr>
            <a:endParaRPr lang="cs-CZ" b="1" dirty="0" smtClean="0"/>
          </a:p>
          <a:p>
            <a:pPr marL="457200" indent="-457200">
              <a:buNone/>
            </a:pPr>
            <a:r>
              <a:rPr lang="cs-CZ" b="1" dirty="0" smtClean="0"/>
              <a:t>Google docs – </a:t>
            </a:r>
            <a:r>
              <a:rPr lang="cs-CZ" dirty="0" smtClean="0"/>
              <a:t>tvorba kartotéky</a:t>
            </a:r>
            <a:r>
              <a:rPr lang="cs-CZ" dirty="0" smtClean="0"/>
              <a:t>! Pokud se vám líbí nějaká pasáž z textu, přepište si ji do jednoho docsu, doplňte bibliografické údaje a váš komentář. Takto to budete moci vždy použít do nějaké vaší seminární, diplomové či jiné práce. Časem se vám může taková databáze docela pěkně rozrůst.</a:t>
            </a:r>
            <a:endParaRPr lang="cs-CZ" dirty="0" smtClean="0"/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b="1" dirty="0" smtClean="0"/>
              <a:t>Software for knowledge management</a:t>
            </a:r>
          </a:p>
          <a:p>
            <a:pPr marL="457200" indent="-457200">
              <a:buNone/>
            </a:pPr>
            <a:r>
              <a:rPr lang="cs-CZ" dirty="0" smtClean="0">
                <a:hlinkClick r:id="rId2"/>
              </a:rPr>
              <a:t>http://sourceforge.net/directory/business-enterprise/knowledgemanagement/os:windows/freshness:recently-updated/</a:t>
            </a:r>
            <a:r>
              <a:rPr lang="cs-CZ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cs-CZ" dirty="0" smtClean="0"/>
              <a:t>Porozumět textu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Porozumět textu </a:t>
            </a:r>
            <a:r>
              <a:rPr lang="cs-CZ" b="1" dirty="0" smtClean="0"/>
              <a:t>znamená umět bez váhání odpovědět na 3 základní otázky </a:t>
            </a:r>
            <a:r>
              <a:rPr lang="cs-CZ" sz="1600" dirty="0" smtClean="0"/>
              <a:t>(Šanderová,24-25):</a:t>
            </a:r>
          </a:p>
          <a:p>
            <a:pPr>
              <a:buNone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graphicFrame>
        <p:nvGraphicFramePr>
          <p:cNvPr id="5" name="Diagram 4"/>
          <p:cNvGraphicFramePr/>
          <p:nvPr/>
        </p:nvGraphicFramePr>
        <p:xfrm>
          <a:off x="928662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!!! EXPERIMENTUJTE !!!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5" name="Picture 4" descr="ekspery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444500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 jo, ale jak to všechno stihnout?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286248" y="1571612"/>
            <a:ext cx="3657600" cy="45720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Picture 4" descr="zjb009-pile-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143404" cy="4000528"/>
          </a:xfrm>
          <a:prstGeom prst="rect">
            <a:avLst/>
          </a:prstGeom>
        </p:spPr>
      </p:pic>
      <p:pic>
        <p:nvPicPr>
          <p:cNvPr id="7" name="Picture 6" descr="i-73c19bd88539520d00a6fc53d6eb2f2b-buried-under-books-no-words-alp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00" y="1600428"/>
            <a:ext cx="7200000" cy="36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MiniKvíz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cs-CZ" sz="4500" b="1" dirty="0" smtClean="0"/>
              <a:t>1) Víte, co je google scholar?</a:t>
            </a:r>
            <a:endParaRPr lang="cs-CZ" sz="4500" dirty="0" smtClean="0"/>
          </a:p>
          <a:p>
            <a:r>
              <a:rPr lang="cs-CZ" dirty="0" smtClean="0"/>
              <a:t>NE</a:t>
            </a:r>
          </a:p>
          <a:p>
            <a:r>
              <a:rPr lang="cs-CZ" dirty="0" smtClean="0"/>
              <a:t>ANO ------ </a:t>
            </a:r>
            <a:r>
              <a:rPr lang="cs-CZ" sz="3800" b="1" dirty="0" smtClean="0"/>
              <a:t>Co to je?:</a:t>
            </a:r>
            <a:r>
              <a:rPr lang="cs-CZ" sz="3800" dirty="0" smtClean="0"/>
              <a:t> </a:t>
            </a:r>
            <a:r>
              <a:rPr lang="cs-CZ" dirty="0" smtClean="0"/>
              <a:t>_______________________________________</a:t>
            </a:r>
          </a:p>
          <a:p>
            <a:r>
              <a:rPr lang="cs-CZ" dirty="0" smtClean="0"/>
              <a:t>         </a:t>
            </a:r>
            <a:r>
              <a:rPr lang="cs-CZ" b="1" dirty="0" smtClean="0"/>
              <a:t>------ </a:t>
            </a:r>
            <a:r>
              <a:rPr lang="cs-CZ" sz="3800" b="1" dirty="0" smtClean="0"/>
              <a:t>Používáte google scholar?</a:t>
            </a:r>
            <a:endParaRPr lang="cs-CZ" sz="3800" dirty="0" smtClean="0"/>
          </a:p>
          <a:p>
            <a:r>
              <a:rPr lang="cs-CZ" dirty="0" smtClean="0"/>
              <a:t>                  NE</a:t>
            </a:r>
          </a:p>
          <a:p>
            <a:r>
              <a:rPr lang="cs-CZ" dirty="0" smtClean="0"/>
              <a:t>                  ANO</a:t>
            </a:r>
          </a:p>
          <a:p>
            <a:pPr>
              <a:buNone/>
            </a:pPr>
            <a:endParaRPr lang="cs-CZ" dirty="0" smtClean="0"/>
          </a:p>
          <a:p>
            <a:pPr lvl="0">
              <a:buNone/>
            </a:pPr>
            <a:r>
              <a:rPr lang="cs-CZ" sz="4500" b="1" dirty="0" smtClean="0"/>
              <a:t>2)  Víte, co je rychločtení?</a:t>
            </a:r>
            <a:endParaRPr lang="cs-CZ" sz="4500" dirty="0" smtClean="0"/>
          </a:p>
          <a:p>
            <a:r>
              <a:rPr lang="cs-CZ" dirty="0" smtClean="0"/>
              <a:t>NE</a:t>
            </a:r>
          </a:p>
          <a:p>
            <a:r>
              <a:rPr lang="cs-CZ" dirty="0" smtClean="0"/>
              <a:t>ANO ------ </a:t>
            </a:r>
            <a:r>
              <a:rPr lang="cs-CZ" sz="3800" b="1" dirty="0" smtClean="0"/>
              <a:t>Co to je?:</a:t>
            </a:r>
            <a:r>
              <a:rPr lang="cs-CZ" sz="3800" dirty="0" smtClean="0"/>
              <a:t> </a:t>
            </a:r>
            <a:r>
              <a:rPr lang="cs-CZ" dirty="0" smtClean="0"/>
              <a:t>_______________________________________</a:t>
            </a:r>
          </a:p>
          <a:p>
            <a:r>
              <a:rPr lang="cs-CZ" dirty="0" smtClean="0"/>
              <a:t>         ------ </a:t>
            </a:r>
            <a:r>
              <a:rPr lang="cs-CZ" sz="3800" b="1" dirty="0" smtClean="0"/>
              <a:t>Učili jste se rychločtení?</a:t>
            </a:r>
            <a:endParaRPr lang="cs-CZ" sz="3800" dirty="0" smtClean="0"/>
          </a:p>
          <a:p>
            <a:r>
              <a:rPr lang="cs-CZ" dirty="0" smtClean="0"/>
              <a:t>                  NE</a:t>
            </a:r>
          </a:p>
          <a:p>
            <a:r>
              <a:rPr lang="cs-CZ" dirty="0" smtClean="0"/>
              <a:t>                  ANO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RYCHLE A EFEKTIVNĚ ČÍST?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sz="3100" b="1" dirty="0" smtClean="0"/>
              <a:t>„Přečtěte si to pomalu a pečlivě.“</a:t>
            </a:r>
          </a:p>
          <a:p>
            <a:pPr algn="ctr">
              <a:buNone/>
            </a:pPr>
            <a:r>
              <a:rPr lang="cs-CZ" sz="3100" b="1" dirty="0" smtClean="0"/>
              <a:t>OMYL!</a:t>
            </a:r>
          </a:p>
          <a:p>
            <a:pPr>
              <a:buNone/>
            </a:pPr>
            <a:r>
              <a:rPr lang="cs-CZ" sz="2600" i="1" dirty="0" smtClean="0"/>
              <a:t>Tento přístup vytváří začarovaný kruh: </a:t>
            </a:r>
            <a:r>
              <a:rPr lang="cs-CZ" sz="2600" b="1" i="1" dirty="0" smtClean="0"/>
              <a:t>čím pomaleji čtete, tím méně rozumíte</a:t>
            </a:r>
            <a:r>
              <a:rPr lang="cs-CZ" sz="2600" i="1" dirty="0" smtClean="0"/>
              <a:t>, a tím nepochopitelnější se vám text zdá být. Nakonec propradnete naprosté frustraci a často text bezmocně odložíte.“ </a:t>
            </a:r>
            <a:r>
              <a:rPr lang="cs-CZ" dirty="0" smtClean="0"/>
              <a:t>(Buzan, 145)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>
                <a:hlinkClick r:id="rId2"/>
              </a:rPr>
              <a:t>www.rozectise.cz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3"/>
              </a:rPr>
              <a:t>http://www.brainpickings.org/index.php/2013/01/16/how-to-read-faster-bill-cosby/</a:t>
            </a:r>
            <a:endParaRPr lang="cs-CZ" dirty="0" smtClean="0"/>
          </a:p>
          <a:p>
            <a:pPr lvl="0"/>
            <a:r>
              <a:rPr lang="cs-CZ" dirty="0" smtClean="0"/>
              <a:t>BUZAN, T. </a:t>
            </a:r>
            <a:r>
              <a:rPr lang="cs-CZ" i="1" dirty="0" smtClean="0"/>
              <a:t>Rychlé čtení: čtěte rychleji, učte se lépe, dokažte víc</a:t>
            </a:r>
            <a:r>
              <a:rPr lang="cs-CZ" dirty="0" smtClean="0"/>
              <a:t>. Brno: BizBooks, 2013.</a:t>
            </a:r>
          </a:p>
          <a:p>
            <a:r>
              <a:rPr lang="cs-CZ" dirty="0" smtClean="0"/>
              <a:t>ČINKA, L. </a:t>
            </a:r>
            <a:r>
              <a:rPr lang="cs-CZ" i="1" dirty="0" smtClean="0"/>
              <a:t>Ovládněte svůj mozek: poslední kniha o mozku a zrychleném učení, kterou budete potřebovat</a:t>
            </a:r>
            <a:r>
              <a:rPr lang="cs-CZ" dirty="0" smtClean="0"/>
              <a:t>. Brno: BizBooks, 2012.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 marL="457200" indent="-457200">
              <a:buAutoNum type="alphaLcParenR"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5" name="Right Arrow 4"/>
          <p:cNvSpPr/>
          <p:nvPr/>
        </p:nvSpPr>
        <p:spPr>
          <a:xfrm>
            <a:off x="785786" y="3500438"/>
            <a:ext cx="9784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Up Arrow 5"/>
          <p:cNvSpPr/>
          <p:nvPr/>
        </p:nvSpPr>
        <p:spPr>
          <a:xfrm>
            <a:off x="857224" y="6286520"/>
            <a:ext cx="48463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Up Arrow 6"/>
          <p:cNvSpPr/>
          <p:nvPr/>
        </p:nvSpPr>
        <p:spPr>
          <a:xfrm>
            <a:off x="3857620" y="6286520"/>
            <a:ext cx="48463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Up Arrow 7"/>
          <p:cNvSpPr/>
          <p:nvPr/>
        </p:nvSpPr>
        <p:spPr>
          <a:xfrm>
            <a:off x="6858016" y="6286520"/>
            <a:ext cx="48463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Down Arrow 8"/>
          <p:cNvSpPr/>
          <p:nvPr/>
        </p:nvSpPr>
        <p:spPr>
          <a:xfrm>
            <a:off x="3786182" y="3786190"/>
            <a:ext cx="484632" cy="406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Down Arrow 9"/>
          <p:cNvSpPr/>
          <p:nvPr/>
        </p:nvSpPr>
        <p:spPr>
          <a:xfrm>
            <a:off x="6858016" y="3786190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ještě jednou...toto má velký potenciál změnit váš studentský život k lepšímu...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4800" dirty="0" smtClean="0">
                <a:hlinkClick r:id="rId2"/>
              </a:rPr>
              <a:t>www.rozectise.cz</a:t>
            </a:r>
            <a:r>
              <a:rPr lang="cs-CZ" sz="4800" dirty="0" smtClean="0"/>
              <a:t> </a:t>
            </a:r>
            <a:r>
              <a:rPr lang="cs-CZ" sz="2300" dirty="0" smtClean="0"/>
              <a:t>(</a:t>
            </a:r>
            <a:r>
              <a:rPr lang="cs-CZ" sz="2300" dirty="0" smtClean="0"/>
              <a:t>především, navíc velmi též prospívá tlumočníkům, zrychluje a zkvalitňuje schopnost reakce)</a:t>
            </a:r>
            <a:endParaRPr lang="cs-CZ" sz="2300" dirty="0" smtClean="0"/>
          </a:p>
          <a:p>
            <a:endParaRPr lang="cs-CZ" sz="1400" dirty="0" smtClean="0"/>
          </a:p>
          <a:p>
            <a:r>
              <a:rPr lang="cs-CZ" sz="2200" dirty="0" smtClean="0">
                <a:hlinkClick r:id="rId3"/>
              </a:rPr>
              <a:t>http://www.brainpickings.org/index.php/2013/01/16/how-to-read-faster-bill-cosby/</a:t>
            </a:r>
            <a:endParaRPr lang="cs-CZ" sz="2200" dirty="0" smtClean="0"/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smtClean="0"/>
              <a:t>BUZAN, T. </a:t>
            </a:r>
            <a:r>
              <a:rPr lang="cs-CZ" i="1" dirty="0" smtClean="0"/>
              <a:t>Rychlé čtení: čtěte rychleji, učte se lépe, dokažte víc</a:t>
            </a:r>
            <a:r>
              <a:rPr lang="cs-CZ" dirty="0" smtClean="0"/>
              <a:t>. Brno: BizBooks, 2013.</a:t>
            </a:r>
          </a:p>
          <a:p>
            <a:pPr lvl="0">
              <a:buNone/>
            </a:pPr>
            <a:endParaRPr lang="cs-CZ" dirty="0" smtClean="0"/>
          </a:p>
          <a:p>
            <a:r>
              <a:rPr lang="cs-CZ" dirty="0" smtClean="0"/>
              <a:t>ČINKA, L. </a:t>
            </a:r>
            <a:r>
              <a:rPr lang="cs-CZ" i="1" dirty="0" smtClean="0"/>
              <a:t>Ovládněte svůj mozek: poslední kniha o mozku a zrychleném učení, kterou budete potřebovat</a:t>
            </a:r>
            <a:r>
              <a:rPr lang="cs-CZ" dirty="0" smtClean="0"/>
              <a:t>. Brno: BizBooks, 2012.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Bill Cosby radí...</a:t>
            </a:r>
            <a:br>
              <a:rPr lang="cs-CZ" dirty="0" smtClean="0"/>
            </a:br>
            <a:r>
              <a:rPr lang="cs-CZ" sz="1600" dirty="0" smtClean="0"/>
              <a:t>How to read faster, 1985</a:t>
            </a:r>
            <a:br>
              <a:rPr lang="cs-CZ" sz="1600" dirty="0" smtClean="0"/>
            </a:br>
            <a:r>
              <a:rPr lang="cs-CZ" sz="1600" dirty="0" smtClean="0">
                <a:hlinkClick r:id="rId2"/>
              </a:rPr>
              <a:t>http://www.brainpickings.org/index.php/2013/01/16/how-to-read-faster-bill-cosby/</a:t>
            </a:r>
            <a:endParaRPr lang="cs-CZ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1. rada – 1.možnost – seznámení se s textem, ukazatel, zda má smysl text vůbec číst blíže – dá 50% porozumění</a:t>
            </a:r>
          </a:p>
          <a:p>
            <a:pPr>
              <a:buNone/>
            </a:pPr>
            <a:r>
              <a:rPr lang="cs-CZ" dirty="0" smtClean="0"/>
              <a:t>Přečtěte první 2 odstavce, pak první větu každého dalšího odstavce a celé poslední 2 odstavce.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2.Rada – 2. možnost- dá 50% porozumění</a:t>
            </a:r>
          </a:p>
          <a:p>
            <a:pPr>
              <a:buNone/>
            </a:pPr>
            <a:r>
              <a:rPr lang="cs-CZ" dirty="0" smtClean="0"/>
              <a:t>Představte si, že řádky vedou vaše oči jako magnet, čím dál rychleji, a čtěte po celcích, ne po jednotlivých slovech. – na toto lidské oči nejsou zvyklé, je třeba to trénovat.</a:t>
            </a:r>
            <a:endParaRPr lang="cs-CZ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(takovýto tréning např. viz </a:t>
            </a:r>
            <a:r>
              <a:rPr lang="cs-CZ" dirty="0" smtClean="0">
                <a:hlinkClick r:id="rId3"/>
              </a:rPr>
              <a:t>www.rozectise.cz</a:t>
            </a:r>
            <a:r>
              <a:rPr lang="cs-CZ" dirty="0" smtClean="0"/>
              <a:t> 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Rychločtení není jen o rychlém čtení!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Jedno z největších nedorozumění!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Rychlé čtení je jen jeden z nástrojů, technik, v rámci různých </a:t>
            </a:r>
            <a:r>
              <a:rPr lang="cs-CZ" b="1" dirty="0" smtClean="0"/>
              <a:t>čtecích strategií</a:t>
            </a:r>
            <a:r>
              <a:rPr lang="cs-CZ" dirty="0" smtClean="0"/>
              <a:t>, které chytře vybírá, střídá a používá chytrý čtenář. To vytváří </a:t>
            </a:r>
            <a:r>
              <a:rPr lang="cs-CZ" b="1" dirty="0" smtClean="0"/>
              <a:t>efektivní čtení</a:t>
            </a:r>
            <a:r>
              <a:rPr lang="cs-CZ" dirty="0" smtClean="0"/>
              <a:t>!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Rychločtení je smart reading! </a:t>
            </a:r>
          </a:p>
          <a:p>
            <a:pPr algn="ctr">
              <a:buNone/>
            </a:pPr>
            <a:r>
              <a:rPr lang="cs-CZ" sz="1400" dirty="0" smtClean="0"/>
              <a:t>(pozn. – není terminus technicus)</a:t>
            </a:r>
            <a:endParaRPr lang="cs-CZ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 co když mi něco unikne?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972452" cy="4857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/>
              <a:t>„</a:t>
            </a:r>
            <a:r>
              <a:rPr lang="cs-CZ" b="1" i="1" dirty="0"/>
              <a:t>Úroveň porozumění dosahuje v průměru 60-80 % u relativně snadného textu, po 24 hodinách dochází k poklesu vybavování o 20 %. </a:t>
            </a:r>
            <a:endParaRPr lang="cs-CZ" b="1" i="1" dirty="0" smtClean="0"/>
          </a:p>
          <a:p>
            <a:endParaRPr lang="cs-CZ" b="1" dirty="0"/>
          </a:p>
          <a:p>
            <a:pPr algn="r">
              <a:buNone/>
            </a:pPr>
            <a:r>
              <a:rPr lang="cs-CZ" b="1" i="1" dirty="0"/>
              <a:t>Pokud si tedy děláte starosti se stoprocentním porozuměním</a:t>
            </a:r>
            <a:r>
              <a:rPr lang="en-GB" b="1" i="1" dirty="0"/>
              <a:t>, </a:t>
            </a:r>
            <a:r>
              <a:rPr lang="en-GB" b="1" i="1" dirty="0" err="1"/>
              <a:t>proč</a:t>
            </a:r>
            <a:r>
              <a:rPr lang="en-GB" b="1" i="1" dirty="0"/>
              <a:t> se o </a:t>
            </a:r>
            <a:r>
              <a:rPr lang="en-GB" b="1" i="1" dirty="0" err="1"/>
              <a:t>takové</a:t>
            </a:r>
            <a:r>
              <a:rPr lang="en-GB" b="1" i="1" dirty="0"/>
              <a:t> </a:t>
            </a:r>
            <a:r>
              <a:rPr lang="en-GB" b="1" i="1" dirty="0" err="1"/>
              <a:t>porozumění</a:t>
            </a:r>
            <a:r>
              <a:rPr lang="en-GB" b="1" i="1" dirty="0"/>
              <a:t> </a:t>
            </a:r>
            <a:r>
              <a:rPr lang="en-GB" b="1" i="1" dirty="0" err="1"/>
              <a:t>snažit</a:t>
            </a:r>
            <a:r>
              <a:rPr lang="en-GB" b="1" i="1" dirty="0" smtClean="0"/>
              <a:t>?</a:t>
            </a:r>
            <a:endParaRPr lang="cs-CZ" b="1" i="1" dirty="0" smtClean="0"/>
          </a:p>
          <a:p>
            <a:endParaRPr lang="cs-CZ" b="1" dirty="0"/>
          </a:p>
          <a:p>
            <a:pPr>
              <a:buNone/>
            </a:pPr>
            <a:r>
              <a:rPr lang="cs-CZ" b="1" i="1" dirty="0"/>
              <a:t>To, co ve skutečnosti potřebujete, je na sto procent porozumět informacím z textu, které POTŘEBUJETE, a nikoli celému textu</a:t>
            </a:r>
            <a:r>
              <a:rPr lang="cs-CZ" b="1" i="1" dirty="0" smtClean="0"/>
              <a:t>.</a:t>
            </a:r>
          </a:p>
          <a:p>
            <a:endParaRPr lang="cs-CZ" b="1" dirty="0"/>
          </a:p>
          <a:p>
            <a:pPr algn="r">
              <a:buNone/>
            </a:pPr>
            <a:r>
              <a:rPr lang="cs-CZ" b="1" i="1" dirty="0"/>
              <a:t>Je v tom zásadní rozdíl, a až jej pochopíte, zbavíte se strachu z naprostého neporozumění textu. </a:t>
            </a:r>
            <a:endParaRPr lang="cs-CZ" b="1" i="1" dirty="0" smtClean="0"/>
          </a:p>
          <a:p>
            <a:endParaRPr lang="cs-CZ" dirty="0"/>
          </a:p>
          <a:p>
            <a:pPr algn="ctr">
              <a:buNone/>
            </a:pPr>
            <a:r>
              <a:rPr lang="cs-CZ" b="1" i="1" dirty="0"/>
              <a:t>VŽDY VÁM NĚCO UNIKNE, PROČ SI TEDY Z TOHO DĚLAT VRÁSKY</a:t>
            </a:r>
            <a:r>
              <a:rPr lang="cs-CZ" b="1" i="1" dirty="0" smtClean="0"/>
              <a:t>.</a:t>
            </a:r>
            <a:r>
              <a:rPr lang="cs-CZ" b="1" dirty="0" smtClean="0"/>
              <a:t>“</a:t>
            </a:r>
          </a:p>
          <a:p>
            <a:endParaRPr lang="cs-CZ" dirty="0"/>
          </a:p>
          <a:p>
            <a:pPr algn="ctr">
              <a:buNone/>
            </a:pPr>
            <a:r>
              <a:rPr lang="cs-CZ" sz="2300" dirty="0"/>
              <a:t>Buzan, Tony. </a:t>
            </a:r>
            <a:r>
              <a:rPr lang="cs-CZ" sz="2300" i="1" dirty="0"/>
              <a:t>Rychlé čtení: čtěte rychleji, učte se lépe, dokažte víc</a:t>
            </a:r>
            <a:r>
              <a:rPr lang="cs-CZ" sz="2300" dirty="0"/>
              <a:t>. Brno: BizBooks, 2013, s.43</a:t>
            </a:r>
            <a:r>
              <a:rPr lang="cs-CZ" sz="2300" dirty="0" smtClean="0"/>
              <a:t>.</a:t>
            </a:r>
            <a:endParaRPr lang="cs-CZ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„VŽDY VÁM NĚCO UNIKNE, PROČ SI TEDY Z TOHO DĚLAT VRÁSKY.</a:t>
            </a:r>
            <a:r>
              <a:rPr lang="cs-CZ" b="1" dirty="0" smtClean="0"/>
              <a:t>“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...TAKŽE V KLIDU!...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5" name="Picture 4" descr="stock-vector-cartoon-tourist-relaxing-vector-illustration-with-simple-gradients-all-in-a-single-layer-105628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857364"/>
            <a:ext cx="4229120" cy="294628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Psychická příprava na čtení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Motivace ke čtení </a:t>
            </a:r>
            <a:r>
              <a:rPr lang="cs-CZ" dirty="0" smtClean="0"/>
              <a:t>– </a:t>
            </a:r>
            <a:r>
              <a:rPr lang="cs-CZ" dirty="0" smtClean="0"/>
              <a:t>Proč </a:t>
            </a:r>
            <a:r>
              <a:rPr lang="cs-CZ" dirty="0" smtClean="0"/>
              <a:t>to chci číst? V čem mě to obohatí?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Létají vám myšlenky všude možně?</a:t>
            </a:r>
          </a:p>
          <a:p>
            <a:pPr>
              <a:buNone/>
            </a:pPr>
            <a:r>
              <a:rPr lang="cs-CZ" u="sng" dirty="0" smtClean="0"/>
              <a:t>– dejte si pětiminutovku automatického psaní!</a:t>
            </a:r>
          </a:p>
          <a:p>
            <a:pPr>
              <a:buNone/>
            </a:pPr>
            <a:r>
              <a:rPr lang="cs-CZ" dirty="0" smtClean="0"/>
              <a:t>Pokud vás ruší vaše osobní věci, před čtením si zkuste o tom 5 minut psát, volný tok mysli, vypište se z toho, abyste na to nemuseli myslet. Mozek pak dá pokoj. 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Že se čas od času zasníte a máte z toho pak depresi, že se nedokážete soustředit?</a:t>
            </a:r>
          </a:p>
          <a:p>
            <a:pPr>
              <a:buFontTx/>
              <a:buChar char="-"/>
            </a:pPr>
            <a:r>
              <a:rPr lang="cs-CZ" u="sng" dirty="0" smtClean="0"/>
              <a:t>Velký omyl!</a:t>
            </a:r>
            <a:r>
              <a:rPr lang="cs-CZ" dirty="0" smtClean="0"/>
              <a:t> To jen váš mozek zpracovává nové informace. Je to přirozený proces. (Buzan, 147)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ke čtení a koncentrace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Správné načasování </a:t>
            </a:r>
            <a:r>
              <a:rPr lang="cs-CZ" dirty="0" smtClean="0"/>
              <a:t>- „</a:t>
            </a:r>
            <a:r>
              <a:rPr lang="cs-CZ" i="1" dirty="0" smtClean="0"/>
              <a:t>V načasování často spočívá rozdíl mezi dokonalým pochopením toho, co čtete, a totálním selháním porozumění.“ </a:t>
            </a:r>
            <a:r>
              <a:rPr lang="cs-CZ" dirty="0" smtClean="0"/>
              <a:t>(Buzan, 65)</a:t>
            </a:r>
          </a:p>
          <a:p>
            <a:r>
              <a:rPr lang="cs-CZ" b="1" dirty="0" smtClean="0"/>
              <a:t>Sedět vzpřímeně </a:t>
            </a:r>
            <a:r>
              <a:rPr lang="cs-CZ" dirty="0" smtClean="0"/>
              <a:t>(jinak má mozek pocit, že se jde spát)</a:t>
            </a:r>
          </a:p>
          <a:p>
            <a:r>
              <a:rPr lang="cs-CZ" b="1" dirty="0" smtClean="0"/>
              <a:t>Min</a:t>
            </a:r>
            <a:r>
              <a:rPr lang="cs-CZ" b="1" dirty="0" smtClean="0"/>
              <a:t>. 50cm </a:t>
            </a:r>
            <a:r>
              <a:rPr lang="cs-CZ" b="1" dirty="0" smtClean="0"/>
              <a:t>od textu</a:t>
            </a:r>
          </a:p>
          <a:p>
            <a:r>
              <a:rPr lang="cs-CZ" b="1" dirty="0" smtClean="0"/>
              <a:t>Dobré světlo</a:t>
            </a:r>
          </a:p>
          <a:p>
            <a:r>
              <a:rPr lang="cs-CZ" b="1" dirty="0" smtClean="0"/>
              <a:t>Nepříliš pohodlná židle</a:t>
            </a:r>
          </a:p>
          <a:p>
            <a:r>
              <a:rPr lang="cs-CZ" b="1" dirty="0" smtClean="0"/>
              <a:t>Velmi příjemné a vítavé studijní prostředí</a:t>
            </a:r>
          </a:p>
          <a:p>
            <a:r>
              <a:rPr lang="cs-CZ" b="1" dirty="0" smtClean="0"/>
              <a:t>Všechno potřebné po ruce</a:t>
            </a:r>
          </a:p>
          <a:p>
            <a:r>
              <a:rPr lang="cs-CZ" b="1" dirty="0" smtClean="0"/>
              <a:t>Dobrovolně odbourat facebook, mail, telefon a potenciální lidské rušitele</a:t>
            </a:r>
          </a:p>
          <a:p>
            <a:r>
              <a:rPr lang="cs-CZ" b="1" dirty="0" smtClean="0"/>
              <a:t>Pravidelné přestávky a relax </a:t>
            </a:r>
            <a:r>
              <a:rPr lang="cs-CZ" dirty="0" smtClean="0"/>
              <a:t>– uvolňující cvičení pro oči i mozek, ideálně co 40min krátká procházka venku, </a:t>
            </a:r>
            <a:r>
              <a:rPr lang="cs-CZ" dirty="0" smtClean="0">
                <a:hlinkClick r:id="rId2"/>
              </a:rPr>
              <a:t>http://www.pomodorotechnique.com/</a:t>
            </a:r>
            <a:r>
              <a:rPr lang="cs-CZ" dirty="0" smtClean="0"/>
              <a:t> </a:t>
            </a:r>
            <a:r>
              <a:rPr lang="cs-CZ" dirty="0" smtClean="0"/>
              <a:t>25+5 – POZOR! ZPŮSOBUJE ENORMNÍ ZVÝŠENÍ PRODUKTIVITY! (vlastní zkušenost)</a:t>
            </a:r>
          </a:p>
          <a:p>
            <a:pPr>
              <a:buNone/>
            </a:pPr>
            <a:r>
              <a:rPr lang="cs-CZ" dirty="0" smtClean="0"/>
              <a:t>pozn.: Vyzkoušejte také mobilní aplikaci „pomodroido“.</a:t>
            </a: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Zvuky a hudba v pozadí na podporu čtení a koncentrace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Soundrown </a:t>
            </a:r>
            <a:r>
              <a:rPr lang="cs-CZ" dirty="0" smtClean="0">
                <a:hlinkClick r:id="rId2"/>
              </a:rPr>
              <a:t>http://soundrown.com/Coffee/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3"/>
              </a:rPr>
              <a:t>http://www.webmetronome.com/</a:t>
            </a:r>
            <a:r>
              <a:rPr lang="cs-CZ" dirty="0" smtClean="0"/>
              <a:t> </a:t>
            </a:r>
          </a:p>
          <a:p>
            <a:r>
              <a:rPr lang="cs-CZ" dirty="0" smtClean="0"/>
              <a:t>Ukazovátko</a:t>
            </a:r>
          </a:p>
          <a:p>
            <a:r>
              <a:rPr lang="cs-CZ" dirty="0" smtClean="0"/>
              <a:t>Songy, které vám hrají stále dokola a cítíte, že podporují vaši koncentraci, bdělost, tempo čtení a celkovou mozkovou aktivitu (zcela individuální)</a:t>
            </a:r>
          </a:p>
          <a:p>
            <a:r>
              <a:rPr lang="cs-CZ" sz="1100" dirty="0" smtClean="0"/>
              <a:t>Návrhy: </a:t>
            </a:r>
          </a:p>
          <a:p>
            <a:pPr>
              <a:buNone/>
            </a:pPr>
            <a:r>
              <a:rPr lang="cs-CZ" sz="1100" dirty="0" smtClean="0"/>
              <a:t>Ellie Goulding – Lights </a:t>
            </a:r>
            <a:r>
              <a:rPr lang="cs-CZ" sz="1100" dirty="0" smtClean="0">
                <a:hlinkClick r:id="rId4"/>
              </a:rPr>
              <a:t>http://www.youtube.com/watch?v=uqLGuRX_nLM</a:t>
            </a:r>
            <a:endParaRPr lang="cs-CZ" sz="1100" dirty="0" smtClean="0"/>
          </a:p>
          <a:p>
            <a:pPr>
              <a:buNone/>
            </a:pPr>
            <a:r>
              <a:rPr lang="cs-CZ" sz="1100" dirty="0" smtClean="0"/>
              <a:t>Bassnectar – Butterfly (feat. Mimi Page) </a:t>
            </a:r>
            <a:r>
              <a:rPr lang="cs-CZ" sz="1100" dirty="0" smtClean="0">
                <a:hlinkClick r:id="rId5"/>
              </a:rPr>
              <a:t>http://www.youtube.com/watch?v=o-K_xgxrL4s</a:t>
            </a:r>
            <a:r>
              <a:rPr lang="cs-CZ" sz="1100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/>
              <a:t>!!! EXPERIMENTUJTE !!!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900" b="1" dirty="0" smtClean="0"/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sz="4000" b="1" dirty="0" smtClean="0"/>
          </a:p>
          <a:p>
            <a:pPr>
              <a:buNone/>
            </a:pPr>
            <a:endParaRPr lang="cs-CZ" sz="4000" b="1" dirty="0" smtClean="0"/>
          </a:p>
          <a:p>
            <a:pPr>
              <a:buNone/>
            </a:pPr>
            <a:endParaRPr lang="cs-CZ" sz="4000" b="1" dirty="0" smtClean="0"/>
          </a:p>
          <a:p>
            <a:pPr>
              <a:buNone/>
            </a:pPr>
            <a:endParaRPr lang="cs-CZ" sz="4000" b="1" dirty="0" smtClean="0"/>
          </a:p>
          <a:p>
            <a:pPr>
              <a:buNone/>
            </a:pPr>
            <a:endParaRPr lang="cs-CZ" sz="4000" b="1" dirty="0" smtClean="0"/>
          </a:p>
          <a:p>
            <a:pPr>
              <a:buNone/>
            </a:pPr>
            <a:endParaRPr lang="cs-CZ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6" name="Picture 5" descr="424570-eksperyment-chemicz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7286676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 PROČ BYCH SI MĚL HLEDAT A ČÍST ZROVNA POLSKÉ TEXTY?</a:t>
            </a:r>
            <a:endParaRPr lang="cs-CZ" dirty="0"/>
          </a:p>
        </p:txBody>
      </p:sp>
      <p:pic>
        <p:nvPicPr>
          <p:cNvPr id="5" name="Content Placeholder 4" descr="Why-should-i-care-about-wordpress-framework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6581775" cy="32861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6" name="Picture 5" descr="should-i-use-social-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714875"/>
            <a:ext cx="595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3200" b="1" dirty="0" smtClean="0"/>
              <a:t>„Piš o tom, </a:t>
            </a:r>
            <a:r>
              <a:rPr lang="cs-CZ" sz="3200" b="1" strike="sngStrike" dirty="0" smtClean="0"/>
              <a:t>co znáš</a:t>
            </a:r>
            <a:r>
              <a:rPr lang="cs-CZ" sz="3200" b="1" dirty="0" smtClean="0"/>
              <a:t> co máš </a:t>
            </a:r>
            <a:r>
              <a:rPr lang="cs-CZ" sz="3200" b="1" u="sng" dirty="0" smtClean="0"/>
              <a:t>rád</a:t>
            </a:r>
            <a:r>
              <a:rPr lang="cs-CZ" sz="3200" b="1" dirty="0" smtClean="0"/>
              <a:t>.“</a:t>
            </a:r>
          </a:p>
          <a:p>
            <a:pPr>
              <a:buNone/>
            </a:pPr>
            <a:r>
              <a:rPr lang="cs-CZ" sz="1600" dirty="0" smtClean="0"/>
              <a:t>Austin Kleon – </a:t>
            </a:r>
            <a:r>
              <a:rPr lang="cs-CZ" sz="1600" i="1" dirty="0" smtClean="0"/>
              <a:t>Kraď jako umělec: 10 věcí, které ti nikdo neřekl o kreativitě. </a:t>
            </a:r>
            <a:r>
              <a:rPr lang="cs-CZ" sz="1600" dirty="0" smtClean="0"/>
              <a:t>Brno: Jan Melvil Publishing, 2012,s.53.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Tak já tedy nepokrytě kradu a tvořím své: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3200" b="1" dirty="0" smtClean="0"/>
              <a:t>„Čti to, </a:t>
            </a:r>
            <a:r>
              <a:rPr lang="cs-CZ" sz="3200" b="1" strike="sngStrike" dirty="0" smtClean="0"/>
              <a:t>čemu rozumíš</a:t>
            </a:r>
            <a:r>
              <a:rPr lang="cs-CZ" sz="3200" b="1" dirty="0" smtClean="0"/>
              <a:t> co tě </a:t>
            </a:r>
            <a:r>
              <a:rPr lang="cs-CZ" sz="3200" b="1" u="sng" dirty="0" smtClean="0"/>
              <a:t>zajímá</a:t>
            </a:r>
            <a:r>
              <a:rPr lang="cs-CZ" sz="3200" b="1" dirty="0" smtClean="0"/>
              <a:t>.“</a:t>
            </a:r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varianty...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    1.VARIANTA :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b="1" dirty="0" smtClean="0"/>
              <a:t>Už máš to štěstí a luxus, že sis našel téma/text, co tě zajímá?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PERFEKTNÍ! </a:t>
            </a:r>
            <a:r>
              <a:rPr lang="cs-CZ" dirty="0" smtClean="0"/>
              <a:t>Sbírej kousky každou chvíli a všude – nejen že to bude ke studijnímu dobru, ale ještě tě to bude dělat šťastným.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2. VARIANTA :</a:t>
            </a:r>
          </a:p>
          <a:p>
            <a:pPr>
              <a:buFontTx/>
              <a:buChar char="-"/>
            </a:pPr>
            <a:r>
              <a:rPr lang="cs-CZ" b="1" dirty="0" smtClean="0"/>
              <a:t>Halda textů, které zkrátka „musíš“ přečíst?</a:t>
            </a:r>
          </a:p>
          <a:p>
            <a:pPr>
              <a:buFontTx/>
              <a:buChar char="-"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PERFEKTNÍ! </a:t>
            </a:r>
            <a:r>
              <a:rPr lang="cs-CZ" dirty="0" smtClean="0"/>
              <a:t>Ideální šance, jak si pocvičit techniky efektivního čtenáře a trochu si zarychločíst!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b="1" dirty="0" smtClean="0"/>
              <a:t>PS:</a:t>
            </a:r>
            <a:r>
              <a:rPr lang="cs-CZ" dirty="0" smtClean="0"/>
              <a:t> I </a:t>
            </a:r>
            <a:r>
              <a:rPr lang="cs-CZ" b="1" dirty="0" smtClean="0"/>
              <a:t>povinná beletrie </a:t>
            </a:r>
            <a:r>
              <a:rPr lang="cs-CZ" dirty="0" smtClean="0"/>
              <a:t>se dá zvládnout za relativně krátkou dobu s velmi dobrým stupněm porozumění a hlavně schopností o tom promluvit, pokud si osvojíš techniky efektivního čtenáře.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357818" y="1285860"/>
            <a:ext cx="2570030" cy="48863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/>
              <a:t>MÁM MYŠLENKU!</a:t>
            </a:r>
          </a:p>
          <a:p>
            <a:pPr algn="ctr">
              <a:buNone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– ALE JAK Z TOHO CITOVAT?</a:t>
            </a:r>
          </a:p>
          <a:p>
            <a:pPr>
              <a:buNone/>
            </a:pPr>
            <a:endParaRPr lang="cs-CZ" sz="1050" dirty="0" smtClean="0">
              <a:hlinkClick r:id="rId2"/>
            </a:endParaRPr>
          </a:p>
          <a:p>
            <a:pPr>
              <a:buNone/>
            </a:pPr>
            <a:endParaRPr lang="cs-CZ" sz="1050" dirty="0" smtClean="0">
              <a:hlinkClick r:id="rId2"/>
            </a:endParaRPr>
          </a:p>
          <a:p>
            <a:pPr>
              <a:buNone/>
            </a:pPr>
            <a:endParaRPr lang="cs-CZ" sz="1050" dirty="0" smtClean="0">
              <a:hlinkClick r:id="rId2"/>
            </a:endParaRPr>
          </a:p>
          <a:p>
            <a:pPr>
              <a:buNone/>
            </a:pPr>
            <a:endParaRPr lang="cs-CZ" sz="1050" dirty="0" smtClean="0">
              <a:hlinkClick r:id="rId2"/>
            </a:endParaRPr>
          </a:p>
          <a:p>
            <a:pPr>
              <a:buNone/>
            </a:pPr>
            <a:endParaRPr lang="cs-CZ" sz="1050" dirty="0" smtClean="0">
              <a:hlinkClick r:id="rId2"/>
            </a:endParaRPr>
          </a:p>
          <a:p>
            <a:pPr>
              <a:buNone/>
            </a:pPr>
            <a:endParaRPr lang="cs-CZ" sz="1050" dirty="0" smtClean="0">
              <a:hlinkClick r:id="rId2"/>
            </a:endParaRPr>
          </a:p>
          <a:p>
            <a:pPr>
              <a:buNone/>
            </a:pPr>
            <a:endParaRPr lang="cs-CZ" sz="1050" dirty="0" smtClean="0">
              <a:hlinkClick r:id="rId2"/>
            </a:endParaRPr>
          </a:p>
        </p:txBody>
      </p:sp>
      <p:pic>
        <p:nvPicPr>
          <p:cNvPr id="5" name="Picture 4" descr="archimedes_heure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0"/>
            <a:ext cx="52864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HEURÉKA! MÁM MYŠLENKU!</a:t>
            </a:r>
            <a:br>
              <a:rPr lang="cs-CZ" dirty="0" smtClean="0"/>
            </a:br>
            <a:r>
              <a:rPr lang="cs-CZ" dirty="0" smtClean="0"/>
              <a:t>– JAK Z TOHO CITOVAT?</a:t>
            </a:r>
            <a:br>
              <a:rPr lang="cs-CZ" dirty="0" smtClean="0"/>
            </a:br>
            <a:r>
              <a:rPr lang="cs-CZ" sz="1200" dirty="0" smtClean="0"/>
              <a:t>ANEB</a:t>
            </a:r>
            <a:r>
              <a:rPr lang="cs-CZ" dirty="0" smtClean="0"/>
              <a:t> Citace elektronického 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Google scholar – nabízí 3 druhy </a:t>
            </a:r>
            <a:r>
              <a:rPr lang="cs-CZ" dirty="0" smtClean="0"/>
              <a:t>citací</a:t>
            </a:r>
          </a:p>
          <a:p>
            <a:r>
              <a:rPr lang="cs-CZ" dirty="0" smtClean="0">
                <a:hlinkClick r:id="rId2"/>
              </a:rPr>
              <a:t>http://www.citace.com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Metodika tvorby bibliografických citací – interaktivní průvodce </a:t>
            </a:r>
            <a:r>
              <a:rPr lang="cs-CZ" dirty="0" smtClean="0"/>
              <a:t>MU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 smtClean="0">
                <a:hlinkClick r:id="rId3"/>
              </a:rPr>
              <a:t>://is.muni.cz/do/rect/el/estud/prif/ps11/metodika/web/ebook_citace_2011.html</a:t>
            </a:r>
            <a:r>
              <a:rPr lang="cs-CZ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Např</a:t>
            </a:r>
            <a:r>
              <a:rPr lang="cs-CZ" dirty="0" smtClean="0"/>
              <a:t>. MLA </a:t>
            </a:r>
            <a:r>
              <a:rPr lang="cs-CZ" dirty="0" smtClean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is.muni.cz/do/rect/el/estud/prif/ps11/metodika/web/ebook_citace_2011.html#MLA.el_clanek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ISO </a:t>
            </a:r>
            <a:r>
              <a:rPr lang="cs-CZ" dirty="0" smtClean="0"/>
              <a:t>690 </a:t>
            </a:r>
            <a:r>
              <a:rPr lang="cs-CZ" dirty="0" smtClean="0">
                <a:hlinkClick r:id="rId5"/>
              </a:rPr>
              <a:t>http://is.muni.cz/do/rect/el/estud/prif/ps11/metodika/web/ebook_citace_2011.html#iso_690.el_clanek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Kterou citační normu použít?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Např. </a:t>
            </a:r>
            <a:r>
              <a:rPr lang="cs-CZ" b="1" dirty="0" smtClean="0"/>
              <a:t>POKYNY PRO PSANÍ DIPLOMOVÝCH PRACÍ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Ústav slavistiky FF MU, </a:t>
            </a:r>
            <a:r>
              <a:rPr lang="mk-MK" b="1" dirty="0" smtClean="0"/>
              <a:t>Seminář jihoslovanských </a:t>
            </a:r>
            <a:r>
              <a:rPr lang="cs-CZ" b="1" dirty="0" smtClean="0"/>
              <a:t>filologií </a:t>
            </a:r>
            <a:r>
              <a:rPr lang="mk-MK" b="1" dirty="0" smtClean="0"/>
              <a:t>a balkanistiky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 </a:t>
            </a:r>
            <a:r>
              <a:rPr lang="cs-CZ" u="sng" dirty="0" smtClean="0">
                <a:hlinkClick r:id="rId2"/>
              </a:rPr>
              <a:t>https://www.google.cz/url?sa=t&amp;rct=j&amp;q=&amp;esrc=s&amp;source=web&amp;cd=9&amp;cad=rja&amp;ved=0CJMBEBYwCA&amp;url=http%3A%2F%2Fwww.phil.muni.cz%2Fwusl%2Fhome%2Fpracoviste%2F~vnitrni-cleneni%2FPOKYNY%2520PRO%2520PSANI%2520DIPLOMOVYCH%2520PRACI.doc&amp;ei=zJcaUYSwPKKA4gSI24GYDw&amp;usg=AFQjCNHmr5CjgDUWRrIcOIhf9gAWqrtzEQ&amp;sig2=DixY4DuK3P86GArcsB-F9Q&amp;bvm=bv.42261806,d.bGE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graphicFrame>
        <p:nvGraphicFramePr>
          <p:cNvPr id="5" name="Diagram 4"/>
          <p:cNvGraphicFramePr/>
          <p:nvPr/>
        </p:nvGraphicFramePr>
        <p:xfrm>
          <a:off x="428596" y="1357298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AŽ TO NAPÍŠETE...</a:t>
            </a:r>
            <a:endParaRPr lang="cs-CZ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cs-CZ" dirty="0" smtClean="0"/>
          </a:p>
          <a:p>
            <a:endParaRPr lang="cs-CZ" dirty="0"/>
          </a:p>
          <a:p>
            <a:pPr lvl="0"/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785786" y="714356"/>
          <a:ext cx="685804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KDE ZAČÍT?</a:t>
            </a:r>
          </a:p>
          <a:p>
            <a:pPr lvl="0" algn="ctr"/>
            <a:r>
              <a:rPr lang="cs-CZ" dirty="0"/>
              <a:t>KDE NAJÍT ČASOPISY?</a:t>
            </a:r>
          </a:p>
          <a:p>
            <a:pPr lvl="0" algn="r"/>
            <a:r>
              <a:rPr lang="cs-CZ" dirty="0"/>
              <a:t>KDE NAJÍT KONFERENCE</a:t>
            </a:r>
            <a:r>
              <a:rPr lang="cs-CZ" dirty="0" smtClean="0"/>
              <a:t>?</a:t>
            </a:r>
          </a:p>
          <a:p>
            <a:pPr lvl="0">
              <a:buNone/>
            </a:pPr>
            <a:endParaRPr lang="cs-CZ" dirty="0"/>
          </a:p>
          <a:p>
            <a:pPr lvl="0"/>
            <a:r>
              <a:rPr lang="cs-CZ" dirty="0"/>
              <a:t>Ideálně na své alma mater </a:t>
            </a:r>
            <a:r>
              <a:rPr lang="cs-CZ" dirty="0" smtClean="0"/>
              <a:t>:</a:t>
            </a:r>
          </a:p>
          <a:p>
            <a:pPr marL="457200" lvl="0" indent="-457200">
              <a:buAutoNum type="alphaLcParenR"/>
            </a:pPr>
            <a:r>
              <a:rPr lang="cs-CZ" dirty="0" smtClean="0"/>
              <a:t>literární e-časopis </a:t>
            </a:r>
            <a:r>
              <a:rPr lang="cs-CZ" b="1" dirty="0" smtClean="0"/>
              <a:t>Proudy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http://www.phil.muni.cz/journal/proudy/</a:t>
            </a:r>
            <a:r>
              <a:rPr lang="cs-CZ" dirty="0" smtClean="0"/>
              <a:t> </a:t>
            </a:r>
          </a:p>
          <a:p>
            <a:pPr marL="457200" lvl="0" indent="-457200">
              <a:buAutoNum type="alphaLcParenR"/>
            </a:pPr>
            <a:r>
              <a:rPr lang="cs-CZ" b="1" dirty="0" smtClean="0"/>
              <a:t>Slavica literaria</a:t>
            </a:r>
          </a:p>
          <a:p>
            <a:pPr marL="457200" lvl="0" indent="-457200">
              <a:buAutoNum type="alphaLcParenR"/>
            </a:pPr>
            <a:r>
              <a:rPr lang="cs-CZ" b="1" dirty="0" smtClean="0"/>
              <a:t>Opera Slavica</a:t>
            </a:r>
            <a:r>
              <a:rPr lang="cs-CZ" dirty="0" smtClean="0"/>
              <a:t> - jazykovědný</a:t>
            </a:r>
          </a:p>
          <a:p>
            <a:pPr marL="457200" lvl="0" indent="-457200">
              <a:buAutoNum type="alphaLcParenR"/>
            </a:pPr>
            <a:r>
              <a:rPr lang="cs-CZ" dirty="0" smtClean="0"/>
              <a:t>(časopisy vašich kateder a ústavů)</a:t>
            </a:r>
          </a:p>
          <a:p>
            <a:pPr marL="457200" lvl="0" indent="-457200">
              <a:buNone/>
            </a:pPr>
            <a:endParaRPr lang="cs-CZ" dirty="0"/>
          </a:p>
          <a:p>
            <a:pPr lvl="0"/>
            <a:r>
              <a:rPr lang="cs-CZ" dirty="0"/>
              <a:t>Sledujte </a:t>
            </a:r>
            <a:r>
              <a:rPr lang="cs-CZ" b="1" dirty="0" smtClean="0"/>
              <a:t>konference</a:t>
            </a:r>
            <a:r>
              <a:rPr lang="cs-CZ" dirty="0" smtClean="0"/>
              <a:t>:</a:t>
            </a:r>
          </a:p>
          <a:p>
            <a:pPr marL="457200" lvl="0" indent="-457200">
              <a:buAutoNum type="alphaLcParenR"/>
            </a:pPr>
            <a:r>
              <a:rPr lang="cs-CZ" dirty="0" smtClean="0">
                <a:hlinkClick r:id="rId3"/>
              </a:rPr>
              <a:t>http://bazakonferencji.pl/</a:t>
            </a:r>
            <a:r>
              <a:rPr lang="cs-CZ" dirty="0" smtClean="0"/>
              <a:t> </a:t>
            </a:r>
          </a:p>
          <a:p>
            <a:pPr marL="457200" lvl="0" indent="-457200">
              <a:buAutoNum type="alphaLcParenR"/>
            </a:pPr>
            <a:r>
              <a:rPr lang="cs-CZ" dirty="0" smtClean="0">
                <a:hlinkClick r:id="rId4"/>
              </a:rPr>
              <a:t>http://unikonferencje.pl/</a:t>
            </a:r>
            <a:r>
              <a:rPr lang="cs-CZ" dirty="0" smtClean="0"/>
              <a:t> </a:t>
            </a:r>
          </a:p>
          <a:p>
            <a:pPr marL="457200" lvl="0" indent="-457200">
              <a:buAutoNum type="alphaLcParenR"/>
            </a:pPr>
            <a:r>
              <a:rPr lang="cs-CZ" dirty="0" smtClean="0"/>
              <a:t>fb </a:t>
            </a:r>
            <a:r>
              <a:rPr lang="cs-CZ" dirty="0"/>
              <a:t>časopisu </a:t>
            </a:r>
            <a:r>
              <a:rPr lang="cs-CZ" dirty="0" smtClean="0"/>
              <a:t>Proudy </a:t>
            </a:r>
            <a:r>
              <a:rPr lang="cs-CZ" dirty="0" smtClean="0">
                <a:hlinkClick r:id="rId5"/>
              </a:rPr>
              <a:t>http://www.facebook.com/casopisProudy</a:t>
            </a:r>
            <a:r>
              <a:rPr lang="cs-CZ" dirty="0" smtClean="0"/>
              <a:t> </a:t>
            </a:r>
          </a:p>
          <a:p>
            <a:pPr marL="457200" lvl="0" indent="-457200">
              <a:buAutoNum type="alphaLcParenR"/>
            </a:pPr>
            <a:r>
              <a:rPr lang="cs-CZ" dirty="0" smtClean="0"/>
              <a:t>weby univerzit</a:t>
            </a:r>
          </a:p>
          <a:p>
            <a:pPr marL="457200" lvl="0" indent="-457200">
              <a:buAutoNum type="alphaLcParenR"/>
            </a:pPr>
            <a:r>
              <a:rPr lang="cs-CZ" dirty="0" smtClean="0">
                <a:hlinkClick r:id="rId6"/>
              </a:rPr>
              <a:t>http://www.barbarzynca.com/wielka-baza-konferencji-humanistycznych</a:t>
            </a:r>
            <a:r>
              <a:rPr lang="cs-CZ" dirty="0" smtClean="0"/>
              <a:t> 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mix chytrých tipů </a:t>
            </a:r>
            <a:br>
              <a:rPr lang="cs-CZ" dirty="0" smtClean="0"/>
            </a:br>
            <a:r>
              <a:rPr lang="cs-CZ" dirty="0" smtClean="0"/>
              <a:t>a pár mouder na závěr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>
                <a:hlinkClick r:id="rId2"/>
              </a:rPr>
              <a:t>http://www.theuselessweb.com/</a:t>
            </a:r>
            <a:r>
              <a:rPr lang="cs-CZ" dirty="0" smtClean="0"/>
              <a:t> když musíš, tak musíš</a:t>
            </a:r>
          </a:p>
          <a:p>
            <a:r>
              <a:rPr lang="cs-CZ" u="sng" dirty="0" smtClean="0">
                <a:hlinkClick r:id="rId3"/>
              </a:rPr>
              <a:t>http://lifehacker.com/5876385/pomodroido-is-an-elegant-pomodoro-timer-for-your-android-phone</a:t>
            </a:r>
            <a:r>
              <a:rPr lang="cs-CZ" dirty="0" smtClean="0"/>
              <a:t>Lifehacker – vyplatí se sledovat!</a:t>
            </a:r>
          </a:p>
          <a:p>
            <a:r>
              <a:rPr lang="cs-CZ" dirty="0" smtClean="0"/>
              <a:t>Používejte Delicious! – inteligentní bookmarkování </a:t>
            </a:r>
            <a:r>
              <a:rPr lang="cs-CZ" dirty="0" smtClean="0">
                <a:hlinkClick r:id="rId4"/>
              </a:rPr>
              <a:t>https://delicious.com/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pPr algn="ctr"/>
            <a:r>
              <a:rPr lang="cs-CZ" dirty="0" smtClean="0"/>
              <a:t>Práce/projekt má zrát, stejně jako ženy nebo víno.</a:t>
            </a:r>
          </a:p>
          <a:p>
            <a:pPr algn="ctr"/>
            <a:r>
              <a:rPr lang="cs-CZ" dirty="0" smtClean="0"/>
              <a:t>Všechno si dávkujte po malých částech.</a:t>
            </a:r>
          </a:p>
          <a:p>
            <a:pPr algn="ctr"/>
            <a:endParaRPr lang="cs-CZ" dirty="0" smtClean="0"/>
          </a:p>
          <a:p>
            <a:pPr lvl="0" algn="ctr"/>
            <a:r>
              <a:rPr lang="cs-CZ" dirty="0" smtClean="0"/>
              <a:t>Kdo je full-time student? – Studuje 8,5h denně.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!!! Experimentujte !!!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5" name="Picture 4" descr="eksperymen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714488"/>
            <a:ext cx="4572032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ROZUMĚT POLSKÝM TEXTŮM??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Třeba </a:t>
            </a:r>
            <a:r>
              <a:rPr lang="cs-CZ" b="1" dirty="0"/>
              <a:t>proto, že</a:t>
            </a:r>
            <a:r>
              <a:rPr lang="cs-CZ" b="1" dirty="0" smtClean="0"/>
              <a:t>:</a:t>
            </a:r>
          </a:p>
          <a:p>
            <a:pPr>
              <a:buNone/>
            </a:pPr>
            <a:endParaRPr lang="cs-CZ" b="1" dirty="0"/>
          </a:p>
          <a:p>
            <a:r>
              <a:rPr lang="cs-CZ" b="1" dirty="0"/>
              <a:t>Přes 40 milionů Poláků – kteří myslí, bádají a píšou - ohromný vědecký </a:t>
            </a:r>
            <a:r>
              <a:rPr lang="cs-CZ" b="1" dirty="0" smtClean="0"/>
              <a:t>potenciál</a:t>
            </a:r>
          </a:p>
          <a:p>
            <a:endParaRPr lang="cs-CZ" b="1" dirty="0"/>
          </a:p>
          <a:p>
            <a:r>
              <a:rPr lang="cs-CZ" b="1" dirty="0"/>
              <a:t>Použitý cizojazyčný zdroj vypadá v odborné práci vždycky </a:t>
            </a:r>
            <a:r>
              <a:rPr lang="cs-CZ" b="1" dirty="0" smtClean="0"/>
              <a:t>dobře</a:t>
            </a:r>
          </a:p>
          <a:p>
            <a:endParaRPr lang="cs-CZ" b="1" dirty="0"/>
          </a:p>
          <a:p>
            <a:r>
              <a:rPr lang="cs-CZ" b="1" dirty="0"/>
              <a:t>Je to pro nás, Čechy a Slováky, snadné a zábavné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užijte si to!</a:t>
            </a:r>
            <a:endParaRPr lang="cs-CZ" dirty="0"/>
          </a:p>
        </p:txBody>
      </p:sp>
      <p:pic>
        <p:nvPicPr>
          <p:cNvPr id="5" name="Content Placeholder 4" descr="2006077-relak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7429552" cy="48577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Číst se vyplatí...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>
            <a:normAutofit/>
          </a:bodyPr>
          <a:lstStyle/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pPr>
              <a:buNone/>
            </a:pPr>
            <a:r>
              <a:rPr lang="cs-CZ" sz="1800" dirty="0" smtClean="0">
                <a:hlinkClick r:id="rId2"/>
              </a:rPr>
              <a:t>http://nieczytasz.pl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5" name="Picture 4" descr="nie czyta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7786742" cy="1409700"/>
          </a:xfrm>
          <a:prstGeom prst="rect">
            <a:avLst/>
          </a:prstGeom>
        </p:spPr>
      </p:pic>
      <p:pic>
        <p:nvPicPr>
          <p:cNvPr id="6" name="Picture 5" descr="traffic_wernisaz_nie_czytasz_nie_ide_z_toba_do_lozka_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000372"/>
            <a:ext cx="5643577" cy="280987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BUZAN, T. </a:t>
            </a:r>
            <a:r>
              <a:rPr lang="cs-CZ" i="1" dirty="0" smtClean="0"/>
              <a:t>Rychlé čtení: čtěte rychleji, učte se lépe, dokažte víc</a:t>
            </a:r>
            <a:r>
              <a:rPr lang="cs-CZ" dirty="0" smtClean="0"/>
              <a:t>. Brno: BizBooks, 2013.</a:t>
            </a:r>
          </a:p>
          <a:p>
            <a:r>
              <a:rPr lang="cs-CZ" dirty="0" smtClean="0"/>
              <a:t>ČINKA, L. </a:t>
            </a:r>
            <a:r>
              <a:rPr lang="cs-CZ" i="1" dirty="0" smtClean="0"/>
              <a:t>Ovládněte svůj mozek: poslední kniha o mozku a zrychleném učení, kterou budete potřebovat</a:t>
            </a:r>
            <a:r>
              <a:rPr lang="cs-CZ" dirty="0" smtClean="0"/>
              <a:t>. Brno: BizBooks, 2012.</a:t>
            </a:r>
          </a:p>
          <a:p>
            <a:pPr lvl="0"/>
            <a:r>
              <a:rPr lang="cs-CZ" dirty="0" smtClean="0"/>
              <a:t>ČMEJRKOVÁ, S., DANEŠ, F., SVĚTLÁ, J. </a:t>
            </a:r>
            <a:r>
              <a:rPr lang="cs-CZ" i="1" dirty="0" smtClean="0"/>
              <a:t>Jak napsat odborný text. 1. vyd. Praha: Leda, 1999.</a:t>
            </a:r>
          </a:p>
          <a:p>
            <a:r>
              <a:rPr lang="cs-CZ" dirty="0" smtClean="0"/>
              <a:t>ŠANDEROVÁ, J. </a:t>
            </a:r>
            <a:r>
              <a:rPr lang="cs-CZ" i="1" dirty="0" smtClean="0"/>
              <a:t>Jak číst a psát odborný text ve společenských vědách</a:t>
            </a:r>
            <a:r>
              <a:rPr lang="cs-CZ" dirty="0" smtClean="0"/>
              <a:t>. Praha: SLON, 2009.</a:t>
            </a:r>
          </a:p>
          <a:p>
            <a:r>
              <a:rPr lang="cs-CZ" dirty="0" smtClean="0"/>
              <a:t>WRYCZA-BEKIER, J. </a:t>
            </a:r>
            <a:r>
              <a:rPr lang="cs-CZ" i="1" dirty="0" smtClean="0"/>
              <a:t>Kreatywna praca dyplomowa</a:t>
            </a:r>
            <a:r>
              <a:rPr lang="cs-CZ" dirty="0" smtClean="0"/>
              <a:t>. Gliwice: Helion, 2011.</a:t>
            </a:r>
          </a:p>
          <a:p>
            <a:r>
              <a:rPr lang="cs-CZ" dirty="0" smtClean="0"/>
              <a:t>Kulczycki,poradnik, s.36. Dostupné z: </a:t>
            </a:r>
            <a:r>
              <a:rPr lang="cs-CZ" u="sng" dirty="0" smtClean="0">
                <a:hlinkClick r:id="rId3"/>
              </a:rPr>
              <a:t>http://ekulczycki.pl/warsztat_badacza/poradnik/</a:t>
            </a:r>
            <a:endParaRPr lang="cs-CZ" u="sng" dirty="0" smtClean="0"/>
          </a:p>
          <a:p>
            <a:r>
              <a:rPr lang="cs-CZ" dirty="0" smtClean="0">
                <a:hlinkClick r:id="rId4"/>
              </a:rPr>
              <a:t>www.rozectise.cz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http://www.brainpickings.org/index.php/2013/01/16/how-to-read-faster-bill-cosby/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u="sng" dirty="0" smtClean="0">
                <a:hlinkClick r:id="rId2"/>
              </a:rPr>
              <a:t>http://static.bezuzyteczna.pl/static/content/6a86a2b3623ef560eed74cc3c.jpg</a:t>
            </a:r>
            <a:r>
              <a:rPr lang="cs-CZ" u="sng" dirty="0" smtClean="0"/>
              <a:t> 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http://chrislema.wpengine.netdna-cdn.com/wp-content/uploads/Why-should-i-care-about-wordpress-frameworks.png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4"/>
              </a:rPr>
              <a:t>http://www.socialmediaonline.com/wp-content/uploads/should-i-use-social-media.jpg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https://encrypted-tbn3.gstatic.com/images?q=tbn:ANd9GcQiDHDDpixIwwMhzm0UVGcQByh6i963yIkarZ8GOgiEbVoNfBGg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http://www.radio90.pl/files/2012/05/ksiazka-1.jpg</a:t>
            </a:r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r>
              <a:rPr lang="cs-CZ" dirty="0" smtClean="0">
                <a:hlinkClick r:id="rId7"/>
              </a:rPr>
              <a:t>http://rafalstec.blox.pl/resource/eksperyment.jpg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8"/>
              </a:rPr>
              <a:t>http://www.insidesocal.com/tomhoffarth/files/import/i-73c19bd88539520d00a6fc53d6eb2f2b-buried-under-books-no-words-alpha.png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9"/>
              </a:rPr>
              <a:t>http://7.s.dziennik.pl/pliki/2006000/2006077-relaks.jpg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http://image.shutterstock.com/display_pic_with_logo/265489/105628934/stock-vector-cartoon-tourist-relaxing-vector-illustration-with-simple-gradients-all-in-a-single-layer-105628934.jpg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11"/>
              </a:rPr>
              <a:t>http://us.123rf.com/400wm/400/400/alexbannykh/alexbannykh0606/alexbannykh060600073/424570-eksperyment-chemiczny.jpg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12"/>
              </a:rPr>
              <a:t>http://wyszukiwarki-google.com/files/foty/eksperyment.jpg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13"/>
              </a:rPr>
              <a:t>http://zazie.com.pl/wp-content/uploads/2011/12/traffic_wernisaz_nie_czytasz_nie_ide_z_toba_do_lozka_0F.jpg</a:t>
            </a:r>
            <a:endParaRPr lang="cs-CZ" sz="2800" dirty="0" smtClean="0"/>
          </a:p>
          <a:p>
            <a:r>
              <a:rPr lang="cs-CZ" dirty="0" smtClean="0">
                <a:hlinkClick r:id="rId14"/>
              </a:rPr>
              <a:t>http://undernetmath.files.wordpress.com/2007/12/archimedes_heureka.jpg</a:t>
            </a:r>
            <a:endParaRPr lang="cs-CZ" dirty="0" smtClean="0"/>
          </a:p>
          <a:p>
            <a:r>
              <a:rPr lang="cs-CZ" dirty="0" smtClean="0">
                <a:hlinkClick r:id="rId15"/>
              </a:rPr>
              <a:t>http://kokieteria.pl/wp-content/uploads/2012/06/iStock_kobieta_ksiazka.jpg</a:t>
            </a:r>
            <a:endParaRPr lang="cs-CZ" dirty="0" smtClean="0"/>
          </a:p>
          <a:p>
            <a:r>
              <a:rPr lang="cs-CZ" dirty="0" smtClean="0">
                <a:hlinkClick r:id="rId16"/>
              </a:rPr>
              <a:t>http://sphotos-e.ak.fbcdn.net/hphotos-ak-prn1/66717_10151532320838360_2094968429_n.jpg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Děkuji vám za pozornost!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5" name="Picture 4" descr="iStock_kobieta_ksia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786058"/>
            <a:ext cx="5334000" cy="2676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...že </a:t>
            </a:r>
            <a:r>
              <a:rPr lang="cs-CZ" b="1" dirty="0"/>
              <a:t>neumíte polsky</a:t>
            </a:r>
            <a:r>
              <a:rPr lang="cs-CZ" b="1" dirty="0" smtClean="0"/>
              <a:t>?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------ a víte o tom, že se můžete naučit rozumět polským </a:t>
            </a:r>
            <a:r>
              <a:rPr lang="cs-CZ" b="1" dirty="0" smtClean="0"/>
              <a:t>textům</a:t>
            </a:r>
          </a:p>
          <a:p>
            <a:pPr>
              <a:buNone/>
            </a:pPr>
            <a:endParaRPr lang="cs-CZ" b="1" dirty="0"/>
          </a:p>
          <a:p>
            <a:r>
              <a:rPr lang="cs-CZ" b="1" dirty="0"/>
              <a:t>již během jediného semestru</a:t>
            </a:r>
          </a:p>
          <a:p>
            <a:r>
              <a:rPr lang="cs-CZ" b="1" dirty="0"/>
              <a:t>za kredity</a:t>
            </a:r>
          </a:p>
          <a:p>
            <a:r>
              <a:rPr lang="cs-CZ" b="1" dirty="0"/>
              <a:t>zábavně</a:t>
            </a:r>
          </a:p>
          <a:p>
            <a:r>
              <a:rPr lang="cs-CZ" b="1" dirty="0"/>
              <a:t>a pomocí e-learningu,</a:t>
            </a:r>
          </a:p>
          <a:p>
            <a:pPr>
              <a:buNone/>
            </a:pPr>
            <a:r>
              <a:rPr lang="cs-CZ" b="1" dirty="0" smtClean="0"/>
              <a:t>                  </a:t>
            </a:r>
            <a:r>
              <a:rPr lang="cs-CZ" b="1" dirty="0"/>
              <a:t>takže nemusíte ani nikam chodit?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POLŠTINA PRO NEPOLONISTY </a:t>
            </a:r>
            <a:br>
              <a:rPr lang="cs-CZ" dirty="0" smtClean="0"/>
            </a:br>
            <a:r>
              <a:rPr lang="cs-CZ" dirty="0" smtClean="0"/>
              <a:t>NA FF MU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AutoNum type="alphaUcParenR"/>
            </a:pPr>
            <a:r>
              <a:rPr lang="cs-CZ" b="1" dirty="0" smtClean="0"/>
              <a:t>Prezenční forma kurzu</a:t>
            </a:r>
          </a:p>
          <a:p>
            <a:pPr marL="457200" indent="-457200">
              <a:buNone/>
            </a:pPr>
            <a:r>
              <a:rPr lang="cs-CZ" dirty="0" smtClean="0"/>
              <a:t>PJ_03 Polština pro </a:t>
            </a:r>
            <a:r>
              <a:rPr lang="cs-CZ" dirty="0" smtClean="0"/>
              <a:t>začátečníky (má e-learning v elfu)</a:t>
            </a:r>
            <a:endParaRPr lang="cs-CZ" dirty="0" smtClean="0"/>
          </a:p>
          <a:p>
            <a:pPr marL="457200" indent="-457200">
              <a:buNone/>
            </a:pPr>
            <a:r>
              <a:rPr lang="cs-CZ" dirty="0" smtClean="0"/>
              <a:t>PJ_04 Polština pro mírně </a:t>
            </a:r>
            <a:r>
              <a:rPr lang="cs-CZ" dirty="0" smtClean="0"/>
              <a:t>pokročilé (má e-learning v elfu)</a:t>
            </a:r>
            <a:endParaRPr lang="cs-CZ" dirty="0" smtClean="0"/>
          </a:p>
          <a:p>
            <a:pPr marL="457200" indent="-457200">
              <a:buNone/>
            </a:pPr>
            <a:r>
              <a:rPr lang="cs-CZ" dirty="0" smtClean="0"/>
              <a:t>PJ_05 Polština pro pokročilé</a:t>
            </a:r>
          </a:p>
          <a:p>
            <a:pPr marL="457200" indent="-457200">
              <a:buNone/>
            </a:pPr>
            <a:r>
              <a:rPr lang="cs-CZ" dirty="0" smtClean="0"/>
              <a:t>PJ_06 Polština pro velmi pokročilé</a:t>
            </a:r>
          </a:p>
          <a:p>
            <a:pPr marL="457200" indent="-457200">
              <a:buNone/>
            </a:pPr>
            <a:r>
              <a:rPr lang="cs-CZ" dirty="0" smtClean="0"/>
              <a:t>PJ_77 Konverzace v polštině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r>
              <a:rPr lang="cs-CZ" dirty="0" smtClean="0"/>
              <a:t>Kurzy na sebe plynule navazují.</a:t>
            </a:r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AutoNum type="alphaUcParenR"/>
            </a:pPr>
            <a:r>
              <a:rPr lang="cs-CZ" b="1" dirty="0" smtClean="0"/>
              <a:t>Distanční forma kurzu</a:t>
            </a:r>
          </a:p>
          <a:p>
            <a:pPr marL="457200" indent="-457200">
              <a:buNone/>
            </a:pPr>
            <a:r>
              <a:rPr lang="cs-CZ" sz="2900" b="1" dirty="0" smtClean="0"/>
              <a:t>E-learningový kurz rozumění polsky psaného textu</a:t>
            </a:r>
          </a:p>
          <a:p>
            <a:pPr marL="457200" indent="-457200">
              <a:buNone/>
            </a:pPr>
            <a:r>
              <a:rPr lang="cs-CZ" sz="2900" b="1" dirty="0" smtClean="0"/>
              <a:t>- </a:t>
            </a:r>
            <a:r>
              <a:rPr lang="cs-CZ" dirty="0" smtClean="0"/>
              <a:t>v rámci předmětu PJ_03 Polština pro začátečníky</a:t>
            </a:r>
          </a:p>
          <a:p>
            <a:pPr marL="457200" indent="-457200">
              <a:buFontTx/>
              <a:buChar char="-"/>
            </a:pPr>
            <a:r>
              <a:rPr lang="cs-CZ" b="1" dirty="0" smtClean="0"/>
              <a:t>Cíl kurzu </a:t>
            </a:r>
            <a:r>
              <a:rPr lang="cs-CZ" dirty="0" smtClean="0"/>
              <a:t>– </a:t>
            </a:r>
            <a:r>
              <a:rPr lang="cs-CZ" b="1" u="sng" dirty="0" smtClean="0"/>
              <a:t>rozumět polsky psanému textu informačního charakteru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Pro koho – </a:t>
            </a:r>
            <a:r>
              <a:rPr lang="cs-CZ" b="1" dirty="0" smtClean="0"/>
              <a:t>studenti MU jakéhokoliv oboru</a:t>
            </a:r>
            <a:r>
              <a:rPr lang="cs-CZ" dirty="0" smtClean="0"/>
              <a:t>, kteří by rádi měli možnost využít polsky psané odborné zdroje ve svém oboru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Kurz </a:t>
            </a:r>
            <a:r>
              <a:rPr lang="cs-CZ" dirty="0" smtClean="0"/>
              <a:t>zaměřený pouze na </a:t>
            </a:r>
            <a:r>
              <a:rPr lang="cs-CZ" b="1" dirty="0" smtClean="0"/>
              <a:t>pasivní znalost jazyka – půjde pouze o vybudování schopnosti rozumění textu</a:t>
            </a:r>
            <a:r>
              <a:rPr lang="cs-CZ" b="1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cs-CZ" b="1" dirty="0" smtClean="0"/>
              <a:t>Kurz je pouze distanční, tedy studenti si sami určují, kdy se chtějí dále rozvíjet.</a:t>
            </a:r>
          </a:p>
          <a:p>
            <a:pPr marL="457200" indent="-457200">
              <a:buFontTx/>
              <a:buChar char="-"/>
            </a:pPr>
            <a:r>
              <a:rPr lang="cs-CZ" b="1" dirty="0" smtClean="0"/>
              <a:t>Celý kurz je v podobě e-learningového kurzu v prostředí elf2, které již mnozí znáte z jiných předmětů.</a:t>
            </a:r>
            <a:endParaRPr lang="cs-CZ" b="1" dirty="0" smtClean="0"/>
          </a:p>
          <a:p>
            <a:pPr marL="457200" indent="-457200">
              <a:buNone/>
            </a:pPr>
            <a:r>
              <a:rPr lang="cs-CZ" dirty="0" smtClean="0"/>
              <a:t>– první zkušební verze plánována již od období </a:t>
            </a:r>
            <a:r>
              <a:rPr lang="cs-CZ" b="1" dirty="0" smtClean="0"/>
              <a:t>podzim 2014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... Anebo vás navnadíme tady: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3600" b="1" dirty="0" smtClean="0"/>
              <a:t>POLŠTINÁNIE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hlinkClick r:id="rId2"/>
              </a:rPr>
              <a:t>http://www.facebook.com/Polstinanie</a:t>
            </a: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Pro všechny nadšence a sympatizanty polštiny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Strana vznikla jako společná platforma pro studenty polštiny libovolných oborů a fakult na Masarykově univerzitě.</a:t>
            </a:r>
            <a:br>
              <a:rPr lang="cs-CZ" dirty="0" smtClean="0"/>
            </a:br>
            <a:r>
              <a:rPr lang="cs-CZ" dirty="0" smtClean="0"/>
              <a:t>...ale pokud jste kdokoli jiný, koho polština prostě baví, tak jste tu taky správně!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pic>
        <p:nvPicPr>
          <p:cNvPr id="5" name="Picture 4" descr="258703_435891866462071_10347272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85794"/>
            <a:ext cx="2928958" cy="19554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KDE NAJÍT POLSKÉ ODBORNÉ TEXTY?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cs-CZ" dirty="0" smtClean="0">
              <a:hlinkClick r:id="rId2"/>
            </a:endParaRPr>
          </a:p>
          <a:p>
            <a:pPr>
              <a:buNone/>
            </a:pPr>
            <a:r>
              <a:rPr lang="cs-CZ" sz="5100" dirty="0" smtClean="0">
                <a:hlinkClick r:id="rId2"/>
              </a:rPr>
              <a:t>scholar.google.pl</a:t>
            </a:r>
            <a:r>
              <a:rPr lang="cs-CZ" sz="5100" dirty="0" smtClean="0"/>
              <a:t> </a:t>
            </a:r>
            <a:r>
              <a:rPr lang="cs-CZ" dirty="0" smtClean="0"/>
              <a:t> </a:t>
            </a:r>
            <a:r>
              <a:rPr lang="cs-CZ" dirty="0" smtClean="0"/>
              <a:t>– zadejte a žasněte</a:t>
            </a:r>
          </a:p>
          <a:p>
            <a:pPr>
              <a:buNone/>
            </a:pPr>
            <a:r>
              <a:rPr lang="cs-CZ" b="1" dirty="0" smtClean="0"/>
              <a:t>Google</a:t>
            </a:r>
            <a:r>
              <a:rPr lang="cs-CZ" dirty="0" smtClean="0"/>
              <a:t> tak jak ho znáte, ovšem </a:t>
            </a:r>
            <a:r>
              <a:rPr lang="cs-CZ" b="1" dirty="0" smtClean="0"/>
              <a:t>s odbornými články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u="sng" dirty="0" smtClean="0"/>
              <a:t>Více o používání google scholar: </a:t>
            </a:r>
          </a:p>
          <a:p>
            <a:pPr>
              <a:buNone/>
            </a:pPr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www.educatorstechnology.com/2013/04/9-tips-every-teacher-should-know-about.html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http://www.freetech4teachers.com/2012/02/using-google-scholar-for-education.html#.</a:t>
            </a:r>
            <a:r>
              <a:rPr lang="cs-CZ" dirty="0" smtClean="0">
                <a:hlinkClick r:id="rId4"/>
              </a:rPr>
              <a:t>UZC8sKLwZWE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5"/>
              </a:rPr>
              <a:t>http://googlescholar.blogspot.cz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>
              <a:buNone/>
            </a:pPr>
            <a:r>
              <a:rPr lang="en-US" b="1" dirty="0" smtClean="0"/>
              <a:t>Using Google Scholar and other Google resources for </a:t>
            </a:r>
            <a:r>
              <a:rPr lang="en-US" b="1" dirty="0" smtClean="0"/>
              <a:t>education</a:t>
            </a:r>
            <a:r>
              <a:rPr lang="cs-CZ" b="1" dirty="0" smtClean="0"/>
              <a:t> (41 min.)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www.youtube.com/watch?feature=player_embedded&amp;v=bJByIPRrTfE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DŮLEŽITÉ</a:t>
            </a:r>
            <a:r>
              <a:rPr lang="cs-CZ" dirty="0" smtClean="0"/>
              <a:t>: Vyhledávání provádějte pokud možno v dosahu univerzity – univerzita totiž ročně platí nemalé peníze za to, aby studenti měli přístup k plným verzím článků v nejrůznějších databázích. Tedy z domu byste se k článku nemuseli zadarmo dostat, ale ze školy už ano.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Repozytoria</a:t>
            </a:r>
            <a:endParaRPr lang="cs-CZ" dirty="0"/>
          </a:p>
          <a:p>
            <a:r>
              <a:rPr lang="cs-CZ" dirty="0" smtClean="0"/>
              <a:t>Seznam </a:t>
            </a:r>
            <a:r>
              <a:rPr lang="cs-CZ" dirty="0"/>
              <a:t>časopisů v </a:t>
            </a:r>
            <a:r>
              <a:rPr lang="cs-CZ" dirty="0" smtClean="0"/>
              <a:t>knihovnách</a:t>
            </a:r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Mgr.Veronika Neničková, FF MU, 2013</a:t>
            </a:r>
            <a:endParaRPr lang="cs-CZ"/>
          </a:p>
        </p:txBody>
      </p:sp>
      <p:sp>
        <p:nvSpPr>
          <p:cNvPr id="5" name="Right Arrow 4"/>
          <p:cNvSpPr/>
          <p:nvPr/>
        </p:nvSpPr>
        <p:spPr>
          <a:xfrm>
            <a:off x="571472" y="9286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ight Arrow 5"/>
          <p:cNvSpPr/>
          <p:nvPr/>
        </p:nvSpPr>
        <p:spPr>
          <a:xfrm>
            <a:off x="571472" y="5429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16774</TotalTime>
  <Words>3169</Words>
  <Application>Microsoft Office PowerPoint</Application>
  <PresentationFormat>On-screen Show (4:3)</PresentationFormat>
  <Paragraphs>604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Oriel</vt:lpstr>
      <vt:lpstr>Kde na internetu hledat polské odborné články, jak je číst a použít nejen v diplomové práci  </vt:lpstr>
      <vt:lpstr>VÍTE, CO VŠE DOKÁŽE GOOGLE?</vt:lpstr>
      <vt:lpstr>MiniKvíz</vt:lpstr>
      <vt:lpstr>ALE PROČ BYCH SI MĚL HLEDAT A ČÍST ZROVNA POLSKÉ TEXTY?</vt:lpstr>
      <vt:lpstr>PROČ ROZUMĚT POLSKÝM TEXTŮM?? </vt:lpstr>
      <vt:lpstr>Slide 6</vt:lpstr>
      <vt:lpstr>POLŠTINA PRO NEPOLONISTY  NA FF MU</vt:lpstr>
      <vt:lpstr>Slide 8</vt:lpstr>
      <vt:lpstr>KDE NAJÍT POLSKÉ ODBORNÉ TEXTY? </vt:lpstr>
      <vt:lpstr>PL ELEKTRONICKÉ ZDROJE - repozytoria</vt:lpstr>
      <vt:lpstr>Pl elektronické zdroje - pokračování</vt:lpstr>
      <vt:lpstr>JAK ČÍST?</vt:lpstr>
      <vt:lpstr>KURZY ÚSTAVU KNIHOVNICTVÍ FF MU</vt:lpstr>
      <vt:lpstr>Slide 14</vt:lpstr>
      <vt:lpstr>Slide 15</vt:lpstr>
      <vt:lpstr>Před čtením... (na základě knihy kretywna praca dyplomowa, s.13-26)</vt:lpstr>
      <vt:lpstr>Slide 17</vt:lpstr>
      <vt:lpstr>ČTENÍ</vt:lpstr>
      <vt:lpstr>Nejdůležitější postup</vt:lpstr>
      <vt:lpstr>Slide 20</vt:lpstr>
      <vt:lpstr>I albert říká...</vt:lpstr>
      <vt:lpstr>Ale není třeba se děsit  – osvojte si pár technik efektivního čtení, které vám vyhovují, a je to v suchu.</vt:lpstr>
      <vt:lpstr>PODTRHÁVÁNÍ?</vt:lpstr>
      <vt:lpstr>Strategie zaznamenávání si v textu</vt:lpstr>
      <vt:lpstr>Použití přečteného textu</vt:lpstr>
      <vt:lpstr>Slide 26</vt:lpstr>
      <vt:lpstr>Porozumět textu</vt:lpstr>
      <vt:lpstr>!!! EXPERIMENTUJTE !!!</vt:lpstr>
      <vt:lpstr>No jo, ale jak to všechno stihnout?</vt:lpstr>
      <vt:lpstr>JAK RYCHLE A EFEKTIVNĚ ČÍST?</vt:lpstr>
      <vt:lpstr>A ještě jednou...toto má velký potenciál změnit váš studentský život k lepšímu...</vt:lpstr>
      <vt:lpstr>Bill Cosby radí... How to read faster, 1985 http://www.brainpickings.org/index.php/2013/01/16/how-to-read-faster-bill-cosby/</vt:lpstr>
      <vt:lpstr>Rychločtení není jen o rychlém čtení!</vt:lpstr>
      <vt:lpstr>Ale co když mi něco unikne?</vt:lpstr>
      <vt:lpstr>„VŽDY VÁM NĚCO UNIKNE, PROČ SI TEDY Z TOHO DĚLAT VRÁSKY.“</vt:lpstr>
      <vt:lpstr>Psychická příprava na čtení</vt:lpstr>
      <vt:lpstr>Podmínky ke čtení a koncentrace</vt:lpstr>
      <vt:lpstr>Zvuky a hudba v pozadí na podporu čtení a koncentrace</vt:lpstr>
      <vt:lpstr>!!! EXPERIMENTUJTE !!!</vt:lpstr>
      <vt:lpstr>Slide 40</vt:lpstr>
      <vt:lpstr>2. varianty...</vt:lpstr>
      <vt:lpstr>Slide 42</vt:lpstr>
      <vt:lpstr>HEURÉKA! MÁM MYŠLENKU! – JAK Z TOHO CITOVAT? ANEB Citace elektronického zdroje</vt:lpstr>
      <vt:lpstr>Kterou citační normu použít?</vt:lpstr>
      <vt:lpstr>AŽ TO NAPÍŠETE...</vt:lpstr>
      <vt:lpstr>Slide 46</vt:lpstr>
      <vt:lpstr>Slide 47</vt:lpstr>
      <vt:lpstr>mix chytrých tipů  a pár mouder na závěr</vt:lpstr>
      <vt:lpstr>!!! Experimentujte !!!</vt:lpstr>
      <vt:lpstr>A užijte si to!</vt:lpstr>
      <vt:lpstr>Číst se vyplatí...</vt:lpstr>
      <vt:lpstr>ZDROJE</vt:lpstr>
      <vt:lpstr>obrázky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aaa</dc:creator>
  <cp:lastModifiedBy>mira</cp:lastModifiedBy>
  <cp:revision>69</cp:revision>
  <dcterms:created xsi:type="dcterms:W3CDTF">2013-03-20T15:25:25Z</dcterms:created>
  <dcterms:modified xsi:type="dcterms:W3CDTF">2013-05-13T13:00:55Z</dcterms:modified>
</cp:coreProperties>
</file>