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7" r:id="rId5"/>
    <p:sldId id="278" r:id="rId6"/>
    <p:sldId id="262" r:id="rId7"/>
    <p:sldId id="258" r:id="rId8"/>
    <p:sldId id="274" r:id="rId9"/>
    <p:sldId id="275" r:id="rId10"/>
    <p:sldId id="264" r:id="rId11"/>
    <p:sldId id="259" r:id="rId12"/>
    <p:sldId id="261" r:id="rId13"/>
    <p:sldId id="260" r:id="rId14"/>
    <p:sldId id="277" r:id="rId15"/>
    <p:sldId id="265" r:id="rId16"/>
    <p:sldId id="268" r:id="rId17"/>
    <p:sldId id="270" r:id="rId18"/>
    <p:sldId id="271" r:id="rId19"/>
    <p:sldId id="272" r:id="rId20"/>
    <p:sldId id="273" r:id="rId21"/>
    <p:sldId id="276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65E-A393-5A40-A671-87D7FD15F1A5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6649-1597-7843-A530-E6A57CAC1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65E-A393-5A40-A671-87D7FD15F1A5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6649-1597-7843-A530-E6A57CAC1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65E-A393-5A40-A671-87D7FD15F1A5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6649-1597-7843-A530-E6A57CAC1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65E-A393-5A40-A671-87D7FD15F1A5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6649-1597-7843-A530-E6A57CAC1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65E-A393-5A40-A671-87D7FD15F1A5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65E-A393-5A40-A671-87D7FD15F1A5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6649-1597-7843-A530-E6A57CAC1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65E-A393-5A40-A671-87D7FD15F1A5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6649-1597-7843-A530-E6A57CAC1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65E-A393-5A40-A671-87D7FD15F1A5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6649-1597-7843-A530-E6A57CAC1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65E-A393-5A40-A671-87D7FD15F1A5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6649-1597-7843-A530-E6A57CAC1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65E-A393-5A40-A671-87D7FD15F1A5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6649-1597-7843-A530-E6A57CAC1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65E-A393-5A40-A671-87D7FD15F1A5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6649-1597-7843-A530-E6A57CAC1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sk-SK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Click to edit Master text styles</a:t>
            </a:r>
          </a:p>
          <a:p>
            <a:pPr lvl="1" eaLnBrk="1" latinLnBrk="0" hangingPunct="1"/>
            <a:r>
              <a:rPr kumimoji="0" lang="sk-SK" smtClean="0"/>
              <a:t>Second level</a:t>
            </a:r>
          </a:p>
          <a:p>
            <a:pPr lvl="2" eaLnBrk="1" latinLnBrk="0" hangingPunct="1"/>
            <a:r>
              <a:rPr kumimoji="0" lang="sk-SK" smtClean="0"/>
              <a:t>Third level</a:t>
            </a:r>
          </a:p>
          <a:p>
            <a:pPr lvl="3" eaLnBrk="1" latinLnBrk="0" hangingPunct="1"/>
            <a:r>
              <a:rPr kumimoji="0" lang="sk-SK" smtClean="0"/>
              <a:t>Fourth level</a:t>
            </a:r>
          </a:p>
          <a:p>
            <a:pPr lvl="4" eaLnBrk="1" latinLnBrk="0" hangingPunct="1"/>
            <a:r>
              <a:rPr kumimoji="0" lang="sk-SK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A9FEC65E-A393-5A40-A671-87D7FD15F1A5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36986649-1597-7843-A530-E6A57CAC1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Vznik</a:t>
            </a:r>
            <a:r>
              <a:rPr lang="en-US" dirty="0" smtClean="0"/>
              <a:t> a </a:t>
            </a:r>
            <a:r>
              <a:rPr lang="en-US" dirty="0" err="1" smtClean="0"/>
              <a:t>vývoj</a:t>
            </a:r>
            <a:r>
              <a:rPr lang="en-US" dirty="0" smtClean="0"/>
              <a:t> </a:t>
            </a:r>
            <a:r>
              <a:rPr lang="en-US" dirty="0" err="1" smtClean="0"/>
              <a:t>osvietenstva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Európe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13" descr="chod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92063"/>
            <a:ext cx="4483100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810000" cy="921628"/>
          </a:xfrm>
        </p:spPr>
        <p:txBody>
          <a:bodyPr/>
          <a:lstStyle/>
          <a:p>
            <a:r>
              <a:rPr lang="en-US" sz="3600" dirty="0" err="1" smtClean="0"/>
              <a:t>Francúzsko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153400" cy="4297363"/>
          </a:xfrm>
        </p:spPr>
        <p:txBody>
          <a:bodyPr>
            <a:normAutofit/>
          </a:bodyPr>
          <a:lstStyle/>
          <a:p>
            <a:r>
              <a:rPr lang="sk-SK" sz="2595" b="1" dirty="0" smtClean="0"/>
              <a:t>Racionalizmus </a:t>
            </a:r>
            <a:r>
              <a:rPr lang="sk-SK" sz="2595" dirty="0" smtClean="0"/>
              <a:t>uprednostňoval ako hlavnú poznávaciu zložku rozum a empirizmus skúsenosť získavanú zmyslami. Racionalizmus preniká do metafyziky, pretože sa od zmyslového, názorného bytia vzďaľuje a uprednostňuje nenázorné rozumové bytie.</a:t>
            </a:r>
          </a:p>
          <a:p>
            <a:endParaRPr lang="sk-SK" sz="2595" dirty="0" smtClean="0"/>
          </a:p>
          <a:p>
            <a:r>
              <a:rPr lang="sk-SK" sz="2595" b="1" dirty="0" smtClean="0"/>
              <a:t>Empirizmus </a:t>
            </a:r>
            <a:r>
              <a:rPr lang="sk-SK" sz="2595" dirty="0" smtClean="0"/>
              <a:t>vychádza z aristotelovskej tradície a za jediné ozajstné bytie považuje bytie zmyslové, pretože zmysly na rozdiel od rozumu neklamú.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1435608" y="1447800"/>
            <a:ext cx="52882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 </a:t>
            </a:r>
            <a:r>
              <a:rPr lang="en-US" dirty="0" err="1" smtClean="0"/>
              <a:t>Francúzsku</a:t>
            </a:r>
            <a:r>
              <a:rPr lang="en-US" dirty="0" smtClean="0"/>
              <a:t> </a:t>
            </a:r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 smtClean="0"/>
              <a:t>osvietenstvo</a:t>
            </a:r>
            <a:r>
              <a:rPr lang="en-US" dirty="0" smtClean="0"/>
              <a:t> </a:t>
            </a:r>
            <a:r>
              <a:rPr lang="en-US" dirty="0" err="1" smtClean="0"/>
              <a:t>najväčší</a:t>
            </a:r>
            <a:r>
              <a:rPr lang="en-US" dirty="0" smtClean="0"/>
              <a:t> </a:t>
            </a:r>
            <a:r>
              <a:rPr lang="en-US" dirty="0" err="1" smtClean="0"/>
              <a:t>rozkvet</a:t>
            </a:r>
            <a:endParaRPr lang="en-US" dirty="0" smtClean="0"/>
          </a:p>
          <a:p>
            <a:r>
              <a:rPr lang="en-US" dirty="0" err="1" smtClean="0"/>
              <a:t>Revolučné</a:t>
            </a:r>
            <a:r>
              <a:rPr lang="en-US" dirty="0" smtClean="0"/>
              <a:t> </a:t>
            </a:r>
            <a:r>
              <a:rPr lang="en-US" dirty="0" err="1" smtClean="0"/>
              <a:t>hnutie</a:t>
            </a:r>
            <a:r>
              <a:rPr lang="en-US" dirty="0" smtClean="0"/>
              <a:t> </a:t>
            </a:r>
            <a:r>
              <a:rPr lang="en-US" dirty="0" err="1" smtClean="0"/>
              <a:t>namierené</a:t>
            </a:r>
            <a:r>
              <a:rPr lang="en-US" dirty="0" smtClean="0"/>
              <a:t> </a:t>
            </a:r>
            <a:r>
              <a:rPr lang="en-US" dirty="0" err="1" smtClean="0"/>
              <a:t>proti</a:t>
            </a:r>
            <a:r>
              <a:rPr lang="en-US" dirty="0" smtClean="0"/>
              <a:t> </a:t>
            </a:r>
            <a:r>
              <a:rPr lang="en-US" dirty="0" err="1" smtClean="0"/>
              <a:t>feudalizmu</a:t>
            </a:r>
            <a:endParaRPr lang="en-US" dirty="0" smtClean="0"/>
          </a:p>
          <a:p>
            <a:r>
              <a:rPr lang="en-US" b="1" dirty="0" err="1" smtClean="0"/>
              <a:t>Encyklopédia</a:t>
            </a:r>
            <a:r>
              <a:rPr lang="en-US" b="1" dirty="0" smtClean="0"/>
              <a:t>  </a:t>
            </a:r>
            <a:r>
              <a:rPr lang="en-US" dirty="0" smtClean="0"/>
              <a:t>1759: Denis Diderot, </a:t>
            </a:r>
            <a:r>
              <a:rPr lang="sk-SK" dirty="0" smtClean="0"/>
              <a:t>Jean Baptiste le Rond d’Alembert, Paul Heinrich Dietrich von Holbach, Montesquieu, </a:t>
            </a:r>
          </a:p>
          <a:p>
            <a:pPr>
              <a:buNone/>
            </a:pPr>
            <a:r>
              <a:rPr lang="sk-SK" dirty="0" smtClean="0"/>
              <a:t>	Jean-Jacques Rousseau a Voltaire</a:t>
            </a:r>
            <a:r>
              <a:rPr lang="en-US" dirty="0" smtClean="0"/>
              <a:t> </a:t>
            </a:r>
            <a:r>
              <a:rPr lang="sk-SK" dirty="0" smtClean="0"/>
              <a:t> </a:t>
            </a:r>
            <a:endParaRPr lang="en-US" dirty="0" smtClean="0"/>
          </a:p>
          <a:p>
            <a:pPr>
              <a:buNone/>
            </a:pPr>
            <a:endParaRPr lang="sk-SK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9" name="Picture 28" descr="400px-ENC_1-NA5_600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888" y="2939224"/>
            <a:ext cx="2209800" cy="33091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Holbach</a:t>
            </a:r>
            <a:r>
              <a:rPr lang="en-US" dirty="0" smtClean="0"/>
              <a:t> “</a:t>
            </a:r>
            <a:r>
              <a:rPr lang="en-US" dirty="0" err="1" smtClean="0"/>
              <a:t>Nevedomosť</a:t>
            </a:r>
            <a:r>
              <a:rPr lang="en-US" dirty="0" smtClean="0"/>
              <a:t> a </a:t>
            </a:r>
            <a:r>
              <a:rPr lang="en-US" dirty="0" err="1" smtClean="0"/>
              <a:t>strach</a:t>
            </a:r>
            <a:r>
              <a:rPr lang="en-US" dirty="0" smtClean="0"/>
              <a:t> </a:t>
            </a:r>
            <a:r>
              <a:rPr lang="en-US" dirty="0" err="1" smtClean="0"/>
              <a:t>stvorili</a:t>
            </a:r>
            <a:r>
              <a:rPr lang="en-US" dirty="0" smtClean="0"/>
              <a:t> </a:t>
            </a:r>
            <a:r>
              <a:rPr lang="en-US" dirty="0" err="1" smtClean="0"/>
              <a:t>bohov</a:t>
            </a:r>
            <a:r>
              <a:rPr lang="en-US" dirty="0" smtClean="0"/>
              <a:t>”</a:t>
            </a:r>
          </a:p>
          <a:p>
            <a:r>
              <a:rPr lang="sk-SK" dirty="0" smtClean="0"/>
              <a:t>Diderot  „Ľudia nebudú slobodní dokiaľ posledný kráľ nebude obesený na črevách posledného kňaza</a:t>
            </a:r>
            <a:r>
              <a:rPr lang="en-US" dirty="0" smtClean="0"/>
              <a:t>”</a:t>
            </a:r>
          </a:p>
          <a:p>
            <a:r>
              <a:rPr lang="sk-SK" dirty="0" smtClean="0"/>
              <a:t>Voltaire „Každý vodca filozofickej školy bol trochu pokrivkávajúcou lesnou vílou“</a:t>
            </a:r>
          </a:p>
          <a:p>
            <a:pPr>
              <a:buNone/>
            </a:pPr>
            <a:r>
              <a:rPr lang="sk-SK" dirty="0" smtClean="0"/>
              <a:t>	„Celá príroda hlása existenciu Boha“</a:t>
            </a:r>
          </a:p>
          <a:p>
            <a:pPr>
              <a:buNone/>
            </a:pPr>
            <a:r>
              <a:rPr lang="sk-SK" dirty="0" smtClean="0"/>
              <a:t>	„Ak by Boh neexistoval, museli by sme si ho vymyslieť“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uikshank_-_The_Radical's_Ar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3547587" cy="4953000"/>
          </a:xfrm>
          <a:prstGeom prst="rect">
            <a:avLst/>
          </a:prstGeom>
        </p:spPr>
      </p:pic>
      <p:pic>
        <p:nvPicPr>
          <p:cNvPr id="6" name="Picture 5" descr="030803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99472"/>
            <a:ext cx="3484889" cy="48345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Veľkej</a:t>
            </a:r>
            <a:r>
              <a:rPr lang="en-US" dirty="0" smtClean="0"/>
              <a:t> </a:t>
            </a:r>
            <a:r>
              <a:rPr lang="en-US" dirty="0" err="1" smtClean="0"/>
              <a:t>Francúzskej</a:t>
            </a:r>
            <a:r>
              <a:rPr lang="en-US" dirty="0" smtClean="0"/>
              <a:t> </a:t>
            </a:r>
            <a:r>
              <a:rPr lang="en-US" dirty="0" err="1" smtClean="0"/>
              <a:t>revolúcie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. 1789</a:t>
            </a:r>
          </a:p>
          <a:p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príčin</a:t>
            </a:r>
            <a:r>
              <a:rPr lang="en-US" dirty="0" smtClean="0"/>
              <a:t> bola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nerovnomernom</a:t>
            </a:r>
            <a:r>
              <a:rPr lang="en-US" dirty="0" smtClean="0"/>
              <a:t> </a:t>
            </a:r>
            <a:r>
              <a:rPr lang="en-US" dirty="0" err="1" smtClean="0"/>
              <a:t>rozdelení</a:t>
            </a:r>
            <a:r>
              <a:rPr lang="en-US" dirty="0" smtClean="0"/>
              <a:t> </a:t>
            </a:r>
            <a:r>
              <a:rPr lang="en-US" dirty="0" err="1" smtClean="0"/>
              <a:t>príjmov</a:t>
            </a:r>
            <a:r>
              <a:rPr lang="en-US" dirty="0" smtClean="0"/>
              <a:t>, </a:t>
            </a:r>
            <a:r>
              <a:rPr lang="en-US" dirty="0" err="1" smtClean="0"/>
              <a:t>vysoké</a:t>
            </a:r>
            <a:r>
              <a:rPr lang="en-US" dirty="0" smtClean="0"/>
              <a:t> </a:t>
            </a:r>
            <a:r>
              <a:rPr lang="en-US" dirty="0" err="1" smtClean="0"/>
              <a:t>výdavky</a:t>
            </a:r>
            <a:r>
              <a:rPr lang="en-US" dirty="0" smtClean="0"/>
              <a:t> </a:t>
            </a:r>
            <a:r>
              <a:rPr lang="en-US" dirty="0" err="1" smtClean="0"/>
              <a:t>kráľovského</a:t>
            </a:r>
            <a:r>
              <a:rPr lang="en-US" dirty="0" smtClean="0"/>
              <a:t> </a:t>
            </a:r>
            <a:r>
              <a:rPr lang="en-US" dirty="0" err="1" smtClean="0"/>
              <a:t>dvora</a:t>
            </a:r>
            <a:r>
              <a:rPr lang="en-US" dirty="0" smtClean="0"/>
              <a:t>, </a:t>
            </a:r>
            <a:r>
              <a:rPr lang="en-US" dirty="0" err="1" smtClean="0"/>
              <a:t>absolutistická</a:t>
            </a:r>
            <a:r>
              <a:rPr lang="en-US" dirty="0" smtClean="0"/>
              <a:t> forma </a:t>
            </a:r>
            <a:r>
              <a:rPr lang="en-US" dirty="0" err="1" smtClean="0"/>
              <a:t>vlády</a:t>
            </a:r>
            <a:r>
              <a:rPr lang="en-US" dirty="0" smtClean="0"/>
              <a:t> 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stavy</a:t>
            </a:r>
            <a:r>
              <a:rPr lang="en-US" dirty="0" smtClean="0"/>
              <a:t>: </a:t>
            </a:r>
            <a:r>
              <a:rPr lang="en-US" dirty="0" err="1" smtClean="0"/>
              <a:t>duchovenstvo</a:t>
            </a:r>
            <a:r>
              <a:rPr lang="en-US" dirty="0" smtClean="0"/>
              <a:t>, </a:t>
            </a:r>
            <a:r>
              <a:rPr lang="en-US" dirty="0" err="1" smtClean="0"/>
              <a:t>šľachta</a:t>
            </a:r>
            <a:r>
              <a:rPr lang="en-US" dirty="0" smtClean="0"/>
              <a:t> (2%), </a:t>
            </a:r>
            <a:r>
              <a:rPr lang="en-US" dirty="0" err="1" smtClean="0"/>
              <a:t>roľníci</a:t>
            </a:r>
            <a:r>
              <a:rPr lang="en-US" dirty="0" smtClean="0"/>
              <a:t> a </a:t>
            </a:r>
            <a:r>
              <a:rPr lang="en-US" dirty="0" err="1" smtClean="0"/>
              <a:t>mešťania</a:t>
            </a:r>
            <a:r>
              <a:rPr lang="en-US" dirty="0" smtClean="0"/>
              <a:t> (98%)</a:t>
            </a:r>
          </a:p>
          <a:p>
            <a:r>
              <a:rPr lang="en-US" dirty="0" err="1" smtClean="0"/>
              <a:t>Americká</a:t>
            </a:r>
            <a:r>
              <a:rPr lang="en-US" dirty="0" smtClean="0"/>
              <a:t> </a:t>
            </a:r>
            <a:r>
              <a:rPr lang="en-US" dirty="0" err="1" smtClean="0"/>
              <a:t>revolúcia</a:t>
            </a:r>
            <a:r>
              <a:rPr lang="en-US" dirty="0" smtClean="0"/>
              <a:t> (</a:t>
            </a:r>
            <a:r>
              <a:rPr lang="en-US" dirty="0" err="1" smtClean="0"/>
              <a:t>v</a:t>
            </a:r>
            <a:r>
              <a:rPr lang="en-US" dirty="0" smtClean="0"/>
              <a:t> 80-tych </a:t>
            </a:r>
            <a:r>
              <a:rPr lang="en-US" dirty="0" err="1" smtClean="0"/>
              <a:t>rokoch</a:t>
            </a:r>
            <a:r>
              <a:rPr lang="en-US" dirty="0" smtClean="0"/>
              <a:t>, </a:t>
            </a:r>
            <a:r>
              <a:rPr lang="en-US" dirty="0" err="1" smtClean="0"/>
              <a:t>boj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ľudské</a:t>
            </a:r>
            <a:r>
              <a:rPr lang="en-US" dirty="0" smtClean="0"/>
              <a:t> </a:t>
            </a:r>
            <a:r>
              <a:rPr lang="en-US" dirty="0" err="1" smtClean="0"/>
              <a:t>práva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Galikalizmus</a:t>
            </a:r>
            <a:r>
              <a:rPr lang="en-US" dirty="0" smtClean="0"/>
              <a:t> – </a:t>
            </a:r>
            <a:r>
              <a:rPr lang="en-US" dirty="0" err="1" smtClean="0"/>
              <a:t>snaha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dosiahnutie</a:t>
            </a:r>
            <a:r>
              <a:rPr lang="en-US" dirty="0" smtClean="0"/>
              <a:t> </a:t>
            </a:r>
            <a:r>
              <a:rPr lang="en-US" dirty="0" err="1" smtClean="0"/>
              <a:t>autonómneho</a:t>
            </a:r>
            <a:r>
              <a:rPr lang="en-US" dirty="0" smtClean="0"/>
              <a:t> </a:t>
            </a:r>
            <a:r>
              <a:rPr lang="en-US" dirty="0" err="1" smtClean="0"/>
              <a:t>postavenia</a:t>
            </a:r>
            <a:r>
              <a:rPr lang="en-US" dirty="0" smtClean="0"/>
              <a:t> </a:t>
            </a:r>
            <a:r>
              <a:rPr lang="en-US" dirty="0" err="1" smtClean="0"/>
              <a:t>francúzskej</a:t>
            </a:r>
            <a:r>
              <a:rPr lang="en-US" dirty="0" smtClean="0"/>
              <a:t> </a:t>
            </a:r>
            <a:r>
              <a:rPr lang="en-US" dirty="0" err="1" smtClean="0"/>
              <a:t>cirkvi</a:t>
            </a:r>
            <a:r>
              <a:rPr lang="en-US" dirty="0" smtClean="0"/>
              <a:t> </a:t>
            </a:r>
            <a:r>
              <a:rPr lang="en-US" dirty="0" err="1" smtClean="0"/>
              <a:t>voči</a:t>
            </a:r>
            <a:r>
              <a:rPr lang="en-US" dirty="0" smtClean="0"/>
              <a:t> </a:t>
            </a:r>
            <a:r>
              <a:rPr lang="en-US" dirty="0" err="1" smtClean="0"/>
              <a:t>pápežovi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0px-Troisord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"/>
            <a:ext cx="4191000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Jean Jacques Rousseau</a:t>
            </a:r>
            <a:br>
              <a:rPr lang="sk-SK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Kritizoval racionalizmus</a:t>
            </a:r>
          </a:p>
          <a:p>
            <a:r>
              <a:rPr lang="sk-SK" dirty="0" smtClean="0"/>
              <a:t>nový ideál prírody, späť k prírode.</a:t>
            </a:r>
            <a:endParaRPr lang="en-US" dirty="0" smtClean="0"/>
          </a:p>
          <a:p>
            <a:r>
              <a:rPr lang="sk-SK" dirty="0" smtClean="0"/>
              <a:t>Negatívum - odvrátenie od dejín </a:t>
            </a:r>
          </a:p>
          <a:p>
            <a:r>
              <a:rPr lang="sk-SK" dirty="0" smtClean="0"/>
              <a:t>Pozitívum - človek sám o sebe ako pôvodný, ako vyšiel z rúk stvoriteľa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Deizmus</a:t>
            </a:r>
            <a:endParaRPr lang="en-US" dirty="0" smtClean="0"/>
          </a:p>
          <a:p>
            <a:r>
              <a:rPr lang="en-US" dirty="0" err="1" smtClean="0"/>
              <a:t>Verí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možnosť</a:t>
            </a:r>
            <a:r>
              <a:rPr lang="en-US" dirty="0" smtClean="0"/>
              <a:t> </a:t>
            </a:r>
            <a:r>
              <a:rPr lang="en-US" dirty="0" err="1" smtClean="0"/>
              <a:t>osobeného</a:t>
            </a:r>
            <a:r>
              <a:rPr lang="en-US" dirty="0" smtClean="0"/>
              <a:t> </a:t>
            </a:r>
            <a:r>
              <a:rPr lang="en-US" dirty="0" err="1" smtClean="0"/>
              <a:t>boha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emocionálnom</a:t>
            </a:r>
            <a:r>
              <a:rPr lang="en-US" dirty="0" smtClean="0"/>
              <a:t> </a:t>
            </a:r>
            <a:r>
              <a:rPr lang="en-US" dirty="0" err="1" smtClean="0"/>
              <a:t>prežívaní</a:t>
            </a:r>
            <a:r>
              <a:rPr lang="en-US" dirty="0" smtClean="0"/>
              <a:t>, </a:t>
            </a:r>
            <a:r>
              <a:rPr lang="en-US" dirty="0" err="1" smtClean="0"/>
              <a:t>pričom</a:t>
            </a:r>
            <a:r>
              <a:rPr lang="en-US" dirty="0" smtClean="0"/>
              <a:t> </a:t>
            </a:r>
            <a:r>
              <a:rPr lang="en-US" dirty="0" err="1" smtClean="0"/>
              <a:t>racionálne</a:t>
            </a:r>
            <a:r>
              <a:rPr lang="en-US" dirty="0" smtClean="0"/>
              <a:t> </a:t>
            </a:r>
            <a:r>
              <a:rPr lang="en-US" dirty="0" err="1" smtClean="0"/>
              <a:t>zostáva</a:t>
            </a:r>
            <a:r>
              <a:rPr lang="en-US" dirty="0" smtClean="0"/>
              <a:t> </a:t>
            </a:r>
            <a:r>
              <a:rPr lang="en-US" dirty="0" err="1" smtClean="0"/>
              <a:t>boh</a:t>
            </a:r>
            <a:r>
              <a:rPr lang="en-US" dirty="0" smtClean="0"/>
              <a:t> </a:t>
            </a:r>
            <a:r>
              <a:rPr lang="en-US" dirty="0" err="1" smtClean="0"/>
              <a:t>neuchopiteľný</a:t>
            </a:r>
            <a:endParaRPr lang="en-US" dirty="0" smtClean="0"/>
          </a:p>
          <a:p>
            <a:r>
              <a:rPr b="1" dirty="0" smtClean="0"/>
              <a:t>Rozprava o vedách a umeniach (1749)</a:t>
            </a:r>
            <a:endParaRPr lang="sk-SK" b="1" dirty="0" smtClean="0"/>
          </a:p>
          <a:p>
            <a:r>
              <a:rPr b="1" dirty="0" smtClean="0"/>
              <a:t>Rozprava o pôvode a príčinách nerovnosti medzi ľuďmi (1753)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Osvietenstvo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Amerike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 smtClean="0"/>
              <a:t>Thomas Jefferson</a:t>
            </a:r>
            <a:r>
              <a:rPr lang="sk-SK" dirty="0" smtClean="0"/>
              <a:t>  </a:t>
            </a:r>
          </a:p>
          <a:p>
            <a:r>
              <a:rPr lang="sk-SK" dirty="0" smtClean="0"/>
              <a:t>pod vplyvom puritánstva: snaha o lepšie usporiadanie štátu </a:t>
            </a:r>
          </a:p>
          <a:p>
            <a:r>
              <a:rPr lang="sk-SK" dirty="0" smtClean="0"/>
              <a:t>pod vplyvom francúzskeho osvietenstva: </a:t>
            </a:r>
            <a:r>
              <a:rPr dirty="0" smtClean="0"/>
              <a:t>všetci ľudia sú podľa svojej prirodzenosti slobodní a rovní</a:t>
            </a:r>
            <a:endParaRPr lang="en-US" dirty="0" smtClean="0"/>
          </a:p>
          <a:p>
            <a:r>
              <a:rPr dirty="0" smtClean="0"/>
              <a:t>rovnosť politických práv a uznanie rozdielnosti ľudských bytost</a:t>
            </a:r>
            <a:r>
              <a:rPr lang="sk-SK" dirty="0" smtClean="0"/>
              <a:t>í</a:t>
            </a:r>
          </a:p>
          <a:p>
            <a:r>
              <a:rPr dirty="0" smtClean="0"/>
              <a:t>15. novembra 1777 - prv</a:t>
            </a:r>
            <a:r>
              <a:rPr lang="sk-SK" dirty="0" smtClean="0"/>
              <a:t>á</a:t>
            </a:r>
            <a:r>
              <a:rPr dirty="0" smtClean="0"/>
              <a:t> ústav</a:t>
            </a:r>
            <a:r>
              <a:rPr lang="sk-SK" dirty="0" smtClean="0"/>
              <a:t>a</a:t>
            </a:r>
            <a:r>
              <a:rPr dirty="0" smtClean="0"/>
              <a:t> Spojených štátov</a:t>
            </a:r>
            <a:endParaRPr lang="sk-SK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Nemecká osvietenská filozofia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anglickou</a:t>
            </a:r>
            <a:r>
              <a:rPr lang="en-US" dirty="0" smtClean="0"/>
              <a:t> a </a:t>
            </a:r>
            <a:r>
              <a:rPr lang="en-US" dirty="0" err="1" smtClean="0"/>
              <a:t>francúzskou</a:t>
            </a:r>
            <a:endParaRPr lang="en-US" dirty="0" smtClean="0"/>
          </a:p>
          <a:p>
            <a:r>
              <a:rPr lang="en-US" dirty="0" err="1" smtClean="0"/>
              <a:t>Pietizmus</a:t>
            </a:r>
            <a:r>
              <a:rPr lang="en-US" dirty="0" smtClean="0"/>
              <a:t> (</a:t>
            </a:r>
            <a:r>
              <a:rPr lang="en-US" dirty="0" err="1" smtClean="0"/>
              <a:t>hlboká</a:t>
            </a:r>
            <a:r>
              <a:rPr lang="en-US" dirty="0" smtClean="0"/>
              <a:t> </a:t>
            </a:r>
            <a:r>
              <a:rPr lang="en-US" dirty="0" err="1" smtClean="0"/>
              <a:t>zbožnosť</a:t>
            </a:r>
            <a:r>
              <a:rPr lang="en-US" dirty="0" smtClean="0"/>
              <a:t> a </a:t>
            </a:r>
            <a:r>
              <a:rPr lang="en-US" dirty="0" err="1" smtClean="0"/>
              <a:t>individuálna</a:t>
            </a:r>
            <a:r>
              <a:rPr lang="en-US" dirty="0" smtClean="0"/>
              <a:t> </a:t>
            </a:r>
            <a:r>
              <a:rPr lang="en-US" dirty="0" err="1" smtClean="0"/>
              <a:t>viera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Predstavitelia</a:t>
            </a:r>
            <a:r>
              <a:rPr lang="en-US" dirty="0" smtClean="0"/>
              <a:t>: </a:t>
            </a:r>
            <a:r>
              <a:rPr lang="sk-SK" dirty="0" smtClean="0"/>
              <a:t>Christian Thomasius, Christian Wolf,</a:t>
            </a:r>
            <a:r>
              <a:rPr lang="en-US" dirty="0" smtClean="0"/>
              <a:t> </a:t>
            </a:r>
            <a:r>
              <a:rPr lang="sk-SK" dirty="0" smtClean="0"/>
              <a:t> Gottfried Wilhelm Leibnitz a Immanuel Kant</a:t>
            </a:r>
            <a:r>
              <a:rPr lang="en-US" dirty="0" smtClean="0"/>
              <a:t> </a:t>
            </a:r>
            <a:r>
              <a:rPr lang="sk-SK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Škótsko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Uplatnenie rozumu v praxi bolo obmedzené stavom a sociálnou konvenciou</a:t>
            </a:r>
          </a:p>
          <a:p>
            <a:r>
              <a:rPr lang="sk-SK" dirty="0" smtClean="0"/>
              <a:t>Rodina na prvom mieste</a:t>
            </a:r>
            <a:r>
              <a:rPr lang="en-US" dirty="0" smtClean="0"/>
              <a:t> </a:t>
            </a:r>
          </a:p>
          <a:p>
            <a:r>
              <a:rPr lang="sk-SK" dirty="0" smtClean="0"/>
              <a:t>Smithova neviditeľná ruka – snaha osobného záujmu jednotlivcov podporovať verejný záujem</a:t>
            </a:r>
            <a:endParaRPr lang="en-US" dirty="0" smtClean="0"/>
          </a:p>
          <a:p>
            <a:r>
              <a:rPr lang="sk-SK" dirty="0" smtClean="0"/>
              <a:t>Ferguson, Millar, Henry Home a Hume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43000"/>
          </a:xfrm>
        </p:spPr>
        <p:txBody>
          <a:bodyPr/>
          <a:lstStyle/>
          <a:p>
            <a:r>
              <a:rPr lang="en-US" dirty="0" err="1" smtClean="0"/>
              <a:t>Charakteristika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467600" cy="53309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Osvietenstvo</a:t>
            </a:r>
            <a:r>
              <a:rPr lang="en-US" dirty="0" smtClean="0"/>
              <a:t> je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komplexných</a:t>
            </a:r>
            <a:r>
              <a:rPr lang="en-US" dirty="0" smtClean="0"/>
              <a:t> </a:t>
            </a:r>
            <a:r>
              <a:rPr lang="en-US" dirty="0" err="1" smtClean="0"/>
              <a:t>historických</a:t>
            </a:r>
            <a:r>
              <a:rPr lang="en-US" dirty="0" smtClean="0"/>
              <a:t> </a:t>
            </a:r>
            <a:r>
              <a:rPr lang="en-US" dirty="0" err="1" smtClean="0"/>
              <a:t>procesov</a:t>
            </a:r>
            <a:r>
              <a:rPr lang="en-US" dirty="0" smtClean="0"/>
              <a:t>, </a:t>
            </a:r>
            <a:r>
              <a:rPr lang="en-US" dirty="0" err="1" smtClean="0"/>
              <a:t>lokalizovaných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určitom</a:t>
            </a:r>
            <a:r>
              <a:rPr lang="en-US" dirty="0" smtClean="0"/>
              <a:t> bode </a:t>
            </a:r>
            <a:r>
              <a:rPr lang="en-US" dirty="0" err="1" smtClean="0"/>
              <a:t>vývoja</a:t>
            </a:r>
            <a:r>
              <a:rPr lang="en-US" dirty="0" smtClean="0"/>
              <a:t> </a:t>
            </a:r>
            <a:r>
              <a:rPr lang="en-US" dirty="0" err="1" smtClean="0"/>
              <a:t>európskych</a:t>
            </a:r>
            <a:r>
              <a:rPr lang="en-US" dirty="0" smtClean="0"/>
              <a:t> </a:t>
            </a:r>
            <a:r>
              <a:rPr lang="en-US" dirty="0" err="1" smtClean="0"/>
              <a:t>spoločností</a:t>
            </a:r>
            <a:r>
              <a:rPr lang="en-US" dirty="0" smtClean="0"/>
              <a:t>. </a:t>
            </a:r>
            <a:r>
              <a:rPr lang="en-US" dirty="0" err="1" smtClean="0"/>
              <a:t>Zahrňuje</a:t>
            </a:r>
            <a:r>
              <a:rPr lang="en-US" dirty="0" smtClean="0"/>
              <a:t> </a:t>
            </a:r>
            <a:r>
              <a:rPr lang="en-US" dirty="0" err="1" smtClean="0"/>
              <a:t>prvky</a:t>
            </a:r>
            <a:r>
              <a:rPr lang="en-US" dirty="0" smtClean="0"/>
              <a:t> </a:t>
            </a:r>
            <a:r>
              <a:rPr lang="en-US" dirty="0" err="1" smtClean="0"/>
              <a:t>sociálnej</a:t>
            </a:r>
            <a:r>
              <a:rPr lang="en-US" dirty="0" smtClean="0"/>
              <a:t> </a:t>
            </a:r>
            <a:r>
              <a:rPr lang="en-US" dirty="0" err="1" smtClean="0"/>
              <a:t>zmeny</a:t>
            </a:r>
            <a:r>
              <a:rPr lang="en-US" dirty="0" smtClean="0"/>
              <a:t>, </a:t>
            </a:r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 smtClean="0"/>
              <a:t>politických</a:t>
            </a:r>
            <a:r>
              <a:rPr lang="en-US" dirty="0" smtClean="0"/>
              <a:t> </a:t>
            </a:r>
            <a:r>
              <a:rPr lang="en-US" dirty="0" err="1" smtClean="0"/>
              <a:t>inštitúcii</a:t>
            </a:r>
            <a:r>
              <a:rPr lang="en-US" dirty="0" smtClean="0"/>
              <a:t>, </a:t>
            </a:r>
            <a:r>
              <a:rPr lang="en-US" dirty="0" err="1" smtClean="0"/>
              <a:t>formy</a:t>
            </a:r>
            <a:r>
              <a:rPr lang="en-US" dirty="0" smtClean="0"/>
              <a:t> </a:t>
            </a:r>
            <a:r>
              <a:rPr lang="en-US" dirty="0" err="1" smtClean="0"/>
              <a:t>poznania</a:t>
            </a:r>
            <a:r>
              <a:rPr lang="en-US" dirty="0" smtClean="0"/>
              <a:t>, </a:t>
            </a:r>
            <a:r>
              <a:rPr lang="en-US" dirty="0" err="1" smtClean="0"/>
              <a:t>projekty</a:t>
            </a:r>
            <a:r>
              <a:rPr lang="en-US" dirty="0" smtClean="0"/>
              <a:t> </a:t>
            </a:r>
            <a:r>
              <a:rPr lang="en-US" dirty="0" err="1" smtClean="0"/>
              <a:t>racionalizácie</a:t>
            </a:r>
            <a:r>
              <a:rPr lang="en-US" dirty="0" smtClean="0"/>
              <a:t> </a:t>
            </a:r>
            <a:r>
              <a:rPr lang="en-US" dirty="0" err="1" smtClean="0"/>
              <a:t>poznania</a:t>
            </a:r>
            <a:r>
              <a:rPr lang="en-US" dirty="0" smtClean="0"/>
              <a:t> a </a:t>
            </a:r>
            <a:r>
              <a:rPr lang="en-US" dirty="0" err="1" smtClean="0"/>
              <a:t>praxe</a:t>
            </a:r>
            <a:r>
              <a:rPr lang="en-US" dirty="0" smtClean="0"/>
              <a:t> a </a:t>
            </a:r>
            <a:r>
              <a:rPr lang="en-US" dirty="0" err="1" smtClean="0"/>
              <a:t>rôzne</a:t>
            </a:r>
            <a:r>
              <a:rPr lang="en-US" dirty="0" smtClean="0"/>
              <a:t> </a:t>
            </a:r>
            <a:r>
              <a:rPr lang="en-US" dirty="0" err="1" smtClean="0"/>
              <a:t>technolotické</a:t>
            </a:r>
            <a:r>
              <a:rPr lang="en-US" dirty="0" smtClean="0"/>
              <a:t> </a:t>
            </a:r>
            <a:r>
              <a:rPr lang="en-US" dirty="0" err="1" smtClean="0"/>
              <a:t>premeny</a:t>
            </a:r>
            <a:r>
              <a:rPr lang="en-US" dirty="0" smtClean="0"/>
              <a:t>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Na </a:t>
            </a:r>
            <a:r>
              <a:rPr lang="en-US" dirty="0" err="1" smtClean="0"/>
              <a:t>osvietenstvo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môžeme</a:t>
            </a:r>
            <a:r>
              <a:rPr lang="en-US" dirty="0" smtClean="0"/>
              <a:t> </a:t>
            </a:r>
            <a:r>
              <a:rPr lang="en-US" dirty="0" err="1" smtClean="0"/>
              <a:t>pozerať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cez</a:t>
            </a:r>
            <a:r>
              <a:rPr lang="en-US" dirty="0" smtClean="0"/>
              <a:t> </a:t>
            </a:r>
            <a:r>
              <a:rPr lang="en-US" dirty="0" err="1" smtClean="0"/>
              <a:t>idealizmus</a:t>
            </a:r>
            <a:r>
              <a:rPr lang="en-US" dirty="0" smtClean="0"/>
              <a:t> (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táto</a:t>
            </a:r>
            <a:r>
              <a:rPr lang="en-US" dirty="0" smtClean="0"/>
              <a:t> </a:t>
            </a:r>
            <a:r>
              <a:rPr lang="en-US" dirty="0" err="1" smtClean="0"/>
              <a:t>filozofia</a:t>
            </a:r>
            <a:r>
              <a:rPr lang="en-US" dirty="0" smtClean="0"/>
              <a:t> </a:t>
            </a:r>
            <a:r>
              <a:rPr lang="en-US" dirty="0" err="1" smtClean="0"/>
              <a:t>zmenila</a:t>
            </a:r>
            <a:r>
              <a:rPr lang="en-US" dirty="0" smtClean="0"/>
              <a:t> </a:t>
            </a:r>
            <a:r>
              <a:rPr lang="en-US" dirty="0" err="1" smtClean="0"/>
              <a:t>svet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cez</a:t>
            </a:r>
            <a:r>
              <a:rPr lang="en-US" dirty="0" smtClean="0"/>
              <a:t> </a:t>
            </a:r>
            <a:r>
              <a:rPr lang="en-US" dirty="0" err="1" smtClean="0"/>
              <a:t>skepticizmus</a:t>
            </a:r>
            <a:r>
              <a:rPr lang="en-US" dirty="0" smtClean="0"/>
              <a:t> (</a:t>
            </a:r>
            <a:r>
              <a:rPr lang="en-US" dirty="0" err="1" smtClean="0"/>
              <a:t>vlna</a:t>
            </a:r>
            <a:r>
              <a:rPr lang="en-US" dirty="0" smtClean="0"/>
              <a:t> </a:t>
            </a:r>
            <a:r>
              <a:rPr lang="en-US" dirty="0" err="1" smtClean="0"/>
              <a:t>nepokojov</a:t>
            </a:r>
            <a:r>
              <a:rPr lang="en-US" dirty="0" smtClean="0"/>
              <a:t> a </a:t>
            </a:r>
            <a:r>
              <a:rPr lang="en-US" dirty="0" err="1" smtClean="0"/>
              <a:t>násilia</a:t>
            </a:r>
            <a:r>
              <a:rPr lang="en-US" dirty="0" smtClean="0"/>
              <a:t>, </a:t>
            </a:r>
            <a:r>
              <a:rPr lang="en-US" dirty="0" err="1" smtClean="0"/>
              <a:t>ktorú</a:t>
            </a:r>
            <a:r>
              <a:rPr lang="en-US" dirty="0" smtClean="0"/>
              <a:t> so </a:t>
            </a:r>
            <a:r>
              <a:rPr lang="en-US" dirty="0" err="1" smtClean="0"/>
              <a:t>sebou</a:t>
            </a:r>
            <a:r>
              <a:rPr lang="en-US" dirty="0" smtClean="0"/>
              <a:t> </a:t>
            </a:r>
            <a:r>
              <a:rPr lang="en-US" dirty="0" err="1" smtClean="0"/>
              <a:t>doniesla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Rusko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Panovníci</a:t>
            </a:r>
            <a:r>
              <a:rPr lang="en-US" dirty="0" smtClean="0"/>
              <a:t> Peter </a:t>
            </a:r>
            <a:r>
              <a:rPr lang="en-US" dirty="0" err="1" smtClean="0"/>
              <a:t>Veľký</a:t>
            </a:r>
            <a:r>
              <a:rPr lang="en-US" dirty="0" smtClean="0"/>
              <a:t> a </a:t>
            </a:r>
            <a:r>
              <a:rPr lang="en-US" dirty="0" err="1" smtClean="0"/>
              <a:t>Katarína</a:t>
            </a:r>
            <a:r>
              <a:rPr lang="en-US" dirty="0" smtClean="0"/>
              <a:t> </a:t>
            </a:r>
            <a:r>
              <a:rPr lang="en-US" dirty="0" err="1" smtClean="0"/>
              <a:t>Veľká</a:t>
            </a:r>
            <a:r>
              <a:rPr lang="en-US" dirty="0" smtClean="0"/>
              <a:t> (</a:t>
            </a:r>
            <a:r>
              <a:rPr lang="en-US" i="1" dirty="0" err="1" smtClean="0"/>
              <a:t>Nakaz</a:t>
            </a:r>
            <a:r>
              <a:rPr lang="en-US" dirty="0" smtClean="0"/>
              <a:t>; </a:t>
            </a:r>
            <a:r>
              <a:rPr lang="en-US" dirty="0" err="1" smtClean="0"/>
              <a:t>Inštrukcie</a:t>
            </a:r>
            <a:r>
              <a:rPr lang="en-US" dirty="0" smtClean="0"/>
              <a:t>)</a:t>
            </a:r>
          </a:p>
          <a:p>
            <a:r>
              <a:rPr lang="sk-SK" dirty="0" smtClean="0"/>
              <a:t>Alexander Radiščev v diele </a:t>
            </a:r>
            <a:r>
              <a:rPr lang="sk-SK" i="1" dirty="0" smtClean="0"/>
              <a:t>Putešestvovaní iz Peterbuga v Moskvu </a:t>
            </a:r>
            <a:r>
              <a:rPr lang="sk-SK" dirty="0" smtClean="0"/>
              <a:t>odmieta ruské osvietenstvo, neskôr vznik sedliackych povstaní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Panovníci</a:t>
            </a:r>
            <a:r>
              <a:rPr lang="en-US" dirty="0" smtClean="0"/>
              <a:t> – </a:t>
            </a:r>
            <a:r>
              <a:rPr lang="en-US" dirty="0" err="1" smtClean="0"/>
              <a:t>osvietenská</a:t>
            </a:r>
            <a:r>
              <a:rPr lang="en-US" dirty="0" smtClean="0"/>
              <a:t> forma </a:t>
            </a:r>
            <a:r>
              <a:rPr lang="en-US" dirty="0" err="1" smtClean="0"/>
              <a:t>vlády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/>
            <a:r>
              <a:rPr lang="sk-SK" dirty="0" smtClean="0"/>
              <a:t>Mária Terézia, Jozef II., Leopold II. – Uhorsko, Rakúsko, Česko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Juraj III. Veľká Británia a Írsko</a:t>
            </a:r>
          </a:p>
          <a:p>
            <a:pPr algn="ctr"/>
            <a:r>
              <a:rPr lang="sk-SK" dirty="0" smtClean="0"/>
              <a:t> </a:t>
            </a:r>
          </a:p>
          <a:p>
            <a:pPr algn="ctr"/>
            <a:r>
              <a:rPr lang="sk-SK" dirty="0" smtClean="0"/>
              <a:t>Gustáv IIIl – Švédsko</a:t>
            </a:r>
          </a:p>
          <a:p>
            <a:pPr algn="ctr"/>
            <a:r>
              <a:rPr lang="sk-SK" dirty="0" smtClean="0"/>
              <a:t> </a:t>
            </a:r>
          </a:p>
          <a:p>
            <a:pPr algn="ctr"/>
            <a:r>
              <a:rPr lang="sk-SK" dirty="0" smtClean="0"/>
              <a:t>Friedrich II. Veľký. – Nemecko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 Ľudovít XIV. – Francúzsko</a:t>
            </a:r>
          </a:p>
          <a:p>
            <a:pPr algn="ctr"/>
            <a:r>
              <a:rPr lang="sk-SK" dirty="0" smtClean="0"/>
              <a:t> </a:t>
            </a:r>
          </a:p>
          <a:p>
            <a:pPr algn="ctr"/>
            <a:r>
              <a:rPr lang="sk-SK" dirty="0" smtClean="0"/>
              <a:t>Peter Veľký a Katarína Veľká - Rusko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Ďakujem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pozornosť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4" name="Content Placeholder 3" descr="aufklrungneu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775" y="1917700"/>
            <a:ext cx="5080000" cy="3860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7638"/>
            <a:ext cx="749808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Enlightenment,  </a:t>
            </a:r>
            <a:r>
              <a:rPr lang="en-US" dirty="0" err="1" smtClean="0"/>
              <a:t>Aufklärung</a:t>
            </a:r>
            <a:r>
              <a:rPr lang="en-US" dirty="0" smtClean="0"/>
              <a:t>, </a:t>
            </a:r>
            <a:r>
              <a:rPr lang="en-US" dirty="0" err="1" smtClean="0"/>
              <a:t>Lumiére</a:t>
            </a:r>
            <a:r>
              <a:rPr lang="en-US" dirty="0" smtClean="0"/>
              <a:t>, </a:t>
            </a:r>
            <a:r>
              <a:rPr lang="en-US" dirty="0" err="1" smtClean="0"/>
              <a:t>Illuminisimo</a:t>
            </a:r>
            <a:r>
              <a:rPr lang="en-US" dirty="0" smtClean="0"/>
              <a:t>, </a:t>
            </a:r>
            <a:r>
              <a:rPr lang="en-US" dirty="0" err="1" smtClean="0"/>
              <a:t>Illustración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medzi</a:t>
            </a:r>
            <a:r>
              <a:rPr lang="en-US" dirty="0" smtClean="0"/>
              <a:t> 17.-19- </a:t>
            </a:r>
            <a:r>
              <a:rPr lang="en-US" dirty="0" err="1" smtClean="0"/>
              <a:t>stor</a:t>
            </a:r>
            <a:r>
              <a:rPr lang="en-US" dirty="0" smtClean="0"/>
              <a:t>. (</a:t>
            </a:r>
            <a:r>
              <a:rPr lang="en-US" dirty="0" err="1" smtClean="0"/>
              <a:t>cca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Pôvod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sholastike</a:t>
            </a:r>
            <a:r>
              <a:rPr lang="en-US" dirty="0" smtClean="0"/>
              <a:t>, </a:t>
            </a:r>
            <a:r>
              <a:rPr lang="en-US" dirty="0" err="1" smtClean="0"/>
              <a:t>humanizme</a:t>
            </a:r>
            <a:r>
              <a:rPr lang="en-US" dirty="0" smtClean="0"/>
              <a:t>, </a:t>
            </a:r>
            <a:r>
              <a:rPr lang="en-US" dirty="0" err="1" smtClean="0"/>
              <a:t>renesancii</a:t>
            </a:r>
            <a:r>
              <a:rPr lang="en-US" dirty="0" smtClean="0"/>
              <a:t>, </a:t>
            </a:r>
            <a:r>
              <a:rPr lang="en-US" dirty="0" err="1" smtClean="0"/>
              <a:t>ovplyvnenie</a:t>
            </a:r>
            <a:r>
              <a:rPr lang="en-US" dirty="0" smtClean="0"/>
              <a:t> </a:t>
            </a:r>
            <a:r>
              <a:rPr lang="en-US" dirty="0" err="1" smtClean="0"/>
              <a:t>vedeckými</a:t>
            </a:r>
            <a:r>
              <a:rPr lang="en-US" dirty="0" smtClean="0"/>
              <a:t> </a:t>
            </a:r>
            <a:r>
              <a:rPr lang="en-US" dirty="0" err="1" smtClean="0"/>
              <a:t>poznatkami</a:t>
            </a:r>
            <a:r>
              <a:rPr lang="en-US" dirty="0" smtClean="0"/>
              <a:t> (</a:t>
            </a:r>
            <a:r>
              <a:rPr lang="en-US" dirty="0" err="1" smtClean="0"/>
              <a:t>Galilei</a:t>
            </a:r>
            <a:r>
              <a:rPr lang="en-US" dirty="0" smtClean="0"/>
              <a:t>, Newton) a  </a:t>
            </a:r>
            <a:r>
              <a:rPr lang="en-US" dirty="0" err="1" smtClean="0"/>
              <a:t>reformáciou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Európe</a:t>
            </a:r>
            <a:endParaRPr lang="en-US" dirty="0" smtClean="0"/>
          </a:p>
          <a:p>
            <a:r>
              <a:rPr lang="en-US" dirty="0" err="1" smtClean="0"/>
              <a:t>Miesto</a:t>
            </a:r>
            <a:r>
              <a:rPr lang="en-US" dirty="0" smtClean="0"/>
              <a:t>: </a:t>
            </a:r>
            <a:r>
              <a:rPr lang="en-US" dirty="0" err="1" smtClean="0"/>
              <a:t>celé</a:t>
            </a:r>
            <a:r>
              <a:rPr lang="en-US" dirty="0" smtClean="0"/>
              <a:t> </a:t>
            </a:r>
            <a:r>
              <a:rPr lang="en-US" dirty="0" err="1" smtClean="0"/>
              <a:t>územie</a:t>
            </a:r>
            <a:r>
              <a:rPr lang="en-US" dirty="0" smtClean="0"/>
              <a:t> </a:t>
            </a:r>
            <a:r>
              <a:rPr lang="en-US" dirty="0" err="1" smtClean="0"/>
              <a:t>Európy</a:t>
            </a:r>
            <a:r>
              <a:rPr lang="en-US" dirty="0" smtClean="0"/>
              <a:t> a </a:t>
            </a:r>
            <a:r>
              <a:rPr lang="en-US" dirty="0" err="1" smtClean="0"/>
              <a:t>Amerika</a:t>
            </a:r>
            <a:endParaRPr lang="en-US" dirty="0" smtClean="0"/>
          </a:p>
          <a:p>
            <a:r>
              <a:rPr lang="en-US" dirty="0" err="1" smtClean="0"/>
              <a:t>Prejavy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líšia</a:t>
            </a:r>
            <a:r>
              <a:rPr lang="en-US" dirty="0" smtClean="0"/>
              <a:t> </a:t>
            </a: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en-US" dirty="0" err="1" smtClean="0"/>
              <a:t>charakteru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 </a:t>
            </a:r>
            <a:r>
              <a:rPr lang="en-US" dirty="0" err="1" smtClean="0"/>
              <a:t>Anglicku</a:t>
            </a:r>
            <a:r>
              <a:rPr lang="en-US" dirty="0" smtClean="0"/>
              <a:t> a </a:t>
            </a:r>
            <a:r>
              <a:rPr lang="en-US" dirty="0" err="1" smtClean="0"/>
              <a:t>Francúzsku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zakladali</a:t>
            </a:r>
            <a:r>
              <a:rPr lang="en-US" dirty="0" smtClean="0"/>
              <a:t> </a:t>
            </a:r>
            <a:r>
              <a:rPr lang="en-US" dirty="0" err="1" smtClean="0"/>
              <a:t>akadémie</a:t>
            </a:r>
            <a:r>
              <a:rPr lang="en-US" dirty="0" smtClean="0"/>
              <a:t>, </a:t>
            </a:r>
            <a:r>
              <a:rPr lang="en-US" dirty="0" err="1" smtClean="0"/>
              <a:t>čitateľské</a:t>
            </a:r>
            <a:r>
              <a:rPr lang="en-US" dirty="0" smtClean="0"/>
              <a:t> </a:t>
            </a:r>
            <a:r>
              <a:rPr lang="en-US" dirty="0" err="1" smtClean="0"/>
              <a:t>spolky</a:t>
            </a:r>
            <a:r>
              <a:rPr lang="en-US" dirty="0" smtClean="0"/>
              <a:t>, </a:t>
            </a:r>
            <a:r>
              <a:rPr lang="en-US" dirty="0" err="1" smtClean="0"/>
              <a:t>filantropické</a:t>
            </a:r>
            <a:r>
              <a:rPr lang="en-US" dirty="0" smtClean="0"/>
              <a:t> </a:t>
            </a:r>
            <a:r>
              <a:rPr lang="en-US" dirty="0" err="1" smtClean="0"/>
              <a:t>združenia</a:t>
            </a:r>
            <a:r>
              <a:rPr lang="en-US" dirty="0" smtClean="0"/>
              <a:t>, </a:t>
            </a:r>
            <a:r>
              <a:rPr lang="en-US" dirty="0" err="1" smtClean="0"/>
              <a:t>slobodomurárske</a:t>
            </a:r>
            <a:r>
              <a:rPr lang="en-US" dirty="0" smtClean="0"/>
              <a:t> </a:t>
            </a:r>
            <a:r>
              <a:rPr lang="en-US" dirty="0" err="1" smtClean="0"/>
              <a:t>lóže</a:t>
            </a:r>
            <a:r>
              <a:rPr lang="en-US" dirty="0" smtClean="0"/>
              <a:t> – </a:t>
            </a:r>
            <a:r>
              <a:rPr lang="en-US" dirty="0" err="1" smtClean="0"/>
              <a:t>diskutovalo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ekonomike</a:t>
            </a:r>
            <a:r>
              <a:rPr lang="en-US" dirty="0" smtClean="0"/>
              <a:t>, </a:t>
            </a:r>
            <a:r>
              <a:rPr lang="en-US" dirty="0" err="1" smtClean="0"/>
              <a:t>prírode</a:t>
            </a:r>
            <a:r>
              <a:rPr lang="en-US" dirty="0" smtClean="0"/>
              <a:t>, </a:t>
            </a:r>
            <a:r>
              <a:rPr lang="en-US" dirty="0" err="1" smtClean="0"/>
              <a:t>politike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duchu</a:t>
            </a:r>
            <a:r>
              <a:rPr lang="en-US" dirty="0" smtClean="0"/>
              <a:t> </a:t>
            </a:r>
            <a:r>
              <a:rPr lang="en-US" dirty="0" err="1" smtClean="0"/>
              <a:t>nových</a:t>
            </a:r>
            <a:r>
              <a:rPr lang="en-US" dirty="0" smtClean="0"/>
              <a:t> </a:t>
            </a:r>
            <a:r>
              <a:rPr lang="en-US" dirty="0" err="1" smtClean="0"/>
              <a:t>objavov</a:t>
            </a:r>
            <a:endParaRPr lang="en-US" dirty="0" smtClean="0"/>
          </a:p>
          <a:p>
            <a:r>
              <a:rPr lang="en-US" dirty="0" err="1" smtClean="0"/>
              <a:t>Miesto</a:t>
            </a:r>
            <a:r>
              <a:rPr lang="en-US" dirty="0" smtClean="0"/>
              <a:t> </a:t>
            </a:r>
            <a:r>
              <a:rPr lang="en-US" dirty="0" err="1" smtClean="0"/>
              <a:t>teológie</a:t>
            </a:r>
            <a:r>
              <a:rPr lang="en-US" dirty="0" smtClean="0"/>
              <a:t> – </a:t>
            </a:r>
            <a:r>
              <a:rPr lang="en-US" dirty="0" err="1" smtClean="0"/>
              <a:t>humanizmus</a:t>
            </a:r>
            <a:r>
              <a:rPr lang="en-US" dirty="0" smtClean="0"/>
              <a:t>, </a:t>
            </a:r>
            <a:r>
              <a:rPr lang="en-US" dirty="0" err="1" smtClean="0"/>
              <a:t>náuka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človeku</a:t>
            </a:r>
            <a:endParaRPr lang="en-US" dirty="0" smtClean="0"/>
          </a:p>
          <a:p>
            <a:r>
              <a:rPr lang="en-US" dirty="0" err="1" smtClean="0"/>
              <a:t>Propagácia</a:t>
            </a:r>
            <a:r>
              <a:rPr lang="en-US" dirty="0" smtClean="0"/>
              <a:t> </a:t>
            </a:r>
            <a:r>
              <a:rPr lang="en-US" dirty="0" err="1" smtClean="0"/>
              <a:t>vedeckého</a:t>
            </a:r>
            <a:r>
              <a:rPr lang="en-US" dirty="0" smtClean="0"/>
              <a:t> </a:t>
            </a:r>
            <a:r>
              <a:rPr lang="en-US" dirty="0" err="1" smtClean="0"/>
              <a:t>myslenia</a:t>
            </a:r>
            <a:r>
              <a:rPr lang="en-US" dirty="0" smtClean="0"/>
              <a:t> a </a:t>
            </a:r>
            <a:r>
              <a:rPr lang="en-US" dirty="0" err="1" smtClean="0"/>
              <a:t>filozofie</a:t>
            </a:r>
            <a:endParaRPr lang="en-US" dirty="0" smtClean="0"/>
          </a:p>
          <a:p>
            <a:r>
              <a:rPr lang="en-US" dirty="0" err="1" smtClean="0"/>
              <a:t>Filozof</a:t>
            </a:r>
            <a:r>
              <a:rPr lang="en-US" dirty="0" smtClean="0"/>
              <a:t> – </a:t>
            </a:r>
            <a:r>
              <a:rPr lang="en-US" dirty="0" err="1" smtClean="0"/>
              <a:t>prototyp</a:t>
            </a:r>
            <a:r>
              <a:rPr lang="en-US" dirty="0" smtClean="0"/>
              <a:t> </a:t>
            </a:r>
            <a:r>
              <a:rPr lang="en-US" dirty="0" err="1" smtClean="0"/>
              <a:t>správneho</a:t>
            </a:r>
            <a:r>
              <a:rPr lang="en-US" dirty="0" smtClean="0"/>
              <a:t> </a:t>
            </a:r>
            <a:r>
              <a:rPr lang="en-US" dirty="0" err="1" smtClean="0"/>
              <a:t>človeka</a:t>
            </a:r>
            <a:endParaRPr lang="en-US" dirty="0" smtClean="0"/>
          </a:p>
          <a:p>
            <a:r>
              <a:rPr lang="en-US" dirty="0" err="1" smtClean="0"/>
              <a:t>Právo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individuálnu</a:t>
            </a:r>
            <a:r>
              <a:rPr lang="en-US" dirty="0" smtClean="0"/>
              <a:t> </a:t>
            </a:r>
            <a:r>
              <a:rPr lang="en-US" dirty="0" err="1" smtClean="0"/>
              <a:t>slobodu</a:t>
            </a:r>
            <a:endParaRPr lang="en-US" dirty="0" smtClean="0"/>
          </a:p>
          <a:p>
            <a:r>
              <a:rPr lang="en-US" dirty="0" err="1" smtClean="0"/>
              <a:t>Odpor</a:t>
            </a:r>
            <a:r>
              <a:rPr lang="en-US" dirty="0" smtClean="0"/>
              <a:t> </a:t>
            </a:r>
            <a:r>
              <a:rPr lang="en-US" dirty="0" err="1" smtClean="0"/>
              <a:t>proti</a:t>
            </a:r>
            <a:r>
              <a:rPr lang="en-US" dirty="0" smtClean="0"/>
              <a:t> </a:t>
            </a:r>
            <a:r>
              <a:rPr lang="en-US" dirty="0" err="1" smtClean="0"/>
              <a:t>francúzskemu</a:t>
            </a:r>
            <a:r>
              <a:rPr lang="en-US" dirty="0" smtClean="0"/>
              <a:t> </a:t>
            </a:r>
            <a:r>
              <a:rPr lang="en-US" dirty="0" err="1" smtClean="0"/>
              <a:t>kráľovi</a:t>
            </a:r>
            <a:r>
              <a:rPr lang="en-US" dirty="0" smtClean="0"/>
              <a:t> </a:t>
            </a:r>
            <a:r>
              <a:rPr lang="en-US" dirty="0" err="1" smtClean="0"/>
              <a:t>Ľudovítovi</a:t>
            </a:r>
            <a:r>
              <a:rPr lang="en-US" dirty="0" smtClean="0"/>
              <a:t> XIV</a:t>
            </a:r>
          </a:p>
          <a:p>
            <a:r>
              <a:rPr lang="en-US" dirty="0" err="1" smtClean="0"/>
              <a:t>Odpor</a:t>
            </a:r>
            <a:r>
              <a:rPr lang="en-US" dirty="0" smtClean="0"/>
              <a:t> </a:t>
            </a:r>
            <a:r>
              <a:rPr lang="en-US" dirty="0" err="1" smtClean="0"/>
              <a:t>proti</a:t>
            </a:r>
            <a:r>
              <a:rPr lang="en-US" dirty="0" smtClean="0"/>
              <a:t> </a:t>
            </a:r>
            <a:r>
              <a:rPr lang="en-US" dirty="0" err="1" smtClean="0"/>
              <a:t>baroku</a:t>
            </a:r>
            <a:r>
              <a:rPr lang="en-US" dirty="0" smtClean="0"/>
              <a:t>, </a:t>
            </a:r>
            <a:r>
              <a:rPr lang="en-US" dirty="0" err="1" smtClean="0"/>
              <a:t>barokovým</a:t>
            </a:r>
            <a:r>
              <a:rPr lang="en-US" dirty="0" smtClean="0"/>
              <a:t> </a:t>
            </a:r>
            <a:r>
              <a:rPr lang="en-US" dirty="0" err="1" smtClean="0"/>
              <a:t>prejavom</a:t>
            </a:r>
            <a:r>
              <a:rPr lang="en-US" dirty="0" smtClean="0"/>
              <a:t> </a:t>
            </a:r>
            <a:r>
              <a:rPr lang="en-US" dirty="0" err="1" smtClean="0"/>
              <a:t>viery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0803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4331017" cy="61215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82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 </a:t>
            </a:r>
            <a:r>
              <a:rPr lang="en-US" dirty="0" err="1" smtClean="0"/>
              <a:t>každej</a:t>
            </a:r>
            <a:r>
              <a:rPr lang="en-US" dirty="0" smtClean="0"/>
              <a:t> </a:t>
            </a:r>
            <a:r>
              <a:rPr lang="en-US" dirty="0" err="1" smtClean="0"/>
              <a:t>krajine</a:t>
            </a:r>
            <a:r>
              <a:rPr lang="en-US" dirty="0" smtClean="0"/>
              <a:t> </a:t>
            </a:r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 smtClean="0"/>
              <a:t>odlišné</a:t>
            </a:r>
            <a:r>
              <a:rPr lang="en-US" dirty="0" smtClean="0"/>
              <a:t> </a:t>
            </a:r>
            <a:r>
              <a:rPr lang="en-US" dirty="0" err="1" smtClean="0"/>
              <a:t>prejavy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Anglicko</a:t>
            </a:r>
            <a:r>
              <a:rPr lang="en-US" dirty="0" smtClean="0"/>
              <a:t>: </a:t>
            </a:r>
            <a:r>
              <a:rPr lang="en-US" dirty="0" err="1" smtClean="0"/>
              <a:t>liberalizmus</a:t>
            </a:r>
            <a:r>
              <a:rPr lang="en-US" dirty="0" smtClean="0"/>
              <a:t> a </a:t>
            </a:r>
            <a:r>
              <a:rPr lang="en-US" dirty="0" err="1" smtClean="0"/>
              <a:t>deizmus</a:t>
            </a:r>
            <a:endParaRPr lang="en-US" dirty="0" smtClean="0"/>
          </a:p>
          <a:p>
            <a:r>
              <a:rPr lang="en-US" dirty="0" err="1" smtClean="0"/>
              <a:t>Francúzsko</a:t>
            </a:r>
            <a:r>
              <a:rPr lang="en-US" dirty="0" smtClean="0"/>
              <a:t>: </a:t>
            </a:r>
            <a:r>
              <a:rPr lang="en-US" dirty="0" err="1" smtClean="0"/>
              <a:t>racionalizmus</a:t>
            </a:r>
            <a:r>
              <a:rPr lang="en-US" dirty="0" smtClean="0"/>
              <a:t> a </a:t>
            </a:r>
            <a:r>
              <a:rPr lang="en-US" dirty="0" err="1" smtClean="0"/>
              <a:t>empirizmus</a:t>
            </a:r>
            <a:r>
              <a:rPr lang="en-US" dirty="0" smtClean="0"/>
              <a:t>, </a:t>
            </a:r>
            <a:r>
              <a:rPr lang="en-US" dirty="0" err="1" smtClean="0"/>
              <a:t>sloboda</a:t>
            </a:r>
            <a:r>
              <a:rPr lang="en-US" dirty="0" smtClean="0"/>
              <a:t>, </a:t>
            </a:r>
            <a:r>
              <a:rPr lang="en-US" dirty="0" err="1" smtClean="0"/>
              <a:t>rovnosť</a:t>
            </a:r>
            <a:r>
              <a:rPr lang="en-US" dirty="0" smtClean="0"/>
              <a:t>, </a:t>
            </a:r>
            <a:r>
              <a:rPr lang="en-US" dirty="0" err="1" smtClean="0"/>
              <a:t>bratstvo</a:t>
            </a:r>
            <a:r>
              <a:rPr lang="en-US" dirty="0" smtClean="0"/>
              <a:t>! –</a:t>
            </a:r>
            <a:r>
              <a:rPr lang="en-US" dirty="0" err="1" smtClean="0"/>
              <a:t>revolučné</a:t>
            </a:r>
            <a:r>
              <a:rPr lang="en-US" dirty="0" smtClean="0"/>
              <a:t> </a:t>
            </a:r>
            <a:r>
              <a:rPr lang="en-US" dirty="0" err="1" smtClean="0"/>
              <a:t>hnutie</a:t>
            </a:r>
            <a:endParaRPr lang="en-US" dirty="0" smtClean="0"/>
          </a:p>
          <a:p>
            <a:r>
              <a:rPr lang="en-US" dirty="0" err="1" smtClean="0"/>
              <a:t>Amerika</a:t>
            </a:r>
            <a:r>
              <a:rPr lang="en-US" dirty="0" smtClean="0"/>
              <a:t>: </a:t>
            </a:r>
            <a:r>
              <a:rPr lang="en-US" dirty="0" err="1" smtClean="0"/>
              <a:t>všetci</a:t>
            </a:r>
            <a:r>
              <a:rPr lang="en-US" dirty="0" smtClean="0"/>
              <a:t> </a:t>
            </a:r>
            <a:r>
              <a:rPr lang="en-US" dirty="0" err="1" smtClean="0"/>
              <a:t>ľudia</a:t>
            </a:r>
            <a:r>
              <a:rPr lang="en-US" dirty="0" smtClean="0"/>
              <a:t> </a:t>
            </a:r>
            <a:r>
              <a:rPr lang="en-US" dirty="0" err="1" smtClean="0"/>
              <a:t>slobodní</a:t>
            </a:r>
            <a:r>
              <a:rPr lang="en-US" dirty="0" smtClean="0"/>
              <a:t> a </a:t>
            </a:r>
            <a:r>
              <a:rPr lang="en-US" dirty="0" err="1" smtClean="0"/>
              <a:t>rovní</a:t>
            </a:r>
            <a:endParaRPr lang="en-US" dirty="0" smtClean="0"/>
          </a:p>
          <a:p>
            <a:r>
              <a:rPr lang="en-US" dirty="0" err="1" smtClean="0"/>
              <a:t>Nemecko</a:t>
            </a:r>
            <a:r>
              <a:rPr lang="en-US" dirty="0" smtClean="0"/>
              <a:t>: </a:t>
            </a:r>
            <a:r>
              <a:rPr lang="en-US" dirty="0" err="1" smtClean="0"/>
              <a:t>pietizmus</a:t>
            </a:r>
            <a:r>
              <a:rPr lang="en-US" dirty="0" smtClean="0"/>
              <a:t> a </a:t>
            </a:r>
            <a:r>
              <a:rPr lang="en-US" dirty="0" err="1" smtClean="0"/>
              <a:t>individuálna</a:t>
            </a:r>
            <a:r>
              <a:rPr lang="en-US" dirty="0" smtClean="0"/>
              <a:t> </a:t>
            </a:r>
            <a:r>
              <a:rPr lang="en-US" dirty="0" err="1" smtClean="0"/>
              <a:t>viera</a:t>
            </a:r>
            <a:endParaRPr lang="en-US" dirty="0" smtClean="0"/>
          </a:p>
          <a:p>
            <a:r>
              <a:rPr lang="en-US" dirty="0" err="1" smtClean="0"/>
              <a:t>Taliansko</a:t>
            </a:r>
            <a:r>
              <a:rPr lang="en-US" dirty="0" smtClean="0"/>
              <a:t> a </a:t>
            </a:r>
            <a:r>
              <a:rPr lang="en-US" dirty="0" err="1" smtClean="0"/>
              <a:t>Španielsko</a:t>
            </a:r>
            <a:r>
              <a:rPr lang="en-US" dirty="0" smtClean="0"/>
              <a:t>: </a:t>
            </a:r>
            <a:r>
              <a:rPr lang="en-US" dirty="0" err="1" smtClean="0"/>
              <a:t>bližšie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antiklerikalizmu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238"/>
            <a:ext cx="8229600" cy="1143000"/>
          </a:xfrm>
        </p:spPr>
        <p:txBody>
          <a:bodyPr/>
          <a:lstStyle/>
          <a:p>
            <a:pPr algn="l"/>
            <a:r>
              <a:rPr lang="en-US" sz="3600" dirty="0" err="1" smtClean="0"/>
              <a:t>Anglicko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151238"/>
            <a:ext cx="4023360" cy="731520"/>
          </a:xfrm>
        </p:spPr>
        <p:txBody>
          <a:bodyPr/>
          <a:lstStyle/>
          <a:p>
            <a:r>
              <a:rPr lang="en-US" sz="2400" dirty="0" err="1" smtClean="0"/>
              <a:t>Liberalizmus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4663440" y="1151238"/>
            <a:ext cx="4023360" cy="731520"/>
          </a:xfrm>
        </p:spPr>
        <p:txBody>
          <a:bodyPr/>
          <a:lstStyle/>
          <a:p>
            <a:r>
              <a:rPr lang="en-US" sz="2400" dirty="0" err="1" smtClean="0"/>
              <a:t>Deizmus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23360" cy="4114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Liber</a:t>
            </a:r>
            <a:r>
              <a:rPr lang="en-US" dirty="0" smtClean="0"/>
              <a:t> (lat.) –</a:t>
            </a:r>
            <a:r>
              <a:rPr lang="en-US" dirty="0" err="1" smtClean="0"/>
              <a:t>slobodný</a:t>
            </a:r>
            <a:endParaRPr lang="en-US" dirty="0" smtClean="0"/>
          </a:p>
          <a:p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slobodného</a:t>
            </a:r>
            <a:r>
              <a:rPr lang="en-US" dirty="0" smtClean="0"/>
              <a:t> </a:t>
            </a:r>
            <a:r>
              <a:rPr lang="en-US" dirty="0" err="1" smtClean="0"/>
              <a:t>pohľadu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svet</a:t>
            </a:r>
            <a:r>
              <a:rPr lang="en-US" dirty="0" smtClean="0"/>
              <a:t>, </a:t>
            </a:r>
            <a:r>
              <a:rPr lang="en-US" dirty="0" err="1" smtClean="0"/>
              <a:t>snažiac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oslobodiť</a:t>
            </a:r>
            <a:r>
              <a:rPr lang="en-US" dirty="0" smtClean="0"/>
              <a:t> </a:t>
            </a:r>
            <a:r>
              <a:rPr lang="en-US" dirty="0" err="1" smtClean="0"/>
              <a:t>spoločnosť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neslobody</a:t>
            </a:r>
            <a:r>
              <a:rPr lang="en-US" dirty="0" smtClean="0"/>
              <a:t>. </a:t>
            </a:r>
            <a:r>
              <a:rPr lang="en-US" dirty="0" err="1" smtClean="0"/>
              <a:t>Základom</a:t>
            </a:r>
            <a:r>
              <a:rPr lang="en-US" dirty="0" smtClean="0"/>
              <a:t> </a:t>
            </a:r>
            <a:r>
              <a:rPr lang="en-US" dirty="0" err="1" smtClean="0"/>
              <a:t>filozofie</a:t>
            </a:r>
            <a:r>
              <a:rPr lang="en-US" dirty="0" smtClean="0"/>
              <a:t> je </a:t>
            </a:r>
            <a:r>
              <a:rPr lang="en-US" dirty="0" err="1" smtClean="0"/>
              <a:t>občan</a:t>
            </a:r>
            <a:r>
              <a:rPr lang="en-US" dirty="0" smtClean="0"/>
              <a:t>, </a:t>
            </a:r>
            <a:r>
              <a:rPr lang="en-US" dirty="0" err="1" smtClean="0"/>
              <a:t>ktorý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mať</a:t>
            </a:r>
            <a:r>
              <a:rPr lang="en-US" dirty="0" smtClean="0"/>
              <a:t> </a:t>
            </a:r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najväčšiu</a:t>
            </a:r>
            <a:r>
              <a:rPr lang="en-US" dirty="0" smtClean="0"/>
              <a:t> </a:t>
            </a:r>
            <a:r>
              <a:rPr lang="en-US" dirty="0" err="1" smtClean="0"/>
              <a:t>slobodu</a:t>
            </a:r>
            <a:r>
              <a:rPr lang="en-US" dirty="0" smtClean="0"/>
              <a:t>. </a:t>
            </a:r>
            <a:r>
              <a:rPr lang="en-US" dirty="0" err="1" smtClean="0"/>
              <a:t>Sloboda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byť</a:t>
            </a:r>
            <a:r>
              <a:rPr lang="en-US" dirty="0" smtClean="0"/>
              <a:t> </a:t>
            </a:r>
            <a:r>
              <a:rPr lang="en-US" dirty="0" err="1" smtClean="0"/>
              <a:t>základom</a:t>
            </a:r>
            <a:r>
              <a:rPr lang="en-US" dirty="0" smtClean="0"/>
              <a:t> </a:t>
            </a:r>
            <a:r>
              <a:rPr lang="en-US" dirty="0" err="1" smtClean="0"/>
              <a:t>spoločnosti</a:t>
            </a:r>
            <a:r>
              <a:rPr lang="en-US" dirty="0" smtClean="0"/>
              <a:t>.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začína</a:t>
            </a:r>
            <a:r>
              <a:rPr lang="en-US" dirty="0" smtClean="0"/>
              <a:t> </a:t>
            </a:r>
            <a:r>
              <a:rPr lang="en-US" dirty="0" err="1" smtClean="0"/>
              <a:t>osobná</a:t>
            </a:r>
            <a:r>
              <a:rPr lang="en-US" dirty="0" smtClean="0"/>
              <a:t> </a:t>
            </a:r>
            <a:r>
              <a:rPr lang="en-US" dirty="0" err="1" smtClean="0"/>
              <a:t>sloboda</a:t>
            </a:r>
            <a:r>
              <a:rPr lang="en-US" dirty="0" smtClean="0"/>
              <a:t>, </a:t>
            </a:r>
            <a:r>
              <a:rPr lang="en-US" dirty="0" err="1" smtClean="0"/>
              <a:t>končí</a:t>
            </a:r>
            <a:r>
              <a:rPr lang="en-US" dirty="0" smtClean="0"/>
              <a:t> </a:t>
            </a:r>
            <a:r>
              <a:rPr lang="en-US" dirty="0" err="1" smtClean="0"/>
              <a:t>štátna</a:t>
            </a:r>
            <a:r>
              <a:rPr lang="en-US" dirty="0" smtClean="0"/>
              <a:t> </a:t>
            </a:r>
            <a:r>
              <a:rPr lang="en-US" dirty="0" err="1" smtClean="0"/>
              <a:t>moc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63440" y="2286000"/>
            <a:ext cx="4023360" cy="4114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Názor</a:t>
            </a:r>
            <a:r>
              <a:rPr lang="en-US" dirty="0" smtClean="0"/>
              <a:t> </a:t>
            </a:r>
            <a:r>
              <a:rPr lang="en-US" dirty="0" err="1" smtClean="0"/>
              <a:t>rozšírený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osvietenstve</a:t>
            </a:r>
            <a:r>
              <a:rPr lang="en-US" dirty="0" smtClean="0"/>
              <a:t> </a:t>
            </a:r>
            <a:r>
              <a:rPr lang="en-US" dirty="0" err="1" smtClean="0"/>
              <a:t>pripúšťajúci</a:t>
            </a:r>
            <a:r>
              <a:rPr lang="en-US" dirty="0" smtClean="0"/>
              <a:t> </a:t>
            </a:r>
            <a:r>
              <a:rPr lang="en-US" dirty="0" err="1" smtClean="0"/>
              <a:t>existenciu</a:t>
            </a:r>
            <a:r>
              <a:rPr lang="en-US" dirty="0" smtClean="0"/>
              <a:t> </a:t>
            </a:r>
            <a:r>
              <a:rPr lang="en-US" dirty="0" err="1" smtClean="0"/>
              <a:t>boha</a:t>
            </a:r>
            <a:r>
              <a:rPr lang="en-US" dirty="0" smtClean="0"/>
              <a:t>,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nejakého</a:t>
            </a:r>
            <a:r>
              <a:rPr lang="en-US" dirty="0" smtClean="0"/>
              <a:t> </a:t>
            </a:r>
            <a:r>
              <a:rPr lang="en-US" dirty="0" err="1" smtClean="0"/>
              <a:t>princípu</a:t>
            </a:r>
            <a:r>
              <a:rPr lang="en-US" dirty="0" smtClean="0"/>
              <a:t>, </a:t>
            </a:r>
            <a:r>
              <a:rPr lang="en-US" dirty="0" err="1" smtClean="0"/>
              <a:t>ktorý</a:t>
            </a:r>
            <a:r>
              <a:rPr lang="en-US" dirty="0" smtClean="0"/>
              <a:t> je </a:t>
            </a:r>
            <a:r>
              <a:rPr lang="en-US" dirty="0" err="1" smtClean="0"/>
              <a:t>prapríčinou</a:t>
            </a:r>
            <a:r>
              <a:rPr lang="en-US" dirty="0" smtClean="0"/>
              <a:t> </a:t>
            </a:r>
            <a:r>
              <a:rPr lang="en-US" dirty="0" err="1" smtClean="0"/>
              <a:t>sveta</a:t>
            </a:r>
            <a:r>
              <a:rPr lang="en-US" dirty="0" smtClean="0"/>
              <a:t> (</a:t>
            </a:r>
            <a:r>
              <a:rPr lang="en-US" dirty="0" err="1" smtClean="0"/>
              <a:t>vesmír</a:t>
            </a:r>
            <a:r>
              <a:rPr lang="en-US" dirty="0" smtClean="0"/>
              <a:t> </a:t>
            </a:r>
            <a:r>
              <a:rPr lang="en-US" dirty="0" err="1" smtClean="0"/>
              <a:t>stvoril</a:t>
            </a:r>
            <a:r>
              <a:rPr lang="en-US" dirty="0" smtClean="0"/>
              <a:t>), ale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už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vývoj</a:t>
            </a:r>
            <a:r>
              <a:rPr lang="en-US" dirty="0" smtClean="0"/>
              <a:t> </a:t>
            </a:r>
            <a:r>
              <a:rPr lang="en-US" dirty="0" err="1" smtClean="0"/>
              <a:t>nestaral</a:t>
            </a:r>
            <a:r>
              <a:rPr lang="en-US" dirty="0" smtClean="0"/>
              <a:t>. </a:t>
            </a:r>
            <a:r>
              <a:rPr lang="en-US" dirty="0" err="1" smtClean="0"/>
              <a:t>Svet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vyvíja</a:t>
            </a:r>
            <a:r>
              <a:rPr lang="en-US" dirty="0" smtClean="0"/>
              <a:t> </a:t>
            </a: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en-US" dirty="0" err="1" smtClean="0"/>
              <a:t>vlastných</a:t>
            </a:r>
            <a:r>
              <a:rPr lang="en-US" dirty="0" smtClean="0"/>
              <a:t> </a:t>
            </a:r>
            <a:r>
              <a:rPr lang="en-US" dirty="0" err="1" smtClean="0"/>
              <a:t>zákonov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René Descartes (1596-1650)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657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Cartesius</a:t>
            </a:r>
            <a:r>
              <a:rPr lang="en-US" dirty="0" smtClean="0"/>
              <a:t> /</a:t>
            </a:r>
            <a:r>
              <a:rPr lang="en-US" dirty="0" err="1" smtClean="0"/>
              <a:t>karteziánska</a:t>
            </a:r>
            <a:r>
              <a:rPr lang="en-US" dirty="0" smtClean="0"/>
              <a:t> </a:t>
            </a:r>
            <a:r>
              <a:rPr lang="en-US" dirty="0" err="1" smtClean="0"/>
              <a:t>filozofia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Dielo</a:t>
            </a:r>
            <a:r>
              <a:rPr lang="en-US" dirty="0" smtClean="0"/>
              <a:t>: </a:t>
            </a:r>
            <a:r>
              <a:rPr lang="en-US" dirty="0" err="1" smtClean="0"/>
              <a:t>Rozprava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metóde</a:t>
            </a:r>
            <a:r>
              <a:rPr lang="en-US" dirty="0" smtClean="0"/>
              <a:t>, </a:t>
            </a:r>
            <a:r>
              <a:rPr lang="en-US" dirty="0" err="1" smtClean="0"/>
              <a:t>Úvahy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prvej</a:t>
            </a:r>
            <a:r>
              <a:rPr lang="en-US" dirty="0" smtClean="0"/>
              <a:t> </a:t>
            </a:r>
            <a:r>
              <a:rPr lang="en-US" dirty="0" err="1" smtClean="0"/>
              <a:t>filozofii</a:t>
            </a:r>
            <a:r>
              <a:rPr lang="en-US" dirty="0" smtClean="0"/>
              <a:t>, </a:t>
            </a:r>
            <a:r>
              <a:rPr lang="en-US" dirty="0" err="1" smtClean="0"/>
              <a:t>Princípy</a:t>
            </a:r>
            <a:r>
              <a:rPr lang="en-US" dirty="0" smtClean="0"/>
              <a:t> </a:t>
            </a:r>
            <a:r>
              <a:rPr lang="en-US" dirty="0" err="1" smtClean="0"/>
              <a:t>filozofie</a:t>
            </a:r>
            <a:endParaRPr lang="en-US" dirty="0" smtClean="0"/>
          </a:p>
          <a:p>
            <a:r>
              <a:rPr lang="en-US" i="1" dirty="0" err="1" smtClean="0"/>
              <a:t>Dupito</a:t>
            </a:r>
            <a:r>
              <a:rPr lang="en-US" i="1" dirty="0" smtClean="0"/>
              <a:t> ergo cogito, cogito ergo sum</a:t>
            </a:r>
            <a:endParaRPr lang="en-US" dirty="0" smtClean="0"/>
          </a:p>
          <a:p>
            <a:r>
              <a:rPr lang="en-US" dirty="0" err="1" smtClean="0"/>
              <a:t>Telo</a:t>
            </a:r>
            <a:r>
              <a:rPr lang="en-US" dirty="0" smtClean="0"/>
              <a:t> a </a:t>
            </a:r>
            <a:r>
              <a:rPr lang="en-US" dirty="0" err="1" smtClean="0"/>
              <a:t>duch</a:t>
            </a:r>
            <a:r>
              <a:rPr lang="en-US" dirty="0" smtClean="0"/>
              <a:t>-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rozdielne</a:t>
            </a:r>
            <a:r>
              <a:rPr lang="en-US" dirty="0" smtClean="0"/>
              <a:t> </a:t>
            </a:r>
            <a:r>
              <a:rPr lang="en-US" dirty="0" err="1" smtClean="0"/>
              <a:t>substancie</a:t>
            </a:r>
            <a:r>
              <a:rPr lang="en-US" dirty="0" smtClean="0"/>
              <a:t>, </a:t>
            </a:r>
            <a:r>
              <a:rPr lang="en-US" dirty="0" err="1" smtClean="0"/>
              <a:t>nezávislí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seba</a:t>
            </a:r>
            <a:endParaRPr lang="en-US" dirty="0" smtClean="0"/>
          </a:p>
          <a:p>
            <a:r>
              <a:rPr lang="en-US" dirty="0" err="1" smtClean="0"/>
              <a:t>Vylúčil</a:t>
            </a:r>
            <a:r>
              <a:rPr lang="en-US" dirty="0" smtClean="0"/>
              <a:t> </a:t>
            </a:r>
            <a:r>
              <a:rPr lang="en-US" dirty="0" err="1" smtClean="0"/>
              <a:t>potrebu</a:t>
            </a:r>
            <a:r>
              <a:rPr lang="en-US" dirty="0" smtClean="0"/>
              <a:t> </a:t>
            </a:r>
            <a:r>
              <a:rPr lang="en-US" dirty="0" err="1" smtClean="0"/>
              <a:t>prvého</a:t>
            </a:r>
            <a:r>
              <a:rPr lang="en-US" dirty="0" smtClean="0"/>
              <a:t> </a:t>
            </a:r>
            <a:r>
              <a:rPr lang="en-US" dirty="0" err="1" smtClean="0"/>
              <a:t>hýbateľa</a:t>
            </a:r>
            <a:r>
              <a:rPr lang="en-US" dirty="0" smtClean="0"/>
              <a:t>, </a:t>
            </a:r>
            <a:r>
              <a:rPr lang="en-US" dirty="0" err="1" smtClean="0"/>
              <a:t>všetky</a:t>
            </a:r>
            <a:r>
              <a:rPr lang="en-US" dirty="0" smtClean="0"/>
              <a:t> </a:t>
            </a:r>
            <a:r>
              <a:rPr lang="en-US" dirty="0" err="1" smtClean="0"/>
              <a:t>prírodné</a:t>
            </a:r>
            <a:r>
              <a:rPr lang="en-US" dirty="0" smtClean="0"/>
              <a:t> </a:t>
            </a:r>
            <a:r>
              <a:rPr lang="en-US" dirty="0" err="1" smtClean="0"/>
              <a:t>veci</a:t>
            </a:r>
            <a:r>
              <a:rPr lang="en-US" dirty="0" smtClean="0"/>
              <a:t> = </a:t>
            </a:r>
            <a:r>
              <a:rPr lang="en-US" dirty="0" err="1" smtClean="0"/>
              <a:t>mechanizmy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904488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Argumenty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prospech</a:t>
            </a:r>
            <a:r>
              <a:rPr lang="en-US" dirty="0" smtClean="0"/>
              <a:t> </a:t>
            </a:r>
            <a:r>
              <a:rPr lang="en-US" dirty="0" err="1" smtClean="0"/>
              <a:t>boha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človeku</a:t>
            </a:r>
            <a:r>
              <a:rPr lang="en-US" dirty="0" smtClean="0"/>
              <a:t> </a:t>
            </a:r>
            <a:r>
              <a:rPr lang="en-US" dirty="0" err="1" smtClean="0"/>
              <a:t>vzala</a:t>
            </a:r>
            <a:r>
              <a:rPr lang="en-US" dirty="0" smtClean="0"/>
              <a:t> idea </a:t>
            </a:r>
            <a:r>
              <a:rPr lang="en-US" dirty="0" err="1" smtClean="0"/>
              <a:t>boha</a:t>
            </a:r>
            <a:r>
              <a:rPr lang="en-US" dirty="0" smtClean="0"/>
              <a:t>? </a:t>
            </a:r>
            <a:r>
              <a:rPr lang="en-US" dirty="0" err="1" smtClean="0"/>
              <a:t>Príčinou</a:t>
            </a:r>
            <a:r>
              <a:rPr lang="en-US" dirty="0" smtClean="0"/>
              <a:t> </a:t>
            </a:r>
            <a:r>
              <a:rPr lang="en-US" dirty="0" err="1" smtClean="0"/>
              <a:t>musí</a:t>
            </a:r>
            <a:r>
              <a:rPr lang="en-US" dirty="0" smtClean="0"/>
              <a:t> </a:t>
            </a:r>
            <a:r>
              <a:rPr lang="en-US" dirty="0" err="1" smtClean="0"/>
              <a:t>byť</a:t>
            </a:r>
            <a:r>
              <a:rPr lang="en-US" dirty="0" smtClean="0"/>
              <a:t> </a:t>
            </a:r>
            <a:r>
              <a:rPr lang="en-US" dirty="0" err="1" smtClean="0"/>
              <a:t>samotný</a:t>
            </a:r>
            <a:r>
              <a:rPr lang="en-US" dirty="0" smtClean="0"/>
              <a:t> </a:t>
            </a:r>
            <a:r>
              <a:rPr lang="en-US" dirty="0" err="1" smtClean="0"/>
              <a:t>boh</a:t>
            </a:r>
            <a:r>
              <a:rPr lang="en-US" dirty="0" smtClean="0"/>
              <a:t>.</a:t>
            </a:r>
          </a:p>
          <a:p>
            <a:r>
              <a:rPr lang="en-US" dirty="0" smtClean="0"/>
              <a:t>V </a:t>
            </a:r>
            <a:r>
              <a:rPr lang="en-US" dirty="0" err="1" smtClean="0"/>
              <a:t>božej</a:t>
            </a:r>
            <a:r>
              <a:rPr lang="en-US" dirty="0" smtClean="0"/>
              <a:t> </a:t>
            </a:r>
            <a:r>
              <a:rPr lang="en-US" dirty="0" err="1" smtClean="0"/>
              <a:t>podstate</a:t>
            </a:r>
            <a:r>
              <a:rPr lang="en-US" dirty="0" smtClean="0"/>
              <a:t> je </a:t>
            </a:r>
            <a:r>
              <a:rPr lang="en-US" dirty="0" err="1" smtClean="0"/>
              <a:t>zahrnutá</a:t>
            </a:r>
            <a:r>
              <a:rPr lang="en-US" dirty="0" smtClean="0"/>
              <a:t> </a:t>
            </a:r>
            <a:r>
              <a:rPr lang="en-US" dirty="0" err="1" smtClean="0"/>
              <a:t>existencia</a:t>
            </a:r>
            <a:r>
              <a:rPr lang="en-US" dirty="0" smtClean="0"/>
              <a:t> – </a:t>
            </a:r>
            <a:r>
              <a:rPr lang="en-US" dirty="0" err="1" smtClean="0"/>
              <a:t>realita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úplnosti</a:t>
            </a:r>
            <a:r>
              <a:rPr lang="en-US" dirty="0" smtClean="0"/>
              <a:t>. </a:t>
            </a:r>
            <a:r>
              <a:rPr lang="en-US" dirty="0" err="1" smtClean="0"/>
              <a:t>Nebyť</a:t>
            </a:r>
            <a:r>
              <a:rPr lang="en-US" dirty="0" smtClean="0"/>
              <a:t> </a:t>
            </a:r>
            <a:r>
              <a:rPr lang="en-US" dirty="0" err="1" smtClean="0"/>
              <a:t>boha</a:t>
            </a:r>
            <a:r>
              <a:rPr lang="en-US" dirty="0" smtClean="0"/>
              <a:t>, </a:t>
            </a:r>
            <a:r>
              <a:rPr lang="en-US" dirty="0" err="1" smtClean="0"/>
              <a:t>nemali</a:t>
            </a:r>
            <a:r>
              <a:rPr lang="en-US" dirty="0" smtClean="0"/>
              <a:t> by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záruku</a:t>
            </a:r>
            <a:r>
              <a:rPr lang="en-US" dirty="0" smtClean="0"/>
              <a:t> </a:t>
            </a:r>
            <a:r>
              <a:rPr lang="en-US" dirty="0" err="1" smtClean="0"/>
              <a:t>existencie</a:t>
            </a:r>
            <a:r>
              <a:rPr lang="en-US" dirty="0" smtClean="0"/>
              <a:t>. </a:t>
            </a:r>
            <a:r>
              <a:rPr lang="en-US" dirty="0" err="1" smtClean="0"/>
              <a:t>Boh</a:t>
            </a:r>
            <a:r>
              <a:rPr lang="en-US" dirty="0" smtClean="0"/>
              <a:t> </a:t>
            </a:r>
            <a:r>
              <a:rPr lang="en-US" dirty="0" err="1" smtClean="0"/>
              <a:t>nemôže</a:t>
            </a:r>
            <a:r>
              <a:rPr lang="en-US" dirty="0" smtClean="0"/>
              <a:t> </a:t>
            </a:r>
            <a:r>
              <a:rPr lang="en-US" dirty="0" err="1" smtClean="0"/>
              <a:t>klamať</a:t>
            </a:r>
            <a:r>
              <a:rPr lang="en-US" dirty="0" smtClean="0"/>
              <a:t>, </a:t>
            </a:r>
            <a:r>
              <a:rPr lang="en-US" dirty="0" err="1" smtClean="0"/>
              <a:t>existencia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ilúzia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Rozum</a:t>
            </a:r>
            <a:r>
              <a:rPr lang="en-US" dirty="0" smtClean="0"/>
              <a:t> </a:t>
            </a:r>
            <a:r>
              <a:rPr lang="en-US" dirty="0" err="1" smtClean="0"/>
              <a:t>obsahuje</a:t>
            </a:r>
            <a:r>
              <a:rPr lang="en-US" dirty="0" smtClean="0"/>
              <a:t> </a:t>
            </a:r>
            <a:r>
              <a:rPr lang="en-US" dirty="0" err="1" smtClean="0"/>
              <a:t>vrodené</a:t>
            </a:r>
            <a:r>
              <a:rPr lang="en-US" dirty="0" smtClean="0"/>
              <a:t> </a:t>
            </a:r>
            <a:r>
              <a:rPr lang="en-US" dirty="0" err="1" smtClean="0"/>
              <a:t>ideály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nepotrebujú</a:t>
            </a:r>
            <a:r>
              <a:rPr lang="en-US" dirty="0" smtClean="0"/>
              <a:t> </a:t>
            </a:r>
            <a:r>
              <a:rPr lang="en-US" dirty="0" err="1" smtClean="0"/>
              <a:t>dokazovanie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John Locke (1632-1704)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orient="vert"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/>
              <a:t>výrazne</a:t>
            </a:r>
            <a:r>
              <a:rPr lang="en-US" sz="2800" dirty="0" smtClean="0"/>
              <a:t> </a:t>
            </a:r>
            <a:r>
              <a:rPr lang="en-US" sz="2800" dirty="0" err="1" smtClean="0"/>
              <a:t>ovplyvnil</a:t>
            </a:r>
            <a:r>
              <a:rPr lang="en-US" sz="2800" dirty="0" smtClean="0"/>
              <a:t> </a:t>
            </a:r>
            <a:r>
              <a:rPr lang="en-US" sz="2800" dirty="0" err="1" smtClean="0"/>
              <a:t>vznik</a:t>
            </a:r>
            <a:r>
              <a:rPr lang="en-US" sz="2800" dirty="0" smtClean="0"/>
              <a:t> </a:t>
            </a:r>
            <a:r>
              <a:rPr lang="en-US" sz="2800" dirty="0" err="1" smtClean="0"/>
              <a:t>osvietenskej</a:t>
            </a:r>
            <a:r>
              <a:rPr lang="en-US" sz="2800" dirty="0" smtClean="0"/>
              <a:t> </a:t>
            </a:r>
            <a:r>
              <a:rPr lang="en-US" sz="2800" dirty="0" err="1" smtClean="0"/>
              <a:t>filozofie</a:t>
            </a:r>
            <a:endParaRPr lang="en-US" sz="2800" dirty="0" smtClean="0"/>
          </a:p>
          <a:p>
            <a:r>
              <a:rPr lang="en-US" sz="2800" dirty="0" smtClean="0"/>
              <a:t>-</a:t>
            </a:r>
            <a:r>
              <a:rPr lang="en-US" sz="2800" dirty="0" err="1" smtClean="0"/>
              <a:t>dielo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Rozprava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ľudskom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rozume</a:t>
            </a:r>
            <a:r>
              <a:rPr lang="en-US" sz="2800" dirty="0" smtClean="0"/>
              <a:t> (1690)</a:t>
            </a:r>
          </a:p>
          <a:p>
            <a:pPr>
              <a:buNone/>
            </a:pPr>
            <a:r>
              <a:rPr lang="en-US" sz="2800" dirty="0" smtClean="0"/>
              <a:t>				</a:t>
            </a:r>
          </a:p>
          <a:p>
            <a:r>
              <a:rPr lang="en-US" sz="2800" dirty="0" err="1" smtClean="0"/>
              <a:t>Odkiaľ</a:t>
            </a:r>
            <a:r>
              <a:rPr lang="en-US" sz="2800" dirty="0" smtClean="0"/>
              <a:t> </a:t>
            </a:r>
            <a:r>
              <a:rPr lang="en-US" sz="2800" dirty="0" err="1" smtClean="0"/>
              <a:t>ľudia</a:t>
            </a:r>
            <a:r>
              <a:rPr lang="en-US" sz="2800" dirty="0" smtClean="0"/>
              <a:t> </a:t>
            </a:r>
            <a:r>
              <a:rPr lang="en-US" sz="2800" dirty="0" err="1" smtClean="0"/>
              <a:t>získavajú</a:t>
            </a:r>
            <a:r>
              <a:rPr lang="en-US" sz="2800" dirty="0" smtClean="0"/>
              <a:t> </a:t>
            </a:r>
            <a:r>
              <a:rPr lang="en-US" sz="2800" dirty="0" err="1" smtClean="0"/>
              <a:t>svoje</a:t>
            </a:r>
            <a:r>
              <a:rPr lang="en-US" sz="2800" dirty="0" smtClean="0"/>
              <a:t> </a:t>
            </a:r>
            <a:r>
              <a:rPr lang="en-US" sz="2800" dirty="0" err="1" smtClean="0"/>
              <a:t>myšlienky</a:t>
            </a:r>
            <a:r>
              <a:rPr lang="en-US" sz="2800" dirty="0" smtClean="0"/>
              <a:t> a </a:t>
            </a:r>
            <a:r>
              <a:rPr lang="en-US" sz="2800" dirty="0" err="1" smtClean="0"/>
              <a:t>predstavy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Môžeme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spoľahnúť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to, </a:t>
            </a:r>
            <a:r>
              <a:rPr lang="en-US" sz="2800" dirty="0" err="1" smtClean="0"/>
              <a:t>čo</a:t>
            </a:r>
            <a:r>
              <a:rPr lang="en-US" sz="2800" dirty="0" smtClean="0"/>
              <a:t> </a:t>
            </a:r>
            <a:r>
              <a:rPr lang="en-US" sz="2800" dirty="0" err="1" smtClean="0"/>
              <a:t>získavame</a:t>
            </a:r>
            <a:r>
              <a:rPr lang="en-US" sz="2800" dirty="0" smtClean="0"/>
              <a:t> </a:t>
            </a:r>
            <a:r>
              <a:rPr lang="en-US" sz="2800" dirty="0" err="1" smtClean="0"/>
              <a:t>zmyslami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Človek</a:t>
            </a:r>
            <a:r>
              <a:rPr lang="en-US" sz="2800" dirty="0" smtClean="0"/>
              <a:t> = </a:t>
            </a:r>
            <a:r>
              <a:rPr lang="en-US" sz="2800" i="1" dirty="0" smtClean="0"/>
              <a:t>tabula rasa </a:t>
            </a:r>
            <a:r>
              <a:rPr lang="en-US" sz="2800" dirty="0" smtClean="0"/>
              <a:t>(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ktorú</a:t>
            </a:r>
            <a:r>
              <a:rPr lang="en-US" sz="2800" dirty="0" smtClean="0"/>
              <a:t> </a:t>
            </a:r>
            <a:r>
              <a:rPr lang="en-US" sz="2800" dirty="0" err="1" smtClean="0"/>
              <a:t>píše</a:t>
            </a:r>
            <a:r>
              <a:rPr lang="en-US" sz="2800" dirty="0" smtClean="0"/>
              <a:t> </a:t>
            </a:r>
            <a:r>
              <a:rPr lang="en-US" sz="2800" dirty="0" err="1" smtClean="0"/>
              <a:t>poznatky</a:t>
            </a:r>
            <a:r>
              <a:rPr lang="en-US" sz="2800" dirty="0" smtClean="0"/>
              <a:t> </a:t>
            </a:r>
            <a:r>
              <a:rPr lang="en-US" sz="2800" dirty="0" err="1" smtClean="0"/>
              <a:t>skúsenosť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Skúsenosť</a:t>
            </a:r>
            <a:r>
              <a:rPr lang="en-US" sz="2800" dirty="0" smtClean="0"/>
              <a:t> </a:t>
            </a:r>
            <a:r>
              <a:rPr lang="en-US" sz="2800" dirty="0" err="1" smtClean="0"/>
              <a:t>základom</a:t>
            </a:r>
            <a:r>
              <a:rPr lang="en-US" sz="2800" dirty="0" smtClean="0"/>
              <a:t> </a:t>
            </a:r>
            <a:r>
              <a:rPr lang="en-US" sz="2800" dirty="0" err="1" smtClean="0"/>
              <a:t>poznania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Vnem</a:t>
            </a:r>
            <a:r>
              <a:rPr lang="en-US" sz="2800" dirty="0" smtClean="0"/>
              <a:t> = idea; </a:t>
            </a:r>
            <a:r>
              <a:rPr lang="en-US" sz="2800" dirty="0" err="1" smtClean="0"/>
              <a:t>primárna</a:t>
            </a:r>
            <a:r>
              <a:rPr lang="en-US" sz="2800" dirty="0" smtClean="0"/>
              <a:t>, </a:t>
            </a:r>
            <a:r>
              <a:rPr lang="en-US" sz="2800" dirty="0" err="1" smtClean="0"/>
              <a:t>sekundárna</a:t>
            </a:r>
            <a:r>
              <a:rPr lang="en-US" sz="2800" dirty="0" smtClean="0"/>
              <a:t> (</a:t>
            </a:r>
            <a:r>
              <a:rPr lang="en-US" sz="2800" dirty="0" err="1" smtClean="0"/>
              <a:t>nie</a:t>
            </a:r>
            <a:r>
              <a:rPr lang="en-US" sz="2800" dirty="0" smtClean="0"/>
              <a:t> </a:t>
            </a:r>
            <a:r>
              <a:rPr lang="en-US" sz="2800" dirty="0" err="1" smtClean="0"/>
              <a:t>sme</a:t>
            </a:r>
            <a:r>
              <a:rPr lang="en-US" sz="2800" dirty="0" smtClean="0"/>
              <a:t> </a:t>
            </a:r>
            <a:r>
              <a:rPr lang="en-US" sz="2800" dirty="0" err="1" smtClean="0"/>
              <a:t>schopní</a:t>
            </a:r>
            <a:r>
              <a:rPr lang="en-US" sz="2800" dirty="0" smtClean="0"/>
              <a:t> </a:t>
            </a:r>
            <a:r>
              <a:rPr lang="en-US" sz="2800" dirty="0" err="1" smtClean="0"/>
              <a:t>poznať</a:t>
            </a:r>
            <a:r>
              <a:rPr lang="en-US" sz="2800" dirty="0" smtClean="0"/>
              <a:t> </a:t>
            </a:r>
            <a:r>
              <a:rPr lang="en-US" sz="2800" dirty="0" err="1" smtClean="0"/>
              <a:t>svet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Model </a:t>
            </a:r>
            <a:r>
              <a:rPr lang="en-US" sz="2800" dirty="0" err="1" smtClean="0"/>
              <a:t>mechanického</a:t>
            </a:r>
            <a:r>
              <a:rPr lang="en-US" sz="2800" dirty="0" smtClean="0"/>
              <a:t> </a:t>
            </a:r>
            <a:r>
              <a:rPr lang="en-US" sz="2800" dirty="0" err="1" smtClean="0"/>
              <a:t>rozoznávania</a:t>
            </a:r>
            <a:r>
              <a:rPr lang="en-US" sz="2800" dirty="0" smtClean="0"/>
              <a:t> </a:t>
            </a:r>
            <a:r>
              <a:rPr lang="en-US" sz="2800" dirty="0" err="1" smtClean="0"/>
              <a:t>prirodzených</a:t>
            </a:r>
            <a:r>
              <a:rPr lang="en-US" sz="2800" dirty="0" smtClean="0"/>
              <a:t> </a:t>
            </a:r>
            <a:r>
              <a:rPr lang="en-US" sz="2800" dirty="0" err="1" smtClean="0"/>
              <a:t>mechanizmov</a:t>
            </a:r>
            <a:r>
              <a:rPr lang="en-US" sz="2800" dirty="0" smtClean="0"/>
              <a:t> (</a:t>
            </a:r>
            <a:r>
              <a:rPr lang="en-US" sz="2800" dirty="0" err="1" smtClean="0"/>
              <a:t>prirodzené</a:t>
            </a:r>
            <a:r>
              <a:rPr lang="en-US" sz="2800" dirty="0" smtClean="0"/>
              <a:t> = </a:t>
            </a:r>
            <a:r>
              <a:rPr lang="en-US" sz="2800" dirty="0" err="1" smtClean="0"/>
              <a:t>dobré</a:t>
            </a:r>
            <a:r>
              <a:rPr lang="en-US" sz="2800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1262</TotalTime>
  <Words>795</Words>
  <Application>Microsoft Macintosh PowerPoint</Application>
  <PresentationFormat>On-screen Show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Vznik a vývoj osvietenstva v Európe </vt:lpstr>
      <vt:lpstr>Charakteristika</vt:lpstr>
      <vt:lpstr>PowerPoint Presentation</vt:lpstr>
      <vt:lpstr>PowerPoint Presentation</vt:lpstr>
      <vt:lpstr>PowerPoint Presentation</vt:lpstr>
      <vt:lpstr>PowerPoint Presentation</vt:lpstr>
      <vt:lpstr>Anglicko:</vt:lpstr>
      <vt:lpstr>René Descartes (1596-1650)</vt:lpstr>
      <vt:lpstr>John Locke (1632-1704)</vt:lpstr>
      <vt:lpstr>Francúzsko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Jean Jacques Rousseau </vt:lpstr>
      <vt:lpstr>Osvietenstvo v Amerike</vt:lpstr>
      <vt:lpstr>Nemecká osvietenská filozofia</vt:lpstr>
      <vt:lpstr>Škótsko</vt:lpstr>
      <vt:lpstr>Rusko</vt:lpstr>
      <vt:lpstr>Panovníci – osvietenská forma vlády</vt:lpstr>
      <vt:lpstr>Ďakujem za pozornosť </vt:lpstr>
    </vt:vector>
  </TitlesOfParts>
  <Company>Univerzita Komenskeho Bratislava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Zdenka Bencur</dc:creator>
  <cp:lastModifiedBy>Zdenka Bencúrová</cp:lastModifiedBy>
  <cp:revision>54</cp:revision>
  <dcterms:created xsi:type="dcterms:W3CDTF">2013-04-09T05:14:59Z</dcterms:created>
  <dcterms:modified xsi:type="dcterms:W3CDTF">2013-05-27T13:13:17Z</dcterms:modified>
</cp:coreProperties>
</file>