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84" r:id="rId2"/>
    <p:sldId id="308" r:id="rId3"/>
    <p:sldId id="383" r:id="rId4"/>
    <p:sldId id="402" r:id="rId5"/>
    <p:sldId id="338" r:id="rId6"/>
    <p:sldId id="409" r:id="rId7"/>
    <p:sldId id="410" r:id="rId8"/>
    <p:sldId id="411" r:id="rId9"/>
    <p:sldId id="412" r:id="rId10"/>
    <p:sldId id="413" r:id="rId11"/>
    <p:sldId id="414" r:id="rId12"/>
    <p:sldId id="415" r:id="rId13"/>
    <p:sldId id="416" r:id="rId14"/>
    <p:sldId id="396" r:id="rId15"/>
    <p:sldId id="376" r:id="rId16"/>
    <p:sldId id="380" r:id="rId17"/>
    <p:sldId id="385" r:id="rId18"/>
    <p:sldId id="404" r:id="rId19"/>
    <p:sldId id="405" r:id="rId20"/>
    <p:sldId id="406" r:id="rId21"/>
    <p:sldId id="401" r:id="rId22"/>
    <p:sldId id="390" r:id="rId23"/>
    <p:sldId id="387" r:id="rId24"/>
    <p:sldId id="388" r:id="rId25"/>
    <p:sldId id="397" r:id="rId26"/>
    <p:sldId id="381" r:id="rId27"/>
    <p:sldId id="391" r:id="rId28"/>
    <p:sldId id="392" r:id="rId29"/>
    <p:sldId id="393" r:id="rId30"/>
    <p:sldId id="394" r:id="rId31"/>
    <p:sldId id="395" r:id="rId32"/>
    <p:sldId id="382" r:id="rId33"/>
    <p:sldId id="398" r:id="rId34"/>
    <p:sldId id="407" r:id="rId35"/>
    <p:sldId id="408" r:id="rId36"/>
    <p:sldId id="309" r:id="rId37"/>
    <p:sldId id="399" r:id="rId38"/>
    <p:sldId id="400" r:id="rId39"/>
    <p:sldId id="366" r:id="rId40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scaleToFitPaper="1" frameSlides="1"/>
  <p:clrMru>
    <a:srgbClr val="F37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Énfasi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Énfasi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Énfasi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Énfasis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Énfasis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Énfasis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Estilo claro 2 - Énfasi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Énfasi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Estilo claro 2 - Énfasi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Estilo claro 2 - Énfasi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Estilo claro 2 - Énfasis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624" autoAdjust="0"/>
  </p:normalViewPr>
  <p:slideViewPr>
    <p:cSldViewPr>
      <p:cViewPr>
        <p:scale>
          <a:sx n="100" d="100"/>
          <a:sy n="100" d="100"/>
        </p:scale>
        <p:origin x="-152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0" d="100"/>
        <a:sy n="4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7CAD1A5-45D8-0D45-99C5-21C2E78F3FF8}" type="datetime1">
              <a:rPr lang="es-ES" smtClean="0"/>
              <a:t>08/05/12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A6963EA-BDD3-4907-A3C1-0011E5F645F7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030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C7AF7-C5DB-7F4C-A038-11ED48596481}" type="datetime1">
              <a:rPr lang="es-ES" smtClean="0"/>
              <a:t>08/05/12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D3400-4CF7-F941-8C24-3D14A93B388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39148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D3400-4CF7-F941-8C24-3D14A93B388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012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D3400-4CF7-F941-8C24-3D14A93B3881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0239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D3400-4CF7-F941-8C24-3D14A93B3881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0239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D3400-4CF7-F941-8C24-3D14A93B3881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0239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D3400-4CF7-F941-8C24-3D14A93B3881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076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E0AD-062D-9D45-960F-89BC2E748A33}" type="datetime1">
              <a:rPr lang="es-ES" smtClean="0"/>
              <a:t>08/05/12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012F-9149-4F5D-A168-78448DBF3F44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BB93-624E-5B44-9AFD-18C52E9FDA99}" type="datetime1">
              <a:rPr lang="es-ES" smtClean="0"/>
              <a:t>08/05/12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012F-9149-4F5D-A168-78448DBF3F44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CFC8-A64B-2240-BA6B-3E14A3D7D04B}" type="datetime1">
              <a:rPr lang="es-ES" smtClean="0"/>
              <a:t>08/05/12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012F-9149-4F5D-A168-78448DBF3F44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C296-C89C-A646-8F49-062F1717C683}" type="datetime1">
              <a:rPr lang="es-ES" smtClean="0"/>
              <a:t>08/05/12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012F-9149-4F5D-A168-78448DBF3F44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92C14-0A5B-FE4C-B1BB-F670F4E19D47}" type="datetime1">
              <a:rPr lang="es-ES" smtClean="0"/>
              <a:t>08/05/12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012F-9149-4F5D-A168-78448DBF3F44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DB4E-BAC8-874A-9CB3-F27813CE3DFA}" type="datetime1">
              <a:rPr lang="es-ES" smtClean="0"/>
              <a:t>08/05/12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012F-9149-4F5D-A168-78448DBF3F44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5B01-8A3E-A746-B3EA-691E8937C598}" type="datetime1">
              <a:rPr lang="es-ES" smtClean="0"/>
              <a:t>08/05/12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012F-9149-4F5D-A168-78448DBF3F44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B708-C578-7240-B133-34C5FA399E7A}" type="datetime1">
              <a:rPr lang="es-ES" smtClean="0"/>
              <a:t>08/05/12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012F-9149-4F5D-A168-78448DBF3F44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6BB9-C444-A448-A244-4FDA7A00675A}" type="datetime1">
              <a:rPr lang="es-ES" smtClean="0"/>
              <a:t>08/05/12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012F-9149-4F5D-A168-78448DBF3F44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FA44-225B-B24D-B0D7-534B6575FB6E}" type="datetime1">
              <a:rPr lang="es-ES" smtClean="0"/>
              <a:t>08/05/12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012F-9149-4F5D-A168-78448DBF3F44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4EB0-5098-AD43-BBE1-05939D068CE5}" type="datetime1">
              <a:rPr lang="es-ES" smtClean="0"/>
              <a:t>08/05/12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012F-9149-4F5D-A168-78448DBF3F44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7CBCD-B075-A348-B3DF-397F64B93A20}" type="datetime1">
              <a:rPr lang="es-ES" smtClean="0"/>
              <a:t>08/05/12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C012F-9149-4F5D-A168-78448DBF3F44}" type="slidenum">
              <a:rPr lang="es-ES" smtClean="0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34 Imagen" descr="fotolia_231363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645024"/>
            <a:ext cx="3046015" cy="2897283"/>
          </a:xfrm>
          <a:prstGeom prst="rect">
            <a:avLst/>
          </a:prstGeom>
        </p:spPr>
      </p:pic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539552" y="1988840"/>
            <a:ext cx="79928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Diccionarios nacionales del español</a:t>
            </a:r>
            <a:endParaRPr lang="es-ES" sz="3200" b="1" dirty="0" smtClean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259632" y="5149060"/>
            <a:ext cx="7308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Francisco M. Carriscondo Esquivel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259632" y="5549170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/>
              <a:t>Brno</a:t>
            </a:r>
            <a:r>
              <a:rPr lang="es-ES" sz="2000" dirty="0" smtClean="0"/>
              <a:t>, 14 de mayo de 2012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noticias</a:t>
              </a:r>
              <a:endParaRPr lang="es-ES" dirty="0"/>
            </a:p>
          </p:txBody>
        </p:sp>
        <p:sp>
          <p:nvSpPr>
            <p:cNvPr id="15" name="14 Rectángulo redondeado"/>
            <p:cNvSpPr/>
            <p:nvPr/>
          </p:nvSpPr>
          <p:spPr>
            <a:xfrm>
              <a:off x="3563888" y="260648"/>
              <a:ext cx="4968552" cy="16561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Redondear rectángulo de esquina diagonal"/>
            <p:cNvSpPr/>
            <p:nvPr/>
          </p:nvSpPr>
          <p:spPr>
            <a:xfrm>
              <a:off x="755576" y="764704"/>
              <a:ext cx="8136904" cy="576064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3779912" y="332656"/>
              <a:ext cx="4464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i="1" dirty="0">
                  <a:solidFill>
                    <a:schemeClr val="bg1"/>
                  </a:solidFill>
                  <a:latin typeface="Verdana" pitchFamily="34" charset="0"/>
                </a:rPr>
                <a:t>Diccionario del español de México </a:t>
              </a:r>
              <a:r>
                <a:rPr lang="es-ES" sz="1600" dirty="0">
                  <a:solidFill>
                    <a:schemeClr val="bg1"/>
                  </a:solidFill>
                  <a:latin typeface="Verdana" pitchFamily="34" charset="0"/>
                </a:rPr>
                <a:t>(2010)</a:t>
              </a:r>
              <a:endParaRPr lang="es-ES" sz="16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5" name="Rectángulo 4"/>
          <p:cNvSpPr/>
          <p:nvPr/>
        </p:nvSpPr>
        <p:spPr>
          <a:xfrm rot="16200000">
            <a:off x="-2161111" y="3573888"/>
            <a:ext cx="4968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</a:rPr>
              <a:t>Miembros del equipo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2" name="Imagen 1" descr="IMG_23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6"/>
            <a:ext cx="681675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noticias</a:t>
              </a:r>
              <a:endParaRPr lang="es-ES" dirty="0"/>
            </a:p>
          </p:txBody>
        </p:sp>
        <p:sp>
          <p:nvSpPr>
            <p:cNvPr id="15" name="14 Rectángulo redondeado"/>
            <p:cNvSpPr/>
            <p:nvPr/>
          </p:nvSpPr>
          <p:spPr>
            <a:xfrm>
              <a:off x="3563888" y="260648"/>
              <a:ext cx="4968552" cy="16561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Redondear rectángulo de esquina diagonal"/>
            <p:cNvSpPr/>
            <p:nvPr/>
          </p:nvSpPr>
          <p:spPr>
            <a:xfrm>
              <a:off x="755576" y="764704"/>
              <a:ext cx="8136904" cy="576064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3779912" y="332656"/>
              <a:ext cx="4464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i="1" dirty="0">
                  <a:solidFill>
                    <a:schemeClr val="bg1"/>
                  </a:solidFill>
                  <a:latin typeface="Verdana" pitchFamily="34" charset="0"/>
                </a:rPr>
                <a:t>Diccionario del español de México </a:t>
              </a:r>
              <a:r>
                <a:rPr lang="es-ES" sz="1600" dirty="0">
                  <a:solidFill>
                    <a:schemeClr val="bg1"/>
                  </a:solidFill>
                  <a:latin typeface="Verdana" pitchFamily="34" charset="0"/>
                </a:rPr>
                <a:t>(2010)</a:t>
              </a:r>
              <a:endParaRPr lang="es-ES" sz="16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5" name="Rectángulo 4"/>
          <p:cNvSpPr/>
          <p:nvPr/>
        </p:nvSpPr>
        <p:spPr>
          <a:xfrm rot="16200000">
            <a:off x="-2161111" y="3573888"/>
            <a:ext cx="4968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</a:rPr>
              <a:t>Miembros del equipo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3" name="Imagen 2" descr="DEM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36712"/>
            <a:ext cx="4322507" cy="549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noticias</a:t>
              </a:r>
              <a:endParaRPr lang="es-ES" dirty="0"/>
            </a:p>
          </p:txBody>
        </p:sp>
        <p:sp>
          <p:nvSpPr>
            <p:cNvPr id="15" name="14 Rectángulo redondeado"/>
            <p:cNvSpPr/>
            <p:nvPr/>
          </p:nvSpPr>
          <p:spPr>
            <a:xfrm>
              <a:off x="3563888" y="260648"/>
              <a:ext cx="4968552" cy="16561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Redondear rectángulo de esquina diagonal"/>
            <p:cNvSpPr/>
            <p:nvPr/>
          </p:nvSpPr>
          <p:spPr>
            <a:xfrm>
              <a:off x="755576" y="764704"/>
              <a:ext cx="8136904" cy="576064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3779912" y="332656"/>
              <a:ext cx="4464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i="1" dirty="0">
                  <a:solidFill>
                    <a:schemeClr val="bg1"/>
                  </a:solidFill>
                  <a:latin typeface="Verdana" pitchFamily="34" charset="0"/>
                </a:rPr>
                <a:t>Diccionario del español de México </a:t>
              </a:r>
              <a:r>
                <a:rPr lang="es-ES" sz="1600" dirty="0">
                  <a:solidFill>
                    <a:schemeClr val="bg1"/>
                  </a:solidFill>
                  <a:latin typeface="Verdana" pitchFamily="34" charset="0"/>
                </a:rPr>
                <a:t>(2010)</a:t>
              </a:r>
              <a:endParaRPr lang="es-ES" sz="16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5" name="Rectángulo 4"/>
          <p:cNvSpPr/>
          <p:nvPr/>
        </p:nvSpPr>
        <p:spPr>
          <a:xfrm rot="16200000">
            <a:off x="-2161111" y="3573888"/>
            <a:ext cx="4968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i="1" dirty="0" smtClean="0">
                <a:solidFill>
                  <a:schemeClr val="bg1"/>
                </a:solidFill>
              </a:rPr>
              <a:t>Trajinera</a:t>
            </a:r>
            <a:endParaRPr lang="es-ES" sz="3600" i="1" dirty="0">
              <a:solidFill>
                <a:schemeClr val="bg1"/>
              </a:solidFill>
            </a:endParaRPr>
          </a:p>
        </p:txBody>
      </p:sp>
      <p:pic>
        <p:nvPicPr>
          <p:cNvPr id="2" name="Imagen 1" descr="IMG_20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35" y="1196752"/>
            <a:ext cx="681675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7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noticias</a:t>
              </a:r>
              <a:endParaRPr lang="es-ES" dirty="0"/>
            </a:p>
          </p:txBody>
        </p:sp>
        <p:sp>
          <p:nvSpPr>
            <p:cNvPr id="15" name="14 Rectángulo redondeado"/>
            <p:cNvSpPr/>
            <p:nvPr/>
          </p:nvSpPr>
          <p:spPr>
            <a:xfrm>
              <a:off x="3563888" y="260648"/>
              <a:ext cx="4968552" cy="16561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Redondear rectángulo de esquina diagonal"/>
            <p:cNvSpPr/>
            <p:nvPr/>
          </p:nvSpPr>
          <p:spPr>
            <a:xfrm>
              <a:off x="755576" y="764704"/>
              <a:ext cx="8136904" cy="576064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3779912" y="332656"/>
              <a:ext cx="4464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i="1" dirty="0">
                  <a:solidFill>
                    <a:schemeClr val="bg1"/>
                  </a:solidFill>
                  <a:latin typeface="Verdana" pitchFamily="34" charset="0"/>
                </a:rPr>
                <a:t>Diccionario del español de México </a:t>
              </a:r>
              <a:r>
                <a:rPr lang="es-ES" sz="1600" dirty="0">
                  <a:solidFill>
                    <a:schemeClr val="bg1"/>
                  </a:solidFill>
                  <a:latin typeface="Verdana" pitchFamily="34" charset="0"/>
                </a:rPr>
                <a:t>(2010)</a:t>
              </a:r>
              <a:endParaRPr lang="es-ES" sz="16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5" name="Rectángulo 4"/>
          <p:cNvSpPr/>
          <p:nvPr/>
        </p:nvSpPr>
        <p:spPr>
          <a:xfrm rot="16200000">
            <a:off x="-2161111" y="3573888"/>
            <a:ext cx="4968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i="1" dirty="0" smtClean="0">
                <a:solidFill>
                  <a:schemeClr val="bg1"/>
                </a:solidFill>
              </a:rPr>
              <a:t>Trajinera</a:t>
            </a:r>
            <a:endParaRPr lang="es-ES" sz="3600" i="1" dirty="0">
              <a:solidFill>
                <a:schemeClr val="bg1"/>
              </a:solidFill>
            </a:endParaRPr>
          </a:p>
        </p:txBody>
      </p:sp>
      <p:pic>
        <p:nvPicPr>
          <p:cNvPr id="3" name="Imagen 2" descr="IMG_20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728"/>
            <a:ext cx="7104789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8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54 Imagen" descr="fotolia_133236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588"/>
            <a:ext cx="4139952" cy="3145393"/>
          </a:xfrm>
          <a:prstGeom prst="rect">
            <a:avLst/>
          </a:prstGeom>
        </p:spPr>
      </p:pic>
      <p:sp>
        <p:nvSpPr>
          <p:cNvPr id="41" name="AutoShape 3"/>
          <p:cNvSpPr>
            <a:spLocks noChangeAspect="1" noChangeArrowheads="1" noTextEdit="1"/>
          </p:cNvSpPr>
          <p:nvPr/>
        </p:nvSpPr>
        <p:spPr bwMode="auto">
          <a:xfrm>
            <a:off x="0" y="812800"/>
            <a:ext cx="91440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8" name="Rectangle 37"/>
          <p:cNvSpPr>
            <a:spLocks noChangeArrowheads="1"/>
          </p:cNvSpPr>
          <p:nvPr/>
        </p:nvSpPr>
        <p:spPr bwMode="auto">
          <a:xfrm>
            <a:off x="467544" y="2924945"/>
            <a:ext cx="8280920" cy="367240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s-ES_tradnl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Los tres proyectos lexicográficos suponen una respuesta a la ausencia de un diccionario codificador de la variedad estándar del español mexicano y peninsular.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s-ES_tradnl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Inmensa labor editorial por hacer en el ámbito de la lexicografía, pues la inmensa mayoría de las repúblicas hispanohablantes carece aún de su </a:t>
            </a:r>
            <a:r>
              <a:rPr lang="es-ES_tradnl" sz="2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Calibri"/>
              </a:rPr>
              <a:t>diccionario nacional.</a:t>
            </a:r>
            <a:endParaRPr lang="es-ES" sz="2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827584" y="1484784"/>
            <a:ext cx="7272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>
                <a:solidFill>
                  <a:srgbClr val="FF0000"/>
                </a:solidFill>
                <a:latin typeface="Verdana" pitchFamily="34" charset="0"/>
              </a:rPr>
              <a:t>Diccionarios nacionales</a:t>
            </a:r>
            <a:endParaRPr lang="es-ES" sz="2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22004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jf5\Escritorio\SM\Diccionarios\r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30350"/>
            <a:ext cx="9144000" cy="5327650"/>
          </a:xfrm>
          <a:prstGeom prst="rect">
            <a:avLst/>
          </a:prstGeom>
          <a:noFill/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611560" y="548680"/>
            <a:ext cx="7920880" cy="108012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125000"/>
              <a:defRPr/>
            </a:pPr>
            <a:r>
              <a:rPr lang="es-ES" sz="12800" dirty="0">
                <a:solidFill>
                  <a:srgbClr val="FF0000"/>
                </a:solidFill>
              </a:rPr>
              <a:t>La diversidad </a:t>
            </a:r>
            <a:r>
              <a:rPr lang="es-ES" sz="12800" dirty="0" err="1" smtClean="0">
                <a:solidFill>
                  <a:srgbClr val="FF0000"/>
                </a:solidFill>
              </a:rPr>
              <a:t>geolingüística</a:t>
            </a:r>
            <a:r>
              <a:rPr lang="es-ES" sz="12800" dirty="0" smtClean="0">
                <a:solidFill>
                  <a:srgbClr val="FF0000"/>
                </a:solidFill>
              </a:rPr>
              <a:t> </a:t>
            </a:r>
            <a:r>
              <a:rPr lang="es-ES" sz="12800" dirty="0">
                <a:solidFill>
                  <a:srgbClr val="FF0000"/>
                </a:solidFill>
              </a:rPr>
              <a:t>del español</a:t>
            </a:r>
          </a:p>
          <a:p>
            <a:pPr lvl="0" algn="ctr">
              <a:spcBef>
                <a:spcPct val="20000"/>
              </a:spcBef>
              <a:buClr>
                <a:srgbClr val="FF0000"/>
              </a:buClr>
              <a:buSzPct val="125000"/>
              <a:defRPr/>
            </a:pPr>
            <a:r>
              <a:rPr lang="es-ES" sz="12800" b="1" dirty="0" smtClean="0">
                <a:solidFill>
                  <a:srgbClr val="FF0000"/>
                </a:solidFill>
              </a:rPr>
              <a:t>Estrategia editorial </a:t>
            </a:r>
            <a:r>
              <a:rPr lang="es-ES" sz="12800" b="1" i="1" dirty="0" smtClean="0">
                <a:solidFill>
                  <a:srgbClr val="FF0000"/>
                </a:solidFill>
              </a:rPr>
              <a:t>real</a:t>
            </a:r>
          </a:p>
          <a:p>
            <a:pPr lvl="0">
              <a:spcBef>
                <a:spcPct val="20000"/>
              </a:spcBef>
              <a:buClr>
                <a:srgbClr val="FF0000"/>
              </a:buClr>
              <a:buSzPct val="125000"/>
              <a:defRPr/>
            </a:pPr>
            <a:endParaRPr lang="es-ES" sz="4400" dirty="0">
              <a:latin typeface="Verdana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Wingdings" pitchFamily="2" charset="2"/>
              <a:buChar char="§"/>
              <a:tabLst/>
              <a:defRPr/>
            </a:pPr>
            <a:endParaRPr lang="es-ES" sz="4400" b="1" dirty="0" smtClean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812800"/>
            <a:ext cx="91440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55" name="Freeform 31"/>
          <p:cNvSpPr>
            <a:spLocks noEditPoints="1"/>
          </p:cNvSpPr>
          <p:nvPr/>
        </p:nvSpPr>
        <p:spPr bwMode="auto">
          <a:xfrm>
            <a:off x="1135607" y="2168847"/>
            <a:ext cx="461963" cy="704850"/>
          </a:xfrm>
          <a:custGeom>
            <a:avLst/>
            <a:gdLst/>
            <a:ahLst/>
            <a:cxnLst>
              <a:cxn ang="0">
                <a:pos x="871" y="446"/>
              </a:cxn>
              <a:cxn ang="0">
                <a:pos x="860" y="509"/>
              </a:cxn>
              <a:cxn ang="0">
                <a:pos x="842" y="567"/>
              </a:cxn>
              <a:cxn ang="0">
                <a:pos x="815" y="621"/>
              </a:cxn>
              <a:cxn ang="0">
                <a:pos x="781" y="670"/>
              </a:cxn>
              <a:cxn ang="0">
                <a:pos x="737" y="715"/>
              </a:cxn>
              <a:cxn ang="0">
                <a:pos x="680" y="758"/>
              </a:cxn>
              <a:cxn ang="0">
                <a:pos x="615" y="793"/>
              </a:cxn>
              <a:cxn ang="0">
                <a:pos x="541" y="817"/>
              </a:cxn>
              <a:cxn ang="0">
                <a:pos x="455" y="832"/>
              </a:cxn>
              <a:cxn ang="0">
                <a:pos x="355" y="836"/>
              </a:cxn>
              <a:cxn ang="0">
                <a:pos x="0" y="1334"/>
              </a:cxn>
              <a:cxn ang="0">
                <a:pos x="391" y="0"/>
              </a:cxn>
              <a:cxn ang="0">
                <a:pos x="472" y="6"/>
              </a:cxn>
              <a:cxn ang="0">
                <a:pos x="544" y="15"/>
              </a:cxn>
              <a:cxn ang="0">
                <a:pos x="605" y="31"/>
              </a:cxn>
              <a:cxn ang="0">
                <a:pos x="662" y="54"/>
              </a:cxn>
              <a:cxn ang="0">
                <a:pos x="713" y="83"/>
              </a:cxn>
              <a:cxn ang="0">
                <a:pos x="765" y="125"/>
              </a:cxn>
              <a:cxn ang="0">
                <a:pos x="808" y="174"/>
              </a:cxn>
              <a:cxn ang="0">
                <a:pos x="841" y="230"/>
              </a:cxn>
              <a:cxn ang="0">
                <a:pos x="862" y="296"/>
              </a:cxn>
              <a:cxn ang="0">
                <a:pos x="872" y="375"/>
              </a:cxn>
              <a:cxn ang="0">
                <a:pos x="687" y="390"/>
              </a:cxn>
              <a:cxn ang="0">
                <a:pos x="682" y="343"/>
              </a:cxn>
              <a:cxn ang="0">
                <a:pos x="669" y="300"/>
              </a:cxn>
              <a:cxn ang="0">
                <a:pos x="649" y="263"/>
              </a:cxn>
              <a:cxn ang="0">
                <a:pos x="623" y="231"/>
              </a:cxn>
              <a:cxn ang="0">
                <a:pos x="590" y="204"/>
              </a:cxn>
              <a:cxn ang="0">
                <a:pos x="557" y="186"/>
              </a:cxn>
              <a:cxn ang="0">
                <a:pos x="519" y="172"/>
              </a:cxn>
              <a:cxn ang="0">
                <a:pos x="463" y="159"/>
              </a:cxn>
              <a:cxn ang="0">
                <a:pos x="352" y="152"/>
              </a:cxn>
              <a:cxn ang="0">
                <a:pos x="326" y="685"/>
              </a:cxn>
              <a:cxn ang="0">
                <a:pos x="402" y="683"/>
              </a:cxn>
              <a:cxn ang="0">
                <a:pos x="466" y="674"/>
              </a:cxn>
              <a:cxn ang="0">
                <a:pos x="518" y="661"/>
              </a:cxn>
              <a:cxn ang="0">
                <a:pos x="562" y="641"/>
              </a:cxn>
              <a:cxn ang="0">
                <a:pos x="600" y="615"/>
              </a:cxn>
              <a:cxn ang="0">
                <a:pos x="630" y="582"/>
              </a:cxn>
              <a:cxn ang="0">
                <a:pos x="654" y="549"/>
              </a:cxn>
              <a:cxn ang="0">
                <a:pos x="670" y="514"/>
              </a:cxn>
              <a:cxn ang="0">
                <a:pos x="681" y="476"/>
              </a:cxn>
              <a:cxn ang="0">
                <a:pos x="686" y="437"/>
              </a:cxn>
            </a:cxnLst>
            <a:rect l="0" t="0" r="r" b="b"/>
            <a:pathLst>
              <a:path w="872" h="1334">
                <a:moveTo>
                  <a:pt x="872" y="403"/>
                </a:moveTo>
                <a:lnTo>
                  <a:pt x="872" y="425"/>
                </a:lnTo>
                <a:lnTo>
                  <a:pt x="871" y="446"/>
                </a:lnTo>
                <a:lnTo>
                  <a:pt x="868" y="468"/>
                </a:lnTo>
                <a:lnTo>
                  <a:pt x="864" y="488"/>
                </a:lnTo>
                <a:lnTo>
                  <a:pt x="860" y="509"/>
                </a:lnTo>
                <a:lnTo>
                  <a:pt x="855" y="528"/>
                </a:lnTo>
                <a:lnTo>
                  <a:pt x="848" y="549"/>
                </a:lnTo>
                <a:lnTo>
                  <a:pt x="842" y="567"/>
                </a:lnTo>
                <a:lnTo>
                  <a:pt x="833" y="586"/>
                </a:lnTo>
                <a:lnTo>
                  <a:pt x="824" y="604"/>
                </a:lnTo>
                <a:lnTo>
                  <a:pt x="815" y="621"/>
                </a:lnTo>
                <a:lnTo>
                  <a:pt x="804" y="638"/>
                </a:lnTo>
                <a:lnTo>
                  <a:pt x="793" y="655"/>
                </a:lnTo>
                <a:lnTo>
                  <a:pt x="781" y="670"/>
                </a:lnTo>
                <a:lnTo>
                  <a:pt x="768" y="685"/>
                </a:lnTo>
                <a:lnTo>
                  <a:pt x="755" y="699"/>
                </a:lnTo>
                <a:lnTo>
                  <a:pt x="737" y="715"/>
                </a:lnTo>
                <a:lnTo>
                  <a:pt x="719" y="731"/>
                </a:lnTo>
                <a:lnTo>
                  <a:pt x="700" y="745"/>
                </a:lnTo>
                <a:lnTo>
                  <a:pt x="680" y="758"/>
                </a:lnTo>
                <a:lnTo>
                  <a:pt x="659" y="771"/>
                </a:lnTo>
                <a:lnTo>
                  <a:pt x="638" y="782"/>
                </a:lnTo>
                <a:lnTo>
                  <a:pt x="615" y="793"/>
                </a:lnTo>
                <a:lnTo>
                  <a:pt x="592" y="802"/>
                </a:lnTo>
                <a:lnTo>
                  <a:pt x="567" y="810"/>
                </a:lnTo>
                <a:lnTo>
                  <a:pt x="541" y="817"/>
                </a:lnTo>
                <a:lnTo>
                  <a:pt x="514" y="823"/>
                </a:lnTo>
                <a:lnTo>
                  <a:pt x="485" y="828"/>
                </a:lnTo>
                <a:lnTo>
                  <a:pt x="455" y="832"/>
                </a:lnTo>
                <a:lnTo>
                  <a:pt x="424" y="834"/>
                </a:lnTo>
                <a:lnTo>
                  <a:pt x="390" y="836"/>
                </a:lnTo>
                <a:lnTo>
                  <a:pt x="355" y="836"/>
                </a:lnTo>
                <a:lnTo>
                  <a:pt x="177" y="836"/>
                </a:lnTo>
                <a:lnTo>
                  <a:pt x="177" y="1334"/>
                </a:lnTo>
                <a:lnTo>
                  <a:pt x="0" y="1334"/>
                </a:lnTo>
                <a:lnTo>
                  <a:pt x="0" y="0"/>
                </a:lnTo>
                <a:lnTo>
                  <a:pt x="362" y="0"/>
                </a:lnTo>
                <a:lnTo>
                  <a:pt x="391" y="0"/>
                </a:lnTo>
                <a:lnTo>
                  <a:pt x="419" y="1"/>
                </a:lnTo>
                <a:lnTo>
                  <a:pt x="446" y="3"/>
                </a:lnTo>
                <a:lnTo>
                  <a:pt x="472" y="6"/>
                </a:lnTo>
                <a:lnTo>
                  <a:pt x="497" y="8"/>
                </a:lnTo>
                <a:lnTo>
                  <a:pt x="521" y="11"/>
                </a:lnTo>
                <a:lnTo>
                  <a:pt x="544" y="15"/>
                </a:lnTo>
                <a:lnTo>
                  <a:pt x="565" y="21"/>
                </a:lnTo>
                <a:lnTo>
                  <a:pt x="586" y="26"/>
                </a:lnTo>
                <a:lnTo>
                  <a:pt x="605" y="31"/>
                </a:lnTo>
                <a:lnTo>
                  <a:pt x="625" y="39"/>
                </a:lnTo>
                <a:lnTo>
                  <a:pt x="644" y="47"/>
                </a:lnTo>
                <a:lnTo>
                  <a:pt x="662" y="54"/>
                </a:lnTo>
                <a:lnTo>
                  <a:pt x="680" y="63"/>
                </a:lnTo>
                <a:lnTo>
                  <a:pt x="697" y="73"/>
                </a:lnTo>
                <a:lnTo>
                  <a:pt x="713" y="83"/>
                </a:lnTo>
                <a:lnTo>
                  <a:pt x="731" y="96"/>
                </a:lnTo>
                <a:lnTo>
                  <a:pt x="749" y="110"/>
                </a:lnTo>
                <a:lnTo>
                  <a:pt x="765" y="125"/>
                </a:lnTo>
                <a:lnTo>
                  <a:pt x="780" y="141"/>
                </a:lnTo>
                <a:lnTo>
                  <a:pt x="794" y="157"/>
                </a:lnTo>
                <a:lnTo>
                  <a:pt x="808" y="174"/>
                </a:lnTo>
                <a:lnTo>
                  <a:pt x="820" y="191"/>
                </a:lnTo>
                <a:lnTo>
                  <a:pt x="831" y="211"/>
                </a:lnTo>
                <a:lnTo>
                  <a:pt x="841" y="230"/>
                </a:lnTo>
                <a:lnTo>
                  <a:pt x="849" y="251"/>
                </a:lnTo>
                <a:lnTo>
                  <a:pt x="856" y="273"/>
                </a:lnTo>
                <a:lnTo>
                  <a:pt x="862" y="296"/>
                </a:lnTo>
                <a:lnTo>
                  <a:pt x="866" y="321"/>
                </a:lnTo>
                <a:lnTo>
                  <a:pt x="870" y="347"/>
                </a:lnTo>
                <a:lnTo>
                  <a:pt x="872" y="375"/>
                </a:lnTo>
                <a:lnTo>
                  <a:pt x="872" y="403"/>
                </a:lnTo>
                <a:close/>
                <a:moveTo>
                  <a:pt x="687" y="407"/>
                </a:moveTo>
                <a:lnTo>
                  <a:pt x="687" y="390"/>
                </a:lnTo>
                <a:lnTo>
                  <a:pt x="686" y="374"/>
                </a:lnTo>
                <a:lnTo>
                  <a:pt x="684" y="359"/>
                </a:lnTo>
                <a:lnTo>
                  <a:pt x="682" y="343"/>
                </a:lnTo>
                <a:lnTo>
                  <a:pt x="679" y="329"/>
                </a:lnTo>
                <a:lnTo>
                  <a:pt x="674" y="314"/>
                </a:lnTo>
                <a:lnTo>
                  <a:pt x="669" y="300"/>
                </a:lnTo>
                <a:lnTo>
                  <a:pt x="663" y="287"/>
                </a:lnTo>
                <a:lnTo>
                  <a:pt x="657" y="275"/>
                </a:lnTo>
                <a:lnTo>
                  <a:pt x="649" y="263"/>
                </a:lnTo>
                <a:lnTo>
                  <a:pt x="642" y="252"/>
                </a:lnTo>
                <a:lnTo>
                  <a:pt x="633" y="241"/>
                </a:lnTo>
                <a:lnTo>
                  <a:pt x="623" y="231"/>
                </a:lnTo>
                <a:lnTo>
                  <a:pt x="613" y="222"/>
                </a:lnTo>
                <a:lnTo>
                  <a:pt x="602" y="213"/>
                </a:lnTo>
                <a:lnTo>
                  <a:pt x="590" y="204"/>
                </a:lnTo>
                <a:lnTo>
                  <a:pt x="579" y="198"/>
                </a:lnTo>
                <a:lnTo>
                  <a:pt x="567" y="191"/>
                </a:lnTo>
                <a:lnTo>
                  <a:pt x="557" y="186"/>
                </a:lnTo>
                <a:lnTo>
                  <a:pt x="544" y="181"/>
                </a:lnTo>
                <a:lnTo>
                  <a:pt x="532" y="176"/>
                </a:lnTo>
                <a:lnTo>
                  <a:pt x="519" y="172"/>
                </a:lnTo>
                <a:lnTo>
                  <a:pt x="506" y="168"/>
                </a:lnTo>
                <a:lnTo>
                  <a:pt x="492" y="164"/>
                </a:lnTo>
                <a:lnTo>
                  <a:pt x="463" y="159"/>
                </a:lnTo>
                <a:lnTo>
                  <a:pt x="429" y="156"/>
                </a:lnTo>
                <a:lnTo>
                  <a:pt x="393" y="154"/>
                </a:lnTo>
                <a:lnTo>
                  <a:pt x="352" y="152"/>
                </a:lnTo>
                <a:lnTo>
                  <a:pt x="177" y="152"/>
                </a:lnTo>
                <a:lnTo>
                  <a:pt x="177" y="685"/>
                </a:lnTo>
                <a:lnTo>
                  <a:pt x="326" y="685"/>
                </a:lnTo>
                <a:lnTo>
                  <a:pt x="353" y="685"/>
                </a:lnTo>
                <a:lnTo>
                  <a:pt x="378" y="684"/>
                </a:lnTo>
                <a:lnTo>
                  <a:pt x="402" y="683"/>
                </a:lnTo>
                <a:lnTo>
                  <a:pt x="424" y="681"/>
                </a:lnTo>
                <a:lnTo>
                  <a:pt x="445" y="677"/>
                </a:lnTo>
                <a:lnTo>
                  <a:pt x="466" y="674"/>
                </a:lnTo>
                <a:lnTo>
                  <a:pt x="484" y="671"/>
                </a:lnTo>
                <a:lnTo>
                  <a:pt x="501" y="665"/>
                </a:lnTo>
                <a:lnTo>
                  <a:pt x="518" y="661"/>
                </a:lnTo>
                <a:lnTo>
                  <a:pt x="534" y="655"/>
                </a:lnTo>
                <a:lnTo>
                  <a:pt x="548" y="648"/>
                </a:lnTo>
                <a:lnTo>
                  <a:pt x="562" y="641"/>
                </a:lnTo>
                <a:lnTo>
                  <a:pt x="575" y="633"/>
                </a:lnTo>
                <a:lnTo>
                  <a:pt x="588" y="624"/>
                </a:lnTo>
                <a:lnTo>
                  <a:pt x="600" y="615"/>
                </a:lnTo>
                <a:lnTo>
                  <a:pt x="611" y="605"/>
                </a:lnTo>
                <a:lnTo>
                  <a:pt x="620" y="594"/>
                </a:lnTo>
                <a:lnTo>
                  <a:pt x="630" y="582"/>
                </a:lnTo>
                <a:lnTo>
                  <a:pt x="639" y="572"/>
                </a:lnTo>
                <a:lnTo>
                  <a:pt x="646" y="561"/>
                </a:lnTo>
                <a:lnTo>
                  <a:pt x="654" y="549"/>
                </a:lnTo>
                <a:lnTo>
                  <a:pt x="660" y="538"/>
                </a:lnTo>
                <a:lnTo>
                  <a:pt x="666" y="526"/>
                </a:lnTo>
                <a:lnTo>
                  <a:pt x="670" y="514"/>
                </a:lnTo>
                <a:lnTo>
                  <a:pt x="674" y="502"/>
                </a:lnTo>
                <a:lnTo>
                  <a:pt x="677" y="489"/>
                </a:lnTo>
                <a:lnTo>
                  <a:pt x="681" y="476"/>
                </a:lnTo>
                <a:lnTo>
                  <a:pt x="683" y="464"/>
                </a:lnTo>
                <a:lnTo>
                  <a:pt x="685" y="451"/>
                </a:lnTo>
                <a:lnTo>
                  <a:pt x="686" y="437"/>
                </a:lnTo>
                <a:lnTo>
                  <a:pt x="687" y="422"/>
                </a:lnTo>
                <a:lnTo>
                  <a:pt x="687" y="407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56" name="Freeform 32"/>
          <p:cNvSpPr>
            <a:spLocks noEditPoints="1"/>
          </p:cNvSpPr>
          <p:nvPr/>
        </p:nvSpPr>
        <p:spPr bwMode="auto">
          <a:xfrm>
            <a:off x="1653132" y="2330772"/>
            <a:ext cx="488950" cy="557213"/>
          </a:xfrm>
          <a:custGeom>
            <a:avLst/>
            <a:gdLst/>
            <a:ahLst/>
            <a:cxnLst>
              <a:cxn ang="0">
                <a:pos x="914" y="644"/>
              </a:cxn>
              <a:cxn ang="0">
                <a:pos x="883" y="771"/>
              </a:cxn>
              <a:cxn ang="0">
                <a:pos x="827" y="877"/>
              </a:cxn>
              <a:cxn ang="0">
                <a:pos x="747" y="962"/>
              </a:cxn>
              <a:cxn ang="0">
                <a:pos x="651" y="1020"/>
              </a:cxn>
              <a:cxn ang="0">
                <a:pos x="538" y="1051"/>
              </a:cxn>
              <a:cxn ang="0">
                <a:pos x="410" y="1053"/>
              </a:cxn>
              <a:cxn ang="0">
                <a:pos x="292" y="1028"/>
              </a:cxn>
              <a:cxn ang="0">
                <a:pos x="192" y="976"/>
              </a:cxn>
              <a:cxn ang="0">
                <a:pos x="109" y="896"/>
              </a:cxn>
              <a:cxn ang="0">
                <a:pos x="48" y="794"/>
              </a:cxn>
              <a:cxn ang="0">
                <a:pos x="12" y="671"/>
              </a:cxn>
              <a:cxn ang="0">
                <a:pos x="0" y="528"/>
              </a:cxn>
              <a:cxn ang="0">
                <a:pos x="12" y="385"/>
              </a:cxn>
              <a:cxn ang="0">
                <a:pos x="48" y="262"/>
              </a:cxn>
              <a:cxn ang="0">
                <a:pos x="109" y="160"/>
              </a:cxn>
              <a:cxn ang="0">
                <a:pos x="192" y="80"/>
              </a:cxn>
              <a:cxn ang="0">
                <a:pos x="292" y="27"/>
              </a:cxn>
              <a:cxn ang="0">
                <a:pos x="410" y="2"/>
              </a:cxn>
              <a:cxn ang="0">
                <a:pos x="538" y="4"/>
              </a:cxn>
              <a:cxn ang="0">
                <a:pos x="651" y="35"/>
              </a:cxn>
              <a:cxn ang="0">
                <a:pos x="747" y="93"/>
              </a:cxn>
              <a:cxn ang="0">
                <a:pos x="827" y="178"/>
              </a:cxn>
              <a:cxn ang="0">
                <a:pos x="883" y="285"/>
              </a:cxn>
              <a:cxn ang="0">
                <a:pos x="914" y="412"/>
              </a:cxn>
              <a:cxn ang="0">
                <a:pos x="749" y="528"/>
              </a:cxn>
              <a:cxn ang="0">
                <a:pos x="742" y="417"/>
              </a:cxn>
              <a:cxn ang="0">
                <a:pos x="719" y="324"/>
              </a:cxn>
              <a:cxn ang="0">
                <a:pos x="682" y="251"/>
              </a:cxn>
              <a:cxn ang="0">
                <a:pos x="632" y="197"/>
              </a:cxn>
              <a:cxn ang="0">
                <a:pos x="569" y="163"/>
              </a:cxn>
              <a:cxn ang="0">
                <a:pos x="494" y="147"/>
              </a:cxn>
              <a:cxn ang="0">
                <a:pos x="412" y="148"/>
              </a:cxn>
              <a:cxn ang="0">
                <a:pos x="340" y="168"/>
              </a:cxn>
              <a:cxn ang="0">
                <a:pos x="279" y="207"/>
              </a:cxn>
              <a:cxn ang="0">
                <a:pos x="231" y="264"/>
              </a:cxn>
              <a:cxn ang="0">
                <a:pos x="197" y="341"/>
              </a:cxn>
              <a:cxn ang="0">
                <a:pos x="178" y="437"/>
              </a:cxn>
              <a:cxn ang="0">
                <a:pos x="174" y="551"/>
              </a:cxn>
              <a:cxn ang="0">
                <a:pos x="183" y="657"/>
              </a:cxn>
              <a:cxn ang="0">
                <a:pos x="209" y="743"/>
              </a:cxn>
              <a:cxn ang="0">
                <a:pos x="249" y="813"/>
              </a:cxn>
              <a:cxn ang="0">
                <a:pos x="302" y="864"/>
              </a:cxn>
              <a:cxn ang="0">
                <a:pos x="368" y="896"/>
              </a:cxn>
              <a:cxn ang="0">
                <a:pos x="445" y="910"/>
              </a:cxn>
              <a:cxn ang="0">
                <a:pos x="525" y="904"/>
              </a:cxn>
              <a:cxn ang="0">
                <a:pos x="594" y="880"/>
              </a:cxn>
              <a:cxn ang="0">
                <a:pos x="652" y="837"/>
              </a:cxn>
              <a:cxn ang="0">
                <a:pos x="698" y="774"/>
              </a:cxn>
              <a:cxn ang="0">
                <a:pos x="730" y="694"/>
              </a:cxn>
              <a:cxn ang="0">
                <a:pos x="746" y="596"/>
              </a:cxn>
            </a:cxnLst>
            <a:rect l="0" t="0" r="r" b="b"/>
            <a:pathLst>
              <a:path w="922" h="1055">
                <a:moveTo>
                  <a:pt x="922" y="528"/>
                </a:moveTo>
                <a:lnTo>
                  <a:pt x="922" y="558"/>
                </a:lnTo>
                <a:lnTo>
                  <a:pt x="921" y="587"/>
                </a:lnTo>
                <a:lnTo>
                  <a:pt x="918" y="615"/>
                </a:lnTo>
                <a:lnTo>
                  <a:pt x="914" y="644"/>
                </a:lnTo>
                <a:lnTo>
                  <a:pt x="910" y="671"/>
                </a:lnTo>
                <a:lnTo>
                  <a:pt x="905" y="696"/>
                </a:lnTo>
                <a:lnTo>
                  <a:pt x="898" y="722"/>
                </a:lnTo>
                <a:lnTo>
                  <a:pt x="891" y="747"/>
                </a:lnTo>
                <a:lnTo>
                  <a:pt x="883" y="771"/>
                </a:lnTo>
                <a:lnTo>
                  <a:pt x="873" y="794"/>
                </a:lnTo>
                <a:lnTo>
                  <a:pt x="864" y="815"/>
                </a:lnTo>
                <a:lnTo>
                  <a:pt x="852" y="837"/>
                </a:lnTo>
                <a:lnTo>
                  <a:pt x="840" y="857"/>
                </a:lnTo>
                <a:lnTo>
                  <a:pt x="827" y="877"/>
                </a:lnTo>
                <a:lnTo>
                  <a:pt x="812" y="896"/>
                </a:lnTo>
                <a:lnTo>
                  <a:pt x="797" y="914"/>
                </a:lnTo>
                <a:lnTo>
                  <a:pt x="782" y="931"/>
                </a:lnTo>
                <a:lnTo>
                  <a:pt x="764" y="947"/>
                </a:lnTo>
                <a:lnTo>
                  <a:pt x="747" y="962"/>
                </a:lnTo>
                <a:lnTo>
                  <a:pt x="729" y="976"/>
                </a:lnTo>
                <a:lnTo>
                  <a:pt x="710" y="988"/>
                </a:lnTo>
                <a:lnTo>
                  <a:pt x="691" y="1000"/>
                </a:lnTo>
                <a:lnTo>
                  <a:pt x="671" y="1011"/>
                </a:lnTo>
                <a:lnTo>
                  <a:pt x="651" y="1020"/>
                </a:lnTo>
                <a:lnTo>
                  <a:pt x="629" y="1028"/>
                </a:lnTo>
                <a:lnTo>
                  <a:pt x="607" y="1036"/>
                </a:lnTo>
                <a:lnTo>
                  <a:pt x="584" y="1042"/>
                </a:lnTo>
                <a:lnTo>
                  <a:pt x="561" y="1046"/>
                </a:lnTo>
                <a:lnTo>
                  <a:pt x="538" y="1051"/>
                </a:lnTo>
                <a:lnTo>
                  <a:pt x="513" y="1053"/>
                </a:lnTo>
                <a:lnTo>
                  <a:pt x="487" y="1055"/>
                </a:lnTo>
                <a:lnTo>
                  <a:pt x="461" y="1055"/>
                </a:lnTo>
                <a:lnTo>
                  <a:pt x="435" y="1055"/>
                </a:lnTo>
                <a:lnTo>
                  <a:pt x="410" y="1053"/>
                </a:lnTo>
                <a:lnTo>
                  <a:pt x="385" y="1051"/>
                </a:lnTo>
                <a:lnTo>
                  <a:pt x="360" y="1046"/>
                </a:lnTo>
                <a:lnTo>
                  <a:pt x="338" y="1042"/>
                </a:lnTo>
                <a:lnTo>
                  <a:pt x="314" y="1036"/>
                </a:lnTo>
                <a:lnTo>
                  <a:pt x="292" y="1028"/>
                </a:lnTo>
                <a:lnTo>
                  <a:pt x="271" y="1020"/>
                </a:lnTo>
                <a:lnTo>
                  <a:pt x="250" y="1011"/>
                </a:lnTo>
                <a:lnTo>
                  <a:pt x="230" y="1000"/>
                </a:lnTo>
                <a:lnTo>
                  <a:pt x="211" y="988"/>
                </a:lnTo>
                <a:lnTo>
                  <a:pt x="192" y="976"/>
                </a:lnTo>
                <a:lnTo>
                  <a:pt x="175" y="962"/>
                </a:lnTo>
                <a:lnTo>
                  <a:pt x="157" y="947"/>
                </a:lnTo>
                <a:lnTo>
                  <a:pt x="140" y="931"/>
                </a:lnTo>
                <a:lnTo>
                  <a:pt x="124" y="914"/>
                </a:lnTo>
                <a:lnTo>
                  <a:pt x="109" y="896"/>
                </a:lnTo>
                <a:lnTo>
                  <a:pt x="95" y="877"/>
                </a:lnTo>
                <a:lnTo>
                  <a:pt x="82" y="857"/>
                </a:lnTo>
                <a:lnTo>
                  <a:pt x="70" y="837"/>
                </a:lnTo>
                <a:lnTo>
                  <a:pt x="58" y="815"/>
                </a:lnTo>
                <a:lnTo>
                  <a:pt x="48" y="794"/>
                </a:lnTo>
                <a:lnTo>
                  <a:pt x="39" y="771"/>
                </a:lnTo>
                <a:lnTo>
                  <a:pt x="31" y="747"/>
                </a:lnTo>
                <a:lnTo>
                  <a:pt x="23" y="722"/>
                </a:lnTo>
                <a:lnTo>
                  <a:pt x="17" y="696"/>
                </a:lnTo>
                <a:lnTo>
                  <a:pt x="12" y="671"/>
                </a:lnTo>
                <a:lnTo>
                  <a:pt x="7" y="644"/>
                </a:lnTo>
                <a:lnTo>
                  <a:pt x="4" y="615"/>
                </a:lnTo>
                <a:lnTo>
                  <a:pt x="1" y="587"/>
                </a:lnTo>
                <a:lnTo>
                  <a:pt x="0" y="558"/>
                </a:lnTo>
                <a:lnTo>
                  <a:pt x="0" y="528"/>
                </a:lnTo>
                <a:lnTo>
                  <a:pt x="0" y="498"/>
                </a:lnTo>
                <a:lnTo>
                  <a:pt x="1" y="469"/>
                </a:lnTo>
                <a:lnTo>
                  <a:pt x="4" y="439"/>
                </a:lnTo>
                <a:lnTo>
                  <a:pt x="7" y="412"/>
                </a:lnTo>
                <a:lnTo>
                  <a:pt x="12" y="385"/>
                </a:lnTo>
                <a:lnTo>
                  <a:pt x="17" y="358"/>
                </a:lnTo>
                <a:lnTo>
                  <a:pt x="23" y="334"/>
                </a:lnTo>
                <a:lnTo>
                  <a:pt x="31" y="309"/>
                </a:lnTo>
                <a:lnTo>
                  <a:pt x="39" y="285"/>
                </a:lnTo>
                <a:lnTo>
                  <a:pt x="48" y="262"/>
                </a:lnTo>
                <a:lnTo>
                  <a:pt x="58" y="241"/>
                </a:lnTo>
                <a:lnTo>
                  <a:pt x="70" y="219"/>
                </a:lnTo>
                <a:lnTo>
                  <a:pt x="82" y="199"/>
                </a:lnTo>
                <a:lnTo>
                  <a:pt x="95" y="178"/>
                </a:lnTo>
                <a:lnTo>
                  <a:pt x="109" y="160"/>
                </a:lnTo>
                <a:lnTo>
                  <a:pt x="124" y="141"/>
                </a:lnTo>
                <a:lnTo>
                  <a:pt x="140" y="124"/>
                </a:lnTo>
                <a:lnTo>
                  <a:pt x="157" y="108"/>
                </a:lnTo>
                <a:lnTo>
                  <a:pt x="175" y="93"/>
                </a:lnTo>
                <a:lnTo>
                  <a:pt x="192" y="80"/>
                </a:lnTo>
                <a:lnTo>
                  <a:pt x="211" y="67"/>
                </a:lnTo>
                <a:lnTo>
                  <a:pt x="230" y="55"/>
                </a:lnTo>
                <a:lnTo>
                  <a:pt x="250" y="44"/>
                </a:lnTo>
                <a:lnTo>
                  <a:pt x="271" y="35"/>
                </a:lnTo>
                <a:lnTo>
                  <a:pt x="292" y="27"/>
                </a:lnTo>
                <a:lnTo>
                  <a:pt x="314" y="19"/>
                </a:lnTo>
                <a:lnTo>
                  <a:pt x="338" y="14"/>
                </a:lnTo>
                <a:lnTo>
                  <a:pt x="360" y="8"/>
                </a:lnTo>
                <a:lnTo>
                  <a:pt x="385" y="4"/>
                </a:lnTo>
                <a:lnTo>
                  <a:pt x="410" y="2"/>
                </a:lnTo>
                <a:lnTo>
                  <a:pt x="435" y="0"/>
                </a:lnTo>
                <a:lnTo>
                  <a:pt x="461" y="0"/>
                </a:lnTo>
                <a:lnTo>
                  <a:pt x="487" y="0"/>
                </a:lnTo>
                <a:lnTo>
                  <a:pt x="513" y="2"/>
                </a:lnTo>
                <a:lnTo>
                  <a:pt x="538" y="4"/>
                </a:lnTo>
                <a:lnTo>
                  <a:pt x="561" y="8"/>
                </a:lnTo>
                <a:lnTo>
                  <a:pt x="584" y="14"/>
                </a:lnTo>
                <a:lnTo>
                  <a:pt x="607" y="19"/>
                </a:lnTo>
                <a:lnTo>
                  <a:pt x="629" y="27"/>
                </a:lnTo>
                <a:lnTo>
                  <a:pt x="651" y="35"/>
                </a:lnTo>
                <a:lnTo>
                  <a:pt x="671" y="44"/>
                </a:lnTo>
                <a:lnTo>
                  <a:pt x="691" y="55"/>
                </a:lnTo>
                <a:lnTo>
                  <a:pt x="710" y="67"/>
                </a:lnTo>
                <a:lnTo>
                  <a:pt x="729" y="80"/>
                </a:lnTo>
                <a:lnTo>
                  <a:pt x="747" y="93"/>
                </a:lnTo>
                <a:lnTo>
                  <a:pt x="764" y="108"/>
                </a:lnTo>
                <a:lnTo>
                  <a:pt x="782" y="124"/>
                </a:lnTo>
                <a:lnTo>
                  <a:pt x="797" y="141"/>
                </a:lnTo>
                <a:lnTo>
                  <a:pt x="812" y="160"/>
                </a:lnTo>
                <a:lnTo>
                  <a:pt x="827" y="178"/>
                </a:lnTo>
                <a:lnTo>
                  <a:pt x="840" y="199"/>
                </a:lnTo>
                <a:lnTo>
                  <a:pt x="852" y="219"/>
                </a:lnTo>
                <a:lnTo>
                  <a:pt x="864" y="241"/>
                </a:lnTo>
                <a:lnTo>
                  <a:pt x="873" y="262"/>
                </a:lnTo>
                <a:lnTo>
                  <a:pt x="883" y="285"/>
                </a:lnTo>
                <a:lnTo>
                  <a:pt x="891" y="309"/>
                </a:lnTo>
                <a:lnTo>
                  <a:pt x="898" y="334"/>
                </a:lnTo>
                <a:lnTo>
                  <a:pt x="905" y="358"/>
                </a:lnTo>
                <a:lnTo>
                  <a:pt x="910" y="385"/>
                </a:lnTo>
                <a:lnTo>
                  <a:pt x="914" y="412"/>
                </a:lnTo>
                <a:lnTo>
                  <a:pt x="918" y="439"/>
                </a:lnTo>
                <a:lnTo>
                  <a:pt x="921" y="469"/>
                </a:lnTo>
                <a:lnTo>
                  <a:pt x="922" y="498"/>
                </a:lnTo>
                <a:lnTo>
                  <a:pt x="922" y="528"/>
                </a:lnTo>
                <a:close/>
                <a:moveTo>
                  <a:pt x="749" y="528"/>
                </a:moveTo>
                <a:lnTo>
                  <a:pt x="748" y="504"/>
                </a:lnTo>
                <a:lnTo>
                  <a:pt x="748" y="480"/>
                </a:lnTo>
                <a:lnTo>
                  <a:pt x="746" y="459"/>
                </a:lnTo>
                <a:lnTo>
                  <a:pt x="744" y="437"/>
                </a:lnTo>
                <a:lnTo>
                  <a:pt x="742" y="417"/>
                </a:lnTo>
                <a:lnTo>
                  <a:pt x="738" y="396"/>
                </a:lnTo>
                <a:lnTo>
                  <a:pt x="734" y="377"/>
                </a:lnTo>
                <a:lnTo>
                  <a:pt x="730" y="358"/>
                </a:lnTo>
                <a:lnTo>
                  <a:pt x="724" y="341"/>
                </a:lnTo>
                <a:lnTo>
                  <a:pt x="719" y="324"/>
                </a:lnTo>
                <a:lnTo>
                  <a:pt x="713" y="308"/>
                </a:lnTo>
                <a:lnTo>
                  <a:pt x="706" y="293"/>
                </a:lnTo>
                <a:lnTo>
                  <a:pt x="698" y="278"/>
                </a:lnTo>
                <a:lnTo>
                  <a:pt x="691" y="264"/>
                </a:lnTo>
                <a:lnTo>
                  <a:pt x="682" y="251"/>
                </a:lnTo>
                <a:lnTo>
                  <a:pt x="673" y="240"/>
                </a:lnTo>
                <a:lnTo>
                  <a:pt x="663" y="228"/>
                </a:lnTo>
                <a:lnTo>
                  <a:pt x="653" y="217"/>
                </a:lnTo>
                <a:lnTo>
                  <a:pt x="642" y="207"/>
                </a:lnTo>
                <a:lnTo>
                  <a:pt x="632" y="197"/>
                </a:lnTo>
                <a:lnTo>
                  <a:pt x="620" y="189"/>
                </a:lnTo>
                <a:lnTo>
                  <a:pt x="608" y="181"/>
                </a:lnTo>
                <a:lnTo>
                  <a:pt x="595" y="175"/>
                </a:lnTo>
                <a:lnTo>
                  <a:pt x="582" y="168"/>
                </a:lnTo>
                <a:lnTo>
                  <a:pt x="569" y="163"/>
                </a:lnTo>
                <a:lnTo>
                  <a:pt x="555" y="158"/>
                </a:lnTo>
                <a:lnTo>
                  <a:pt x="540" y="154"/>
                </a:lnTo>
                <a:lnTo>
                  <a:pt x="526" y="151"/>
                </a:lnTo>
                <a:lnTo>
                  <a:pt x="509" y="148"/>
                </a:lnTo>
                <a:lnTo>
                  <a:pt x="494" y="147"/>
                </a:lnTo>
                <a:lnTo>
                  <a:pt x="478" y="145"/>
                </a:lnTo>
                <a:lnTo>
                  <a:pt x="461" y="145"/>
                </a:lnTo>
                <a:lnTo>
                  <a:pt x="445" y="145"/>
                </a:lnTo>
                <a:lnTo>
                  <a:pt x="428" y="147"/>
                </a:lnTo>
                <a:lnTo>
                  <a:pt x="412" y="148"/>
                </a:lnTo>
                <a:lnTo>
                  <a:pt x="397" y="151"/>
                </a:lnTo>
                <a:lnTo>
                  <a:pt x="382" y="154"/>
                </a:lnTo>
                <a:lnTo>
                  <a:pt x="367" y="158"/>
                </a:lnTo>
                <a:lnTo>
                  <a:pt x="353" y="163"/>
                </a:lnTo>
                <a:lnTo>
                  <a:pt x="340" y="168"/>
                </a:lnTo>
                <a:lnTo>
                  <a:pt x="327" y="175"/>
                </a:lnTo>
                <a:lnTo>
                  <a:pt x="314" y="181"/>
                </a:lnTo>
                <a:lnTo>
                  <a:pt x="302" y="189"/>
                </a:lnTo>
                <a:lnTo>
                  <a:pt x="290" y="197"/>
                </a:lnTo>
                <a:lnTo>
                  <a:pt x="279" y="207"/>
                </a:lnTo>
                <a:lnTo>
                  <a:pt x="269" y="217"/>
                </a:lnTo>
                <a:lnTo>
                  <a:pt x="259" y="228"/>
                </a:lnTo>
                <a:lnTo>
                  <a:pt x="249" y="240"/>
                </a:lnTo>
                <a:lnTo>
                  <a:pt x="239" y="251"/>
                </a:lnTo>
                <a:lnTo>
                  <a:pt x="231" y="264"/>
                </a:lnTo>
                <a:lnTo>
                  <a:pt x="223" y="278"/>
                </a:lnTo>
                <a:lnTo>
                  <a:pt x="216" y="293"/>
                </a:lnTo>
                <a:lnTo>
                  <a:pt x="209" y="308"/>
                </a:lnTo>
                <a:lnTo>
                  <a:pt x="203" y="324"/>
                </a:lnTo>
                <a:lnTo>
                  <a:pt x="197" y="341"/>
                </a:lnTo>
                <a:lnTo>
                  <a:pt x="192" y="358"/>
                </a:lnTo>
                <a:lnTo>
                  <a:pt x="188" y="377"/>
                </a:lnTo>
                <a:lnTo>
                  <a:pt x="183" y="396"/>
                </a:lnTo>
                <a:lnTo>
                  <a:pt x="180" y="417"/>
                </a:lnTo>
                <a:lnTo>
                  <a:pt x="178" y="437"/>
                </a:lnTo>
                <a:lnTo>
                  <a:pt x="176" y="459"/>
                </a:lnTo>
                <a:lnTo>
                  <a:pt x="175" y="480"/>
                </a:lnTo>
                <a:lnTo>
                  <a:pt x="174" y="504"/>
                </a:lnTo>
                <a:lnTo>
                  <a:pt x="173" y="528"/>
                </a:lnTo>
                <a:lnTo>
                  <a:pt x="174" y="551"/>
                </a:lnTo>
                <a:lnTo>
                  <a:pt x="175" y="573"/>
                </a:lnTo>
                <a:lnTo>
                  <a:pt x="176" y="595"/>
                </a:lnTo>
                <a:lnTo>
                  <a:pt x="178" y="617"/>
                </a:lnTo>
                <a:lnTo>
                  <a:pt x="180" y="636"/>
                </a:lnTo>
                <a:lnTo>
                  <a:pt x="183" y="657"/>
                </a:lnTo>
                <a:lnTo>
                  <a:pt x="188" y="675"/>
                </a:lnTo>
                <a:lnTo>
                  <a:pt x="192" y="693"/>
                </a:lnTo>
                <a:lnTo>
                  <a:pt x="197" y="711"/>
                </a:lnTo>
                <a:lnTo>
                  <a:pt x="203" y="728"/>
                </a:lnTo>
                <a:lnTo>
                  <a:pt x="209" y="743"/>
                </a:lnTo>
                <a:lnTo>
                  <a:pt x="216" y="759"/>
                </a:lnTo>
                <a:lnTo>
                  <a:pt x="223" y="773"/>
                </a:lnTo>
                <a:lnTo>
                  <a:pt x="231" y="787"/>
                </a:lnTo>
                <a:lnTo>
                  <a:pt x="239" y="800"/>
                </a:lnTo>
                <a:lnTo>
                  <a:pt x="249" y="813"/>
                </a:lnTo>
                <a:lnTo>
                  <a:pt x="259" y="825"/>
                </a:lnTo>
                <a:lnTo>
                  <a:pt x="269" y="836"/>
                </a:lnTo>
                <a:lnTo>
                  <a:pt x="279" y="846"/>
                </a:lnTo>
                <a:lnTo>
                  <a:pt x="291" y="855"/>
                </a:lnTo>
                <a:lnTo>
                  <a:pt x="302" y="864"/>
                </a:lnTo>
                <a:lnTo>
                  <a:pt x="315" y="873"/>
                </a:lnTo>
                <a:lnTo>
                  <a:pt x="327" y="879"/>
                </a:lnTo>
                <a:lnTo>
                  <a:pt x="340" y="885"/>
                </a:lnTo>
                <a:lnTo>
                  <a:pt x="354" y="892"/>
                </a:lnTo>
                <a:lnTo>
                  <a:pt x="368" y="896"/>
                </a:lnTo>
                <a:lnTo>
                  <a:pt x="382" y="901"/>
                </a:lnTo>
                <a:lnTo>
                  <a:pt x="397" y="904"/>
                </a:lnTo>
                <a:lnTo>
                  <a:pt x="412" y="907"/>
                </a:lnTo>
                <a:lnTo>
                  <a:pt x="428" y="908"/>
                </a:lnTo>
                <a:lnTo>
                  <a:pt x="445" y="910"/>
                </a:lnTo>
                <a:lnTo>
                  <a:pt x="461" y="910"/>
                </a:lnTo>
                <a:lnTo>
                  <a:pt x="478" y="910"/>
                </a:lnTo>
                <a:lnTo>
                  <a:pt x="494" y="909"/>
                </a:lnTo>
                <a:lnTo>
                  <a:pt x="509" y="907"/>
                </a:lnTo>
                <a:lnTo>
                  <a:pt x="525" y="904"/>
                </a:lnTo>
                <a:lnTo>
                  <a:pt x="540" y="901"/>
                </a:lnTo>
                <a:lnTo>
                  <a:pt x="554" y="896"/>
                </a:lnTo>
                <a:lnTo>
                  <a:pt x="568" y="892"/>
                </a:lnTo>
                <a:lnTo>
                  <a:pt x="581" y="887"/>
                </a:lnTo>
                <a:lnTo>
                  <a:pt x="594" y="880"/>
                </a:lnTo>
                <a:lnTo>
                  <a:pt x="607" y="873"/>
                </a:lnTo>
                <a:lnTo>
                  <a:pt x="619" y="865"/>
                </a:lnTo>
                <a:lnTo>
                  <a:pt x="630" y="856"/>
                </a:lnTo>
                <a:lnTo>
                  <a:pt x="641" y="847"/>
                </a:lnTo>
                <a:lnTo>
                  <a:pt x="652" y="837"/>
                </a:lnTo>
                <a:lnTo>
                  <a:pt x="663" y="826"/>
                </a:lnTo>
                <a:lnTo>
                  <a:pt x="673" y="814"/>
                </a:lnTo>
                <a:lnTo>
                  <a:pt x="681" y="801"/>
                </a:lnTo>
                <a:lnTo>
                  <a:pt x="690" y="788"/>
                </a:lnTo>
                <a:lnTo>
                  <a:pt x="698" y="774"/>
                </a:lnTo>
                <a:lnTo>
                  <a:pt x="706" y="760"/>
                </a:lnTo>
                <a:lnTo>
                  <a:pt x="713" y="745"/>
                </a:lnTo>
                <a:lnTo>
                  <a:pt x="719" y="729"/>
                </a:lnTo>
                <a:lnTo>
                  <a:pt x="724" y="712"/>
                </a:lnTo>
                <a:lnTo>
                  <a:pt x="730" y="694"/>
                </a:lnTo>
                <a:lnTo>
                  <a:pt x="734" y="676"/>
                </a:lnTo>
                <a:lnTo>
                  <a:pt x="738" y="657"/>
                </a:lnTo>
                <a:lnTo>
                  <a:pt x="742" y="637"/>
                </a:lnTo>
                <a:lnTo>
                  <a:pt x="744" y="617"/>
                </a:lnTo>
                <a:lnTo>
                  <a:pt x="746" y="596"/>
                </a:lnTo>
                <a:lnTo>
                  <a:pt x="748" y="573"/>
                </a:lnTo>
                <a:lnTo>
                  <a:pt x="748" y="551"/>
                </a:lnTo>
                <a:lnTo>
                  <a:pt x="749" y="52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57" name="Freeform 33"/>
          <p:cNvSpPr>
            <a:spLocks/>
          </p:cNvSpPr>
          <p:nvPr/>
        </p:nvSpPr>
        <p:spPr bwMode="auto">
          <a:xfrm>
            <a:off x="2280195" y="2345060"/>
            <a:ext cx="330200" cy="528638"/>
          </a:xfrm>
          <a:custGeom>
            <a:avLst/>
            <a:gdLst/>
            <a:ahLst/>
            <a:cxnLst>
              <a:cxn ang="0">
                <a:pos x="625" y="185"/>
              </a:cxn>
              <a:cxn ang="0">
                <a:pos x="616" y="185"/>
              </a:cxn>
              <a:cxn ang="0">
                <a:pos x="597" y="180"/>
              </a:cxn>
              <a:cxn ang="0">
                <a:pos x="578" y="176"/>
              </a:cxn>
              <a:cxn ang="0">
                <a:pos x="561" y="174"/>
              </a:cxn>
              <a:cxn ang="0">
                <a:pos x="543" y="170"/>
              </a:cxn>
              <a:cxn ang="0">
                <a:pos x="524" y="169"/>
              </a:cxn>
              <a:cxn ang="0">
                <a:pos x="504" y="168"/>
              </a:cxn>
              <a:cxn ang="0">
                <a:pos x="482" y="167"/>
              </a:cxn>
              <a:cxn ang="0">
                <a:pos x="458" y="167"/>
              </a:cxn>
              <a:cxn ang="0">
                <a:pos x="440" y="167"/>
              </a:cxn>
              <a:cxn ang="0">
                <a:pos x="421" y="169"/>
              </a:cxn>
              <a:cxn ang="0">
                <a:pos x="401" y="172"/>
              </a:cxn>
              <a:cxn ang="0">
                <a:pos x="383" y="176"/>
              </a:cxn>
              <a:cxn ang="0">
                <a:pos x="363" y="180"/>
              </a:cxn>
              <a:cxn ang="0">
                <a:pos x="345" y="187"/>
              </a:cxn>
              <a:cxn ang="0">
                <a:pos x="327" y="193"/>
              </a:cxn>
              <a:cxn ang="0">
                <a:pos x="308" y="202"/>
              </a:cxn>
              <a:cxn ang="0">
                <a:pos x="291" y="210"/>
              </a:cxn>
              <a:cxn ang="0">
                <a:pos x="273" y="220"/>
              </a:cxn>
              <a:cxn ang="0">
                <a:pos x="255" y="230"/>
              </a:cxn>
              <a:cxn ang="0">
                <a:pos x="237" y="241"/>
              </a:cxn>
              <a:cxn ang="0">
                <a:pos x="220" y="253"/>
              </a:cxn>
              <a:cxn ang="0">
                <a:pos x="202" y="264"/>
              </a:cxn>
              <a:cxn ang="0">
                <a:pos x="185" y="277"/>
              </a:cxn>
              <a:cxn ang="0">
                <a:pos x="169" y="290"/>
              </a:cxn>
              <a:cxn ang="0">
                <a:pos x="169" y="1001"/>
              </a:cxn>
              <a:cxn ang="0">
                <a:pos x="0" y="1001"/>
              </a:cxn>
              <a:cxn ang="0">
                <a:pos x="0" y="0"/>
              </a:cxn>
              <a:cxn ang="0">
                <a:pos x="169" y="0"/>
              </a:cxn>
              <a:cxn ang="0">
                <a:pos x="169" y="148"/>
              </a:cxn>
              <a:cxn ang="0">
                <a:pos x="194" y="128"/>
              </a:cxn>
              <a:cxn ang="0">
                <a:pos x="217" y="111"/>
              </a:cxn>
              <a:cxn ang="0">
                <a:pos x="240" y="94"/>
              </a:cxn>
              <a:cxn ang="0">
                <a:pos x="263" y="80"/>
              </a:cxn>
              <a:cxn ang="0">
                <a:pos x="284" y="66"/>
              </a:cxn>
              <a:cxn ang="0">
                <a:pos x="306" y="54"/>
              </a:cxn>
              <a:cxn ang="0">
                <a:pos x="327" y="43"/>
              </a:cxn>
              <a:cxn ang="0">
                <a:pos x="346" y="34"/>
              </a:cxn>
              <a:cxn ang="0">
                <a:pos x="365" y="26"/>
              </a:cxn>
              <a:cxn ang="0">
                <a:pos x="384" y="19"/>
              </a:cxn>
              <a:cxn ang="0">
                <a:pos x="403" y="14"/>
              </a:cxn>
              <a:cxn ang="0">
                <a:pos x="423" y="8"/>
              </a:cxn>
              <a:cxn ang="0">
                <a:pos x="442" y="5"/>
              </a:cxn>
              <a:cxn ang="0">
                <a:pos x="463" y="2"/>
              </a:cxn>
              <a:cxn ang="0">
                <a:pos x="482" y="1"/>
              </a:cxn>
              <a:cxn ang="0">
                <a:pos x="502" y="0"/>
              </a:cxn>
              <a:cxn ang="0">
                <a:pos x="522" y="1"/>
              </a:cxn>
              <a:cxn ang="0">
                <a:pos x="539" y="1"/>
              </a:cxn>
              <a:cxn ang="0">
                <a:pos x="554" y="2"/>
              </a:cxn>
              <a:cxn ang="0">
                <a:pos x="565" y="2"/>
              </a:cxn>
              <a:cxn ang="0">
                <a:pos x="577" y="4"/>
              </a:cxn>
              <a:cxn ang="0">
                <a:pos x="590" y="5"/>
              </a:cxn>
              <a:cxn ang="0">
                <a:pos x="606" y="8"/>
              </a:cxn>
              <a:cxn ang="0">
                <a:pos x="625" y="11"/>
              </a:cxn>
              <a:cxn ang="0">
                <a:pos x="625" y="185"/>
              </a:cxn>
            </a:cxnLst>
            <a:rect l="0" t="0" r="r" b="b"/>
            <a:pathLst>
              <a:path w="625" h="1001">
                <a:moveTo>
                  <a:pt x="625" y="185"/>
                </a:moveTo>
                <a:lnTo>
                  <a:pt x="616" y="185"/>
                </a:lnTo>
                <a:lnTo>
                  <a:pt x="597" y="180"/>
                </a:lnTo>
                <a:lnTo>
                  <a:pt x="578" y="176"/>
                </a:lnTo>
                <a:lnTo>
                  <a:pt x="561" y="174"/>
                </a:lnTo>
                <a:lnTo>
                  <a:pt x="543" y="170"/>
                </a:lnTo>
                <a:lnTo>
                  <a:pt x="524" y="169"/>
                </a:lnTo>
                <a:lnTo>
                  <a:pt x="504" y="168"/>
                </a:lnTo>
                <a:lnTo>
                  <a:pt x="482" y="167"/>
                </a:lnTo>
                <a:lnTo>
                  <a:pt x="458" y="167"/>
                </a:lnTo>
                <a:lnTo>
                  <a:pt x="440" y="167"/>
                </a:lnTo>
                <a:lnTo>
                  <a:pt x="421" y="169"/>
                </a:lnTo>
                <a:lnTo>
                  <a:pt x="401" y="172"/>
                </a:lnTo>
                <a:lnTo>
                  <a:pt x="383" y="176"/>
                </a:lnTo>
                <a:lnTo>
                  <a:pt x="363" y="180"/>
                </a:lnTo>
                <a:lnTo>
                  <a:pt x="345" y="187"/>
                </a:lnTo>
                <a:lnTo>
                  <a:pt x="327" y="193"/>
                </a:lnTo>
                <a:lnTo>
                  <a:pt x="308" y="202"/>
                </a:lnTo>
                <a:lnTo>
                  <a:pt x="291" y="210"/>
                </a:lnTo>
                <a:lnTo>
                  <a:pt x="273" y="220"/>
                </a:lnTo>
                <a:lnTo>
                  <a:pt x="255" y="230"/>
                </a:lnTo>
                <a:lnTo>
                  <a:pt x="237" y="241"/>
                </a:lnTo>
                <a:lnTo>
                  <a:pt x="220" y="253"/>
                </a:lnTo>
                <a:lnTo>
                  <a:pt x="202" y="264"/>
                </a:lnTo>
                <a:lnTo>
                  <a:pt x="185" y="277"/>
                </a:lnTo>
                <a:lnTo>
                  <a:pt x="169" y="290"/>
                </a:lnTo>
                <a:lnTo>
                  <a:pt x="169" y="1001"/>
                </a:lnTo>
                <a:lnTo>
                  <a:pt x="0" y="1001"/>
                </a:lnTo>
                <a:lnTo>
                  <a:pt x="0" y="0"/>
                </a:lnTo>
                <a:lnTo>
                  <a:pt x="169" y="0"/>
                </a:lnTo>
                <a:lnTo>
                  <a:pt x="169" y="148"/>
                </a:lnTo>
                <a:lnTo>
                  <a:pt x="194" y="128"/>
                </a:lnTo>
                <a:lnTo>
                  <a:pt x="217" y="111"/>
                </a:lnTo>
                <a:lnTo>
                  <a:pt x="240" y="94"/>
                </a:lnTo>
                <a:lnTo>
                  <a:pt x="263" y="80"/>
                </a:lnTo>
                <a:lnTo>
                  <a:pt x="284" y="66"/>
                </a:lnTo>
                <a:lnTo>
                  <a:pt x="306" y="54"/>
                </a:lnTo>
                <a:lnTo>
                  <a:pt x="327" y="43"/>
                </a:lnTo>
                <a:lnTo>
                  <a:pt x="346" y="34"/>
                </a:lnTo>
                <a:lnTo>
                  <a:pt x="365" y="26"/>
                </a:lnTo>
                <a:lnTo>
                  <a:pt x="384" y="19"/>
                </a:lnTo>
                <a:lnTo>
                  <a:pt x="403" y="14"/>
                </a:lnTo>
                <a:lnTo>
                  <a:pt x="423" y="8"/>
                </a:lnTo>
                <a:lnTo>
                  <a:pt x="442" y="5"/>
                </a:lnTo>
                <a:lnTo>
                  <a:pt x="463" y="2"/>
                </a:lnTo>
                <a:lnTo>
                  <a:pt x="482" y="1"/>
                </a:lnTo>
                <a:lnTo>
                  <a:pt x="502" y="0"/>
                </a:lnTo>
                <a:lnTo>
                  <a:pt x="522" y="1"/>
                </a:lnTo>
                <a:lnTo>
                  <a:pt x="539" y="1"/>
                </a:lnTo>
                <a:lnTo>
                  <a:pt x="554" y="2"/>
                </a:lnTo>
                <a:lnTo>
                  <a:pt x="565" y="2"/>
                </a:lnTo>
                <a:lnTo>
                  <a:pt x="577" y="4"/>
                </a:lnTo>
                <a:lnTo>
                  <a:pt x="590" y="5"/>
                </a:lnTo>
                <a:lnTo>
                  <a:pt x="606" y="8"/>
                </a:lnTo>
                <a:lnTo>
                  <a:pt x="625" y="11"/>
                </a:lnTo>
                <a:lnTo>
                  <a:pt x="625" y="185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58" name="Freeform 34"/>
          <p:cNvSpPr>
            <a:spLocks noEditPoints="1"/>
          </p:cNvSpPr>
          <p:nvPr/>
        </p:nvSpPr>
        <p:spPr bwMode="auto">
          <a:xfrm>
            <a:off x="2999332" y="2330772"/>
            <a:ext cx="465138" cy="738188"/>
          </a:xfrm>
          <a:custGeom>
            <a:avLst/>
            <a:gdLst/>
            <a:ahLst/>
            <a:cxnLst>
              <a:cxn ang="0">
                <a:pos x="712" y="915"/>
              </a:cxn>
              <a:cxn ang="0">
                <a:pos x="653" y="960"/>
              </a:cxn>
              <a:cxn ang="0">
                <a:pos x="595" y="996"/>
              </a:cxn>
              <a:cxn ang="0">
                <a:pos x="537" y="1022"/>
              </a:cxn>
              <a:cxn ang="0">
                <a:pos x="476" y="1039"/>
              </a:cxn>
              <a:cxn ang="0">
                <a:pos x="413" y="1046"/>
              </a:cxn>
              <a:cxn ang="0">
                <a:pos x="347" y="1045"/>
              </a:cxn>
              <a:cxn ang="0">
                <a:pos x="286" y="1033"/>
              </a:cxn>
              <a:cxn ang="0">
                <a:pos x="230" y="1013"/>
              </a:cxn>
              <a:cxn ang="0">
                <a:pos x="179" y="983"/>
              </a:cxn>
              <a:cxn ang="0">
                <a:pos x="134" y="942"/>
              </a:cxn>
              <a:cxn ang="0">
                <a:pos x="93" y="892"/>
              </a:cxn>
              <a:cxn ang="0">
                <a:pos x="59" y="835"/>
              </a:cxn>
              <a:cxn ang="0">
                <a:pos x="34" y="770"/>
              </a:cxn>
              <a:cxn ang="0">
                <a:pos x="15" y="698"/>
              </a:cxn>
              <a:cxn ang="0">
                <a:pos x="3" y="618"/>
              </a:cxn>
              <a:cxn ang="0">
                <a:pos x="0" y="530"/>
              </a:cxn>
              <a:cxn ang="0">
                <a:pos x="5" y="438"/>
              </a:cxn>
              <a:cxn ang="0">
                <a:pos x="21" y="354"/>
              </a:cxn>
              <a:cxn ang="0">
                <a:pos x="46" y="278"/>
              </a:cxn>
              <a:cxn ang="0">
                <a:pos x="80" y="212"/>
              </a:cxn>
              <a:cxn ang="0">
                <a:pos x="120" y="154"/>
              </a:cxn>
              <a:cxn ang="0">
                <a:pos x="165" y="106"/>
              </a:cxn>
              <a:cxn ang="0">
                <a:pos x="217" y="67"/>
              </a:cxn>
              <a:cxn ang="0">
                <a:pos x="273" y="35"/>
              </a:cxn>
              <a:cxn ang="0">
                <a:pos x="335" y="14"/>
              </a:cxn>
              <a:cxn ang="0">
                <a:pos x="399" y="2"/>
              </a:cxn>
              <a:cxn ang="0">
                <a:pos x="462" y="0"/>
              </a:cxn>
              <a:cxn ang="0">
                <a:pos x="518" y="4"/>
              </a:cxn>
              <a:cxn ang="0">
                <a:pos x="569" y="14"/>
              </a:cxn>
              <a:cxn ang="0">
                <a:pos x="648" y="40"/>
              </a:cxn>
              <a:cxn ang="0">
                <a:pos x="723" y="27"/>
              </a:cxn>
              <a:cxn ang="0">
                <a:pos x="712" y="773"/>
              </a:cxn>
              <a:cxn ang="0">
                <a:pos x="646" y="180"/>
              </a:cxn>
              <a:cxn ang="0">
                <a:pos x="561" y="158"/>
              </a:cxn>
              <a:cxn ang="0">
                <a:pos x="472" y="151"/>
              </a:cxn>
              <a:cxn ang="0">
                <a:pos x="419" y="154"/>
              </a:cxn>
              <a:cxn ang="0">
                <a:pos x="372" y="165"/>
              </a:cxn>
              <a:cxn ang="0">
                <a:pos x="329" y="182"/>
              </a:cxn>
              <a:cxn ang="0">
                <a:pos x="292" y="206"/>
              </a:cxn>
              <a:cxn ang="0">
                <a:pos x="259" y="237"/>
              </a:cxn>
              <a:cxn ang="0">
                <a:pos x="232" y="276"/>
              </a:cxn>
              <a:cxn ang="0">
                <a:pos x="210" y="320"/>
              </a:cxn>
              <a:cxn ang="0">
                <a:pos x="192" y="367"/>
              </a:cxn>
              <a:cxn ang="0">
                <a:pos x="180" y="421"/>
              </a:cxn>
              <a:cxn ang="0">
                <a:pos x="175" y="480"/>
              </a:cxn>
              <a:cxn ang="0">
                <a:pos x="174" y="565"/>
              </a:cxn>
              <a:cxn ang="0">
                <a:pos x="183" y="642"/>
              </a:cxn>
              <a:cxn ang="0">
                <a:pos x="193" y="694"/>
              </a:cxn>
              <a:cxn ang="0">
                <a:pos x="208" y="740"/>
              </a:cxn>
              <a:cxn ang="0">
                <a:pos x="228" y="781"/>
              </a:cxn>
              <a:cxn ang="0">
                <a:pos x="252" y="814"/>
              </a:cxn>
              <a:cxn ang="0">
                <a:pos x="280" y="842"/>
              </a:cxn>
              <a:cxn ang="0">
                <a:pos x="314" y="864"/>
              </a:cxn>
              <a:cxn ang="0">
                <a:pos x="352" y="878"/>
              </a:cxn>
              <a:cxn ang="0">
                <a:pos x="396" y="885"/>
              </a:cxn>
              <a:cxn ang="0">
                <a:pos x="446" y="887"/>
              </a:cxn>
              <a:cxn ang="0">
                <a:pos x="501" y="879"/>
              </a:cxn>
              <a:cxn ang="0">
                <a:pos x="556" y="863"/>
              </a:cxn>
              <a:cxn ang="0">
                <a:pos x="611" y="838"/>
              </a:cxn>
              <a:cxn ang="0">
                <a:pos x="663" y="809"/>
              </a:cxn>
              <a:cxn ang="0">
                <a:pos x="712" y="773"/>
              </a:cxn>
            </a:cxnLst>
            <a:rect l="0" t="0" r="r" b="b"/>
            <a:pathLst>
              <a:path w="880" h="1396">
                <a:moveTo>
                  <a:pt x="880" y="1396"/>
                </a:moveTo>
                <a:lnTo>
                  <a:pt x="712" y="1396"/>
                </a:lnTo>
                <a:lnTo>
                  <a:pt x="712" y="915"/>
                </a:lnTo>
                <a:lnTo>
                  <a:pt x="692" y="931"/>
                </a:lnTo>
                <a:lnTo>
                  <a:pt x="673" y="946"/>
                </a:lnTo>
                <a:lnTo>
                  <a:pt x="653" y="960"/>
                </a:lnTo>
                <a:lnTo>
                  <a:pt x="634" y="973"/>
                </a:lnTo>
                <a:lnTo>
                  <a:pt x="615" y="985"/>
                </a:lnTo>
                <a:lnTo>
                  <a:pt x="595" y="996"/>
                </a:lnTo>
                <a:lnTo>
                  <a:pt x="576" y="1005"/>
                </a:lnTo>
                <a:lnTo>
                  <a:pt x="557" y="1014"/>
                </a:lnTo>
                <a:lnTo>
                  <a:pt x="537" y="1022"/>
                </a:lnTo>
                <a:lnTo>
                  <a:pt x="517" y="1029"/>
                </a:lnTo>
                <a:lnTo>
                  <a:pt x="497" y="1035"/>
                </a:lnTo>
                <a:lnTo>
                  <a:pt x="476" y="1039"/>
                </a:lnTo>
                <a:lnTo>
                  <a:pt x="456" y="1042"/>
                </a:lnTo>
                <a:lnTo>
                  <a:pt x="434" y="1045"/>
                </a:lnTo>
                <a:lnTo>
                  <a:pt x="413" y="1046"/>
                </a:lnTo>
                <a:lnTo>
                  <a:pt x="390" y="1047"/>
                </a:lnTo>
                <a:lnTo>
                  <a:pt x="368" y="1046"/>
                </a:lnTo>
                <a:lnTo>
                  <a:pt x="347" y="1045"/>
                </a:lnTo>
                <a:lnTo>
                  <a:pt x="326" y="1042"/>
                </a:lnTo>
                <a:lnTo>
                  <a:pt x="306" y="1039"/>
                </a:lnTo>
                <a:lnTo>
                  <a:pt x="286" y="1033"/>
                </a:lnTo>
                <a:lnTo>
                  <a:pt x="267" y="1028"/>
                </a:lnTo>
                <a:lnTo>
                  <a:pt x="248" y="1020"/>
                </a:lnTo>
                <a:lnTo>
                  <a:pt x="230" y="1013"/>
                </a:lnTo>
                <a:lnTo>
                  <a:pt x="213" y="1003"/>
                </a:lnTo>
                <a:lnTo>
                  <a:pt x="196" y="993"/>
                </a:lnTo>
                <a:lnTo>
                  <a:pt x="179" y="983"/>
                </a:lnTo>
                <a:lnTo>
                  <a:pt x="163" y="970"/>
                </a:lnTo>
                <a:lnTo>
                  <a:pt x="148" y="957"/>
                </a:lnTo>
                <a:lnTo>
                  <a:pt x="134" y="942"/>
                </a:lnTo>
                <a:lnTo>
                  <a:pt x="120" y="927"/>
                </a:lnTo>
                <a:lnTo>
                  <a:pt x="106" y="909"/>
                </a:lnTo>
                <a:lnTo>
                  <a:pt x="93" y="892"/>
                </a:lnTo>
                <a:lnTo>
                  <a:pt x="81" y="874"/>
                </a:lnTo>
                <a:lnTo>
                  <a:pt x="70" y="854"/>
                </a:lnTo>
                <a:lnTo>
                  <a:pt x="59" y="835"/>
                </a:lnTo>
                <a:lnTo>
                  <a:pt x="50" y="813"/>
                </a:lnTo>
                <a:lnTo>
                  <a:pt x="41" y="792"/>
                </a:lnTo>
                <a:lnTo>
                  <a:pt x="34" y="770"/>
                </a:lnTo>
                <a:lnTo>
                  <a:pt x="26" y="746"/>
                </a:lnTo>
                <a:lnTo>
                  <a:pt x="21" y="722"/>
                </a:lnTo>
                <a:lnTo>
                  <a:pt x="15" y="698"/>
                </a:lnTo>
                <a:lnTo>
                  <a:pt x="10" y="672"/>
                </a:lnTo>
                <a:lnTo>
                  <a:pt x="7" y="645"/>
                </a:lnTo>
                <a:lnTo>
                  <a:pt x="3" y="618"/>
                </a:lnTo>
                <a:lnTo>
                  <a:pt x="1" y="590"/>
                </a:lnTo>
                <a:lnTo>
                  <a:pt x="0" y="560"/>
                </a:lnTo>
                <a:lnTo>
                  <a:pt x="0" y="530"/>
                </a:lnTo>
                <a:lnTo>
                  <a:pt x="0" y="499"/>
                </a:lnTo>
                <a:lnTo>
                  <a:pt x="2" y="467"/>
                </a:lnTo>
                <a:lnTo>
                  <a:pt x="5" y="438"/>
                </a:lnTo>
                <a:lnTo>
                  <a:pt x="9" y="409"/>
                </a:lnTo>
                <a:lnTo>
                  <a:pt x="14" y="381"/>
                </a:lnTo>
                <a:lnTo>
                  <a:pt x="21" y="354"/>
                </a:lnTo>
                <a:lnTo>
                  <a:pt x="28" y="328"/>
                </a:lnTo>
                <a:lnTo>
                  <a:pt x="37" y="302"/>
                </a:lnTo>
                <a:lnTo>
                  <a:pt x="46" y="278"/>
                </a:lnTo>
                <a:lnTo>
                  <a:pt x="57" y="255"/>
                </a:lnTo>
                <a:lnTo>
                  <a:pt x="68" y="233"/>
                </a:lnTo>
                <a:lnTo>
                  <a:pt x="80" y="212"/>
                </a:lnTo>
                <a:lnTo>
                  <a:pt x="93" y="191"/>
                </a:lnTo>
                <a:lnTo>
                  <a:pt x="106" y="173"/>
                </a:lnTo>
                <a:lnTo>
                  <a:pt x="120" y="154"/>
                </a:lnTo>
                <a:lnTo>
                  <a:pt x="135" y="136"/>
                </a:lnTo>
                <a:lnTo>
                  <a:pt x="150" y="121"/>
                </a:lnTo>
                <a:lnTo>
                  <a:pt x="165" y="106"/>
                </a:lnTo>
                <a:lnTo>
                  <a:pt x="183" y="92"/>
                </a:lnTo>
                <a:lnTo>
                  <a:pt x="199" y="79"/>
                </a:lnTo>
                <a:lnTo>
                  <a:pt x="217" y="67"/>
                </a:lnTo>
                <a:lnTo>
                  <a:pt x="235" y="55"/>
                </a:lnTo>
                <a:lnTo>
                  <a:pt x="254" y="45"/>
                </a:lnTo>
                <a:lnTo>
                  <a:pt x="273" y="35"/>
                </a:lnTo>
                <a:lnTo>
                  <a:pt x="294" y="27"/>
                </a:lnTo>
                <a:lnTo>
                  <a:pt x="314" y="19"/>
                </a:lnTo>
                <a:lnTo>
                  <a:pt x="335" y="14"/>
                </a:lnTo>
                <a:lnTo>
                  <a:pt x="355" y="8"/>
                </a:lnTo>
                <a:lnTo>
                  <a:pt x="377" y="4"/>
                </a:lnTo>
                <a:lnTo>
                  <a:pt x="399" y="2"/>
                </a:lnTo>
                <a:lnTo>
                  <a:pt x="420" y="0"/>
                </a:lnTo>
                <a:lnTo>
                  <a:pt x="442" y="0"/>
                </a:lnTo>
                <a:lnTo>
                  <a:pt x="462" y="0"/>
                </a:lnTo>
                <a:lnTo>
                  <a:pt x="482" y="1"/>
                </a:lnTo>
                <a:lnTo>
                  <a:pt x="500" y="2"/>
                </a:lnTo>
                <a:lnTo>
                  <a:pt x="518" y="4"/>
                </a:lnTo>
                <a:lnTo>
                  <a:pt x="536" y="6"/>
                </a:lnTo>
                <a:lnTo>
                  <a:pt x="553" y="10"/>
                </a:lnTo>
                <a:lnTo>
                  <a:pt x="569" y="14"/>
                </a:lnTo>
                <a:lnTo>
                  <a:pt x="585" y="17"/>
                </a:lnTo>
                <a:lnTo>
                  <a:pt x="617" y="28"/>
                </a:lnTo>
                <a:lnTo>
                  <a:pt x="648" y="40"/>
                </a:lnTo>
                <a:lnTo>
                  <a:pt x="679" y="54"/>
                </a:lnTo>
                <a:lnTo>
                  <a:pt x="712" y="70"/>
                </a:lnTo>
                <a:lnTo>
                  <a:pt x="723" y="27"/>
                </a:lnTo>
                <a:lnTo>
                  <a:pt x="880" y="27"/>
                </a:lnTo>
                <a:lnTo>
                  <a:pt x="880" y="1396"/>
                </a:lnTo>
                <a:close/>
                <a:moveTo>
                  <a:pt x="712" y="773"/>
                </a:moveTo>
                <a:lnTo>
                  <a:pt x="712" y="207"/>
                </a:lnTo>
                <a:lnTo>
                  <a:pt x="678" y="193"/>
                </a:lnTo>
                <a:lnTo>
                  <a:pt x="646" y="180"/>
                </a:lnTo>
                <a:lnTo>
                  <a:pt x="616" y="170"/>
                </a:lnTo>
                <a:lnTo>
                  <a:pt x="589" y="163"/>
                </a:lnTo>
                <a:lnTo>
                  <a:pt x="561" y="158"/>
                </a:lnTo>
                <a:lnTo>
                  <a:pt x="532" y="154"/>
                </a:lnTo>
                <a:lnTo>
                  <a:pt x="502" y="152"/>
                </a:lnTo>
                <a:lnTo>
                  <a:pt x="472" y="151"/>
                </a:lnTo>
                <a:lnTo>
                  <a:pt x="454" y="151"/>
                </a:lnTo>
                <a:lnTo>
                  <a:pt x="436" y="152"/>
                </a:lnTo>
                <a:lnTo>
                  <a:pt x="419" y="154"/>
                </a:lnTo>
                <a:lnTo>
                  <a:pt x="403" y="158"/>
                </a:lnTo>
                <a:lnTo>
                  <a:pt x="388" y="161"/>
                </a:lnTo>
                <a:lnTo>
                  <a:pt x="372" y="165"/>
                </a:lnTo>
                <a:lnTo>
                  <a:pt x="358" y="169"/>
                </a:lnTo>
                <a:lnTo>
                  <a:pt x="343" y="176"/>
                </a:lnTo>
                <a:lnTo>
                  <a:pt x="329" y="182"/>
                </a:lnTo>
                <a:lnTo>
                  <a:pt x="316" y="190"/>
                </a:lnTo>
                <a:lnTo>
                  <a:pt x="304" y="197"/>
                </a:lnTo>
                <a:lnTo>
                  <a:pt x="292" y="206"/>
                </a:lnTo>
                <a:lnTo>
                  <a:pt x="281" y="216"/>
                </a:lnTo>
                <a:lnTo>
                  <a:pt x="270" y="227"/>
                </a:lnTo>
                <a:lnTo>
                  <a:pt x="259" y="237"/>
                </a:lnTo>
                <a:lnTo>
                  <a:pt x="250" y="250"/>
                </a:lnTo>
                <a:lnTo>
                  <a:pt x="240" y="262"/>
                </a:lnTo>
                <a:lnTo>
                  <a:pt x="232" y="276"/>
                </a:lnTo>
                <a:lnTo>
                  <a:pt x="224" y="289"/>
                </a:lnTo>
                <a:lnTo>
                  <a:pt x="216" y="304"/>
                </a:lnTo>
                <a:lnTo>
                  <a:pt x="210" y="320"/>
                </a:lnTo>
                <a:lnTo>
                  <a:pt x="203" y="335"/>
                </a:lnTo>
                <a:lnTo>
                  <a:pt x="198" y="351"/>
                </a:lnTo>
                <a:lnTo>
                  <a:pt x="192" y="367"/>
                </a:lnTo>
                <a:lnTo>
                  <a:pt x="188" y="385"/>
                </a:lnTo>
                <a:lnTo>
                  <a:pt x="184" y="403"/>
                </a:lnTo>
                <a:lnTo>
                  <a:pt x="180" y="421"/>
                </a:lnTo>
                <a:lnTo>
                  <a:pt x="178" y="440"/>
                </a:lnTo>
                <a:lnTo>
                  <a:pt x="176" y="460"/>
                </a:lnTo>
                <a:lnTo>
                  <a:pt x="175" y="480"/>
                </a:lnTo>
                <a:lnTo>
                  <a:pt x="174" y="501"/>
                </a:lnTo>
                <a:lnTo>
                  <a:pt x="174" y="523"/>
                </a:lnTo>
                <a:lnTo>
                  <a:pt x="174" y="565"/>
                </a:lnTo>
                <a:lnTo>
                  <a:pt x="177" y="605"/>
                </a:lnTo>
                <a:lnTo>
                  <a:pt x="179" y="624"/>
                </a:lnTo>
                <a:lnTo>
                  <a:pt x="183" y="642"/>
                </a:lnTo>
                <a:lnTo>
                  <a:pt x="185" y="661"/>
                </a:lnTo>
                <a:lnTo>
                  <a:pt x="189" y="678"/>
                </a:lnTo>
                <a:lnTo>
                  <a:pt x="193" y="694"/>
                </a:lnTo>
                <a:lnTo>
                  <a:pt x="198" y="711"/>
                </a:lnTo>
                <a:lnTo>
                  <a:pt x="202" y="726"/>
                </a:lnTo>
                <a:lnTo>
                  <a:pt x="208" y="740"/>
                </a:lnTo>
                <a:lnTo>
                  <a:pt x="214" y="754"/>
                </a:lnTo>
                <a:lnTo>
                  <a:pt x="220" y="768"/>
                </a:lnTo>
                <a:lnTo>
                  <a:pt x="228" y="781"/>
                </a:lnTo>
                <a:lnTo>
                  <a:pt x="234" y="793"/>
                </a:lnTo>
                <a:lnTo>
                  <a:pt x="243" y="804"/>
                </a:lnTo>
                <a:lnTo>
                  <a:pt x="252" y="814"/>
                </a:lnTo>
                <a:lnTo>
                  <a:pt x="260" y="825"/>
                </a:lnTo>
                <a:lnTo>
                  <a:pt x="270" y="834"/>
                </a:lnTo>
                <a:lnTo>
                  <a:pt x="280" y="842"/>
                </a:lnTo>
                <a:lnTo>
                  <a:pt x="291" y="850"/>
                </a:lnTo>
                <a:lnTo>
                  <a:pt x="302" y="857"/>
                </a:lnTo>
                <a:lnTo>
                  <a:pt x="314" y="864"/>
                </a:lnTo>
                <a:lnTo>
                  <a:pt x="326" y="869"/>
                </a:lnTo>
                <a:lnTo>
                  <a:pt x="339" y="874"/>
                </a:lnTo>
                <a:lnTo>
                  <a:pt x="352" y="878"/>
                </a:lnTo>
                <a:lnTo>
                  <a:pt x="366" y="881"/>
                </a:lnTo>
                <a:lnTo>
                  <a:pt x="381" y="883"/>
                </a:lnTo>
                <a:lnTo>
                  <a:pt x="396" y="885"/>
                </a:lnTo>
                <a:lnTo>
                  <a:pt x="412" y="887"/>
                </a:lnTo>
                <a:lnTo>
                  <a:pt x="428" y="887"/>
                </a:lnTo>
                <a:lnTo>
                  <a:pt x="446" y="887"/>
                </a:lnTo>
                <a:lnTo>
                  <a:pt x="464" y="885"/>
                </a:lnTo>
                <a:lnTo>
                  <a:pt x="483" y="882"/>
                </a:lnTo>
                <a:lnTo>
                  <a:pt x="501" y="879"/>
                </a:lnTo>
                <a:lnTo>
                  <a:pt x="520" y="875"/>
                </a:lnTo>
                <a:lnTo>
                  <a:pt x="538" y="869"/>
                </a:lnTo>
                <a:lnTo>
                  <a:pt x="556" y="863"/>
                </a:lnTo>
                <a:lnTo>
                  <a:pt x="575" y="855"/>
                </a:lnTo>
                <a:lnTo>
                  <a:pt x="593" y="847"/>
                </a:lnTo>
                <a:lnTo>
                  <a:pt x="611" y="838"/>
                </a:lnTo>
                <a:lnTo>
                  <a:pt x="629" y="829"/>
                </a:lnTo>
                <a:lnTo>
                  <a:pt x="646" y="819"/>
                </a:lnTo>
                <a:lnTo>
                  <a:pt x="663" y="809"/>
                </a:lnTo>
                <a:lnTo>
                  <a:pt x="679" y="797"/>
                </a:lnTo>
                <a:lnTo>
                  <a:pt x="696" y="785"/>
                </a:lnTo>
                <a:lnTo>
                  <a:pt x="712" y="773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59" name="Freeform 35"/>
          <p:cNvSpPr>
            <a:spLocks/>
          </p:cNvSpPr>
          <p:nvPr/>
        </p:nvSpPr>
        <p:spPr bwMode="auto">
          <a:xfrm>
            <a:off x="3635920" y="2345060"/>
            <a:ext cx="442913" cy="542925"/>
          </a:xfrm>
          <a:custGeom>
            <a:avLst/>
            <a:gdLst/>
            <a:ahLst/>
            <a:cxnLst>
              <a:cxn ang="0">
                <a:pos x="669" y="1001"/>
              </a:cxn>
              <a:cxn ang="0">
                <a:pos x="647" y="906"/>
              </a:cxn>
              <a:cxn ang="0">
                <a:pos x="606" y="935"/>
              </a:cxn>
              <a:cxn ang="0">
                <a:pos x="565" y="961"/>
              </a:cxn>
              <a:cxn ang="0">
                <a:pos x="525" y="983"/>
              </a:cxn>
              <a:cxn ang="0">
                <a:pos x="486" y="1001"/>
              </a:cxn>
              <a:cxn ang="0">
                <a:pos x="445" y="1014"/>
              </a:cxn>
              <a:cxn ang="0">
                <a:pos x="402" y="1024"/>
              </a:cxn>
              <a:cxn ang="0">
                <a:pos x="357" y="1028"/>
              </a:cxn>
              <a:cxn ang="0">
                <a:pos x="315" y="1028"/>
              </a:cxn>
              <a:cxn ang="0">
                <a:pos x="277" y="1025"/>
              </a:cxn>
              <a:cxn ang="0">
                <a:pos x="242" y="1019"/>
              </a:cxn>
              <a:cxn ang="0">
                <a:pos x="209" y="1010"/>
              </a:cxn>
              <a:cxn ang="0">
                <a:pos x="178" y="998"/>
              </a:cxn>
              <a:cxn ang="0">
                <a:pos x="150" y="983"/>
              </a:cxn>
              <a:cxn ang="0">
                <a:pos x="123" y="964"/>
              </a:cxn>
              <a:cxn ang="0">
                <a:pos x="100" y="944"/>
              </a:cxn>
              <a:cxn ang="0">
                <a:pos x="78" y="920"/>
              </a:cxn>
              <a:cxn ang="0">
                <a:pos x="59" y="893"/>
              </a:cxn>
              <a:cxn ang="0">
                <a:pos x="42" y="863"/>
              </a:cxn>
              <a:cxn ang="0">
                <a:pos x="28" y="830"/>
              </a:cxn>
              <a:cxn ang="0">
                <a:pos x="18" y="796"/>
              </a:cxn>
              <a:cxn ang="0">
                <a:pos x="9" y="757"/>
              </a:cxn>
              <a:cxn ang="0">
                <a:pos x="3" y="716"/>
              </a:cxn>
              <a:cxn ang="0">
                <a:pos x="1" y="673"/>
              </a:cxn>
              <a:cxn ang="0">
                <a:pos x="0" y="0"/>
              </a:cxn>
              <a:cxn ang="0">
                <a:pos x="169" y="570"/>
              </a:cxn>
              <a:cxn ang="0">
                <a:pos x="171" y="640"/>
              </a:cxn>
              <a:cxn ang="0">
                <a:pos x="176" y="701"/>
              </a:cxn>
              <a:cxn ang="0">
                <a:pos x="181" y="727"/>
              </a:cxn>
              <a:cxn ang="0">
                <a:pos x="187" y="750"/>
              </a:cxn>
              <a:cxn ang="0">
                <a:pos x="196" y="773"/>
              </a:cxn>
              <a:cxn ang="0">
                <a:pos x="207" y="793"/>
              </a:cxn>
              <a:cxn ang="0">
                <a:pos x="219" y="811"/>
              </a:cxn>
              <a:cxn ang="0">
                <a:pos x="235" y="827"/>
              </a:cxn>
              <a:cxn ang="0">
                <a:pos x="251" y="840"/>
              </a:cxn>
              <a:cxn ang="0">
                <a:pos x="269" y="850"/>
              </a:cxn>
              <a:cxn ang="0">
                <a:pos x="291" y="858"/>
              </a:cxn>
              <a:cxn ang="0">
                <a:pos x="317" y="864"/>
              </a:cxn>
              <a:cxn ang="0">
                <a:pos x="347" y="867"/>
              </a:cxn>
              <a:cxn ang="0">
                <a:pos x="381" y="868"/>
              </a:cxn>
              <a:cxn ang="0">
                <a:pos x="415" y="866"/>
              </a:cxn>
              <a:cxn ang="0">
                <a:pos x="450" y="860"/>
              </a:cxn>
              <a:cxn ang="0">
                <a:pos x="486" y="849"/>
              </a:cxn>
              <a:cxn ang="0">
                <a:pos x="524" y="835"/>
              </a:cxn>
              <a:cxn ang="0">
                <a:pos x="562" y="816"/>
              </a:cxn>
              <a:cxn ang="0">
                <a:pos x="599" y="796"/>
              </a:cxn>
              <a:cxn ang="0">
                <a:pos x="634" y="772"/>
              </a:cxn>
              <a:cxn ang="0">
                <a:pos x="669" y="747"/>
              </a:cxn>
              <a:cxn ang="0">
                <a:pos x="837" y="0"/>
              </a:cxn>
            </a:cxnLst>
            <a:rect l="0" t="0" r="r" b="b"/>
            <a:pathLst>
              <a:path w="837" h="1028">
                <a:moveTo>
                  <a:pt x="837" y="1001"/>
                </a:moveTo>
                <a:lnTo>
                  <a:pt x="669" y="1001"/>
                </a:lnTo>
                <a:lnTo>
                  <a:pt x="669" y="890"/>
                </a:lnTo>
                <a:lnTo>
                  <a:pt x="647" y="906"/>
                </a:lnTo>
                <a:lnTo>
                  <a:pt x="627" y="921"/>
                </a:lnTo>
                <a:lnTo>
                  <a:pt x="606" y="935"/>
                </a:lnTo>
                <a:lnTo>
                  <a:pt x="586" y="949"/>
                </a:lnTo>
                <a:lnTo>
                  <a:pt x="565" y="961"/>
                </a:lnTo>
                <a:lnTo>
                  <a:pt x="545" y="973"/>
                </a:lnTo>
                <a:lnTo>
                  <a:pt x="525" y="983"/>
                </a:lnTo>
                <a:lnTo>
                  <a:pt x="506" y="992"/>
                </a:lnTo>
                <a:lnTo>
                  <a:pt x="486" y="1001"/>
                </a:lnTo>
                <a:lnTo>
                  <a:pt x="466" y="1009"/>
                </a:lnTo>
                <a:lnTo>
                  <a:pt x="445" y="1014"/>
                </a:lnTo>
                <a:lnTo>
                  <a:pt x="424" y="1019"/>
                </a:lnTo>
                <a:lnTo>
                  <a:pt x="402" y="1024"/>
                </a:lnTo>
                <a:lnTo>
                  <a:pt x="379" y="1026"/>
                </a:lnTo>
                <a:lnTo>
                  <a:pt x="357" y="1028"/>
                </a:lnTo>
                <a:lnTo>
                  <a:pt x="334" y="1028"/>
                </a:lnTo>
                <a:lnTo>
                  <a:pt x="315" y="1028"/>
                </a:lnTo>
                <a:lnTo>
                  <a:pt x="295" y="1027"/>
                </a:lnTo>
                <a:lnTo>
                  <a:pt x="277" y="1025"/>
                </a:lnTo>
                <a:lnTo>
                  <a:pt x="259" y="1023"/>
                </a:lnTo>
                <a:lnTo>
                  <a:pt x="242" y="1019"/>
                </a:lnTo>
                <a:lnTo>
                  <a:pt x="225" y="1015"/>
                </a:lnTo>
                <a:lnTo>
                  <a:pt x="209" y="1010"/>
                </a:lnTo>
                <a:lnTo>
                  <a:pt x="194" y="1004"/>
                </a:lnTo>
                <a:lnTo>
                  <a:pt x="178" y="998"/>
                </a:lnTo>
                <a:lnTo>
                  <a:pt x="164" y="991"/>
                </a:lnTo>
                <a:lnTo>
                  <a:pt x="150" y="983"/>
                </a:lnTo>
                <a:lnTo>
                  <a:pt x="136" y="974"/>
                </a:lnTo>
                <a:lnTo>
                  <a:pt x="123" y="964"/>
                </a:lnTo>
                <a:lnTo>
                  <a:pt x="111" y="955"/>
                </a:lnTo>
                <a:lnTo>
                  <a:pt x="100" y="944"/>
                </a:lnTo>
                <a:lnTo>
                  <a:pt x="89" y="932"/>
                </a:lnTo>
                <a:lnTo>
                  <a:pt x="78" y="920"/>
                </a:lnTo>
                <a:lnTo>
                  <a:pt x="67" y="907"/>
                </a:lnTo>
                <a:lnTo>
                  <a:pt x="59" y="893"/>
                </a:lnTo>
                <a:lnTo>
                  <a:pt x="50" y="878"/>
                </a:lnTo>
                <a:lnTo>
                  <a:pt x="42" y="863"/>
                </a:lnTo>
                <a:lnTo>
                  <a:pt x="35" y="848"/>
                </a:lnTo>
                <a:lnTo>
                  <a:pt x="28" y="830"/>
                </a:lnTo>
                <a:lnTo>
                  <a:pt x="23" y="813"/>
                </a:lnTo>
                <a:lnTo>
                  <a:pt x="18" y="796"/>
                </a:lnTo>
                <a:lnTo>
                  <a:pt x="13" y="776"/>
                </a:lnTo>
                <a:lnTo>
                  <a:pt x="9" y="757"/>
                </a:lnTo>
                <a:lnTo>
                  <a:pt x="6" y="738"/>
                </a:lnTo>
                <a:lnTo>
                  <a:pt x="3" y="716"/>
                </a:lnTo>
                <a:lnTo>
                  <a:pt x="2" y="694"/>
                </a:lnTo>
                <a:lnTo>
                  <a:pt x="1" y="673"/>
                </a:lnTo>
                <a:lnTo>
                  <a:pt x="0" y="650"/>
                </a:lnTo>
                <a:lnTo>
                  <a:pt x="0" y="0"/>
                </a:lnTo>
                <a:lnTo>
                  <a:pt x="169" y="0"/>
                </a:lnTo>
                <a:lnTo>
                  <a:pt x="169" y="570"/>
                </a:lnTo>
                <a:lnTo>
                  <a:pt x="170" y="607"/>
                </a:lnTo>
                <a:lnTo>
                  <a:pt x="171" y="640"/>
                </a:lnTo>
                <a:lnTo>
                  <a:pt x="173" y="672"/>
                </a:lnTo>
                <a:lnTo>
                  <a:pt x="176" y="701"/>
                </a:lnTo>
                <a:lnTo>
                  <a:pt x="178" y="714"/>
                </a:lnTo>
                <a:lnTo>
                  <a:pt x="181" y="727"/>
                </a:lnTo>
                <a:lnTo>
                  <a:pt x="184" y="739"/>
                </a:lnTo>
                <a:lnTo>
                  <a:pt x="187" y="750"/>
                </a:lnTo>
                <a:lnTo>
                  <a:pt x="191" y="762"/>
                </a:lnTo>
                <a:lnTo>
                  <a:pt x="196" y="773"/>
                </a:lnTo>
                <a:lnTo>
                  <a:pt x="201" y="783"/>
                </a:lnTo>
                <a:lnTo>
                  <a:pt x="207" y="793"/>
                </a:lnTo>
                <a:lnTo>
                  <a:pt x="213" y="802"/>
                </a:lnTo>
                <a:lnTo>
                  <a:pt x="219" y="811"/>
                </a:lnTo>
                <a:lnTo>
                  <a:pt x="227" y="820"/>
                </a:lnTo>
                <a:lnTo>
                  <a:pt x="235" y="827"/>
                </a:lnTo>
                <a:lnTo>
                  <a:pt x="242" y="834"/>
                </a:lnTo>
                <a:lnTo>
                  <a:pt x="251" y="840"/>
                </a:lnTo>
                <a:lnTo>
                  <a:pt x="259" y="846"/>
                </a:lnTo>
                <a:lnTo>
                  <a:pt x="269" y="850"/>
                </a:lnTo>
                <a:lnTo>
                  <a:pt x="279" y="854"/>
                </a:lnTo>
                <a:lnTo>
                  <a:pt x="291" y="858"/>
                </a:lnTo>
                <a:lnTo>
                  <a:pt x="303" y="861"/>
                </a:lnTo>
                <a:lnTo>
                  <a:pt x="317" y="864"/>
                </a:lnTo>
                <a:lnTo>
                  <a:pt x="331" y="866"/>
                </a:lnTo>
                <a:lnTo>
                  <a:pt x="347" y="867"/>
                </a:lnTo>
                <a:lnTo>
                  <a:pt x="363" y="868"/>
                </a:lnTo>
                <a:lnTo>
                  <a:pt x="381" y="868"/>
                </a:lnTo>
                <a:lnTo>
                  <a:pt x="398" y="868"/>
                </a:lnTo>
                <a:lnTo>
                  <a:pt x="415" y="866"/>
                </a:lnTo>
                <a:lnTo>
                  <a:pt x="432" y="864"/>
                </a:lnTo>
                <a:lnTo>
                  <a:pt x="450" y="860"/>
                </a:lnTo>
                <a:lnTo>
                  <a:pt x="468" y="855"/>
                </a:lnTo>
                <a:lnTo>
                  <a:pt x="486" y="849"/>
                </a:lnTo>
                <a:lnTo>
                  <a:pt x="505" y="842"/>
                </a:lnTo>
                <a:lnTo>
                  <a:pt x="524" y="835"/>
                </a:lnTo>
                <a:lnTo>
                  <a:pt x="543" y="825"/>
                </a:lnTo>
                <a:lnTo>
                  <a:pt x="562" y="816"/>
                </a:lnTo>
                <a:lnTo>
                  <a:pt x="580" y="806"/>
                </a:lnTo>
                <a:lnTo>
                  <a:pt x="599" y="796"/>
                </a:lnTo>
                <a:lnTo>
                  <a:pt x="617" y="784"/>
                </a:lnTo>
                <a:lnTo>
                  <a:pt x="634" y="772"/>
                </a:lnTo>
                <a:lnTo>
                  <a:pt x="651" y="760"/>
                </a:lnTo>
                <a:lnTo>
                  <a:pt x="669" y="747"/>
                </a:lnTo>
                <a:lnTo>
                  <a:pt x="669" y="0"/>
                </a:lnTo>
                <a:lnTo>
                  <a:pt x="837" y="0"/>
                </a:lnTo>
                <a:lnTo>
                  <a:pt x="837" y="1001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60" name="Freeform 36"/>
          <p:cNvSpPr>
            <a:spLocks noEditPoints="1"/>
          </p:cNvSpPr>
          <p:nvPr/>
        </p:nvSpPr>
        <p:spPr bwMode="auto">
          <a:xfrm>
            <a:off x="4216945" y="2079947"/>
            <a:ext cx="481013" cy="806450"/>
          </a:xfrm>
          <a:custGeom>
            <a:avLst/>
            <a:gdLst/>
            <a:ahLst/>
            <a:cxnLst>
              <a:cxn ang="0">
                <a:pos x="172" y="1063"/>
              </a:cxn>
              <a:cxn ang="0">
                <a:pos x="186" y="1142"/>
              </a:cxn>
              <a:cxn ang="0">
                <a:pos x="213" y="1212"/>
              </a:cxn>
              <a:cxn ang="0">
                <a:pos x="252" y="1268"/>
              </a:cxn>
              <a:cxn ang="0">
                <a:pos x="299" y="1311"/>
              </a:cxn>
              <a:cxn ang="0">
                <a:pos x="355" y="1343"/>
              </a:cxn>
              <a:cxn ang="0">
                <a:pos x="419" y="1365"/>
              </a:cxn>
              <a:cxn ang="0">
                <a:pos x="489" y="1376"/>
              </a:cxn>
              <a:cxn ang="0">
                <a:pos x="577" y="1375"/>
              </a:cxn>
              <a:cxn ang="0">
                <a:pos x="680" y="1354"/>
              </a:cxn>
              <a:cxn ang="0">
                <a:pos x="779" y="1316"/>
              </a:cxn>
              <a:cxn ang="0">
                <a:pos x="854" y="1276"/>
              </a:cxn>
              <a:cxn ang="0">
                <a:pos x="888" y="1439"/>
              </a:cxn>
              <a:cxn ang="0">
                <a:pos x="802" y="1473"/>
              </a:cxn>
              <a:cxn ang="0">
                <a:pos x="714" y="1500"/>
              </a:cxn>
              <a:cxn ang="0">
                <a:pos x="624" y="1518"/>
              </a:cxn>
              <a:cxn ang="0">
                <a:pos x="528" y="1524"/>
              </a:cxn>
              <a:cxn ang="0">
                <a:pos x="410" y="1515"/>
              </a:cxn>
              <a:cxn ang="0">
                <a:pos x="306" y="1490"/>
              </a:cxn>
              <a:cxn ang="0">
                <a:pos x="217" y="1448"/>
              </a:cxn>
              <a:cxn ang="0">
                <a:pos x="139" y="1389"/>
              </a:cxn>
              <a:cxn ang="0">
                <a:pos x="78" y="1314"/>
              </a:cxn>
              <a:cxn ang="0">
                <a:pos x="34" y="1226"/>
              </a:cxn>
              <a:cxn ang="0">
                <a:pos x="8" y="1123"/>
              </a:cxn>
              <a:cxn ang="0">
                <a:pos x="0" y="1006"/>
              </a:cxn>
              <a:cxn ang="0">
                <a:pos x="8" y="890"/>
              </a:cxn>
              <a:cxn ang="0">
                <a:pos x="33" y="786"/>
              </a:cxn>
              <a:cxn ang="0">
                <a:pos x="75" y="695"/>
              </a:cxn>
              <a:cxn ang="0">
                <a:pos x="133" y="616"/>
              </a:cxn>
              <a:cxn ang="0">
                <a:pos x="206" y="554"/>
              </a:cxn>
              <a:cxn ang="0">
                <a:pos x="289" y="508"/>
              </a:cxn>
              <a:cxn ang="0">
                <a:pos x="382" y="481"/>
              </a:cxn>
              <a:cxn ang="0">
                <a:pos x="486" y="473"/>
              </a:cxn>
              <a:cxn ang="0">
                <a:pos x="582" y="480"/>
              </a:cxn>
              <a:cxn ang="0">
                <a:pos x="665" y="502"/>
              </a:cxn>
              <a:cxn ang="0">
                <a:pos x="737" y="539"/>
              </a:cxn>
              <a:cxn ang="0">
                <a:pos x="798" y="591"/>
              </a:cxn>
              <a:cxn ang="0">
                <a:pos x="846" y="656"/>
              </a:cxn>
              <a:cxn ang="0">
                <a:pos x="880" y="734"/>
              </a:cxn>
              <a:cxn ang="0">
                <a:pos x="900" y="824"/>
              </a:cxn>
              <a:cxn ang="0">
                <a:pos x="908" y="926"/>
              </a:cxn>
              <a:cxn ang="0">
                <a:pos x="739" y="826"/>
              </a:cxn>
              <a:cxn ang="0">
                <a:pos x="726" y="771"/>
              </a:cxn>
              <a:cxn ang="0">
                <a:pos x="706" y="723"/>
              </a:cxn>
              <a:cxn ang="0">
                <a:pos x="677" y="683"/>
              </a:cxn>
              <a:cxn ang="0">
                <a:pos x="640" y="652"/>
              </a:cxn>
              <a:cxn ang="0">
                <a:pos x="594" y="629"/>
              </a:cxn>
              <a:cxn ang="0">
                <a:pos x="540" y="615"/>
              </a:cxn>
              <a:cxn ang="0">
                <a:pos x="477" y="611"/>
              </a:cxn>
              <a:cxn ang="0">
                <a:pos x="413" y="616"/>
              </a:cxn>
              <a:cxn ang="0">
                <a:pos x="356" y="632"/>
              </a:cxn>
              <a:cxn ang="0">
                <a:pos x="305" y="656"/>
              </a:cxn>
              <a:cxn ang="0">
                <a:pos x="262" y="691"/>
              </a:cxn>
              <a:cxn ang="0">
                <a:pos x="226" y="733"/>
              </a:cxn>
              <a:cxn ang="0">
                <a:pos x="199" y="781"/>
              </a:cxn>
              <a:cxn ang="0">
                <a:pos x="181" y="832"/>
              </a:cxn>
              <a:cxn ang="0">
                <a:pos x="171" y="889"/>
              </a:cxn>
              <a:cxn ang="0">
                <a:pos x="386" y="335"/>
              </a:cxn>
            </a:cxnLst>
            <a:rect l="0" t="0" r="r" b="b"/>
            <a:pathLst>
              <a:path w="908" h="1524">
                <a:moveTo>
                  <a:pt x="908" y="1018"/>
                </a:moveTo>
                <a:lnTo>
                  <a:pt x="171" y="1018"/>
                </a:lnTo>
                <a:lnTo>
                  <a:pt x="171" y="1041"/>
                </a:lnTo>
                <a:lnTo>
                  <a:pt x="172" y="1063"/>
                </a:lnTo>
                <a:lnTo>
                  <a:pt x="174" y="1084"/>
                </a:lnTo>
                <a:lnTo>
                  <a:pt x="178" y="1105"/>
                </a:lnTo>
                <a:lnTo>
                  <a:pt x="182" y="1124"/>
                </a:lnTo>
                <a:lnTo>
                  <a:pt x="186" y="1142"/>
                </a:lnTo>
                <a:lnTo>
                  <a:pt x="192" y="1161"/>
                </a:lnTo>
                <a:lnTo>
                  <a:pt x="198" y="1179"/>
                </a:lnTo>
                <a:lnTo>
                  <a:pt x="206" y="1195"/>
                </a:lnTo>
                <a:lnTo>
                  <a:pt x="213" y="1212"/>
                </a:lnTo>
                <a:lnTo>
                  <a:pt x="222" y="1227"/>
                </a:lnTo>
                <a:lnTo>
                  <a:pt x="232" y="1241"/>
                </a:lnTo>
                <a:lnTo>
                  <a:pt x="241" y="1255"/>
                </a:lnTo>
                <a:lnTo>
                  <a:pt x="252" y="1268"/>
                </a:lnTo>
                <a:lnTo>
                  <a:pt x="263" y="1280"/>
                </a:lnTo>
                <a:lnTo>
                  <a:pt x="275" y="1292"/>
                </a:lnTo>
                <a:lnTo>
                  <a:pt x="287" y="1301"/>
                </a:lnTo>
                <a:lnTo>
                  <a:pt x="299" y="1311"/>
                </a:lnTo>
                <a:lnTo>
                  <a:pt x="312" y="1321"/>
                </a:lnTo>
                <a:lnTo>
                  <a:pt x="326" y="1328"/>
                </a:lnTo>
                <a:lnTo>
                  <a:pt x="340" y="1337"/>
                </a:lnTo>
                <a:lnTo>
                  <a:pt x="355" y="1343"/>
                </a:lnTo>
                <a:lnTo>
                  <a:pt x="370" y="1350"/>
                </a:lnTo>
                <a:lnTo>
                  <a:pt x="385" y="1355"/>
                </a:lnTo>
                <a:lnTo>
                  <a:pt x="401" y="1361"/>
                </a:lnTo>
                <a:lnTo>
                  <a:pt x="419" y="1365"/>
                </a:lnTo>
                <a:lnTo>
                  <a:pt x="435" y="1369"/>
                </a:lnTo>
                <a:lnTo>
                  <a:pt x="452" y="1371"/>
                </a:lnTo>
                <a:lnTo>
                  <a:pt x="470" y="1374"/>
                </a:lnTo>
                <a:lnTo>
                  <a:pt x="489" y="1376"/>
                </a:lnTo>
                <a:lnTo>
                  <a:pt x="507" y="1377"/>
                </a:lnTo>
                <a:lnTo>
                  <a:pt x="527" y="1377"/>
                </a:lnTo>
                <a:lnTo>
                  <a:pt x="551" y="1377"/>
                </a:lnTo>
                <a:lnTo>
                  <a:pt x="577" y="1375"/>
                </a:lnTo>
                <a:lnTo>
                  <a:pt x="603" y="1371"/>
                </a:lnTo>
                <a:lnTo>
                  <a:pt x="629" y="1367"/>
                </a:lnTo>
                <a:lnTo>
                  <a:pt x="654" y="1362"/>
                </a:lnTo>
                <a:lnTo>
                  <a:pt x="680" y="1354"/>
                </a:lnTo>
                <a:lnTo>
                  <a:pt x="706" y="1346"/>
                </a:lnTo>
                <a:lnTo>
                  <a:pt x="732" y="1337"/>
                </a:lnTo>
                <a:lnTo>
                  <a:pt x="757" y="1326"/>
                </a:lnTo>
                <a:lnTo>
                  <a:pt x="779" y="1316"/>
                </a:lnTo>
                <a:lnTo>
                  <a:pt x="801" y="1306"/>
                </a:lnTo>
                <a:lnTo>
                  <a:pt x="820" y="1296"/>
                </a:lnTo>
                <a:lnTo>
                  <a:pt x="838" y="1286"/>
                </a:lnTo>
                <a:lnTo>
                  <a:pt x="854" y="1276"/>
                </a:lnTo>
                <a:lnTo>
                  <a:pt x="867" y="1266"/>
                </a:lnTo>
                <a:lnTo>
                  <a:pt x="879" y="1256"/>
                </a:lnTo>
                <a:lnTo>
                  <a:pt x="888" y="1256"/>
                </a:lnTo>
                <a:lnTo>
                  <a:pt x="888" y="1439"/>
                </a:lnTo>
                <a:lnTo>
                  <a:pt x="867" y="1448"/>
                </a:lnTo>
                <a:lnTo>
                  <a:pt x="845" y="1457"/>
                </a:lnTo>
                <a:lnTo>
                  <a:pt x="824" y="1465"/>
                </a:lnTo>
                <a:lnTo>
                  <a:pt x="802" y="1473"/>
                </a:lnTo>
                <a:lnTo>
                  <a:pt x="780" y="1479"/>
                </a:lnTo>
                <a:lnTo>
                  <a:pt x="759" y="1487"/>
                </a:lnTo>
                <a:lnTo>
                  <a:pt x="736" y="1493"/>
                </a:lnTo>
                <a:lnTo>
                  <a:pt x="714" y="1500"/>
                </a:lnTo>
                <a:lnTo>
                  <a:pt x="692" y="1505"/>
                </a:lnTo>
                <a:lnTo>
                  <a:pt x="669" y="1511"/>
                </a:lnTo>
                <a:lnTo>
                  <a:pt x="646" y="1514"/>
                </a:lnTo>
                <a:lnTo>
                  <a:pt x="624" y="1518"/>
                </a:lnTo>
                <a:lnTo>
                  <a:pt x="600" y="1520"/>
                </a:lnTo>
                <a:lnTo>
                  <a:pt x="576" y="1523"/>
                </a:lnTo>
                <a:lnTo>
                  <a:pt x="552" y="1524"/>
                </a:lnTo>
                <a:lnTo>
                  <a:pt x="528" y="1524"/>
                </a:lnTo>
                <a:lnTo>
                  <a:pt x="497" y="1524"/>
                </a:lnTo>
                <a:lnTo>
                  <a:pt x="467" y="1522"/>
                </a:lnTo>
                <a:lnTo>
                  <a:pt x="438" y="1519"/>
                </a:lnTo>
                <a:lnTo>
                  <a:pt x="410" y="1515"/>
                </a:lnTo>
                <a:lnTo>
                  <a:pt x="383" y="1511"/>
                </a:lnTo>
                <a:lnTo>
                  <a:pt x="357" y="1505"/>
                </a:lnTo>
                <a:lnTo>
                  <a:pt x="331" y="1498"/>
                </a:lnTo>
                <a:lnTo>
                  <a:pt x="306" y="1490"/>
                </a:lnTo>
                <a:lnTo>
                  <a:pt x="282" y="1482"/>
                </a:lnTo>
                <a:lnTo>
                  <a:pt x="260" y="1471"/>
                </a:lnTo>
                <a:lnTo>
                  <a:pt x="237" y="1460"/>
                </a:lnTo>
                <a:lnTo>
                  <a:pt x="217" y="1448"/>
                </a:lnTo>
                <a:lnTo>
                  <a:pt x="196" y="1435"/>
                </a:lnTo>
                <a:lnTo>
                  <a:pt x="176" y="1421"/>
                </a:lnTo>
                <a:lnTo>
                  <a:pt x="157" y="1405"/>
                </a:lnTo>
                <a:lnTo>
                  <a:pt x="139" y="1389"/>
                </a:lnTo>
                <a:lnTo>
                  <a:pt x="123" y="1371"/>
                </a:lnTo>
                <a:lnTo>
                  <a:pt x="106" y="1353"/>
                </a:lnTo>
                <a:lnTo>
                  <a:pt x="91" y="1335"/>
                </a:lnTo>
                <a:lnTo>
                  <a:pt x="78" y="1314"/>
                </a:lnTo>
                <a:lnTo>
                  <a:pt x="65" y="1294"/>
                </a:lnTo>
                <a:lnTo>
                  <a:pt x="55" y="1272"/>
                </a:lnTo>
                <a:lnTo>
                  <a:pt x="44" y="1249"/>
                </a:lnTo>
                <a:lnTo>
                  <a:pt x="34" y="1226"/>
                </a:lnTo>
                <a:lnTo>
                  <a:pt x="27" y="1202"/>
                </a:lnTo>
                <a:lnTo>
                  <a:pt x="19" y="1176"/>
                </a:lnTo>
                <a:lnTo>
                  <a:pt x="14" y="1150"/>
                </a:lnTo>
                <a:lnTo>
                  <a:pt x="8" y="1123"/>
                </a:lnTo>
                <a:lnTo>
                  <a:pt x="5" y="1095"/>
                </a:lnTo>
                <a:lnTo>
                  <a:pt x="2" y="1067"/>
                </a:lnTo>
                <a:lnTo>
                  <a:pt x="1" y="1037"/>
                </a:lnTo>
                <a:lnTo>
                  <a:pt x="0" y="1006"/>
                </a:lnTo>
                <a:lnTo>
                  <a:pt x="1" y="976"/>
                </a:lnTo>
                <a:lnTo>
                  <a:pt x="2" y="947"/>
                </a:lnTo>
                <a:lnTo>
                  <a:pt x="4" y="918"/>
                </a:lnTo>
                <a:lnTo>
                  <a:pt x="8" y="890"/>
                </a:lnTo>
                <a:lnTo>
                  <a:pt x="12" y="863"/>
                </a:lnTo>
                <a:lnTo>
                  <a:pt x="19" y="837"/>
                </a:lnTo>
                <a:lnTo>
                  <a:pt x="25" y="811"/>
                </a:lnTo>
                <a:lnTo>
                  <a:pt x="33" y="786"/>
                </a:lnTo>
                <a:lnTo>
                  <a:pt x="42" y="762"/>
                </a:lnTo>
                <a:lnTo>
                  <a:pt x="52" y="740"/>
                </a:lnTo>
                <a:lnTo>
                  <a:pt x="63" y="717"/>
                </a:lnTo>
                <a:lnTo>
                  <a:pt x="75" y="695"/>
                </a:lnTo>
                <a:lnTo>
                  <a:pt x="88" y="675"/>
                </a:lnTo>
                <a:lnTo>
                  <a:pt x="102" y="654"/>
                </a:lnTo>
                <a:lnTo>
                  <a:pt x="117" y="635"/>
                </a:lnTo>
                <a:lnTo>
                  <a:pt x="133" y="616"/>
                </a:lnTo>
                <a:lnTo>
                  <a:pt x="151" y="599"/>
                </a:lnTo>
                <a:lnTo>
                  <a:pt x="168" y="583"/>
                </a:lnTo>
                <a:lnTo>
                  <a:pt x="186" y="568"/>
                </a:lnTo>
                <a:lnTo>
                  <a:pt x="206" y="554"/>
                </a:lnTo>
                <a:lnTo>
                  <a:pt x="225" y="541"/>
                </a:lnTo>
                <a:lnTo>
                  <a:pt x="246" y="529"/>
                </a:lnTo>
                <a:lnTo>
                  <a:pt x="267" y="518"/>
                </a:lnTo>
                <a:lnTo>
                  <a:pt x="289" y="508"/>
                </a:lnTo>
                <a:lnTo>
                  <a:pt x="311" y="500"/>
                </a:lnTo>
                <a:lnTo>
                  <a:pt x="334" y="492"/>
                </a:lnTo>
                <a:lnTo>
                  <a:pt x="357" y="487"/>
                </a:lnTo>
                <a:lnTo>
                  <a:pt x="382" y="481"/>
                </a:lnTo>
                <a:lnTo>
                  <a:pt x="407" y="477"/>
                </a:lnTo>
                <a:lnTo>
                  <a:pt x="433" y="475"/>
                </a:lnTo>
                <a:lnTo>
                  <a:pt x="459" y="473"/>
                </a:lnTo>
                <a:lnTo>
                  <a:pt x="486" y="473"/>
                </a:lnTo>
                <a:lnTo>
                  <a:pt x="510" y="473"/>
                </a:lnTo>
                <a:lnTo>
                  <a:pt x="535" y="474"/>
                </a:lnTo>
                <a:lnTo>
                  <a:pt x="559" y="477"/>
                </a:lnTo>
                <a:lnTo>
                  <a:pt x="582" y="480"/>
                </a:lnTo>
                <a:lnTo>
                  <a:pt x="603" y="484"/>
                </a:lnTo>
                <a:lnTo>
                  <a:pt x="625" y="489"/>
                </a:lnTo>
                <a:lnTo>
                  <a:pt x="645" y="496"/>
                </a:lnTo>
                <a:lnTo>
                  <a:pt x="665" y="502"/>
                </a:lnTo>
                <a:lnTo>
                  <a:pt x="684" y="510"/>
                </a:lnTo>
                <a:lnTo>
                  <a:pt x="703" y="518"/>
                </a:lnTo>
                <a:lnTo>
                  <a:pt x="720" y="528"/>
                </a:lnTo>
                <a:lnTo>
                  <a:pt x="737" y="539"/>
                </a:lnTo>
                <a:lnTo>
                  <a:pt x="753" y="551"/>
                </a:lnTo>
                <a:lnTo>
                  <a:pt x="768" y="564"/>
                </a:lnTo>
                <a:lnTo>
                  <a:pt x="784" y="577"/>
                </a:lnTo>
                <a:lnTo>
                  <a:pt x="798" y="591"/>
                </a:lnTo>
                <a:lnTo>
                  <a:pt x="811" y="606"/>
                </a:lnTo>
                <a:lnTo>
                  <a:pt x="824" y="622"/>
                </a:lnTo>
                <a:lnTo>
                  <a:pt x="835" y="638"/>
                </a:lnTo>
                <a:lnTo>
                  <a:pt x="846" y="656"/>
                </a:lnTo>
                <a:lnTo>
                  <a:pt x="856" y="675"/>
                </a:lnTo>
                <a:lnTo>
                  <a:pt x="865" y="693"/>
                </a:lnTo>
                <a:lnTo>
                  <a:pt x="873" y="714"/>
                </a:lnTo>
                <a:lnTo>
                  <a:pt x="880" y="734"/>
                </a:lnTo>
                <a:lnTo>
                  <a:pt x="886" y="755"/>
                </a:lnTo>
                <a:lnTo>
                  <a:pt x="892" y="777"/>
                </a:lnTo>
                <a:lnTo>
                  <a:pt x="897" y="800"/>
                </a:lnTo>
                <a:lnTo>
                  <a:pt x="900" y="824"/>
                </a:lnTo>
                <a:lnTo>
                  <a:pt x="903" y="849"/>
                </a:lnTo>
                <a:lnTo>
                  <a:pt x="906" y="874"/>
                </a:lnTo>
                <a:lnTo>
                  <a:pt x="907" y="899"/>
                </a:lnTo>
                <a:lnTo>
                  <a:pt x="908" y="926"/>
                </a:lnTo>
                <a:lnTo>
                  <a:pt x="908" y="1018"/>
                </a:lnTo>
                <a:close/>
                <a:moveTo>
                  <a:pt x="744" y="889"/>
                </a:moveTo>
                <a:lnTo>
                  <a:pt x="743" y="856"/>
                </a:lnTo>
                <a:lnTo>
                  <a:pt x="739" y="826"/>
                </a:lnTo>
                <a:lnTo>
                  <a:pt x="737" y="812"/>
                </a:lnTo>
                <a:lnTo>
                  <a:pt x="734" y="798"/>
                </a:lnTo>
                <a:lnTo>
                  <a:pt x="731" y="784"/>
                </a:lnTo>
                <a:lnTo>
                  <a:pt x="726" y="771"/>
                </a:lnTo>
                <a:lnTo>
                  <a:pt x="722" y="759"/>
                </a:lnTo>
                <a:lnTo>
                  <a:pt x="718" y="746"/>
                </a:lnTo>
                <a:lnTo>
                  <a:pt x="711" y="735"/>
                </a:lnTo>
                <a:lnTo>
                  <a:pt x="706" y="723"/>
                </a:lnTo>
                <a:lnTo>
                  <a:pt x="699" y="713"/>
                </a:lnTo>
                <a:lnTo>
                  <a:pt x="693" y="703"/>
                </a:lnTo>
                <a:lnTo>
                  <a:pt x="685" y="693"/>
                </a:lnTo>
                <a:lnTo>
                  <a:pt x="677" y="683"/>
                </a:lnTo>
                <a:lnTo>
                  <a:pt x="668" y="675"/>
                </a:lnTo>
                <a:lnTo>
                  <a:pt x="659" y="667"/>
                </a:lnTo>
                <a:lnTo>
                  <a:pt x="650" y="659"/>
                </a:lnTo>
                <a:lnTo>
                  <a:pt x="640" y="652"/>
                </a:lnTo>
                <a:lnTo>
                  <a:pt x="629" y="646"/>
                </a:lnTo>
                <a:lnTo>
                  <a:pt x="618" y="639"/>
                </a:lnTo>
                <a:lnTo>
                  <a:pt x="606" y="634"/>
                </a:lnTo>
                <a:lnTo>
                  <a:pt x="594" y="629"/>
                </a:lnTo>
                <a:lnTo>
                  <a:pt x="582" y="625"/>
                </a:lnTo>
                <a:lnTo>
                  <a:pt x="568" y="622"/>
                </a:lnTo>
                <a:lnTo>
                  <a:pt x="554" y="619"/>
                </a:lnTo>
                <a:lnTo>
                  <a:pt x="540" y="615"/>
                </a:lnTo>
                <a:lnTo>
                  <a:pt x="524" y="614"/>
                </a:lnTo>
                <a:lnTo>
                  <a:pt x="509" y="612"/>
                </a:lnTo>
                <a:lnTo>
                  <a:pt x="493" y="611"/>
                </a:lnTo>
                <a:lnTo>
                  <a:pt x="477" y="611"/>
                </a:lnTo>
                <a:lnTo>
                  <a:pt x="461" y="611"/>
                </a:lnTo>
                <a:lnTo>
                  <a:pt x="444" y="612"/>
                </a:lnTo>
                <a:lnTo>
                  <a:pt x="428" y="614"/>
                </a:lnTo>
                <a:lnTo>
                  <a:pt x="413" y="616"/>
                </a:lnTo>
                <a:lnTo>
                  <a:pt x="398" y="619"/>
                </a:lnTo>
                <a:lnTo>
                  <a:pt x="383" y="623"/>
                </a:lnTo>
                <a:lnTo>
                  <a:pt x="369" y="626"/>
                </a:lnTo>
                <a:lnTo>
                  <a:pt x="356" y="632"/>
                </a:lnTo>
                <a:lnTo>
                  <a:pt x="342" y="637"/>
                </a:lnTo>
                <a:lnTo>
                  <a:pt x="330" y="642"/>
                </a:lnTo>
                <a:lnTo>
                  <a:pt x="317" y="649"/>
                </a:lnTo>
                <a:lnTo>
                  <a:pt x="305" y="656"/>
                </a:lnTo>
                <a:lnTo>
                  <a:pt x="293" y="664"/>
                </a:lnTo>
                <a:lnTo>
                  <a:pt x="282" y="673"/>
                </a:lnTo>
                <a:lnTo>
                  <a:pt x="272" y="681"/>
                </a:lnTo>
                <a:lnTo>
                  <a:pt x="262" y="691"/>
                </a:lnTo>
                <a:lnTo>
                  <a:pt x="252" y="701"/>
                </a:lnTo>
                <a:lnTo>
                  <a:pt x="243" y="712"/>
                </a:lnTo>
                <a:lnTo>
                  <a:pt x="234" y="722"/>
                </a:lnTo>
                <a:lnTo>
                  <a:pt x="226" y="733"/>
                </a:lnTo>
                <a:lnTo>
                  <a:pt x="219" y="745"/>
                </a:lnTo>
                <a:lnTo>
                  <a:pt x="211" y="756"/>
                </a:lnTo>
                <a:lnTo>
                  <a:pt x="205" y="768"/>
                </a:lnTo>
                <a:lnTo>
                  <a:pt x="199" y="781"/>
                </a:lnTo>
                <a:lnTo>
                  <a:pt x="194" y="793"/>
                </a:lnTo>
                <a:lnTo>
                  <a:pt x="189" y="805"/>
                </a:lnTo>
                <a:lnTo>
                  <a:pt x="184" y="818"/>
                </a:lnTo>
                <a:lnTo>
                  <a:pt x="181" y="832"/>
                </a:lnTo>
                <a:lnTo>
                  <a:pt x="178" y="845"/>
                </a:lnTo>
                <a:lnTo>
                  <a:pt x="174" y="859"/>
                </a:lnTo>
                <a:lnTo>
                  <a:pt x="172" y="875"/>
                </a:lnTo>
                <a:lnTo>
                  <a:pt x="171" y="889"/>
                </a:lnTo>
                <a:lnTo>
                  <a:pt x="744" y="889"/>
                </a:lnTo>
                <a:close/>
                <a:moveTo>
                  <a:pt x="764" y="0"/>
                </a:moveTo>
                <a:lnTo>
                  <a:pt x="520" y="335"/>
                </a:lnTo>
                <a:lnTo>
                  <a:pt x="386" y="335"/>
                </a:lnTo>
                <a:lnTo>
                  <a:pt x="547" y="0"/>
                </a:lnTo>
                <a:lnTo>
                  <a:pt x="764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0" y="3414713"/>
            <a:ext cx="9144000" cy="34432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382" name="Freeform 358"/>
          <p:cNvSpPr>
            <a:spLocks noEditPoints="1"/>
          </p:cNvSpPr>
          <p:nvPr/>
        </p:nvSpPr>
        <p:spPr bwMode="auto">
          <a:xfrm>
            <a:off x="4988470" y="440059"/>
            <a:ext cx="1455738" cy="2616200"/>
          </a:xfrm>
          <a:custGeom>
            <a:avLst/>
            <a:gdLst/>
            <a:ahLst/>
            <a:cxnLst>
              <a:cxn ang="0">
                <a:pos x="2746" y="1354"/>
              </a:cxn>
              <a:cxn ang="0">
                <a:pos x="2729" y="1502"/>
              </a:cxn>
              <a:cxn ang="0">
                <a:pos x="2696" y="1642"/>
              </a:cxn>
              <a:cxn ang="0">
                <a:pos x="2650" y="1772"/>
              </a:cxn>
              <a:cxn ang="0">
                <a:pos x="2591" y="1896"/>
              </a:cxn>
              <a:cxn ang="0">
                <a:pos x="2522" y="2011"/>
              </a:cxn>
              <a:cxn ang="0">
                <a:pos x="2446" y="2120"/>
              </a:cxn>
              <a:cxn ang="0">
                <a:pos x="2359" y="2221"/>
              </a:cxn>
              <a:cxn ang="0">
                <a:pos x="2192" y="2382"/>
              </a:cxn>
              <a:cxn ang="0">
                <a:pos x="1975" y="2553"/>
              </a:cxn>
              <a:cxn ang="0">
                <a:pos x="1734" y="2715"/>
              </a:cxn>
              <a:cxn ang="0">
                <a:pos x="1478" y="2871"/>
              </a:cxn>
              <a:cxn ang="0">
                <a:pos x="829" y="2649"/>
              </a:cxn>
              <a:cxn ang="0">
                <a:pos x="1049" y="2523"/>
              </a:cxn>
              <a:cxn ang="0">
                <a:pos x="1287" y="2385"/>
              </a:cxn>
              <a:cxn ang="0">
                <a:pos x="1511" y="2241"/>
              </a:cxn>
              <a:cxn ang="0">
                <a:pos x="1690" y="2096"/>
              </a:cxn>
              <a:cxn ang="0">
                <a:pos x="1818" y="1968"/>
              </a:cxn>
              <a:cxn ang="0">
                <a:pos x="1892" y="1880"/>
              </a:cxn>
              <a:cxn ang="0">
                <a:pos x="1954" y="1792"/>
              </a:cxn>
              <a:cxn ang="0">
                <a:pos x="2006" y="1700"/>
              </a:cxn>
              <a:cxn ang="0">
                <a:pos x="2045" y="1596"/>
              </a:cxn>
              <a:cxn ang="0">
                <a:pos x="2071" y="1482"/>
              </a:cxn>
              <a:cxn ang="0">
                <a:pos x="2084" y="1353"/>
              </a:cxn>
              <a:cxn ang="0">
                <a:pos x="2082" y="1197"/>
              </a:cxn>
              <a:cxn ang="0">
                <a:pos x="2061" y="1075"/>
              </a:cxn>
              <a:cxn ang="0">
                <a:pos x="2039" y="1000"/>
              </a:cxn>
              <a:cxn ang="0">
                <a:pos x="2007" y="931"/>
              </a:cxn>
              <a:cxn ang="0">
                <a:pos x="1968" y="868"/>
              </a:cxn>
              <a:cxn ang="0">
                <a:pos x="1922" y="812"/>
              </a:cxn>
              <a:cxn ang="0">
                <a:pos x="1867" y="761"/>
              </a:cxn>
              <a:cxn ang="0">
                <a:pos x="1772" y="696"/>
              </a:cxn>
              <a:cxn ang="0">
                <a:pos x="1629" y="628"/>
              </a:cxn>
              <a:cxn ang="0">
                <a:pos x="1469" y="582"/>
              </a:cxn>
              <a:cxn ang="0">
                <a:pos x="1290" y="559"/>
              </a:cxn>
              <a:cxn ang="0">
                <a:pos x="1107" y="558"/>
              </a:cxn>
              <a:cxn ang="0">
                <a:pos x="936" y="572"/>
              </a:cxn>
              <a:cxn ang="0">
                <a:pos x="770" y="599"/>
              </a:cxn>
              <a:cxn ang="0">
                <a:pos x="608" y="642"/>
              </a:cxn>
              <a:cxn ang="0">
                <a:pos x="380" y="723"/>
              </a:cxn>
              <a:cxn ang="0">
                <a:pos x="131" y="836"/>
              </a:cxn>
              <a:cxn ang="0">
                <a:pos x="0" y="228"/>
              </a:cxn>
              <a:cxn ang="0">
                <a:pos x="258" y="145"/>
              </a:cxn>
              <a:cxn ang="0">
                <a:pos x="577" y="70"/>
              </a:cxn>
              <a:cxn ang="0">
                <a:pos x="918" y="17"/>
              </a:cxn>
              <a:cxn ang="0">
                <a:pos x="1239" y="0"/>
              </a:cxn>
              <a:cxn ang="0">
                <a:pos x="1410" y="5"/>
              </a:cxn>
              <a:cxn ang="0">
                <a:pos x="1571" y="22"/>
              </a:cxn>
              <a:cxn ang="0">
                <a:pos x="1723" y="48"/>
              </a:cxn>
              <a:cxn ang="0">
                <a:pos x="1866" y="85"/>
              </a:cxn>
              <a:cxn ang="0">
                <a:pos x="2000" y="133"/>
              </a:cxn>
              <a:cxn ang="0">
                <a:pos x="2124" y="191"/>
              </a:cxn>
              <a:cxn ang="0">
                <a:pos x="2238" y="260"/>
              </a:cxn>
              <a:cxn ang="0">
                <a:pos x="2344" y="340"/>
              </a:cxn>
              <a:cxn ang="0">
                <a:pos x="2439" y="429"/>
              </a:cxn>
              <a:cxn ang="0">
                <a:pos x="2522" y="524"/>
              </a:cxn>
              <a:cxn ang="0">
                <a:pos x="2592" y="625"/>
              </a:cxn>
              <a:cxn ang="0">
                <a:pos x="2649" y="734"/>
              </a:cxn>
              <a:cxn ang="0">
                <a:pos x="2693" y="850"/>
              </a:cxn>
              <a:cxn ang="0">
                <a:pos x="2724" y="972"/>
              </a:cxn>
              <a:cxn ang="0">
                <a:pos x="2744" y="1101"/>
              </a:cxn>
              <a:cxn ang="0">
                <a:pos x="2750" y="1237"/>
              </a:cxn>
              <a:cxn ang="0">
                <a:pos x="1465" y="4258"/>
              </a:cxn>
            </a:cxnLst>
            <a:rect l="0" t="0" r="r" b="b"/>
            <a:pathLst>
              <a:path w="2750" h="4944">
                <a:moveTo>
                  <a:pt x="2750" y="1237"/>
                </a:moveTo>
                <a:lnTo>
                  <a:pt x="2749" y="1277"/>
                </a:lnTo>
                <a:lnTo>
                  <a:pt x="2748" y="1316"/>
                </a:lnTo>
                <a:lnTo>
                  <a:pt x="2746" y="1354"/>
                </a:lnTo>
                <a:lnTo>
                  <a:pt x="2743" y="1392"/>
                </a:lnTo>
                <a:lnTo>
                  <a:pt x="2740" y="1429"/>
                </a:lnTo>
                <a:lnTo>
                  <a:pt x="2734" y="1467"/>
                </a:lnTo>
                <a:lnTo>
                  <a:pt x="2729" y="1502"/>
                </a:lnTo>
                <a:lnTo>
                  <a:pt x="2722" y="1538"/>
                </a:lnTo>
                <a:lnTo>
                  <a:pt x="2714" y="1574"/>
                </a:lnTo>
                <a:lnTo>
                  <a:pt x="2706" y="1608"/>
                </a:lnTo>
                <a:lnTo>
                  <a:pt x="2696" y="1642"/>
                </a:lnTo>
                <a:lnTo>
                  <a:pt x="2686" y="1675"/>
                </a:lnTo>
                <a:lnTo>
                  <a:pt x="2675" y="1709"/>
                </a:lnTo>
                <a:lnTo>
                  <a:pt x="2663" y="1741"/>
                </a:lnTo>
                <a:lnTo>
                  <a:pt x="2650" y="1772"/>
                </a:lnTo>
                <a:lnTo>
                  <a:pt x="2636" y="1804"/>
                </a:lnTo>
                <a:lnTo>
                  <a:pt x="2622" y="1835"/>
                </a:lnTo>
                <a:lnTo>
                  <a:pt x="2607" y="1865"/>
                </a:lnTo>
                <a:lnTo>
                  <a:pt x="2591" y="1896"/>
                </a:lnTo>
                <a:lnTo>
                  <a:pt x="2574" y="1926"/>
                </a:lnTo>
                <a:lnTo>
                  <a:pt x="2558" y="1955"/>
                </a:lnTo>
                <a:lnTo>
                  <a:pt x="2541" y="1983"/>
                </a:lnTo>
                <a:lnTo>
                  <a:pt x="2522" y="2011"/>
                </a:lnTo>
                <a:lnTo>
                  <a:pt x="2504" y="2039"/>
                </a:lnTo>
                <a:lnTo>
                  <a:pt x="2486" y="2066"/>
                </a:lnTo>
                <a:lnTo>
                  <a:pt x="2466" y="2093"/>
                </a:lnTo>
                <a:lnTo>
                  <a:pt x="2446" y="2120"/>
                </a:lnTo>
                <a:lnTo>
                  <a:pt x="2425" y="2146"/>
                </a:lnTo>
                <a:lnTo>
                  <a:pt x="2404" y="2171"/>
                </a:lnTo>
                <a:lnTo>
                  <a:pt x="2382" y="2197"/>
                </a:lnTo>
                <a:lnTo>
                  <a:pt x="2359" y="2221"/>
                </a:lnTo>
                <a:lnTo>
                  <a:pt x="2337" y="2245"/>
                </a:lnTo>
                <a:lnTo>
                  <a:pt x="2290" y="2292"/>
                </a:lnTo>
                <a:lnTo>
                  <a:pt x="2242" y="2337"/>
                </a:lnTo>
                <a:lnTo>
                  <a:pt x="2192" y="2382"/>
                </a:lnTo>
                <a:lnTo>
                  <a:pt x="2140" y="2426"/>
                </a:lnTo>
                <a:lnTo>
                  <a:pt x="2087" y="2469"/>
                </a:lnTo>
                <a:lnTo>
                  <a:pt x="2031" y="2511"/>
                </a:lnTo>
                <a:lnTo>
                  <a:pt x="1975" y="2553"/>
                </a:lnTo>
                <a:lnTo>
                  <a:pt x="1916" y="2594"/>
                </a:lnTo>
                <a:lnTo>
                  <a:pt x="1856" y="2634"/>
                </a:lnTo>
                <a:lnTo>
                  <a:pt x="1796" y="2675"/>
                </a:lnTo>
                <a:lnTo>
                  <a:pt x="1734" y="2715"/>
                </a:lnTo>
                <a:lnTo>
                  <a:pt x="1671" y="2754"/>
                </a:lnTo>
                <a:lnTo>
                  <a:pt x="1608" y="2794"/>
                </a:lnTo>
                <a:lnTo>
                  <a:pt x="1543" y="2833"/>
                </a:lnTo>
                <a:lnTo>
                  <a:pt x="1478" y="2871"/>
                </a:lnTo>
                <a:lnTo>
                  <a:pt x="1411" y="2910"/>
                </a:lnTo>
                <a:lnTo>
                  <a:pt x="1411" y="3642"/>
                </a:lnTo>
                <a:lnTo>
                  <a:pt x="829" y="3642"/>
                </a:lnTo>
                <a:lnTo>
                  <a:pt x="829" y="2649"/>
                </a:lnTo>
                <a:lnTo>
                  <a:pt x="883" y="2619"/>
                </a:lnTo>
                <a:lnTo>
                  <a:pt x="937" y="2588"/>
                </a:lnTo>
                <a:lnTo>
                  <a:pt x="993" y="2555"/>
                </a:lnTo>
                <a:lnTo>
                  <a:pt x="1049" y="2523"/>
                </a:lnTo>
                <a:lnTo>
                  <a:pt x="1108" y="2490"/>
                </a:lnTo>
                <a:lnTo>
                  <a:pt x="1166" y="2455"/>
                </a:lnTo>
                <a:lnTo>
                  <a:pt x="1226" y="2420"/>
                </a:lnTo>
                <a:lnTo>
                  <a:pt x="1287" y="2385"/>
                </a:lnTo>
                <a:lnTo>
                  <a:pt x="1347" y="2349"/>
                </a:lnTo>
                <a:lnTo>
                  <a:pt x="1405" y="2314"/>
                </a:lnTo>
                <a:lnTo>
                  <a:pt x="1459" y="2278"/>
                </a:lnTo>
                <a:lnTo>
                  <a:pt x="1511" y="2241"/>
                </a:lnTo>
                <a:lnTo>
                  <a:pt x="1559" y="2206"/>
                </a:lnTo>
                <a:lnTo>
                  <a:pt x="1606" y="2170"/>
                </a:lnTo>
                <a:lnTo>
                  <a:pt x="1649" y="2133"/>
                </a:lnTo>
                <a:lnTo>
                  <a:pt x="1690" y="2096"/>
                </a:lnTo>
                <a:lnTo>
                  <a:pt x="1735" y="2054"/>
                </a:lnTo>
                <a:lnTo>
                  <a:pt x="1778" y="2011"/>
                </a:lnTo>
                <a:lnTo>
                  <a:pt x="1799" y="1990"/>
                </a:lnTo>
                <a:lnTo>
                  <a:pt x="1818" y="1968"/>
                </a:lnTo>
                <a:lnTo>
                  <a:pt x="1838" y="1946"/>
                </a:lnTo>
                <a:lnTo>
                  <a:pt x="1856" y="1924"/>
                </a:lnTo>
                <a:lnTo>
                  <a:pt x="1874" y="1902"/>
                </a:lnTo>
                <a:lnTo>
                  <a:pt x="1892" y="1880"/>
                </a:lnTo>
                <a:lnTo>
                  <a:pt x="1908" y="1858"/>
                </a:lnTo>
                <a:lnTo>
                  <a:pt x="1924" y="1836"/>
                </a:lnTo>
                <a:lnTo>
                  <a:pt x="1939" y="1813"/>
                </a:lnTo>
                <a:lnTo>
                  <a:pt x="1954" y="1792"/>
                </a:lnTo>
                <a:lnTo>
                  <a:pt x="1968" y="1769"/>
                </a:lnTo>
                <a:lnTo>
                  <a:pt x="1981" y="1746"/>
                </a:lnTo>
                <a:lnTo>
                  <a:pt x="1994" y="1724"/>
                </a:lnTo>
                <a:lnTo>
                  <a:pt x="2006" y="1700"/>
                </a:lnTo>
                <a:lnTo>
                  <a:pt x="2017" y="1675"/>
                </a:lnTo>
                <a:lnTo>
                  <a:pt x="2028" y="1649"/>
                </a:lnTo>
                <a:lnTo>
                  <a:pt x="2036" y="1623"/>
                </a:lnTo>
                <a:lnTo>
                  <a:pt x="2045" y="1596"/>
                </a:lnTo>
                <a:lnTo>
                  <a:pt x="2053" y="1569"/>
                </a:lnTo>
                <a:lnTo>
                  <a:pt x="2060" y="1540"/>
                </a:lnTo>
                <a:lnTo>
                  <a:pt x="2066" y="1511"/>
                </a:lnTo>
                <a:lnTo>
                  <a:pt x="2071" y="1482"/>
                </a:lnTo>
                <a:lnTo>
                  <a:pt x="2075" y="1451"/>
                </a:lnTo>
                <a:lnTo>
                  <a:pt x="2080" y="1419"/>
                </a:lnTo>
                <a:lnTo>
                  <a:pt x="2082" y="1387"/>
                </a:lnTo>
                <a:lnTo>
                  <a:pt x="2084" y="1353"/>
                </a:lnTo>
                <a:lnTo>
                  <a:pt x="2085" y="1320"/>
                </a:lnTo>
                <a:lnTo>
                  <a:pt x="2086" y="1285"/>
                </a:lnTo>
                <a:lnTo>
                  <a:pt x="2085" y="1240"/>
                </a:lnTo>
                <a:lnTo>
                  <a:pt x="2082" y="1197"/>
                </a:lnTo>
                <a:lnTo>
                  <a:pt x="2078" y="1155"/>
                </a:lnTo>
                <a:lnTo>
                  <a:pt x="2070" y="1114"/>
                </a:lnTo>
                <a:lnTo>
                  <a:pt x="2066" y="1094"/>
                </a:lnTo>
                <a:lnTo>
                  <a:pt x="2061" y="1075"/>
                </a:lnTo>
                <a:lnTo>
                  <a:pt x="2056" y="1055"/>
                </a:lnTo>
                <a:lnTo>
                  <a:pt x="2051" y="1037"/>
                </a:lnTo>
                <a:lnTo>
                  <a:pt x="2045" y="1017"/>
                </a:lnTo>
                <a:lnTo>
                  <a:pt x="2039" y="1000"/>
                </a:lnTo>
                <a:lnTo>
                  <a:pt x="2031" y="982"/>
                </a:lnTo>
                <a:lnTo>
                  <a:pt x="2024" y="965"/>
                </a:lnTo>
                <a:lnTo>
                  <a:pt x="2016" y="948"/>
                </a:lnTo>
                <a:lnTo>
                  <a:pt x="2007" y="931"/>
                </a:lnTo>
                <a:lnTo>
                  <a:pt x="1998" y="915"/>
                </a:lnTo>
                <a:lnTo>
                  <a:pt x="1989" y="900"/>
                </a:lnTo>
                <a:lnTo>
                  <a:pt x="1978" y="884"/>
                </a:lnTo>
                <a:lnTo>
                  <a:pt x="1968" y="868"/>
                </a:lnTo>
                <a:lnTo>
                  <a:pt x="1958" y="854"/>
                </a:lnTo>
                <a:lnTo>
                  <a:pt x="1946" y="839"/>
                </a:lnTo>
                <a:lnTo>
                  <a:pt x="1934" y="825"/>
                </a:lnTo>
                <a:lnTo>
                  <a:pt x="1922" y="812"/>
                </a:lnTo>
                <a:lnTo>
                  <a:pt x="1909" y="798"/>
                </a:lnTo>
                <a:lnTo>
                  <a:pt x="1895" y="785"/>
                </a:lnTo>
                <a:lnTo>
                  <a:pt x="1881" y="773"/>
                </a:lnTo>
                <a:lnTo>
                  <a:pt x="1867" y="761"/>
                </a:lnTo>
                <a:lnTo>
                  <a:pt x="1852" y="750"/>
                </a:lnTo>
                <a:lnTo>
                  <a:pt x="1837" y="738"/>
                </a:lnTo>
                <a:lnTo>
                  <a:pt x="1805" y="716"/>
                </a:lnTo>
                <a:lnTo>
                  <a:pt x="1772" y="696"/>
                </a:lnTo>
                <a:lnTo>
                  <a:pt x="1738" y="676"/>
                </a:lnTo>
                <a:lnTo>
                  <a:pt x="1703" y="659"/>
                </a:lnTo>
                <a:lnTo>
                  <a:pt x="1667" y="642"/>
                </a:lnTo>
                <a:lnTo>
                  <a:pt x="1629" y="628"/>
                </a:lnTo>
                <a:lnTo>
                  <a:pt x="1592" y="613"/>
                </a:lnTo>
                <a:lnTo>
                  <a:pt x="1552" y="602"/>
                </a:lnTo>
                <a:lnTo>
                  <a:pt x="1511" y="591"/>
                </a:lnTo>
                <a:lnTo>
                  <a:pt x="1469" y="582"/>
                </a:lnTo>
                <a:lnTo>
                  <a:pt x="1426" y="575"/>
                </a:lnTo>
                <a:lnTo>
                  <a:pt x="1382" y="568"/>
                </a:lnTo>
                <a:lnTo>
                  <a:pt x="1337" y="563"/>
                </a:lnTo>
                <a:lnTo>
                  <a:pt x="1290" y="559"/>
                </a:lnTo>
                <a:lnTo>
                  <a:pt x="1243" y="557"/>
                </a:lnTo>
                <a:lnTo>
                  <a:pt x="1194" y="556"/>
                </a:lnTo>
                <a:lnTo>
                  <a:pt x="1150" y="557"/>
                </a:lnTo>
                <a:lnTo>
                  <a:pt x="1107" y="558"/>
                </a:lnTo>
                <a:lnTo>
                  <a:pt x="1063" y="561"/>
                </a:lnTo>
                <a:lnTo>
                  <a:pt x="1020" y="564"/>
                </a:lnTo>
                <a:lnTo>
                  <a:pt x="978" y="567"/>
                </a:lnTo>
                <a:lnTo>
                  <a:pt x="936" y="572"/>
                </a:lnTo>
                <a:lnTo>
                  <a:pt x="894" y="578"/>
                </a:lnTo>
                <a:lnTo>
                  <a:pt x="852" y="584"/>
                </a:lnTo>
                <a:lnTo>
                  <a:pt x="811" y="592"/>
                </a:lnTo>
                <a:lnTo>
                  <a:pt x="770" y="599"/>
                </a:lnTo>
                <a:lnTo>
                  <a:pt x="729" y="609"/>
                </a:lnTo>
                <a:lnTo>
                  <a:pt x="688" y="619"/>
                </a:lnTo>
                <a:lnTo>
                  <a:pt x="648" y="630"/>
                </a:lnTo>
                <a:lnTo>
                  <a:pt x="608" y="642"/>
                </a:lnTo>
                <a:lnTo>
                  <a:pt x="568" y="655"/>
                </a:lnTo>
                <a:lnTo>
                  <a:pt x="529" y="667"/>
                </a:lnTo>
                <a:lnTo>
                  <a:pt x="452" y="696"/>
                </a:lnTo>
                <a:lnTo>
                  <a:pt x="380" y="723"/>
                </a:lnTo>
                <a:lnTo>
                  <a:pt x="312" y="751"/>
                </a:lnTo>
                <a:lnTo>
                  <a:pt x="248" y="779"/>
                </a:lnTo>
                <a:lnTo>
                  <a:pt x="188" y="807"/>
                </a:lnTo>
                <a:lnTo>
                  <a:pt x="131" y="836"/>
                </a:lnTo>
                <a:lnTo>
                  <a:pt x="80" y="864"/>
                </a:lnTo>
                <a:lnTo>
                  <a:pt x="32" y="892"/>
                </a:lnTo>
                <a:lnTo>
                  <a:pt x="0" y="892"/>
                </a:lnTo>
                <a:lnTo>
                  <a:pt x="0" y="228"/>
                </a:lnTo>
                <a:lnTo>
                  <a:pt x="59" y="206"/>
                </a:lnTo>
                <a:lnTo>
                  <a:pt x="122" y="185"/>
                </a:lnTo>
                <a:lnTo>
                  <a:pt x="188" y="164"/>
                </a:lnTo>
                <a:lnTo>
                  <a:pt x="258" y="145"/>
                </a:lnTo>
                <a:lnTo>
                  <a:pt x="332" y="125"/>
                </a:lnTo>
                <a:lnTo>
                  <a:pt x="410" y="106"/>
                </a:lnTo>
                <a:lnTo>
                  <a:pt x="492" y="87"/>
                </a:lnTo>
                <a:lnTo>
                  <a:pt x="577" y="70"/>
                </a:lnTo>
                <a:lnTo>
                  <a:pt x="664" y="54"/>
                </a:lnTo>
                <a:lnTo>
                  <a:pt x="750" y="39"/>
                </a:lnTo>
                <a:lnTo>
                  <a:pt x="834" y="27"/>
                </a:lnTo>
                <a:lnTo>
                  <a:pt x="918" y="17"/>
                </a:lnTo>
                <a:lnTo>
                  <a:pt x="1000" y="10"/>
                </a:lnTo>
                <a:lnTo>
                  <a:pt x="1081" y="4"/>
                </a:lnTo>
                <a:lnTo>
                  <a:pt x="1161" y="1"/>
                </a:lnTo>
                <a:lnTo>
                  <a:pt x="1239" y="0"/>
                </a:lnTo>
                <a:lnTo>
                  <a:pt x="1283" y="0"/>
                </a:lnTo>
                <a:lnTo>
                  <a:pt x="1326" y="1"/>
                </a:lnTo>
                <a:lnTo>
                  <a:pt x="1368" y="3"/>
                </a:lnTo>
                <a:lnTo>
                  <a:pt x="1410" y="5"/>
                </a:lnTo>
                <a:lnTo>
                  <a:pt x="1451" y="9"/>
                </a:lnTo>
                <a:lnTo>
                  <a:pt x="1491" y="12"/>
                </a:lnTo>
                <a:lnTo>
                  <a:pt x="1531" y="16"/>
                </a:lnTo>
                <a:lnTo>
                  <a:pt x="1571" y="22"/>
                </a:lnTo>
                <a:lnTo>
                  <a:pt x="1610" y="27"/>
                </a:lnTo>
                <a:lnTo>
                  <a:pt x="1648" y="33"/>
                </a:lnTo>
                <a:lnTo>
                  <a:pt x="1685" y="40"/>
                </a:lnTo>
                <a:lnTo>
                  <a:pt x="1723" y="48"/>
                </a:lnTo>
                <a:lnTo>
                  <a:pt x="1760" y="56"/>
                </a:lnTo>
                <a:lnTo>
                  <a:pt x="1796" y="65"/>
                </a:lnTo>
                <a:lnTo>
                  <a:pt x="1831" y="75"/>
                </a:lnTo>
                <a:lnTo>
                  <a:pt x="1866" y="85"/>
                </a:lnTo>
                <a:lnTo>
                  <a:pt x="1900" y="96"/>
                </a:lnTo>
                <a:lnTo>
                  <a:pt x="1934" y="108"/>
                </a:lnTo>
                <a:lnTo>
                  <a:pt x="1967" y="120"/>
                </a:lnTo>
                <a:lnTo>
                  <a:pt x="2000" y="133"/>
                </a:lnTo>
                <a:lnTo>
                  <a:pt x="2031" y="147"/>
                </a:lnTo>
                <a:lnTo>
                  <a:pt x="2062" y="161"/>
                </a:lnTo>
                <a:lnTo>
                  <a:pt x="2094" y="176"/>
                </a:lnTo>
                <a:lnTo>
                  <a:pt x="2124" y="191"/>
                </a:lnTo>
                <a:lnTo>
                  <a:pt x="2153" y="207"/>
                </a:lnTo>
                <a:lnTo>
                  <a:pt x="2182" y="225"/>
                </a:lnTo>
                <a:lnTo>
                  <a:pt x="2211" y="242"/>
                </a:lnTo>
                <a:lnTo>
                  <a:pt x="2238" y="260"/>
                </a:lnTo>
                <a:lnTo>
                  <a:pt x="2267" y="280"/>
                </a:lnTo>
                <a:lnTo>
                  <a:pt x="2292" y="299"/>
                </a:lnTo>
                <a:lnTo>
                  <a:pt x="2319" y="319"/>
                </a:lnTo>
                <a:lnTo>
                  <a:pt x="2344" y="340"/>
                </a:lnTo>
                <a:lnTo>
                  <a:pt x="2369" y="362"/>
                </a:lnTo>
                <a:lnTo>
                  <a:pt x="2394" y="383"/>
                </a:lnTo>
                <a:lnTo>
                  <a:pt x="2417" y="406"/>
                </a:lnTo>
                <a:lnTo>
                  <a:pt x="2439" y="429"/>
                </a:lnTo>
                <a:lnTo>
                  <a:pt x="2461" y="451"/>
                </a:lnTo>
                <a:lnTo>
                  <a:pt x="2483" y="475"/>
                </a:lnTo>
                <a:lnTo>
                  <a:pt x="2503" y="499"/>
                </a:lnTo>
                <a:lnTo>
                  <a:pt x="2522" y="524"/>
                </a:lnTo>
                <a:lnTo>
                  <a:pt x="2541" y="549"/>
                </a:lnTo>
                <a:lnTo>
                  <a:pt x="2558" y="574"/>
                </a:lnTo>
                <a:lnTo>
                  <a:pt x="2575" y="599"/>
                </a:lnTo>
                <a:lnTo>
                  <a:pt x="2592" y="625"/>
                </a:lnTo>
                <a:lnTo>
                  <a:pt x="2607" y="652"/>
                </a:lnTo>
                <a:lnTo>
                  <a:pt x="2622" y="679"/>
                </a:lnTo>
                <a:lnTo>
                  <a:pt x="2636" y="706"/>
                </a:lnTo>
                <a:lnTo>
                  <a:pt x="2649" y="734"/>
                </a:lnTo>
                <a:lnTo>
                  <a:pt x="2661" y="763"/>
                </a:lnTo>
                <a:lnTo>
                  <a:pt x="2673" y="791"/>
                </a:lnTo>
                <a:lnTo>
                  <a:pt x="2683" y="820"/>
                </a:lnTo>
                <a:lnTo>
                  <a:pt x="2693" y="850"/>
                </a:lnTo>
                <a:lnTo>
                  <a:pt x="2702" y="879"/>
                </a:lnTo>
                <a:lnTo>
                  <a:pt x="2710" y="909"/>
                </a:lnTo>
                <a:lnTo>
                  <a:pt x="2718" y="941"/>
                </a:lnTo>
                <a:lnTo>
                  <a:pt x="2724" y="972"/>
                </a:lnTo>
                <a:lnTo>
                  <a:pt x="2731" y="1003"/>
                </a:lnTo>
                <a:lnTo>
                  <a:pt x="2736" y="1036"/>
                </a:lnTo>
                <a:lnTo>
                  <a:pt x="2741" y="1068"/>
                </a:lnTo>
                <a:lnTo>
                  <a:pt x="2744" y="1101"/>
                </a:lnTo>
                <a:lnTo>
                  <a:pt x="2747" y="1134"/>
                </a:lnTo>
                <a:lnTo>
                  <a:pt x="2748" y="1168"/>
                </a:lnTo>
                <a:lnTo>
                  <a:pt x="2750" y="1202"/>
                </a:lnTo>
                <a:lnTo>
                  <a:pt x="2750" y="1237"/>
                </a:lnTo>
                <a:close/>
                <a:moveTo>
                  <a:pt x="1465" y="4944"/>
                </a:moveTo>
                <a:lnTo>
                  <a:pt x="801" y="4944"/>
                </a:lnTo>
                <a:lnTo>
                  <a:pt x="801" y="4258"/>
                </a:lnTo>
                <a:lnTo>
                  <a:pt x="1465" y="4258"/>
                </a:lnTo>
                <a:lnTo>
                  <a:pt x="1465" y="494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83" name="Freeform 359"/>
          <p:cNvSpPr>
            <a:spLocks noEditPoints="1"/>
          </p:cNvSpPr>
          <p:nvPr/>
        </p:nvSpPr>
        <p:spPr bwMode="auto">
          <a:xfrm>
            <a:off x="498475" y="3759200"/>
            <a:ext cx="1454150" cy="2614613"/>
          </a:xfrm>
          <a:custGeom>
            <a:avLst/>
            <a:gdLst/>
            <a:ahLst/>
            <a:cxnLst>
              <a:cxn ang="0">
                <a:pos x="4" y="3589"/>
              </a:cxn>
              <a:cxn ang="0">
                <a:pos x="22" y="3441"/>
              </a:cxn>
              <a:cxn ang="0">
                <a:pos x="54" y="3302"/>
              </a:cxn>
              <a:cxn ang="0">
                <a:pos x="100" y="3170"/>
              </a:cxn>
              <a:cxn ang="0">
                <a:pos x="160" y="3048"/>
              </a:cxn>
              <a:cxn ang="0">
                <a:pos x="228" y="2932"/>
              </a:cxn>
              <a:cxn ang="0">
                <a:pos x="304" y="2823"/>
              </a:cxn>
              <a:cxn ang="0">
                <a:pos x="391" y="2723"/>
              </a:cxn>
              <a:cxn ang="0">
                <a:pos x="558" y="2562"/>
              </a:cxn>
              <a:cxn ang="0">
                <a:pos x="776" y="2390"/>
              </a:cxn>
              <a:cxn ang="0">
                <a:pos x="1016" y="2228"/>
              </a:cxn>
              <a:cxn ang="0">
                <a:pos x="1273" y="2072"/>
              </a:cxn>
              <a:cxn ang="0">
                <a:pos x="1921" y="2294"/>
              </a:cxn>
              <a:cxn ang="0">
                <a:pos x="1701" y="2420"/>
              </a:cxn>
              <a:cxn ang="0">
                <a:pos x="1463" y="2558"/>
              </a:cxn>
              <a:cxn ang="0">
                <a:pos x="1240" y="2701"/>
              </a:cxn>
              <a:cxn ang="0">
                <a:pos x="1061" y="2847"/>
              </a:cxn>
              <a:cxn ang="0">
                <a:pos x="932" y="2975"/>
              </a:cxn>
              <a:cxn ang="0">
                <a:pos x="858" y="3063"/>
              </a:cxn>
              <a:cxn ang="0">
                <a:pos x="796" y="3151"/>
              </a:cxn>
              <a:cxn ang="0">
                <a:pos x="744" y="3243"/>
              </a:cxn>
              <a:cxn ang="0">
                <a:pos x="705" y="3347"/>
              </a:cxn>
              <a:cxn ang="0">
                <a:pos x="679" y="3461"/>
              </a:cxn>
              <a:cxn ang="0">
                <a:pos x="666" y="3589"/>
              </a:cxn>
              <a:cxn ang="0">
                <a:pos x="668" y="3747"/>
              </a:cxn>
              <a:cxn ang="0">
                <a:pos x="689" y="3869"/>
              </a:cxn>
              <a:cxn ang="0">
                <a:pos x="712" y="3943"/>
              </a:cxn>
              <a:cxn ang="0">
                <a:pos x="744" y="4012"/>
              </a:cxn>
              <a:cxn ang="0">
                <a:pos x="783" y="4075"/>
              </a:cxn>
              <a:cxn ang="0">
                <a:pos x="829" y="4131"/>
              </a:cxn>
              <a:cxn ang="0">
                <a:pos x="883" y="4182"/>
              </a:cxn>
              <a:cxn ang="0">
                <a:pos x="978" y="4248"/>
              </a:cxn>
              <a:cxn ang="0">
                <a:pos x="1121" y="4316"/>
              </a:cxn>
              <a:cxn ang="0">
                <a:pos x="1282" y="4361"/>
              </a:cxn>
              <a:cxn ang="0">
                <a:pos x="1460" y="4384"/>
              </a:cxn>
              <a:cxn ang="0">
                <a:pos x="1643" y="4385"/>
              </a:cxn>
              <a:cxn ang="0">
                <a:pos x="1815" y="4371"/>
              </a:cxn>
              <a:cxn ang="0">
                <a:pos x="1980" y="4344"/>
              </a:cxn>
              <a:cxn ang="0">
                <a:pos x="2142" y="4302"/>
              </a:cxn>
              <a:cxn ang="0">
                <a:pos x="2370" y="4220"/>
              </a:cxn>
              <a:cxn ang="0">
                <a:pos x="2619" y="4107"/>
              </a:cxn>
              <a:cxn ang="0">
                <a:pos x="2750" y="4715"/>
              </a:cxn>
              <a:cxn ang="0">
                <a:pos x="2492" y="4799"/>
              </a:cxn>
              <a:cxn ang="0">
                <a:pos x="2173" y="4873"/>
              </a:cxn>
              <a:cxn ang="0">
                <a:pos x="1832" y="4926"/>
              </a:cxn>
              <a:cxn ang="0">
                <a:pos x="1511" y="4943"/>
              </a:cxn>
              <a:cxn ang="0">
                <a:pos x="1341" y="4938"/>
              </a:cxn>
              <a:cxn ang="0">
                <a:pos x="1179" y="4922"/>
              </a:cxn>
              <a:cxn ang="0">
                <a:pos x="1028" y="4896"/>
              </a:cxn>
              <a:cxn ang="0">
                <a:pos x="884" y="4858"/>
              </a:cxn>
              <a:cxn ang="0">
                <a:pos x="751" y="4810"/>
              </a:cxn>
              <a:cxn ang="0">
                <a:pos x="626" y="4752"/>
              </a:cxn>
              <a:cxn ang="0">
                <a:pos x="512" y="4683"/>
              </a:cxn>
              <a:cxn ang="0">
                <a:pos x="406" y="4603"/>
              </a:cxn>
              <a:cxn ang="0">
                <a:pos x="311" y="4514"/>
              </a:cxn>
              <a:cxn ang="0">
                <a:pos x="229" y="4419"/>
              </a:cxn>
              <a:cxn ang="0">
                <a:pos x="158" y="4318"/>
              </a:cxn>
              <a:cxn ang="0">
                <a:pos x="101" y="4209"/>
              </a:cxn>
              <a:cxn ang="0">
                <a:pos x="57" y="4093"/>
              </a:cxn>
              <a:cxn ang="0">
                <a:pos x="26" y="3971"/>
              </a:cxn>
              <a:cxn ang="0">
                <a:pos x="6" y="3843"/>
              </a:cxn>
              <a:cxn ang="0">
                <a:pos x="0" y="3707"/>
              </a:cxn>
              <a:cxn ang="0">
                <a:pos x="1286" y="686"/>
              </a:cxn>
            </a:cxnLst>
            <a:rect l="0" t="0" r="r" b="b"/>
            <a:pathLst>
              <a:path w="2750" h="4943">
                <a:moveTo>
                  <a:pt x="0" y="3707"/>
                </a:moveTo>
                <a:lnTo>
                  <a:pt x="1" y="3667"/>
                </a:lnTo>
                <a:lnTo>
                  <a:pt x="2" y="3628"/>
                </a:lnTo>
                <a:lnTo>
                  <a:pt x="4" y="3589"/>
                </a:lnTo>
                <a:lnTo>
                  <a:pt x="7" y="3551"/>
                </a:lnTo>
                <a:lnTo>
                  <a:pt x="12" y="3514"/>
                </a:lnTo>
                <a:lnTo>
                  <a:pt x="16" y="3477"/>
                </a:lnTo>
                <a:lnTo>
                  <a:pt x="22" y="3441"/>
                </a:lnTo>
                <a:lnTo>
                  <a:pt x="29" y="3405"/>
                </a:lnTo>
                <a:lnTo>
                  <a:pt x="36" y="3370"/>
                </a:lnTo>
                <a:lnTo>
                  <a:pt x="45" y="3335"/>
                </a:lnTo>
                <a:lnTo>
                  <a:pt x="54" y="3302"/>
                </a:lnTo>
                <a:lnTo>
                  <a:pt x="64" y="3267"/>
                </a:lnTo>
                <a:lnTo>
                  <a:pt x="75" y="3235"/>
                </a:lnTo>
                <a:lnTo>
                  <a:pt x="87" y="3202"/>
                </a:lnTo>
                <a:lnTo>
                  <a:pt x="100" y="3170"/>
                </a:lnTo>
                <a:lnTo>
                  <a:pt x="114" y="3138"/>
                </a:lnTo>
                <a:lnTo>
                  <a:pt x="129" y="3108"/>
                </a:lnTo>
                <a:lnTo>
                  <a:pt x="144" y="3077"/>
                </a:lnTo>
                <a:lnTo>
                  <a:pt x="160" y="3048"/>
                </a:lnTo>
                <a:lnTo>
                  <a:pt x="176" y="3017"/>
                </a:lnTo>
                <a:lnTo>
                  <a:pt x="193" y="2988"/>
                </a:lnTo>
                <a:lnTo>
                  <a:pt x="210" y="2960"/>
                </a:lnTo>
                <a:lnTo>
                  <a:pt x="228" y="2932"/>
                </a:lnTo>
                <a:lnTo>
                  <a:pt x="246" y="2904"/>
                </a:lnTo>
                <a:lnTo>
                  <a:pt x="265" y="2877"/>
                </a:lnTo>
                <a:lnTo>
                  <a:pt x="285" y="2850"/>
                </a:lnTo>
                <a:lnTo>
                  <a:pt x="304" y="2823"/>
                </a:lnTo>
                <a:lnTo>
                  <a:pt x="325" y="2797"/>
                </a:lnTo>
                <a:lnTo>
                  <a:pt x="346" y="2772"/>
                </a:lnTo>
                <a:lnTo>
                  <a:pt x="368" y="2746"/>
                </a:lnTo>
                <a:lnTo>
                  <a:pt x="391" y="2723"/>
                </a:lnTo>
                <a:lnTo>
                  <a:pt x="413" y="2698"/>
                </a:lnTo>
                <a:lnTo>
                  <a:pt x="460" y="2651"/>
                </a:lnTo>
                <a:lnTo>
                  <a:pt x="508" y="2606"/>
                </a:lnTo>
                <a:lnTo>
                  <a:pt x="558" y="2562"/>
                </a:lnTo>
                <a:lnTo>
                  <a:pt x="610" y="2517"/>
                </a:lnTo>
                <a:lnTo>
                  <a:pt x="664" y="2474"/>
                </a:lnTo>
                <a:lnTo>
                  <a:pt x="719" y="2432"/>
                </a:lnTo>
                <a:lnTo>
                  <a:pt x="776" y="2390"/>
                </a:lnTo>
                <a:lnTo>
                  <a:pt x="835" y="2349"/>
                </a:lnTo>
                <a:lnTo>
                  <a:pt x="894" y="2309"/>
                </a:lnTo>
                <a:lnTo>
                  <a:pt x="954" y="2268"/>
                </a:lnTo>
                <a:lnTo>
                  <a:pt x="1016" y="2228"/>
                </a:lnTo>
                <a:lnTo>
                  <a:pt x="1079" y="2189"/>
                </a:lnTo>
                <a:lnTo>
                  <a:pt x="1142" y="2149"/>
                </a:lnTo>
                <a:lnTo>
                  <a:pt x="1207" y="2110"/>
                </a:lnTo>
                <a:lnTo>
                  <a:pt x="1273" y="2072"/>
                </a:lnTo>
                <a:lnTo>
                  <a:pt x="1339" y="2034"/>
                </a:lnTo>
                <a:lnTo>
                  <a:pt x="1339" y="1301"/>
                </a:lnTo>
                <a:lnTo>
                  <a:pt x="1921" y="1301"/>
                </a:lnTo>
                <a:lnTo>
                  <a:pt x="1921" y="2294"/>
                </a:lnTo>
                <a:lnTo>
                  <a:pt x="1867" y="2324"/>
                </a:lnTo>
                <a:lnTo>
                  <a:pt x="1813" y="2355"/>
                </a:lnTo>
                <a:lnTo>
                  <a:pt x="1758" y="2388"/>
                </a:lnTo>
                <a:lnTo>
                  <a:pt x="1701" y="2420"/>
                </a:lnTo>
                <a:lnTo>
                  <a:pt x="1643" y="2454"/>
                </a:lnTo>
                <a:lnTo>
                  <a:pt x="1584" y="2488"/>
                </a:lnTo>
                <a:lnTo>
                  <a:pt x="1525" y="2523"/>
                </a:lnTo>
                <a:lnTo>
                  <a:pt x="1463" y="2558"/>
                </a:lnTo>
                <a:lnTo>
                  <a:pt x="1404" y="2594"/>
                </a:lnTo>
                <a:lnTo>
                  <a:pt x="1346" y="2630"/>
                </a:lnTo>
                <a:lnTo>
                  <a:pt x="1291" y="2665"/>
                </a:lnTo>
                <a:lnTo>
                  <a:pt x="1240" y="2701"/>
                </a:lnTo>
                <a:lnTo>
                  <a:pt x="1191" y="2738"/>
                </a:lnTo>
                <a:lnTo>
                  <a:pt x="1144" y="2773"/>
                </a:lnTo>
                <a:lnTo>
                  <a:pt x="1101" y="2810"/>
                </a:lnTo>
                <a:lnTo>
                  <a:pt x="1061" y="2847"/>
                </a:lnTo>
                <a:lnTo>
                  <a:pt x="1015" y="2889"/>
                </a:lnTo>
                <a:lnTo>
                  <a:pt x="972" y="2932"/>
                </a:lnTo>
                <a:lnTo>
                  <a:pt x="951" y="2954"/>
                </a:lnTo>
                <a:lnTo>
                  <a:pt x="932" y="2975"/>
                </a:lnTo>
                <a:lnTo>
                  <a:pt x="912" y="2997"/>
                </a:lnTo>
                <a:lnTo>
                  <a:pt x="894" y="3020"/>
                </a:lnTo>
                <a:lnTo>
                  <a:pt x="876" y="3041"/>
                </a:lnTo>
                <a:lnTo>
                  <a:pt x="858" y="3063"/>
                </a:lnTo>
                <a:lnTo>
                  <a:pt x="842" y="3086"/>
                </a:lnTo>
                <a:lnTo>
                  <a:pt x="826" y="3107"/>
                </a:lnTo>
                <a:lnTo>
                  <a:pt x="811" y="3130"/>
                </a:lnTo>
                <a:lnTo>
                  <a:pt x="796" y="3151"/>
                </a:lnTo>
                <a:lnTo>
                  <a:pt x="782" y="3174"/>
                </a:lnTo>
                <a:lnTo>
                  <a:pt x="769" y="3197"/>
                </a:lnTo>
                <a:lnTo>
                  <a:pt x="756" y="3219"/>
                </a:lnTo>
                <a:lnTo>
                  <a:pt x="744" y="3243"/>
                </a:lnTo>
                <a:lnTo>
                  <a:pt x="733" y="3268"/>
                </a:lnTo>
                <a:lnTo>
                  <a:pt x="723" y="3294"/>
                </a:lnTo>
                <a:lnTo>
                  <a:pt x="714" y="3320"/>
                </a:lnTo>
                <a:lnTo>
                  <a:pt x="705" y="3347"/>
                </a:lnTo>
                <a:lnTo>
                  <a:pt x="697" y="3374"/>
                </a:lnTo>
                <a:lnTo>
                  <a:pt x="691" y="3403"/>
                </a:lnTo>
                <a:lnTo>
                  <a:pt x="684" y="3432"/>
                </a:lnTo>
                <a:lnTo>
                  <a:pt x="679" y="3461"/>
                </a:lnTo>
                <a:lnTo>
                  <a:pt x="675" y="3493"/>
                </a:lnTo>
                <a:lnTo>
                  <a:pt x="671" y="3524"/>
                </a:lnTo>
                <a:lnTo>
                  <a:pt x="668" y="3556"/>
                </a:lnTo>
                <a:lnTo>
                  <a:pt x="666" y="3589"/>
                </a:lnTo>
                <a:lnTo>
                  <a:pt x="665" y="3623"/>
                </a:lnTo>
                <a:lnTo>
                  <a:pt x="665" y="3658"/>
                </a:lnTo>
                <a:lnTo>
                  <a:pt x="665" y="3703"/>
                </a:lnTo>
                <a:lnTo>
                  <a:pt x="668" y="3747"/>
                </a:lnTo>
                <a:lnTo>
                  <a:pt x="674" y="3789"/>
                </a:lnTo>
                <a:lnTo>
                  <a:pt x="680" y="3830"/>
                </a:lnTo>
                <a:lnTo>
                  <a:pt x="684" y="3849"/>
                </a:lnTo>
                <a:lnTo>
                  <a:pt x="689" y="3869"/>
                </a:lnTo>
                <a:lnTo>
                  <a:pt x="694" y="3888"/>
                </a:lnTo>
                <a:lnTo>
                  <a:pt x="700" y="3906"/>
                </a:lnTo>
                <a:lnTo>
                  <a:pt x="706" y="3926"/>
                </a:lnTo>
                <a:lnTo>
                  <a:pt x="712" y="3943"/>
                </a:lnTo>
                <a:lnTo>
                  <a:pt x="719" y="3961"/>
                </a:lnTo>
                <a:lnTo>
                  <a:pt x="727" y="3979"/>
                </a:lnTo>
                <a:lnTo>
                  <a:pt x="735" y="3995"/>
                </a:lnTo>
                <a:lnTo>
                  <a:pt x="744" y="4012"/>
                </a:lnTo>
                <a:lnTo>
                  <a:pt x="752" y="4028"/>
                </a:lnTo>
                <a:lnTo>
                  <a:pt x="762" y="4044"/>
                </a:lnTo>
                <a:lnTo>
                  <a:pt x="772" y="4060"/>
                </a:lnTo>
                <a:lnTo>
                  <a:pt x="783" y="4075"/>
                </a:lnTo>
                <a:lnTo>
                  <a:pt x="793" y="4089"/>
                </a:lnTo>
                <a:lnTo>
                  <a:pt x="804" y="4104"/>
                </a:lnTo>
                <a:lnTo>
                  <a:pt x="816" y="4118"/>
                </a:lnTo>
                <a:lnTo>
                  <a:pt x="829" y="4131"/>
                </a:lnTo>
                <a:lnTo>
                  <a:pt x="842" y="4145"/>
                </a:lnTo>
                <a:lnTo>
                  <a:pt x="855" y="4158"/>
                </a:lnTo>
                <a:lnTo>
                  <a:pt x="869" y="4170"/>
                </a:lnTo>
                <a:lnTo>
                  <a:pt x="883" y="4182"/>
                </a:lnTo>
                <a:lnTo>
                  <a:pt x="898" y="4194"/>
                </a:lnTo>
                <a:lnTo>
                  <a:pt x="913" y="4206"/>
                </a:lnTo>
                <a:lnTo>
                  <a:pt x="945" y="4227"/>
                </a:lnTo>
                <a:lnTo>
                  <a:pt x="978" y="4248"/>
                </a:lnTo>
                <a:lnTo>
                  <a:pt x="1012" y="4267"/>
                </a:lnTo>
                <a:lnTo>
                  <a:pt x="1047" y="4284"/>
                </a:lnTo>
                <a:lnTo>
                  <a:pt x="1083" y="4302"/>
                </a:lnTo>
                <a:lnTo>
                  <a:pt x="1121" y="4316"/>
                </a:lnTo>
                <a:lnTo>
                  <a:pt x="1159" y="4330"/>
                </a:lnTo>
                <a:lnTo>
                  <a:pt x="1198" y="4342"/>
                </a:lnTo>
                <a:lnTo>
                  <a:pt x="1240" y="4352"/>
                </a:lnTo>
                <a:lnTo>
                  <a:pt x="1282" y="4361"/>
                </a:lnTo>
                <a:lnTo>
                  <a:pt x="1324" y="4369"/>
                </a:lnTo>
                <a:lnTo>
                  <a:pt x="1368" y="4375"/>
                </a:lnTo>
                <a:lnTo>
                  <a:pt x="1413" y="4381"/>
                </a:lnTo>
                <a:lnTo>
                  <a:pt x="1460" y="4384"/>
                </a:lnTo>
                <a:lnTo>
                  <a:pt x="1507" y="4386"/>
                </a:lnTo>
                <a:lnTo>
                  <a:pt x="1557" y="4387"/>
                </a:lnTo>
                <a:lnTo>
                  <a:pt x="1600" y="4386"/>
                </a:lnTo>
                <a:lnTo>
                  <a:pt x="1643" y="4385"/>
                </a:lnTo>
                <a:lnTo>
                  <a:pt x="1687" y="4383"/>
                </a:lnTo>
                <a:lnTo>
                  <a:pt x="1730" y="4379"/>
                </a:lnTo>
                <a:lnTo>
                  <a:pt x="1772" y="4376"/>
                </a:lnTo>
                <a:lnTo>
                  <a:pt x="1815" y="4371"/>
                </a:lnTo>
                <a:lnTo>
                  <a:pt x="1856" y="4365"/>
                </a:lnTo>
                <a:lnTo>
                  <a:pt x="1898" y="4359"/>
                </a:lnTo>
                <a:lnTo>
                  <a:pt x="1939" y="4351"/>
                </a:lnTo>
                <a:lnTo>
                  <a:pt x="1980" y="4344"/>
                </a:lnTo>
                <a:lnTo>
                  <a:pt x="2021" y="4334"/>
                </a:lnTo>
                <a:lnTo>
                  <a:pt x="2062" y="4324"/>
                </a:lnTo>
                <a:lnTo>
                  <a:pt x="2102" y="4314"/>
                </a:lnTo>
                <a:lnTo>
                  <a:pt x="2142" y="4302"/>
                </a:lnTo>
                <a:lnTo>
                  <a:pt x="2182" y="4289"/>
                </a:lnTo>
                <a:lnTo>
                  <a:pt x="2222" y="4276"/>
                </a:lnTo>
                <a:lnTo>
                  <a:pt x="2298" y="4248"/>
                </a:lnTo>
                <a:lnTo>
                  <a:pt x="2370" y="4220"/>
                </a:lnTo>
                <a:lnTo>
                  <a:pt x="2438" y="4193"/>
                </a:lnTo>
                <a:lnTo>
                  <a:pt x="2503" y="4165"/>
                </a:lnTo>
                <a:lnTo>
                  <a:pt x="2563" y="4136"/>
                </a:lnTo>
                <a:lnTo>
                  <a:pt x="2619" y="4107"/>
                </a:lnTo>
                <a:lnTo>
                  <a:pt x="2671" y="4079"/>
                </a:lnTo>
                <a:lnTo>
                  <a:pt x="2718" y="4051"/>
                </a:lnTo>
                <a:lnTo>
                  <a:pt x="2750" y="4051"/>
                </a:lnTo>
                <a:lnTo>
                  <a:pt x="2750" y="4715"/>
                </a:lnTo>
                <a:lnTo>
                  <a:pt x="2692" y="4737"/>
                </a:lnTo>
                <a:lnTo>
                  <a:pt x="2629" y="4759"/>
                </a:lnTo>
                <a:lnTo>
                  <a:pt x="2563" y="4779"/>
                </a:lnTo>
                <a:lnTo>
                  <a:pt x="2492" y="4799"/>
                </a:lnTo>
                <a:lnTo>
                  <a:pt x="2418" y="4818"/>
                </a:lnTo>
                <a:lnTo>
                  <a:pt x="2340" y="4837"/>
                </a:lnTo>
                <a:lnTo>
                  <a:pt x="2259" y="4856"/>
                </a:lnTo>
                <a:lnTo>
                  <a:pt x="2173" y="4873"/>
                </a:lnTo>
                <a:lnTo>
                  <a:pt x="2086" y="4889"/>
                </a:lnTo>
                <a:lnTo>
                  <a:pt x="2001" y="4903"/>
                </a:lnTo>
                <a:lnTo>
                  <a:pt x="1916" y="4916"/>
                </a:lnTo>
                <a:lnTo>
                  <a:pt x="1832" y="4926"/>
                </a:lnTo>
                <a:lnTo>
                  <a:pt x="1750" y="4934"/>
                </a:lnTo>
                <a:lnTo>
                  <a:pt x="1669" y="4939"/>
                </a:lnTo>
                <a:lnTo>
                  <a:pt x="1589" y="4942"/>
                </a:lnTo>
                <a:lnTo>
                  <a:pt x="1511" y="4943"/>
                </a:lnTo>
                <a:lnTo>
                  <a:pt x="1467" y="4943"/>
                </a:lnTo>
                <a:lnTo>
                  <a:pt x="1424" y="4942"/>
                </a:lnTo>
                <a:lnTo>
                  <a:pt x="1382" y="4940"/>
                </a:lnTo>
                <a:lnTo>
                  <a:pt x="1341" y="4938"/>
                </a:lnTo>
                <a:lnTo>
                  <a:pt x="1299" y="4935"/>
                </a:lnTo>
                <a:lnTo>
                  <a:pt x="1259" y="4931"/>
                </a:lnTo>
                <a:lnTo>
                  <a:pt x="1219" y="4927"/>
                </a:lnTo>
                <a:lnTo>
                  <a:pt x="1179" y="4922"/>
                </a:lnTo>
                <a:lnTo>
                  <a:pt x="1140" y="4916"/>
                </a:lnTo>
                <a:lnTo>
                  <a:pt x="1102" y="4910"/>
                </a:lnTo>
                <a:lnTo>
                  <a:pt x="1065" y="4903"/>
                </a:lnTo>
                <a:lnTo>
                  <a:pt x="1028" y="4896"/>
                </a:lnTo>
                <a:lnTo>
                  <a:pt x="991" y="4887"/>
                </a:lnTo>
                <a:lnTo>
                  <a:pt x="954" y="4878"/>
                </a:lnTo>
                <a:lnTo>
                  <a:pt x="920" y="4869"/>
                </a:lnTo>
                <a:lnTo>
                  <a:pt x="884" y="4858"/>
                </a:lnTo>
                <a:lnTo>
                  <a:pt x="851" y="4847"/>
                </a:lnTo>
                <a:lnTo>
                  <a:pt x="816" y="4835"/>
                </a:lnTo>
                <a:lnTo>
                  <a:pt x="784" y="4823"/>
                </a:lnTo>
                <a:lnTo>
                  <a:pt x="751" y="4810"/>
                </a:lnTo>
                <a:lnTo>
                  <a:pt x="719" y="4796"/>
                </a:lnTo>
                <a:lnTo>
                  <a:pt x="688" y="4782"/>
                </a:lnTo>
                <a:lnTo>
                  <a:pt x="656" y="4767"/>
                </a:lnTo>
                <a:lnTo>
                  <a:pt x="626" y="4752"/>
                </a:lnTo>
                <a:lnTo>
                  <a:pt x="597" y="4736"/>
                </a:lnTo>
                <a:lnTo>
                  <a:pt x="568" y="4719"/>
                </a:lnTo>
                <a:lnTo>
                  <a:pt x="540" y="4701"/>
                </a:lnTo>
                <a:lnTo>
                  <a:pt x="512" y="4683"/>
                </a:lnTo>
                <a:lnTo>
                  <a:pt x="485" y="4664"/>
                </a:lnTo>
                <a:lnTo>
                  <a:pt x="458" y="4644"/>
                </a:lnTo>
                <a:lnTo>
                  <a:pt x="432" y="4625"/>
                </a:lnTo>
                <a:lnTo>
                  <a:pt x="406" y="4603"/>
                </a:lnTo>
                <a:lnTo>
                  <a:pt x="381" y="4581"/>
                </a:lnTo>
                <a:lnTo>
                  <a:pt x="356" y="4560"/>
                </a:lnTo>
                <a:lnTo>
                  <a:pt x="333" y="4537"/>
                </a:lnTo>
                <a:lnTo>
                  <a:pt x="311" y="4514"/>
                </a:lnTo>
                <a:lnTo>
                  <a:pt x="289" y="4492"/>
                </a:lnTo>
                <a:lnTo>
                  <a:pt x="268" y="4468"/>
                </a:lnTo>
                <a:lnTo>
                  <a:pt x="248" y="4444"/>
                </a:lnTo>
                <a:lnTo>
                  <a:pt x="229" y="4419"/>
                </a:lnTo>
                <a:lnTo>
                  <a:pt x="210" y="4395"/>
                </a:lnTo>
                <a:lnTo>
                  <a:pt x="192" y="4370"/>
                </a:lnTo>
                <a:lnTo>
                  <a:pt x="175" y="4344"/>
                </a:lnTo>
                <a:lnTo>
                  <a:pt x="158" y="4318"/>
                </a:lnTo>
                <a:lnTo>
                  <a:pt x="143" y="4291"/>
                </a:lnTo>
                <a:lnTo>
                  <a:pt x="128" y="4264"/>
                </a:lnTo>
                <a:lnTo>
                  <a:pt x="114" y="4237"/>
                </a:lnTo>
                <a:lnTo>
                  <a:pt x="101" y="4209"/>
                </a:lnTo>
                <a:lnTo>
                  <a:pt x="89" y="4181"/>
                </a:lnTo>
                <a:lnTo>
                  <a:pt x="77" y="4153"/>
                </a:lnTo>
                <a:lnTo>
                  <a:pt x="67" y="4123"/>
                </a:lnTo>
                <a:lnTo>
                  <a:pt x="57" y="4093"/>
                </a:lnTo>
                <a:lnTo>
                  <a:pt x="48" y="4064"/>
                </a:lnTo>
                <a:lnTo>
                  <a:pt x="40" y="4034"/>
                </a:lnTo>
                <a:lnTo>
                  <a:pt x="32" y="4003"/>
                </a:lnTo>
                <a:lnTo>
                  <a:pt x="26" y="3971"/>
                </a:lnTo>
                <a:lnTo>
                  <a:pt x="19" y="3940"/>
                </a:lnTo>
                <a:lnTo>
                  <a:pt x="15" y="3907"/>
                </a:lnTo>
                <a:lnTo>
                  <a:pt x="10" y="3875"/>
                </a:lnTo>
                <a:lnTo>
                  <a:pt x="6" y="3843"/>
                </a:lnTo>
                <a:lnTo>
                  <a:pt x="4" y="3809"/>
                </a:lnTo>
                <a:lnTo>
                  <a:pt x="2" y="3776"/>
                </a:lnTo>
                <a:lnTo>
                  <a:pt x="1" y="3741"/>
                </a:lnTo>
                <a:lnTo>
                  <a:pt x="0" y="3707"/>
                </a:lnTo>
                <a:close/>
                <a:moveTo>
                  <a:pt x="1286" y="0"/>
                </a:moveTo>
                <a:lnTo>
                  <a:pt x="1950" y="0"/>
                </a:lnTo>
                <a:lnTo>
                  <a:pt x="1950" y="686"/>
                </a:lnTo>
                <a:lnTo>
                  <a:pt x="1286" y="686"/>
                </a:lnTo>
                <a:lnTo>
                  <a:pt x="1286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2771800" y="3789040"/>
            <a:ext cx="60486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Panhispanismo</a:t>
            </a:r>
            <a:r>
              <a:rPr lang="es-E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/ Eurocentrismo</a:t>
            </a:r>
          </a:p>
          <a:p>
            <a:pPr marL="285750" indent="-285750">
              <a:buFont typeface="Arial"/>
              <a:buChar char="•"/>
            </a:pPr>
            <a:r>
              <a:rPr lang="es-E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Carácter diferencial</a:t>
            </a:r>
          </a:p>
          <a:p>
            <a:pPr marL="285750" indent="-285750">
              <a:buFont typeface="Arial"/>
              <a:buChar char="•"/>
            </a:pPr>
            <a:r>
              <a:rPr lang="es-E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Variedad de contraste: el DRAE</a:t>
            </a:r>
          </a:p>
          <a:p>
            <a:pPr marL="285750" indent="-285750">
              <a:buFont typeface="Arial"/>
              <a:buChar char="•"/>
            </a:pPr>
            <a:r>
              <a:rPr lang="es-E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Diccionario de –</a:t>
            </a:r>
            <a:r>
              <a:rPr lang="es-ES" sz="3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ismos</a:t>
            </a:r>
          </a:p>
          <a:p>
            <a:pPr marL="285750" indent="-285750">
              <a:buFont typeface="Arial"/>
              <a:buChar char="•"/>
            </a:pPr>
            <a:r>
              <a:rPr lang="es-E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Relevancia del proyecto académico</a:t>
            </a:r>
            <a:endParaRPr lang="es-E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048991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54 Imagen" descr="fotolia_133236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588"/>
            <a:ext cx="4139952" cy="3145393"/>
          </a:xfrm>
          <a:prstGeom prst="rect">
            <a:avLst/>
          </a:prstGeom>
        </p:spPr>
      </p:pic>
      <p:sp>
        <p:nvSpPr>
          <p:cNvPr id="41" name="AutoShape 3"/>
          <p:cNvSpPr>
            <a:spLocks noChangeAspect="1" noChangeArrowheads="1" noTextEdit="1"/>
          </p:cNvSpPr>
          <p:nvPr/>
        </p:nvSpPr>
        <p:spPr bwMode="auto">
          <a:xfrm>
            <a:off x="0" y="812800"/>
            <a:ext cx="91440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8" name="Rectangle 37"/>
          <p:cNvSpPr>
            <a:spLocks noChangeArrowheads="1"/>
          </p:cNvSpPr>
          <p:nvPr/>
        </p:nvSpPr>
        <p:spPr bwMode="auto">
          <a:xfrm>
            <a:off x="467544" y="2924945"/>
            <a:ext cx="8280920" cy="367240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Contrary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ideas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that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dictionaries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are neutral and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universally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valid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any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langague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community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i.e.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Spanish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dictionaries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are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valid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always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Spaniards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as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well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as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Mexicans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Cubans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Peruvians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modern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lexicographical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theory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[…]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holds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opinion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that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dictionaries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are social and cultural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reflections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of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language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communities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and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therefore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–I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conclude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each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community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imposes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its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particular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point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of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view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lexicographical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treatment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of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words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of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its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language</a:t>
            </a:r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 (Lara [1981]: 314).</a:t>
            </a:r>
          </a:p>
        </p:txBody>
      </p:sp>
      <p:sp>
        <p:nvSpPr>
          <p:cNvPr id="53" name="52 CuadroTexto"/>
          <p:cNvSpPr txBox="1"/>
          <p:nvPr/>
        </p:nvSpPr>
        <p:spPr>
          <a:xfrm>
            <a:off x="755576" y="620688"/>
            <a:ext cx="511256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00" dirty="0" err="1" smtClean="0">
                <a:solidFill>
                  <a:srgbClr val="FF0000"/>
                </a:solidFill>
                <a:latin typeface="Verdana" pitchFamily="34" charset="0"/>
              </a:rPr>
              <a:t>Panhispanismo</a:t>
            </a:r>
            <a:r>
              <a:rPr lang="es-ES" sz="2100" dirty="0" smtClean="0">
                <a:solidFill>
                  <a:srgbClr val="FF0000"/>
                </a:solidFill>
                <a:latin typeface="Verdana" pitchFamily="34" charset="0"/>
              </a:rPr>
              <a:t> / Eurocentrismo 1/4</a:t>
            </a:r>
          </a:p>
          <a:p>
            <a:pPr algn="ctr"/>
            <a:r>
              <a:rPr lang="es-ES" sz="2100" dirty="0" smtClean="0">
                <a:solidFill>
                  <a:srgbClr val="FF0000"/>
                </a:solidFill>
                <a:latin typeface="Verdana" pitchFamily="34" charset="0"/>
              </a:rPr>
              <a:t>↓</a:t>
            </a:r>
          </a:p>
          <a:p>
            <a:pPr algn="ctr"/>
            <a:r>
              <a:rPr lang="es-ES" sz="2100" dirty="0" smtClean="0">
                <a:solidFill>
                  <a:srgbClr val="FF0000"/>
                </a:solidFill>
                <a:latin typeface="Verdana" pitchFamily="34" charset="0"/>
              </a:rPr>
              <a:t>Estrategia comercial </a:t>
            </a:r>
          </a:p>
          <a:p>
            <a:pPr algn="ctr"/>
            <a:r>
              <a:rPr lang="es-ES" sz="2100" dirty="0" smtClean="0">
                <a:solidFill>
                  <a:srgbClr val="FF0000"/>
                </a:solidFill>
                <a:latin typeface="Verdana" pitchFamily="34" charset="0"/>
              </a:rPr>
              <a:t>Ideología </a:t>
            </a:r>
          </a:p>
          <a:p>
            <a:pPr algn="ctr"/>
            <a:r>
              <a:rPr lang="es-ES" sz="2100" dirty="0" smtClean="0">
                <a:solidFill>
                  <a:srgbClr val="FF0000"/>
                </a:solidFill>
                <a:latin typeface="Verdana" pitchFamily="34" charset="0"/>
              </a:rPr>
              <a:t>Cultura</a:t>
            </a:r>
            <a:endParaRPr lang="es-ES" sz="21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30606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54 Imagen" descr="fotolia_133236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588"/>
            <a:ext cx="4139952" cy="3145393"/>
          </a:xfrm>
          <a:prstGeom prst="rect">
            <a:avLst/>
          </a:prstGeom>
        </p:spPr>
      </p:pic>
      <p:sp>
        <p:nvSpPr>
          <p:cNvPr id="41" name="AutoShape 3"/>
          <p:cNvSpPr>
            <a:spLocks noChangeAspect="1" noChangeArrowheads="1" noTextEdit="1"/>
          </p:cNvSpPr>
          <p:nvPr/>
        </p:nvSpPr>
        <p:spPr bwMode="auto">
          <a:xfrm>
            <a:off x="0" y="812800"/>
            <a:ext cx="91440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8" name="Rectangle 37"/>
          <p:cNvSpPr>
            <a:spLocks noChangeArrowheads="1"/>
          </p:cNvSpPr>
          <p:nvPr/>
        </p:nvSpPr>
        <p:spPr bwMode="auto">
          <a:xfrm>
            <a:off x="467544" y="2924945"/>
            <a:ext cx="8280920" cy="367240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s-ES" sz="2300" dirty="0">
                <a:solidFill>
                  <a:schemeClr val="bg1"/>
                </a:solidFill>
              </a:rPr>
              <a:t>“</a:t>
            </a:r>
            <a:r>
              <a:rPr lang="es-ES" sz="2300" b="1" dirty="0">
                <a:solidFill>
                  <a:schemeClr val="bg1"/>
                </a:solidFill>
              </a:rPr>
              <a:t>1.</a:t>
            </a:r>
            <a:r>
              <a:rPr lang="es-ES" sz="2300" dirty="0">
                <a:solidFill>
                  <a:schemeClr val="bg1"/>
                </a:solidFill>
              </a:rPr>
              <a:t> Planta de la familia de las Gramíneas, con el tallo grueso, de uno a tres metros de altura, según las especies, hojas largas, planas y puntiagudas, flores masculinas en racimos terminales y las femeninas en espigas axilares resguardadas por una vaina. Es </a:t>
            </a:r>
            <a:r>
              <a:rPr lang="es-ES" sz="2300" dirty="0" err="1">
                <a:solidFill>
                  <a:schemeClr val="bg1"/>
                </a:solidFill>
              </a:rPr>
              <a:t>indígenad</a:t>
            </a:r>
            <a:r>
              <a:rPr lang="es-ES" sz="2300" dirty="0">
                <a:solidFill>
                  <a:schemeClr val="bg1"/>
                </a:solidFill>
              </a:rPr>
              <a:t> de la América tropical, se cultiva en Europa y produce mazorcas con granos gruesos y amarillos muy nutritivos. </a:t>
            </a:r>
            <a:r>
              <a:rPr lang="es-ES" sz="2300" b="1" dirty="0">
                <a:solidFill>
                  <a:schemeClr val="bg1"/>
                </a:solidFill>
              </a:rPr>
              <a:t>2.</a:t>
            </a:r>
            <a:r>
              <a:rPr lang="es-ES" sz="2300" dirty="0">
                <a:solidFill>
                  <a:schemeClr val="bg1"/>
                </a:solidFill>
              </a:rPr>
              <a:t> Grano de esta planta</a:t>
            </a:r>
            <a:r>
              <a:rPr lang="es-ES" sz="2300" dirty="0" smtClean="0">
                <a:solidFill>
                  <a:schemeClr val="bg1"/>
                </a:solidFill>
              </a:rPr>
              <a:t>” (DRAE 2001: </a:t>
            </a:r>
            <a:r>
              <a:rPr lang="es-ES" sz="2300" i="1" dirty="0" smtClean="0">
                <a:solidFill>
                  <a:schemeClr val="bg1"/>
                </a:solidFill>
              </a:rPr>
              <a:t>s.v. </a:t>
            </a:r>
            <a:r>
              <a:rPr lang="es-ES" sz="2300" i="1" dirty="0">
                <a:solidFill>
                  <a:schemeClr val="bg1"/>
                </a:solidFill>
              </a:rPr>
              <a:t>m</a:t>
            </a:r>
            <a:r>
              <a:rPr lang="es-ES" sz="2300" i="1" dirty="0" smtClean="0">
                <a:solidFill>
                  <a:schemeClr val="bg1"/>
                </a:solidFill>
              </a:rPr>
              <a:t>aíz</a:t>
            </a:r>
            <a:r>
              <a:rPr lang="es-ES" sz="2300" dirty="0" smtClean="0">
                <a:solidFill>
                  <a:schemeClr val="bg1"/>
                </a:solidFill>
              </a:rPr>
              <a:t>).</a:t>
            </a:r>
            <a:endParaRPr lang="es-ES" sz="2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755576" y="620688"/>
            <a:ext cx="511256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00" dirty="0" err="1" smtClean="0">
                <a:solidFill>
                  <a:srgbClr val="FF0000"/>
                </a:solidFill>
                <a:latin typeface="Verdana" pitchFamily="34" charset="0"/>
              </a:rPr>
              <a:t>Panhispanismo</a:t>
            </a:r>
            <a:r>
              <a:rPr lang="es-ES" sz="2100" dirty="0" smtClean="0">
                <a:solidFill>
                  <a:srgbClr val="FF0000"/>
                </a:solidFill>
                <a:latin typeface="Verdana" pitchFamily="34" charset="0"/>
              </a:rPr>
              <a:t> / Eurocentrismo 2/4</a:t>
            </a:r>
          </a:p>
          <a:p>
            <a:pPr algn="ctr"/>
            <a:r>
              <a:rPr lang="es-ES" sz="2100" dirty="0" smtClean="0">
                <a:solidFill>
                  <a:srgbClr val="FF0000"/>
                </a:solidFill>
                <a:latin typeface="Verdana" pitchFamily="34" charset="0"/>
              </a:rPr>
              <a:t>↓</a:t>
            </a:r>
          </a:p>
          <a:p>
            <a:pPr algn="ctr"/>
            <a:r>
              <a:rPr lang="es-ES" sz="2100" dirty="0" smtClean="0">
                <a:solidFill>
                  <a:srgbClr val="FF0000"/>
                </a:solidFill>
                <a:latin typeface="Verdana" pitchFamily="34" charset="0"/>
              </a:rPr>
              <a:t>Estrategia comercial </a:t>
            </a:r>
          </a:p>
          <a:p>
            <a:pPr algn="ctr"/>
            <a:r>
              <a:rPr lang="es-ES" sz="2100" dirty="0" smtClean="0">
                <a:solidFill>
                  <a:srgbClr val="FF0000"/>
                </a:solidFill>
                <a:latin typeface="Verdana" pitchFamily="34" charset="0"/>
              </a:rPr>
              <a:t>Ideología </a:t>
            </a:r>
          </a:p>
          <a:p>
            <a:pPr algn="ctr"/>
            <a:r>
              <a:rPr lang="es-ES" sz="2100" dirty="0" smtClean="0">
                <a:solidFill>
                  <a:srgbClr val="FF0000"/>
                </a:solidFill>
                <a:latin typeface="Verdana" pitchFamily="34" charset="0"/>
              </a:rPr>
              <a:t>Cultura</a:t>
            </a:r>
            <a:endParaRPr lang="es-ES" sz="21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35404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54 Imagen" descr="fotolia_133236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588"/>
            <a:ext cx="4139952" cy="3145393"/>
          </a:xfrm>
          <a:prstGeom prst="rect">
            <a:avLst/>
          </a:prstGeom>
        </p:spPr>
      </p:pic>
      <p:sp>
        <p:nvSpPr>
          <p:cNvPr id="41" name="AutoShape 3"/>
          <p:cNvSpPr>
            <a:spLocks noChangeAspect="1" noChangeArrowheads="1" noTextEdit="1"/>
          </p:cNvSpPr>
          <p:nvPr/>
        </p:nvSpPr>
        <p:spPr bwMode="auto">
          <a:xfrm>
            <a:off x="0" y="812800"/>
            <a:ext cx="91440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8" name="Rectangle 37"/>
          <p:cNvSpPr>
            <a:spLocks noChangeArrowheads="1"/>
          </p:cNvSpPr>
          <p:nvPr/>
        </p:nvSpPr>
        <p:spPr bwMode="auto">
          <a:xfrm>
            <a:off x="467544" y="2924945"/>
            <a:ext cx="8280920" cy="374441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s-ES" dirty="0">
                <a:solidFill>
                  <a:schemeClr val="bg1"/>
                </a:solidFill>
              </a:rPr>
              <a:t>“</a:t>
            </a:r>
            <a:r>
              <a:rPr lang="es-ES" b="1" dirty="0" smtClean="0">
                <a:solidFill>
                  <a:schemeClr val="bg1"/>
                </a:solidFill>
              </a:rPr>
              <a:t>1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Planta de la familia de las gramíneas, originaria de América, que mide entre uno y tres metros de altura, de tallo cilíndrico y nudoso, hojas largas, planas y puntiagudas. Sus flores masculinas crecen en la extremidad del tallo, en espigas, mientras las femeninas crecen en racimos; después de la fecundación, éstas se convierten en mazorcas o elotes donde se desarrollan los granos. Es una planta muy útil, ya que se aprovecha casi en su totalidad; por ejemplo, los tallos y las hojas secas se usan para fabricar papel, los tallos y las hojas verdes para forraje, las mazorcas desgranadas (olotes) se usan como alimento para el ganado y como combustible, </a:t>
            </a:r>
            <a:r>
              <a:rPr lang="es-ES" dirty="0" err="1" smtClean="0">
                <a:solidFill>
                  <a:schemeClr val="bg1"/>
                </a:solidFill>
              </a:rPr>
              <a:t>etc</a:t>
            </a:r>
            <a:r>
              <a:rPr lang="es-ES" dirty="0" smtClean="0">
                <a:solidFill>
                  <a:schemeClr val="bg1"/>
                </a:solidFill>
              </a:rPr>
              <a:t>” (DEM 2010: </a:t>
            </a:r>
            <a:r>
              <a:rPr lang="es-ES" i="1" dirty="0" smtClean="0">
                <a:solidFill>
                  <a:schemeClr val="bg1"/>
                </a:solidFill>
              </a:rPr>
              <a:t>s.v. </a:t>
            </a:r>
            <a:r>
              <a:rPr lang="es-ES" i="1" dirty="0">
                <a:solidFill>
                  <a:schemeClr val="bg1"/>
                </a:solidFill>
              </a:rPr>
              <a:t>m</a:t>
            </a:r>
            <a:r>
              <a:rPr lang="es-ES" i="1" dirty="0" smtClean="0">
                <a:solidFill>
                  <a:schemeClr val="bg1"/>
                </a:solidFill>
              </a:rPr>
              <a:t>aíz</a:t>
            </a:r>
            <a:r>
              <a:rPr lang="es-ES" dirty="0" smtClean="0">
                <a:solidFill>
                  <a:schemeClr val="bg1"/>
                </a:solidFill>
              </a:rPr>
              <a:t>).</a:t>
            </a:r>
            <a:endParaRPr lang="es-E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755576" y="620688"/>
            <a:ext cx="511256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00" dirty="0" err="1" smtClean="0">
                <a:solidFill>
                  <a:srgbClr val="FF0000"/>
                </a:solidFill>
                <a:latin typeface="Verdana" pitchFamily="34" charset="0"/>
              </a:rPr>
              <a:t>Panhispanismo</a:t>
            </a:r>
            <a:r>
              <a:rPr lang="es-ES" sz="2100" dirty="0" smtClean="0">
                <a:solidFill>
                  <a:srgbClr val="FF0000"/>
                </a:solidFill>
                <a:latin typeface="Verdana" pitchFamily="34" charset="0"/>
              </a:rPr>
              <a:t> / Eurocentrismo 3/4</a:t>
            </a:r>
          </a:p>
          <a:p>
            <a:pPr algn="ctr"/>
            <a:r>
              <a:rPr lang="es-ES" sz="2100" dirty="0" smtClean="0">
                <a:solidFill>
                  <a:srgbClr val="FF0000"/>
                </a:solidFill>
                <a:latin typeface="Verdana" pitchFamily="34" charset="0"/>
              </a:rPr>
              <a:t>↓</a:t>
            </a:r>
          </a:p>
          <a:p>
            <a:pPr algn="ctr"/>
            <a:r>
              <a:rPr lang="es-ES" sz="2100" dirty="0" smtClean="0">
                <a:solidFill>
                  <a:srgbClr val="FF0000"/>
                </a:solidFill>
                <a:latin typeface="Verdana" pitchFamily="34" charset="0"/>
              </a:rPr>
              <a:t>Estrategia comercial </a:t>
            </a:r>
          </a:p>
          <a:p>
            <a:pPr algn="ctr"/>
            <a:r>
              <a:rPr lang="es-ES" sz="2100" dirty="0" smtClean="0">
                <a:solidFill>
                  <a:srgbClr val="FF0000"/>
                </a:solidFill>
                <a:latin typeface="Verdana" pitchFamily="34" charset="0"/>
              </a:rPr>
              <a:t>Ideología </a:t>
            </a:r>
          </a:p>
          <a:p>
            <a:pPr algn="ctr"/>
            <a:r>
              <a:rPr lang="es-ES" sz="2100" dirty="0" smtClean="0">
                <a:solidFill>
                  <a:srgbClr val="FF0000"/>
                </a:solidFill>
                <a:latin typeface="Verdana" pitchFamily="34" charset="0"/>
              </a:rPr>
              <a:t>Cultura</a:t>
            </a:r>
            <a:endParaRPr lang="es-ES" sz="21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34324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7"/>
          <p:cNvSpPr>
            <a:spLocks noChangeArrowheads="1"/>
          </p:cNvSpPr>
          <p:nvPr/>
        </p:nvSpPr>
        <p:spPr bwMode="auto">
          <a:xfrm>
            <a:off x="0" y="2924944"/>
            <a:ext cx="9144000" cy="393305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43" name="42 CuadroTexto"/>
          <p:cNvSpPr txBox="1"/>
          <p:nvPr/>
        </p:nvSpPr>
        <p:spPr>
          <a:xfrm>
            <a:off x="467544" y="1844824"/>
            <a:ext cx="82089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FF0000"/>
                </a:solidFill>
              </a:rPr>
              <a:t>La diversidad </a:t>
            </a:r>
            <a:r>
              <a:rPr lang="es-ES" sz="3200" dirty="0" err="1" smtClean="0">
                <a:solidFill>
                  <a:srgbClr val="FF0000"/>
                </a:solidFill>
              </a:rPr>
              <a:t>geolingüística</a:t>
            </a:r>
            <a:r>
              <a:rPr lang="es-ES" sz="3200" dirty="0" smtClean="0">
                <a:solidFill>
                  <a:srgbClr val="FF0000"/>
                </a:solidFill>
              </a:rPr>
              <a:t> del español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67544" y="3717032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Español</a:t>
            </a: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lengua </a:t>
            </a:r>
            <a:r>
              <a:rPr lang="es-E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policéntrica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Arial"/>
              <a:buChar char="•"/>
            </a:pP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Variedades estándar nacionales</a:t>
            </a:r>
          </a:p>
          <a:p>
            <a:pPr marL="285750" indent="-285750">
              <a:buFont typeface="Arial"/>
              <a:buChar char="•"/>
            </a:pP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Centros irradiadores: las capitales</a:t>
            </a:r>
          </a:p>
          <a:p>
            <a:pPr marL="285750" indent="-285750">
              <a:buFont typeface="Arial"/>
              <a:buChar char="•"/>
            </a:pP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Función separadora del estándar</a:t>
            </a:r>
          </a:p>
          <a:p>
            <a:pPr marL="285750" indent="-285750">
              <a:buFont typeface="Arial"/>
              <a:buChar char="•"/>
            </a:pP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Periodo de divergencia: XIX →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54 Imagen" descr="fotolia_133236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588"/>
            <a:ext cx="4139952" cy="3145393"/>
          </a:xfrm>
          <a:prstGeom prst="rect">
            <a:avLst/>
          </a:prstGeom>
        </p:spPr>
      </p:pic>
      <p:sp>
        <p:nvSpPr>
          <p:cNvPr id="41" name="AutoShape 3"/>
          <p:cNvSpPr>
            <a:spLocks noChangeAspect="1" noChangeArrowheads="1" noTextEdit="1"/>
          </p:cNvSpPr>
          <p:nvPr/>
        </p:nvSpPr>
        <p:spPr bwMode="auto">
          <a:xfrm>
            <a:off x="0" y="812800"/>
            <a:ext cx="91440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8" name="Rectangle 37"/>
          <p:cNvSpPr>
            <a:spLocks noChangeArrowheads="1"/>
          </p:cNvSpPr>
          <p:nvPr/>
        </p:nvSpPr>
        <p:spPr bwMode="auto">
          <a:xfrm>
            <a:off x="467544" y="2924945"/>
            <a:ext cx="8280920" cy="367240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s-ES" sz="2100" dirty="0">
                <a:solidFill>
                  <a:schemeClr val="bg1"/>
                </a:solidFill>
              </a:rPr>
              <a:t>“</a:t>
            </a:r>
            <a:r>
              <a:rPr lang="es-ES" sz="2100" b="1" dirty="0" smtClean="0">
                <a:solidFill>
                  <a:schemeClr val="bg1"/>
                </a:solidFill>
              </a:rPr>
              <a:t>2</a:t>
            </a:r>
            <a:r>
              <a:rPr lang="es-ES" sz="2100" dirty="0" smtClean="0">
                <a:solidFill>
                  <a:schemeClr val="bg1"/>
                </a:solidFill>
              </a:rPr>
              <a:t> </a:t>
            </a:r>
            <a:r>
              <a:rPr lang="es-ES" sz="2100" dirty="0">
                <a:solidFill>
                  <a:schemeClr val="bg1"/>
                </a:solidFill>
              </a:rPr>
              <a:t>Grano de esta planta, de grandes propiedades nutritivas, por lo general blanco, aunque lo hay también de otros colores según la variedad a la que pertenezca. Constituye uno de los principales alimentos en México y en otros pueblos de América desde la época prehispánica, en que tenía una gran importancia. Se prepara de muy diversas formas: tierno, maduro en platillos como el pozole, molido y hervido en el atole, hecho masa en las tortillas y los tamales, etcétera</a:t>
            </a:r>
            <a:r>
              <a:rPr lang="es-ES" sz="2100" dirty="0" smtClean="0">
                <a:solidFill>
                  <a:schemeClr val="bg1"/>
                </a:solidFill>
              </a:rPr>
              <a:t>” (DEM 2010: </a:t>
            </a:r>
            <a:r>
              <a:rPr lang="es-ES" sz="2100" i="1" dirty="0" smtClean="0">
                <a:solidFill>
                  <a:schemeClr val="bg1"/>
                </a:solidFill>
              </a:rPr>
              <a:t>s.v. maíz</a:t>
            </a:r>
            <a:r>
              <a:rPr lang="es-ES" sz="2100" dirty="0" smtClean="0">
                <a:solidFill>
                  <a:schemeClr val="bg1"/>
                </a:solidFill>
              </a:rPr>
              <a:t>).</a:t>
            </a:r>
            <a:endParaRPr lang="es-ES" sz="2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755576" y="620688"/>
            <a:ext cx="511256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00" dirty="0" err="1" smtClean="0">
                <a:solidFill>
                  <a:srgbClr val="FF0000"/>
                </a:solidFill>
                <a:latin typeface="Verdana" pitchFamily="34" charset="0"/>
              </a:rPr>
              <a:t>Panhispanismo</a:t>
            </a:r>
            <a:r>
              <a:rPr lang="es-ES" sz="2100" dirty="0" smtClean="0">
                <a:solidFill>
                  <a:srgbClr val="FF0000"/>
                </a:solidFill>
                <a:latin typeface="Verdana" pitchFamily="34" charset="0"/>
              </a:rPr>
              <a:t> / Eurocentrismo 4/4</a:t>
            </a:r>
          </a:p>
          <a:p>
            <a:pPr algn="ctr"/>
            <a:r>
              <a:rPr lang="es-ES" sz="2100" dirty="0" smtClean="0">
                <a:solidFill>
                  <a:srgbClr val="FF0000"/>
                </a:solidFill>
                <a:latin typeface="Verdana" pitchFamily="34" charset="0"/>
              </a:rPr>
              <a:t>↓</a:t>
            </a:r>
          </a:p>
          <a:p>
            <a:pPr algn="ctr"/>
            <a:r>
              <a:rPr lang="es-ES" sz="2100" dirty="0" smtClean="0">
                <a:solidFill>
                  <a:srgbClr val="FF0000"/>
                </a:solidFill>
                <a:latin typeface="Verdana" pitchFamily="34" charset="0"/>
              </a:rPr>
              <a:t>Estrategia comercial </a:t>
            </a:r>
          </a:p>
          <a:p>
            <a:pPr algn="ctr"/>
            <a:r>
              <a:rPr lang="es-ES" sz="2100" dirty="0" smtClean="0">
                <a:solidFill>
                  <a:srgbClr val="FF0000"/>
                </a:solidFill>
                <a:latin typeface="Verdana" pitchFamily="34" charset="0"/>
              </a:rPr>
              <a:t>Ideología </a:t>
            </a:r>
          </a:p>
          <a:p>
            <a:pPr algn="ctr"/>
            <a:r>
              <a:rPr lang="es-ES" sz="2100" dirty="0" smtClean="0">
                <a:solidFill>
                  <a:srgbClr val="FF0000"/>
                </a:solidFill>
                <a:latin typeface="Verdana" pitchFamily="34" charset="0"/>
              </a:rPr>
              <a:t>Cultura</a:t>
            </a:r>
            <a:endParaRPr lang="es-ES" sz="21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34324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54 Imagen" descr="fotolia_133236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588"/>
            <a:ext cx="4139952" cy="3145393"/>
          </a:xfrm>
          <a:prstGeom prst="rect">
            <a:avLst/>
          </a:prstGeom>
        </p:spPr>
      </p:pic>
      <p:sp>
        <p:nvSpPr>
          <p:cNvPr id="41" name="AutoShape 3"/>
          <p:cNvSpPr>
            <a:spLocks noChangeAspect="1" noChangeArrowheads="1" noTextEdit="1"/>
          </p:cNvSpPr>
          <p:nvPr/>
        </p:nvSpPr>
        <p:spPr bwMode="auto">
          <a:xfrm>
            <a:off x="0" y="812800"/>
            <a:ext cx="91440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8" name="Rectangle 37"/>
          <p:cNvSpPr>
            <a:spLocks noChangeArrowheads="1"/>
          </p:cNvSpPr>
          <p:nvPr/>
        </p:nvSpPr>
        <p:spPr bwMode="auto">
          <a:xfrm>
            <a:off x="467544" y="2924945"/>
            <a:ext cx="8280920" cy="367240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s-ES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“[L]os diccionarios de regionalismos a los que parece condenarse a los países hispanoamericanos no sirven para hablar. […] Esos diccionarios incluyen palabras como los mexicanismos </a:t>
            </a:r>
            <a:r>
              <a:rPr lang="es-ES" sz="23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guajolote</a:t>
            </a:r>
            <a:r>
              <a:rPr lang="es-ES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(‘pavo’) o </a:t>
            </a:r>
            <a:r>
              <a:rPr lang="es-ES" sz="23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petate</a:t>
            </a:r>
            <a:r>
              <a:rPr lang="es-ES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(‘estera’) pero excluyen otras tan importantes como </a:t>
            </a:r>
            <a:r>
              <a:rPr lang="es-ES" sz="23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pensar</a:t>
            </a:r>
            <a:r>
              <a:rPr lang="es-ES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s-ES" sz="23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discutir</a:t>
            </a:r>
            <a:r>
              <a:rPr lang="es-ES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s-ES" sz="23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considerar</a:t>
            </a:r>
            <a:r>
              <a:rPr lang="es-ES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s-ES" sz="23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agua</a:t>
            </a:r>
            <a:r>
              <a:rPr lang="es-ES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s-ES" sz="23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pan</a:t>
            </a:r>
            <a:r>
              <a:rPr lang="es-ES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s-ES" sz="23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patria</a:t>
            </a:r>
            <a:r>
              <a:rPr lang="es-ES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que también son nuestras y de todos los hispanohablantes” (Ávila 2003: 58-59).</a:t>
            </a:r>
            <a:endParaRPr lang="es-ES" sz="2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827584" y="148478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  <a:latin typeface="Verdana" pitchFamily="34" charset="0"/>
              </a:rPr>
              <a:t>Carácter diferencial</a:t>
            </a:r>
            <a:endParaRPr lang="es-ES" sz="24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783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/>
          <p:cNvSpPr>
            <a:spLocks noChangeAspect="1" noChangeArrowheads="1" noTextEdit="1"/>
          </p:cNvSpPr>
          <p:nvPr/>
        </p:nvSpPr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7" name="26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8" name="27 Rectángulo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noticias</a:t>
              </a:r>
              <a:endParaRPr lang="es-ES" dirty="0"/>
            </a:p>
          </p:txBody>
        </p:sp>
        <p:sp>
          <p:nvSpPr>
            <p:cNvPr id="29" name="28 Rectángulo redondeado"/>
            <p:cNvSpPr/>
            <p:nvPr/>
          </p:nvSpPr>
          <p:spPr>
            <a:xfrm>
              <a:off x="3563888" y="260648"/>
              <a:ext cx="4968552" cy="16561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Redondear rectángulo de esquina diagonal"/>
            <p:cNvSpPr/>
            <p:nvPr/>
          </p:nvSpPr>
          <p:spPr>
            <a:xfrm>
              <a:off x="755576" y="764704"/>
              <a:ext cx="8136904" cy="576064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3779912" y="332656"/>
              <a:ext cx="446449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100" dirty="0" smtClean="0">
                  <a:solidFill>
                    <a:schemeClr val="bg1"/>
                  </a:solidFill>
                  <a:latin typeface="Verdana" pitchFamily="34" charset="0"/>
                </a:rPr>
                <a:t>Variedad de contraste: el DRAE</a:t>
              </a:r>
              <a:endParaRPr lang="es-ES" sz="21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2" name="31 CuadroTexto"/>
            <p:cNvSpPr txBox="1"/>
            <p:nvPr/>
          </p:nvSpPr>
          <p:spPr>
            <a:xfrm rot="16200000">
              <a:off x="-1623883" y="3753907"/>
              <a:ext cx="40324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dirty="0" smtClean="0">
                  <a:solidFill>
                    <a:schemeClr val="bg1"/>
                  </a:solidFill>
                </a:rPr>
                <a:t>Estrategia editorial</a:t>
              </a:r>
              <a:endParaRPr lang="es-E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36 CuadroTexto"/>
          <p:cNvSpPr txBox="1"/>
          <p:nvPr/>
        </p:nvSpPr>
        <p:spPr>
          <a:xfrm>
            <a:off x="1043608" y="1196752"/>
            <a:ext cx="324036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Elaboración </a:t>
            </a:r>
            <a:r>
              <a:rPr lang="es-ES_tradnl" dirty="0"/>
              <a:t>de un diccionario que, partiendo de </a:t>
            </a:r>
            <a:r>
              <a:rPr lang="es-ES" dirty="0"/>
              <a:t>la variedad estándar peninsular, se conciba como la de la internacional. 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“</a:t>
            </a:r>
            <a:r>
              <a:rPr lang="es-ES" dirty="0"/>
              <a:t>Diccionario excepcional, vertebrador del idioma para casi 500 millones de personas y cerca de una treintena de países” (</a:t>
            </a:r>
            <a:r>
              <a:rPr lang="es-ES" dirty="0" err="1"/>
              <a:t>Ansón</a:t>
            </a:r>
            <a:r>
              <a:rPr lang="es-ES" dirty="0"/>
              <a:t> 2012: 3).</a:t>
            </a:r>
            <a:endParaRPr lang="es-ES_tradnl" dirty="0"/>
          </a:p>
          <a:p>
            <a:endParaRPr lang="es-ES" dirty="0" smtClean="0"/>
          </a:p>
          <a:p>
            <a:r>
              <a:rPr lang="es-ES" dirty="0" smtClean="0"/>
              <a:t>Marcación </a:t>
            </a:r>
            <a:r>
              <a:rPr lang="es-ES" dirty="0" err="1"/>
              <a:t>diatópica</a:t>
            </a:r>
            <a:r>
              <a:rPr lang="es-ES" dirty="0"/>
              <a:t> </a:t>
            </a:r>
            <a:r>
              <a:rPr lang="es-ES" dirty="0" smtClean="0"/>
              <a:t>testimonial del </a:t>
            </a:r>
            <a:r>
              <a:rPr lang="es-ES" dirty="0"/>
              <a:t>léxico estándar usado en España y </a:t>
            </a:r>
            <a:r>
              <a:rPr lang="es-ES" dirty="0" smtClean="0"/>
              <a:t>exhaustiva </a:t>
            </a:r>
            <a:r>
              <a:rPr lang="es-ES" dirty="0"/>
              <a:t>del que no se usa en esta </a:t>
            </a:r>
            <a:r>
              <a:rPr lang="es-ES" dirty="0" smtClean="0"/>
              <a:t>nación (</a:t>
            </a:r>
            <a:r>
              <a:rPr lang="es-ES" i="1" dirty="0" smtClean="0"/>
              <a:t>vid</a:t>
            </a:r>
            <a:r>
              <a:rPr lang="es-ES" dirty="0" smtClean="0"/>
              <a:t>. </a:t>
            </a:r>
            <a:r>
              <a:rPr lang="es-ES" dirty="0"/>
              <a:t>Seco </a:t>
            </a:r>
            <a:r>
              <a:rPr lang="es-ES" dirty="0" smtClean="0"/>
              <a:t>1988</a:t>
            </a:r>
            <a:r>
              <a:rPr lang="es-ES" dirty="0"/>
              <a:t>: 94-</a:t>
            </a:r>
            <a:r>
              <a:rPr lang="es-ES" dirty="0" smtClean="0"/>
              <a:t>95 </a:t>
            </a:r>
            <a:r>
              <a:rPr lang="es-ES" dirty="0"/>
              <a:t>y </a:t>
            </a:r>
            <a:r>
              <a:rPr lang="es-ES" dirty="0" smtClean="0"/>
              <a:t>Werner 1991</a:t>
            </a:r>
            <a:r>
              <a:rPr lang="es-ES" dirty="0"/>
              <a:t>: 247- 250 y 1994: 13-14)</a:t>
            </a:r>
            <a:r>
              <a:rPr lang="es-ES" dirty="0" smtClean="0"/>
              <a:t>.</a:t>
            </a:r>
          </a:p>
        </p:txBody>
      </p:sp>
      <p:pic>
        <p:nvPicPr>
          <p:cNvPr id="3" name="Imagen 2" descr="dra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2"/>
            <a:ext cx="4071111" cy="46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058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/>
          <p:cNvSpPr>
            <a:spLocks noChangeAspect="1" noChangeArrowheads="1" noTextEdit="1"/>
          </p:cNvSpPr>
          <p:nvPr/>
        </p:nvSpPr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7" name="26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8" name="27 Rectángulo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noticias</a:t>
              </a:r>
              <a:endParaRPr lang="es-ES" dirty="0"/>
            </a:p>
          </p:txBody>
        </p:sp>
        <p:sp>
          <p:nvSpPr>
            <p:cNvPr id="29" name="28 Rectángulo redondeado"/>
            <p:cNvSpPr/>
            <p:nvPr/>
          </p:nvSpPr>
          <p:spPr>
            <a:xfrm>
              <a:off x="3563888" y="260648"/>
              <a:ext cx="4968552" cy="16561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Redondear rectángulo de esquina diagonal"/>
            <p:cNvSpPr/>
            <p:nvPr/>
          </p:nvSpPr>
          <p:spPr>
            <a:xfrm>
              <a:off x="755576" y="764704"/>
              <a:ext cx="8136904" cy="576064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3779912" y="332656"/>
              <a:ext cx="44644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dirty="0" smtClean="0">
                  <a:solidFill>
                    <a:schemeClr val="bg1"/>
                  </a:solidFill>
                  <a:latin typeface="Verdana" pitchFamily="34" charset="0"/>
                </a:rPr>
                <a:t>Diccionarios</a:t>
              </a:r>
              <a:r>
                <a:rPr lang="es-ES" sz="2800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s-ES" sz="2800" dirty="0" smtClean="0">
                  <a:solidFill>
                    <a:schemeClr val="bg1"/>
                  </a:solidFill>
                  <a:latin typeface="Verdana" pitchFamily="34" charset="0"/>
                </a:rPr>
                <a:t>de -</a:t>
              </a:r>
              <a:r>
                <a:rPr lang="es-ES" sz="2800" i="1" dirty="0" smtClean="0">
                  <a:solidFill>
                    <a:schemeClr val="bg1"/>
                  </a:solidFill>
                  <a:latin typeface="Verdana" pitchFamily="34" charset="0"/>
                </a:rPr>
                <a:t>ismos</a:t>
              </a:r>
              <a:endParaRPr lang="es-ES" sz="2800" i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2" name="31 CuadroTexto"/>
            <p:cNvSpPr txBox="1"/>
            <p:nvPr/>
          </p:nvSpPr>
          <p:spPr>
            <a:xfrm rot="16200000">
              <a:off x="-1623883" y="3753907"/>
              <a:ext cx="40324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dirty="0" smtClean="0">
                  <a:solidFill>
                    <a:schemeClr val="bg1"/>
                  </a:solidFill>
                </a:rPr>
                <a:t>Estrategia editorial</a:t>
              </a:r>
              <a:endParaRPr lang="es-E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40 Flecha derecha"/>
          <p:cNvSpPr/>
          <p:nvPr/>
        </p:nvSpPr>
        <p:spPr>
          <a:xfrm>
            <a:off x="4499992" y="2852936"/>
            <a:ext cx="648072" cy="50405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ND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974" y="1124744"/>
            <a:ext cx="2767474" cy="4968552"/>
          </a:xfrm>
          <a:prstGeom prst="rect">
            <a:avLst/>
          </a:prstGeom>
        </p:spPr>
      </p:pic>
      <p:pic>
        <p:nvPicPr>
          <p:cNvPr id="6" name="Imagen 5" descr="NDA0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124744"/>
            <a:ext cx="2736304" cy="503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803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/>
          <p:cNvSpPr>
            <a:spLocks noChangeAspect="1" noChangeArrowheads="1" noTextEdit="1"/>
          </p:cNvSpPr>
          <p:nvPr/>
        </p:nvSpPr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7" name="26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8" name="27 Rectángulo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noticias</a:t>
              </a:r>
              <a:endParaRPr lang="es-ES" dirty="0"/>
            </a:p>
          </p:txBody>
        </p:sp>
        <p:sp>
          <p:nvSpPr>
            <p:cNvPr id="29" name="28 Rectángulo redondeado"/>
            <p:cNvSpPr/>
            <p:nvPr/>
          </p:nvSpPr>
          <p:spPr>
            <a:xfrm>
              <a:off x="3563888" y="260648"/>
              <a:ext cx="4968552" cy="16561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Redondear rectángulo de esquina diagonal"/>
            <p:cNvSpPr/>
            <p:nvPr/>
          </p:nvSpPr>
          <p:spPr>
            <a:xfrm>
              <a:off x="755576" y="764704"/>
              <a:ext cx="8136904" cy="576064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3779912" y="332656"/>
              <a:ext cx="44644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dirty="0" smtClean="0">
                  <a:solidFill>
                    <a:schemeClr val="bg1"/>
                  </a:solidFill>
                  <a:latin typeface="Verdana" pitchFamily="34" charset="0"/>
                </a:rPr>
                <a:t>Proyecto académico</a:t>
              </a:r>
              <a:endParaRPr lang="es-ES" sz="28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2" name="31 CuadroTexto"/>
            <p:cNvSpPr txBox="1"/>
            <p:nvPr/>
          </p:nvSpPr>
          <p:spPr>
            <a:xfrm rot="16200000">
              <a:off x="-1623883" y="3753907"/>
              <a:ext cx="40324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dirty="0" smtClean="0">
                  <a:solidFill>
                    <a:schemeClr val="bg1"/>
                  </a:solidFill>
                </a:rPr>
                <a:t>Estrategia editorial</a:t>
              </a:r>
              <a:endParaRPr lang="es-E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36 CuadroTexto"/>
          <p:cNvSpPr txBox="1"/>
          <p:nvPr/>
        </p:nvSpPr>
        <p:spPr>
          <a:xfrm>
            <a:off x="1043608" y="1196752"/>
            <a:ext cx="324036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dirty="0" smtClean="0"/>
              <a:t>E</a:t>
            </a:r>
            <a:r>
              <a:rPr lang="es-ES" sz="2100" dirty="0" smtClean="0"/>
              <a:t>n </a:t>
            </a:r>
            <a:r>
              <a:rPr lang="es-ES" sz="2100" dirty="0"/>
              <a:t>la edición de 1925, se sigue hablando todavía de los provincialismos europeo y americano, correspondientes a regiones como la aragonesa, la leonesa o las hispanoamericanas (</a:t>
            </a:r>
            <a:r>
              <a:rPr lang="es-ES" sz="2100" i="1" dirty="0"/>
              <a:t>vid</a:t>
            </a:r>
            <a:r>
              <a:rPr lang="es-ES" sz="2100" dirty="0"/>
              <a:t>. </a:t>
            </a:r>
            <a:r>
              <a:rPr lang="es-ES" sz="2100" cap="small" dirty="0" err="1"/>
              <a:t>drae</a:t>
            </a:r>
            <a:r>
              <a:rPr lang="es-ES" sz="2100" dirty="0"/>
              <a:t> 1925: «Advertencia»)</a:t>
            </a:r>
            <a:r>
              <a:rPr lang="es-ES" sz="2100" dirty="0" smtClean="0"/>
              <a:t>.</a:t>
            </a:r>
          </a:p>
          <a:p>
            <a:endParaRPr lang="es-ES" sz="2100" dirty="0"/>
          </a:p>
          <a:p>
            <a:r>
              <a:rPr lang="es-ES" sz="2100" dirty="0"/>
              <a:t>L</a:t>
            </a:r>
            <a:r>
              <a:rPr lang="es-ES" sz="2100" dirty="0" smtClean="0"/>
              <a:t>a </a:t>
            </a:r>
            <a:r>
              <a:rPr lang="es-ES" sz="2100" dirty="0"/>
              <a:t>Asociación de Academias de la Lengua Española </a:t>
            </a:r>
            <a:r>
              <a:rPr lang="es-ES" sz="2100" dirty="0" smtClean="0"/>
              <a:t>persiste </a:t>
            </a:r>
            <a:r>
              <a:rPr lang="es-ES" sz="2100" dirty="0"/>
              <a:t>en caracterizar como dialectal </a:t>
            </a:r>
            <a:r>
              <a:rPr lang="es-ES" sz="2100" dirty="0" smtClean="0"/>
              <a:t>esta obra </a:t>
            </a:r>
            <a:r>
              <a:rPr lang="es-ES" sz="2100" dirty="0"/>
              <a:t>(2010: [</a:t>
            </a:r>
            <a:r>
              <a:rPr lang="es-ES" sz="2100" cap="small" dirty="0"/>
              <a:t>xxxi</a:t>
            </a:r>
            <a:r>
              <a:rPr lang="es-ES" sz="2100" dirty="0"/>
              <a:t>]).</a:t>
            </a:r>
            <a:r>
              <a:rPr lang="es-ES_tradnl" sz="2100" dirty="0"/>
              <a:t> </a:t>
            </a:r>
            <a:endParaRPr lang="es-ES" sz="2100" dirty="0" smtClean="0"/>
          </a:p>
        </p:txBody>
      </p:sp>
      <p:pic>
        <p:nvPicPr>
          <p:cNvPr id="2" name="Imagen 1" descr="1283583972_Caratula Diccionario de Americanism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968" y="1268760"/>
            <a:ext cx="424955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938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/>
          <p:cNvSpPr>
            <a:spLocks noChangeAspect="1" noChangeArrowheads="1" noTextEdit="1"/>
          </p:cNvSpPr>
          <p:nvPr/>
        </p:nvSpPr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7" name="26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8" name="27 Rectángulo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noticias</a:t>
              </a:r>
              <a:endParaRPr lang="es-ES" dirty="0"/>
            </a:p>
          </p:txBody>
        </p:sp>
        <p:sp>
          <p:nvSpPr>
            <p:cNvPr id="29" name="28 Rectángulo redondeado"/>
            <p:cNvSpPr/>
            <p:nvPr/>
          </p:nvSpPr>
          <p:spPr>
            <a:xfrm>
              <a:off x="3563888" y="260648"/>
              <a:ext cx="4968552" cy="16561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Redondear rectángulo de esquina diagonal"/>
            <p:cNvSpPr/>
            <p:nvPr/>
          </p:nvSpPr>
          <p:spPr>
            <a:xfrm>
              <a:off x="755576" y="764704"/>
              <a:ext cx="8136904" cy="576064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3779912" y="332656"/>
              <a:ext cx="4464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 smtClean="0">
                  <a:solidFill>
                    <a:schemeClr val="bg1"/>
                  </a:solidFill>
                  <a:latin typeface="Verdana" pitchFamily="34" charset="0"/>
                </a:rPr>
                <a:t>Una lanza por </a:t>
              </a:r>
              <a:r>
                <a:rPr lang="es-ES" sz="2400" i="1" dirty="0" smtClean="0">
                  <a:solidFill>
                    <a:schemeClr val="bg1"/>
                  </a:solidFill>
                  <a:latin typeface="Verdana" pitchFamily="34" charset="0"/>
                </a:rPr>
                <a:t>Clave</a:t>
              </a:r>
              <a:endParaRPr lang="es-ES" sz="2400" i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2" name="31 CuadroTexto"/>
            <p:cNvSpPr txBox="1"/>
            <p:nvPr/>
          </p:nvSpPr>
          <p:spPr>
            <a:xfrm rot="16200000">
              <a:off x="-1623883" y="3753907"/>
              <a:ext cx="40324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600" dirty="0" smtClean="0">
                  <a:solidFill>
                    <a:schemeClr val="bg1"/>
                  </a:solidFill>
                </a:rPr>
                <a:t>Estrategia editorial</a:t>
              </a:r>
              <a:endParaRPr lang="es-E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36 CuadroTexto"/>
          <p:cNvSpPr txBox="1"/>
          <p:nvPr/>
        </p:nvSpPr>
        <p:spPr>
          <a:xfrm>
            <a:off x="1043608" y="1196752"/>
            <a:ext cx="32403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Enfoque </a:t>
            </a:r>
            <a:r>
              <a:rPr lang="es-ES_tradnl" sz="2400" dirty="0"/>
              <a:t>lingüístico </a:t>
            </a:r>
            <a:r>
              <a:rPr lang="es-ES_tradnl" sz="2400" dirty="0" smtClean="0"/>
              <a:t>(codificación </a:t>
            </a:r>
            <a:r>
              <a:rPr lang="es-ES_tradnl" sz="2400" dirty="0"/>
              <a:t>de </a:t>
            </a:r>
            <a:r>
              <a:rPr lang="es-ES_tradnl" sz="2400" dirty="0" smtClean="0"/>
              <a:t>una variedad estándar nacional).</a:t>
            </a:r>
          </a:p>
          <a:p>
            <a:r>
              <a:rPr lang="es-ES_tradnl" sz="2400" dirty="0" smtClean="0"/>
              <a:t> </a:t>
            </a:r>
          </a:p>
          <a:p>
            <a:r>
              <a:rPr lang="es-ES_tradnl" sz="2400" dirty="0" smtClean="0"/>
              <a:t>Enfoque cultural (inclusión </a:t>
            </a:r>
            <a:r>
              <a:rPr lang="es-ES_tradnl" sz="2400" dirty="0"/>
              <a:t>del léxico de otras </a:t>
            </a:r>
            <a:r>
              <a:rPr lang="es-ES_tradnl" sz="2400" dirty="0" smtClean="0"/>
              <a:t>variedades).</a:t>
            </a:r>
          </a:p>
          <a:p>
            <a:endParaRPr lang="es-ES_tradnl" sz="2400" dirty="0"/>
          </a:p>
          <a:p>
            <a:r>
              <a:rPr lang="es-ES_tradnl" sz="2400" dirty="0" smtClean="0"/>
              <a:t>Léxico marcado </a:t>
            </a:r>
            <a:r>
              <a:rPr lang="es-ES_tradnl" sz="2400" dirty="0"/>
              <a:t>como propio de zonas del español </a:t>
            </a:r>
            <a:r>
              <a:rPr lang="es-ES_tradnl" sz="2400" dirty="0" smtClean="0"/>
              <a:t>meridional (Andalucía, Canarias y América). </a:t>
            </a:r>
            <a:endParaRPr lang="es-ES" sz="2400" dirty="0" smtClean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268760"/>
            <a:ext cx="3528392" cy="508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441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2356" y="0"/>
            <a:ext cx="9144000" cy="6858000"/>
            <a:chOff x="0" y="0"/>
            <a:chExt cx="9144000" cy="6858000"/>
          </a:xfrm>
        </p:grpSpPr>
        <p:sp>
          <p:nvSpPr>
            <p:cNvPr id="3" name="2 Rectángulo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noticias</a:t>
              </a:r>
              <a:endParaRPr lang="es-ES" dirty="0"/>
            </a:p>
          </p:txBody>
        </p:sp>
        <p:sp>
          <p:nvSpPr>
            <p:cNvPr id="4" name="3 Rectángulo redondeado"/>
            <p:cNvSpPr/>
            <p:nvPr/>
          </p:nvSpPr>
          <p:spPr>
            <a:xfrm>
              <a:off x="3563888" y="260648"/>
              <a:ext cx="4968552" cy="16561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Redondear rectángulo de esquina diagonal"/>
            <p:cNvSpPr/>
            <p:nvPr/>
          </p:nvSpPr>
          <p:spPr>
            <a:xfrm>
              <a:off x="755576" y="764704"/>
              <a:ext cx="8136904" cy="576064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779912" y="332656"/>
              <a:ext cx="4464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 smtClean="0">
                  <a:solidFill>
                    <a:schemeClr val="bg1"/>
                  </a:solidFill>
                  <a:latin typeface="Verdana" pitchFamily="34" charset="0"/>
                </a:rPr>
                <a:t>Una lanza por </a:t>
              </a:r>
              <a:r>
                <a:rPr lang="es-ES" sz="2400" i="1" dirty="0" smtClean="0">
                  <a:solidFill>
                    <a:schemeClr val="bg1"/>
                  </a:solidFill>
                  <a:latin typeface="Verdana" pitchFamily="34" charset="0"/>
                </a:rPr>
                <a:t>Clave</a:t>
              </a:r>
              <a:endParaRPr lang="es-ES" sz="2400" i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899592" y="5661248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1600" dirty="0" smtClean="0"/>
              <a:t>3</a:t>
            </a:r>
            <a:r>
              <a:rPr lang="es-ES" sz="1600" dirty="0"/>
              <a:t>% de las aproximadamente 80 000 acepciones de que consta el inventario de </a:t>
            </a:r>
            <a:r>
              <a:rPr lang="es-ES" sz="1600" i="1" dirty="0" smtClean="0"/>
              <a:t>Clave</a:t>
            </a:r>
            <a:endParaRPr lang="es-ES" sz="1600" dirty="0"/>
          </a:p>
          <a:p>
            <a:pPr marL="285750" indent="-285750">
              <a:buFont typeface="Arial"/>
              <a:buChar char="•"/>
            </a:pPr>
            <a:r>
              <a:rPr lang="es-ES" sz="1600" dirty="0" smtClean="0"/>
              <a:t>Léxico </a:t>
            </a:r>
            <a:r>
              <a:rPr lang="es-ES" sz="1600" dirty="0"/>
              <a:t>y </a:t>
            </a:r>
            <a:r>
              <a:rPr lang="es-ES" sz="1600" dirty="0" smtClean="0"/>
              <a:t>acepciones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/>
              <a:t>Peculiaridades de pronunciación, morfológicas, sintácticas y de uso</a:t>
            </a:r>
            <a:endParaRPr lang="es-ES" sz="1600" dirty="0"/>
          </a:p>
        </p:txBody>
      </p:sp>
      <p:sp>
        <p:nvSpPr>
          <p:cNvPr id="7" name="Rectángulo 6"/>
          <p:cNvSpPr/>
          <p:nvPr/>
        </p:nvSpPr>
        <p:spPr>
          <a:xfrm rot="16200000">
            <a:off x="-1218943" y="4040884"/>
            <a:ext cx="3170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</a:rPr>
              <a:t>Léxico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8" name="Imagen 7" descr="chéver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92088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575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2356" y="0"/>
            <a:ext cx="9144000" cy="6858000"/>
            <a:chOff x="0" y="0"/>
            <a:chExt cx="9144000" cy="6858000"/>
          </a:xfrm>
        </p:grpSpPr>
        <p:sp>
          <p:nvSpPr>
            <p:cNvPr id="3" name="2 Rectángulo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noticias</a:t>
              </a:r>
              <a:endParaRPr lang="es-ES" dirty="0"/>
            </a:p>
          </p:txBody>
        </p:sp>
        <p:sp>
          <p:nvSpPr>
            <p:cNvPr id="4" name="3 Rectángulo redondeado"/>
            <p:cNvSpPr/>
            <p:nvPr/>
          </p:nvSpPr>
          <p:spPr>
            <a:xfrm>
              <a:off x="3563888" y="260648"/>
              <a:ext cx="4968552" cy="16561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Redondear rectángulo de esquina diagonal"/>
            <p:cNvSpPr/>
            <p:nvPr/>
          </p:nvSpPr>
          <p:spPr>
            <a:xfrm>
              <a:off x="755576" y="764704"/>
              <a:ext cx="8136904" cy="576064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779912" y="332656"/>
              <a:ext cx="4464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 smtClean="0">
                  <a:solidFill>
                    <a:schemeClr val="bg1"/>
                  </a:solidFill>
                  <a:latin typeface="Verdana" pitchFamily="34" charset="0"/>
                </a:rPr>
                <a:t>Una lanza por </a:t>
              </a:r>
              <a:r>
                <a:rPr lang="es-ES" sz="2400" i="1" dirty="0" smtClean="0">
                  <a:solidFill>
                    <a:schemeClr val="bg1"/>
                  </a:solidFill>
                  <a:latin typeface="Verdana" pitchFamily="34" charset="0"/>
                </a:rPr>
                <a:t>Clave</a:t>
              </a:r>
              <a:endParaRPr lang="es-ES" sz="2400" i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899592" y="5661248"/>
            <a:ext cx="7776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100" b="1" dirty="0"/>
              <a:t>parar</a:t>
            </a:r>
            <a:r>
              <a:rPr lang="es-ES" sz="2100" dirty="0"/>
              <a:t> […] v. […] </a:t>
            </a:r>
            <a:r>
              <a:rPr lang="es-ES" sz="2100" b="1" dirty="0"/>
              <a:t>8</a:t>
            </a:r>
            <a:r>
              <a:rPr lang="es-ES" sz="2100" dirty="0"/>
              <a:t> En zonas del español meridional, levantar o poner de pie: </a:t>
            </a:r>
            <a:r>
              <a:rPr lang="es-ES" sz="2100" i="1" dirty="0"/>
              <a:t>Me dijo que me parara de la silla y que hiciera algo</a:t>
            </a:r>
            <a:r>
              <a:rPr lang="es-ES" sz="2100" dirty="0"/>
              <a:t> (</a:t>
            </a:r>
            <a:r>
              <a:rPr lang="es-ES" sz="2100" i="1" dirty="0"/>
              <a:t>s.v.</a:t>
            </a:r>
            <a:r>
              <a:rPr lang="es-ES" sz="2100" dirty="0"/>
              <a:t>).</a:t>
            </a:r>
            <a:r>
              <a:rPr lang="es-ES_tradnl" sz="2100" dirty="0"/>
              <a:t> </a:t>
            </a:r>
            <a:endParaRPr lang="es-ES" sz="2100" dirty="0"/>
          </a:p>
        </p:txBody>
      </p:sp>
      <p:sp>
        <p:nvSpPr>
          <p:cNvPr id="7" name="Rectángulo 6"/>
          <p:cNvSpPr/>
          <p:nvPr/>
        </p:nvSpPr>
        <p:spPr>
          <a:xfrm rot="16200000">
            <a:off x="-1218943" y="4040884"/>
            <a:ext cx="3170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</a:rPr>
              <a:t>Acepciones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10" name="Imagen 9" descr="Para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95085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2925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2356" y="0"/>
            <a:ext cx="9144000" cy="6858000"/>
            <a:chOff x="0" y="0"/>
            <a:chExt cx="9144000" cy="6858000"/>
          </a:xfrm>
        </p:grpSpPr>
        <p:sp>
          <p:nvSpPr>
            <p:cNvPr id="3" name="2 Rectángulo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noticias</a:t>
              </a:r>
              <a:endParaRPr lang="es-ES" dirty="0"/>
            </a:p>
          </p:txBody>
        </p:sp>
        <p:sp>
          <p:nvSpPr>
            <p:cNvPr id="4" name="3 Rectángulo redondeado"/>
            <p:cNvSpPr/>
            <p:nvPr/>
          </p:nvSpPr>
          <p:spPr>
            <a:xfrm>
              <a:off x="3563888" y="260648"/>
              <a:ext cx="4968552" cy="16561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Redondear rectángulo de esquina diagonal"/>
            <p:cNvSpPr/>
            <p:nvPr/>
          </p:nvSpPr>
          <p:spPr>
            <a:xfrm>
              <a:off x="755576" y="764704"/>
              <a:ext cx="8136904" cy="576064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779912" y="332656"/>
              <a:ext cx="4464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 smtClean="0">
                  <a:solidFill>
                    <a:schemeClr val="bg1"/>
                  </a:solidFill>
                  <a:latin typeface="Verdana" pitchFamily="34" charset="0"/>
                </a:rPr>
                <a:t>Una lanza por </a:t>
              </a:r>
              <a:r>
                <a:rPr lang="es-ES" sz="2400" i="1" dirty="0" smtClean="0">
                  <a:solidFill>
                    <a:schemeClr val="bg1"/>
                  </a:solidFill>
                  <a:latin typeface="Verdana" pitchFamily="34" charset="0"/>
                </a:rPr>
                <a:t>Clave</a:t>
              </a:r>
              <a:endParaRPr lang="es-ES" sz="2400" i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899592" y="5661248"/>
            <a:ext cx="7776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100" cap="small" dirty="0" err="1"/>
              <a:t>pron</a:t>
            </a:r>
            <a:r>
              <a:rPr lang="es-ES" sz="2100" dirty="0"/>
              <a:t>. En zonas del español meridional no debe confundirse con </a:t>
            </a:r>
            <a:r>
              <a:rPr lang="es-ES" sz="2100" i="1" dirty="0"/>
              <a:t>fijar</a:t>
            </a:r>
            <a:r>
              <a:rPr lang="es-ES" sz="2100" dirty="0"/>
              <a:t> (</a:t>
            </a:r>
            <a:r>
              <a:rPr lang="es-ES" sz="2100" i="1" dirty="0"/>
              <a:t>s.v. fisgar</a:t>
            </a:r>
            <a:r>
              <a:rPr lang="es-ES" sz="2100" dirty="0"/>
              <a:t>).</a:t>
            </a:r>
            <a:endParaRPr lang="es-ES_tradnl" sz="2100" dirty="0"/>
          </a:p>
        </p:txBody>
      </p:sp>
      <p:sp>
        <p:nvSpPr>
          <p:cNvPr id="7" name="Rectángulo 6"/>
          <p:cNvSpPr/>
          <p:nvPr/>
        </p:nvSpPr>
        <p:spPr>
          <a:xfrm rot="16200000">
            <a:off x="-1218943" y="4040884"/>
            <a:ext cx="3170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</a:rPr>
              <a:t>Pronunciación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8" name="Imagen 7" descr="fisga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5"/>
            <a:ext cx="806489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418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2356" y="0"/>
            <a:ext cx="9144000" cy="6858000"/>
            <a:chOff x="0" y="0"/>
            <a:chExt cx="9144000" cy="6858000"/>
          </a:xfrm>
        </p:grpSpPr>
        <p:sp>
          <p:nvSpPr>
            <p:cNvPr id="3" name="2 Rectángulo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noticias</a:t>
              </a:r>
              <a:endParaRPr lang="es-ES" dirty="0"/>
            </a:p>
          </p:txBody>
        </p:sp>
        <p:sp>
          <p:nvSpPr>
            <p:cNvPr id="4" name="3 Rectángulo redondeado"/>
            <p:cNvSpPr/>
            <p:nvPr/>
          </p:nvSpPr>
          <p:spPr>
            <a:xfrm>
              <a:off x="3563888" y="260648"/>
              <a:ext cx="4968552" cy="16561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Redondear rectángulo de esquina diagonal"/>
            <p:cNvSpPr/>
            <p:nvPr/>
          </p:nvSpPr>
          <p:spPr>
            <a:xfrm>
              <a:off x="755576" y="764704"/>
              <a:ext cx="8136904" cy="576064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779912" y="332656"/>
              <a:ext cx="4464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 smtClean="0">
                  <a:solidFill>
                    <a:schemeClr val="bg1"/>
                  </a:solidFill>
                  <a:latin typeface="Verdana" pitchFamily="34" charset="0"/>
                </a:rPr>
                <a:t>Una lanza por </a:t>
              </a:r>
              <a:r>
                <a:rPr lang="es-ES" sz="2400" i="1" dirty="0" smtClean="0">
                  <a:solidFill>
                    <a:schemeClr val="bg1"/>
                  </a:solidFill>
                  <a:latin typeface="Verdana" pitchFamily="34" charset="0"/>
                </a:rPr>
                <a:t>Clave</a:t>
              </a:r>
              <a:endParaRPr lang="es-ES" sz="2400" i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899592" y="5661248"/>
            <a:ext cx="7776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100" cap="small" dirty="0" err="1"/>
              <a:t>morf</a:t>
            </a:r>
            <a:r>
              <a:rPr lang="es-ES" sz="2100" cap="small" dirty="0"/>
              <a:t>. </a:t>
            </a:r>
            <a:r>
              <a:rPr lang="es-ES" sz="2100" dirty="0"/>
              <a:t>En zonas del español meridional se usa como femenino (</a:t>
            </a:r>
            <a:r>
              <a:rPr lang="es-ES" sz="2100" i="1" dirty="0"/>
              <a:t>s.v. bikini</a:t>
            </a:r>
            <a:r>
              <a:rPr lang="es-ES" sz="2100" cap="small" dirty="0"/>
              <a:t>).</a:t>
            </a:r>
            <a:endParaRPr lang="es-ES_tradnl" sz="2100" dirty="0"/>
          </a:p>
        </p:txBody>
      </p:sp>
      <p:sp>
        <p:nvSpPr>
          <p:cNvPr id="7" name="Rectángulo 6"/>
          <p:cNvSpPr/>
          <p:nvPr/>
        </p:nvSpPr>
        <p:spPr>
          <a:xfrm rot="16200000">
            <a:off x="-1218943" y="4040884"/>
            <a:ext cx="3170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</a:rPr>
              <a:t>Morfología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9" name="Imagen 8" descr="bikini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813690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911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54 Imagen" descr="fotolia_133236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588"/>
            <a:ext cx="4139952" cy="3145393"/>
          </a:xfrm>
          <a:prstGeom prst="rect">
            <a:avLst/>
          </a:prstGeom>
        </p:spPr>
      </p:pic>
      <p:sp>
        <p:nvSpPr>
          <p:cNvPr id="41" name="AutoShape 3"/>
          <p:cNvSpPr>
            <a:spLocks noChangeAspect="1" noChangeArrowheads="1" noTextEdit="1"/>
          </p:cNvSpPr>
          <p:nvPr/>
        </p:nvSpPr>
        <p:spPr bwMode="auto">
          <a:xfrm>
            <a:off x="0" y="812800"/>
            <a:ext cx="91440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8" name="Rectangle 37"/>
          <p:cNvSpPr>
            <a:spLocks noChangeArrowheads="1"/>
          </p:cNvSpPr>
          <p:nvPr/>
        </p:nvSpPr>
        <p:spPr bwMode="auto">
          <a:xfrm>
            <a:off x="467544" y="2924945"/>
            <a:ext cx="8280920" cy="367240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es-E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standard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language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serves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as a </a:t>
            </a:r>
            <a:r>
              <a:rPr lang="es-E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strong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3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unifying</a:t>
            </a:r>
            <a:r>
              <a:rPr lang="es-ES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force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state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as a symbol of </a:t>
            </a:r>
            <a:r>
              <a:rPr lang="es-E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its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3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independence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of </a:t>
            </a:r>
            <a:r>
              <a:rPr lang="es-E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other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states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[…] and as a </a:t>
            </a:r>
            <a:r>
              <a:rPr lang="es-E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marker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of </a:t>
            </a:r>
            <a:r>
              <a:rPr lang="es-E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its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3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difference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from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other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states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 (Hudson [1988]: 33).</a:t>
            </a:r>
          </a:p>
        </p:txBody>
      </p:sp>
      <p:sp>
        <p:nvSpPr>
          <p:cNvPr id="53" name="52 CuadroTexto"/>
          <p:cNvSpPr txBox="1"/>
          <p:nvPr/>
        </p:nvSpPr>
        <p:spPr>
          <a:xfrm>
            <a:off x="827584" y="148478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  <a:latin typeface="Verdana" pitchFamily="34" charset="0"/>
              </a:rPr>
              <a:t>Función separadora del estándar</a:t>
            </a:r>
            <a:endParaRPr lang="es-ES" sz="24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8177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2356" y="0"/>
            <a:ext cx="9144000" cy="6858000"/>
            <a:chOff x="0" y="0"/>
            <a:chExt cx="9144000" cy="6858000"/>
          </a:xfrm>
        </p:grpSpPr>
        <p:sp>
          <p:nvSpPr>
            <p:cNvPr id="3" name="2 Rectángulo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noticias</a:t>
              </a:r>
              <a:endParaRPr lang="es-ES" dirty="0"/>
            </a:p>
          </p:txBody>
        </p:sp>
        <p:sp>
          <p:nvSpPr>
            <p:cNvPr id="4" name="3 Rectángulo redondeado"/>
            <p:cNvSpPr/>
            <p:nvPr/>
          </p:nvSpPr>
          <p:spPr>
            <a:xfrm>
              <a:off x="3563888" y="260648"/>
              <a:ext cx="4968552" cy="16561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Redondear rectángulo de esquina diagonal"/>
            <p:cNvSpPr/>
            <p:nvPr/>
          </p:nvSpPr>
          <p:spPr>
            <a:xfrm>
              <a:off x="755576" y="764704"/>
              <a:ext cx="8136904" cy="576064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779912" y="332656"/>
              <a:ext cx="4464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 smtClean="0">
                  <a:solidFill>
                    <a:schemeClr val="bg1"/>
                  </a:solidFill>
                  <a:latin typeface="Verdana" pitchFamily="34" charset="0"/>
                </a:rPr>
                <a:t>Una lanza por </a:t>
              </a:r>
              <a:r>
                <a:rPr lang="es-ES" sz="2400" i="1" dirty="0" smtClean="0">
                  <a:solidFill>
                    <a:schemeClr val="bg1"/>
                  </a:solidFill>
                  <a:latin typeface="Verdana" pitchFamily="34" charset="0"/>
                </a:rPr>
                <a:t>Clave</a:t>
              </a:r>
              <a:endParaRPr lang="es-ES" sz="2400" i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899592" y="5661248"/>
            <a:ext cx="7776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100" cap="small" dirty="0" err="1"/>
              <a:t>sint</a:t>
            </a:r>
            <a:r>
              <a:rPr lang="es-ES" sz="2100" cap="small" dirty="0"/>
              <a:t>. </a:t>
            </a:r>
            <a:r>
              <a:rPr lang="es-ES" sz="2100" dirty="0"/>
              <a:t>Se admite su uso seguido de la preposición </a:t>
            </a:r>
            <a:r>
              <a:rPr lang="es-ES" sz="2100" i="1" dirty="0"/>
              <a:t>de</a:t>
            </a:r>
            <a:r>
              <a:rPr lang="es-ES" sz="2100" dirty="0"/>
              <a:t> (</a:t>
            </a:r>
            <a:r>
              <a:rPr lang="es-ES" sz="2100" i="1" dirty="0"/>
              <a:t>Está justo atrás de ese árbol</a:t>
            </a:r>
            <a:r>
              <a:rPr lang="es-ES" sz="2100" dirty="0"/>
              <a:t>), frecuente en zonas del español meridional (</a:t>
            </a:r>
            <a:r>
              <a:rPr lang="es-ES" sz="2100" i="1" dirty="0"/>
              <a:t>s.v. atrás</a:t>
            </a:r>
            <a:r>
              <a:rPr lang="es-ES" sz="2100" dirty="0"/>
              <a:t>).</a:t>
            </a:r>
            <a:endParaRPr lang="es-ES_tradnl" sz="2100" dirty="0"/>
          </a:p>
        </p:txBody>
      </p:sp>
      <p:sp>
        <p:nvSpPr>
          <p:cNvPr id="7" name="Rectángulo 6"/>
          <p:cNvSpPr/>
          <p:nvPr/>
        </p:nvSpPr>
        <p:spPr>
          <a:xfrm rot="16200000">
            <a:off x="-1218943" y="4040884"/>
            <a:ext cx="3170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</a:rPr>
              <a:t>Sintaxis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8" name="Imagen 7" descr="atrá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3"/>
            <a:ext cx="8136904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943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2356" y="0"/>
            <a:ext cx="9144000" cy="6858000"/>
            <a:chOff x="0" y="0"/>
            <a:chExt cx="9144000" cy="6858000"/>
          </a:xfrm>
        </p:grpSpPr>
        <p:sp>
          <p:nvSpPr>
            <p:cNvPr id="3" name="2 Rectángulo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noticias</a:t>
              </a:r>
              <a:endParaRPr lang="es-ES" dirty="0"/>
            </a:p>
          </p:txBody>
        </p:sp>
        <p:sp>
          <p:nvSpPr>
            <p:cNvPr id="4" name="3 Rectángulo redondeado"/>
            <p:cNvSpPr/>
            <p:nvPr/>
          </p:nvSpPr>
          <p:spPr>
            <a:xfrm>
              <a:off x="3563888" y="260648"/>
              <a:ext cx="4968552" cy="16561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Redondear rectángulo de esquina diagonal"/>
            <p:cNvSpPr/>
            <p:nvPr/>
          </p:nvSpPr>
          <p:spPr>
            <a:xfrm>
              <a:off x="755576" y="764704"/>
              <a:ext cx="8136904" cy="576064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779912" y="332656"/>
              <a:ext cx="4464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 smtClean="0">
                  <a:solidFill>
                    <a:schemeClr val="bg1"/>
                  </a:solidFill>
                  <a:latin typeface="Verdana" pitchFamily="34" charset="0"/>
                </a:rPr>
                <a:t>Una lanza por </a:t>
              </a:r>
              <a:r>
                <a:rPr lang="es-ES" sz="2400" i="1" dirty="0" smtClean="0">
                  <a:solidFill>
                    <a:schemeClr val="bg1"/>
                  </a:solidFill>
                  <a:latin typeface="Verdana" pitchFamily="34" charset="0"/>
                </a:rPr>
                <a:t>Clave</a:t>
              </a:r>
              <a:endParaRPr lang="es-ES" sz="2400" i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899592" y="5661248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cap="small" dirty="0"/>
              <a:t>uso</a:t>
            </a:r>
            <a:r>
              <a:rPr lang="es-ES" sz="2100" dirty="0"/>
              <a:t>. Se usa mucho en zonas del español meridional (</a:t>
            </a:r>
            <a:r>
              <a:rPr lang="es-ES" sz="2100" i="1" dirty="0"/>
              <a:t>s.v. plática</a:t>
            </a:r>
            <a:r>
              <a:rPr lang="es-ES" sz="2100" dirty="0"/>
              <a:t>).</a:t>
            </a:r>
            <a:endParaRPr lang="es-ES_tradnl" sz="2100" dirty="0"/>
          </a:p>
        </p:txBody>
      </p:sp>
      <p:sp>
        <p:nvSpPr>
          <p:cNvPr id="7" name="Rectángulo 6"/>
          <p:cNvSpPr/>
          <p:nvPr/>
        </p:nvSpPr>
        <p:spPr>
          <a:xfrm rot="16200000">
            <a:off x="-1218943" y="4040884"/>
            <a:ext cx="3170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</a:rPr>
              <a:t>Uso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9" name="Imagen 8" descr="plátic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813690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394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0" y="812800"/>
            <a:ext cx="91440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55" name="Freeform 31"/>
          <p:cNvSpPr>
            <a:spLocks noEditPoints="1"/>
          </p:cNvSpPr>
          <p:nvPr/>
        </p:nvSpPr>
        <p:spPr bwMode="auto">
          <a:xfrm>
            <a:off x="1135607" y="2168847"/>
            <a:ext cx="461963" cy="704850"/>
          </a:xfrm>
          <a:custGeom>
            <a:avLst/>
            <a:gdLst/>
            <a:ahLst/>
            <a:cxnLst>
              <a:cxn ang="0">
                <a:pos x="871" y="446"/>
              </a:cxn>
              <a:cxn ang="0">
                <a:pos x="860" y="509"/>
              </a:cxn>
              <a:cxn ang="0">
                <a:pos x="842" y="567"/>
              </a:cxn>
              <a:cxn ang="0">
                <a:pos x="815" y="621"/>
              </a:cxn>
              <a:cxn ang="0">
                <a:pos x="781" y="670"/>
              </a:cxn>
              <a:cxn ang="0">
                <a:pos x="737" y="715"/>
              </a:cxn>
              <a:cxn ang="0">
                <a:pos x="680" y="758"/>
              </a:cxn>
              <a:cxn ang="0">
                <a:pos x="615" y="793"/>
              </a:cxn>
              <a:cxn ang="0">
                <a:pos x="541" y="817"/>
              </a:cxn>
              <a:cxn ang="0">
                <a:pos x="455" y="832"/>
              </a:cxn>
              <a:cxn ang="0">
                <a:pos x="355" y="836"/>
              </a:cxn>
              <a:cxn ang="0">
                <a:pos x="0" y="1334"/>
              </a:cxn>
              <a:cxn ang="0">
                <a:pos x="391" y="0"/>
              </a:cxn>
              <a:cxn ang="0">
                <a:pos x="472" y="6"/>
              </a:cxn>
              <a:cxn ang="0">
                <a:pos x="544" y="15"/>
              </a:cxn>
              <a:cxn ang="0">
                <a:pos x="605" y="31"/>
              </a:cxn>
              <a:cxn ang="0">
                <a:pos x="662" y="54"/>
              </a:cxn>
              <a:cxn ang="0">
                <a:pos x="713" y="83"/>
              </a:cxn>
              <a:cxn ang="0">
                <a:pos x="765" y="125"/>
              </a:cxn>
              <a:cxn ang="0">
                <a:pos x="808" y="174"/>
              </a:cxn>
              <a:cxn ang="0">
                <a:pos x="841" y="230"/>
              </a:cxn>
              <a:cxn ang="0">
                <a:pos x="862" y="296"/>
              </a:cxn>
              <a:cxn ang="0">
                <a:pos x="872" y="375"/>
              </a:cxn>
              <a:cxn ang="0">
                <a:pos x="687" y="390"/>
              </a:cxn>
              <a:cxn ang="0">
                <a:pos x="682" y="343"/>
              </a:cxn>
              <a:cxn ang="0">
                <a:pos x="669" y="300"/>
              </a:cxn>
              <a:cxn ang="0">
                <a:pos x="649" y="263"/>
              </a:cxn>
              <a:cxn ang="0">
                <a:pos x="623" y="231"/>
              </a:cxn>
              <a:cxn ang="0">
                <a:pos x="590" y="204"/>
              </a:cxn>
              <a:cxn ang="0">
                <a:pos x="557" y="186"/>
              </a:cxn>
              <a:cxn ang="0">
                <a:pos x="519" y="172"/>
              </a:cxn>
              <a:cxn ang="0">
                <a:pos x="463" y="159"/>
              </a:cxn>
              <a:cxn ang="0">
                <a:pos x="352" y="152"/>
              </a:cxn>
              <a:cxn ang="0">
                <a:pos x="326" y="685"/>
              </a:cxn>
              <a:cxn ang="0">
                <a:pos x="402" y="683"/>
              </a:cxn>
              <a:cxn ang="0">
                <a:pos x="466" y="674"/>
              </a:cxn>
              <a:cxn ang="0">
                <a:pos x="518" y="661"/>
              </a:cxn>
              <a:cxn ang="0">
                <a:pos x="562" y="641"/>
              </a:cxn>
              <a:cxn ang="0">
                <a:pos x="600" y="615"/>
              </a:cxn>
              <a:cxn ang="0">
                <a:pos x="630" y="582"/>
              </a:cxn>
              <a:cxn ang="0">
                <a:pos x="654" y="549"/>
              </a:cxn>
              <a:cxn ang="0">
                <a:pos x="670" y="514"/>
              </a:cxn>
              <a:cxn ang="0">
                <a:pos x="681" y="476"/>
              </a:cxn>
              <a:cxn ang="0">
                <a:pos x="686" y="437"/>
              </a:cxn>
            </a:cxnLst>
            <a:rect l="0" t="0" r="r" b="b"/>
            <a:pathLst>
              <a:path w="872" h="1334">
                <a:moveTo>
                  <a:pt x="872" y="403"/>
                </a:moveTo>
                <a:lnTo>
                  <a:pt x="872" y="425"/>
                </a:lnTo>
                <a:lnTo>
                  <a:pt x="871" y="446"/>
                </a:lnTo>
                <a:lnTo>
                  <a:pt x="868" y="468"/>
                </a:lnTo>
                <a:lnTo>
                  <a:pt x="864" y="488"/>
                </a:lnTo>
                <a:lnTo>
                  <a:pt x="860" y="509"/>
                </a:lnTo>
                <a:lnTo>
                  <a:pt x="855" y="528"/>
                </a:lnTo>
                <a:lnTo>
                  <a:pt x="848" y="549"/>
                </a:lnTo>
                <a:lnTo>
                  <a:pt x="842" y="567"/>
                </a:lnTo>
                <a:lnTo>
                  <a:pt x="833" y="586"/>
                </a:lnTo>
                <a:lnTo>
                  <a:pt x="824" y="604"/>
                </a:lnTo>
                <a:lnTo>
                  <a:pt x="815" y="621"/>
                </a:lnTo>
                <a:lnTo>
                  <a:pt x="804" y="638"/>
                </a:lnTo>
                <a:lnTo>
                  <a:pt x="793" y="655"/>
                </a:lnTo>
                <a:lnTo>
                  <a:pt x="781" y="670"/>
                </a:lnTo>
                <a:lnTo>
                  <a:pt x="768" y="685"/>
                </a:lnTo>
                <a:lnTo>
                  <a:pt x="755" y="699"/>
                </a:lnTo>
                <a:lnTo>
                  <a:pt x="737" y="715"/>
                </a:lnTo>
                <a:lnTo>
                  <a:pt x="719" y="731"/>
                </a:lnTo>
                <a:lnTo>
                  <a:pt x="700" y="745"/>
                </a:lnTo>
                <a:lnTo>
                  <a:pt x="680" y="758"/>
                </a:lnTo>
                <a:lnTo>
                  <a:pt x="659" y="771"/>
                </a:lnTo>
                <a:lnTo>
                  <a:pt x="638" y="782"/>
                </a:lnTo>
                <a:lnTo>
                  <a:pt x="615" y="793"/>
                </a:lnTo>
                <a:lnTo>
                  <a:pt x="592" y="802"/>
                </a:lnTo>
                <a:lnTo>
                  <a:pt x="567" y="810"/>
                </a:lnTo>
                <a:lnTo>
                  <a:pt x="541" y="817"/>
                </a:lnTo>
                <a:lnTo>
                  <a:pt x="514" y="823"/>
                </a:lnTo>
                <a:lnTo>
                  <a:pt x="485" y="828"/>
                </a:lnTo>
                <a:lnTo>
                  <a:pt x="455" y="832"/>
                </a:lnTo>
                <a:lnTo>
                  <a:pt x="424" y="834"/>
                </a:lnTo>
                <a:lnTo>
                  <a:pt x="390" y="836"/>
                </a:lnTo>
                <a:lnTo>
                  <a:pt x="355" y="836"/>
                </a:lnTo>
                <a:lnTo>
                  <a:pt x="177" y="836"/>
                </a:lnTo>
                <a:lnTo>
                  <a:pt x="177" y="1334"/>
                </a:lnTo>
                <a:lnTo>
                  <a:pt x="0" y="1334"/>
                </a:lnTo>
                <a:lnTo>
                  <a:pt x="0" y="0"/>
                </a:lnTo>
                <a:lnTo>
                  <a:pt x="362" y="0"/>
                </a:lnTo>
                <a:lnTo>
                  <a:pt x="391" y="0"/>
                </a:lnTo>
                <a:lnTo>
                  <a:pt x="419" y="1"/>
                </a:lnTo>
                <a:lnTo>
                  <a:pt x="446" y="3"/>
                </a:lnTo>
                <a:lnTo>
                  <a:pt x="472" y="6"/>
                </a:lnTo>
                <a:lnTo>
                  <a:pt x="497" y="8"/>
                </a:lnTo>
                <a:lnTo>
                  <a:pt x="521" y="11"/>
                </a:lnTo>
                <a:lnTo>
                  <a:pt x="544" y="15"/>
                </a:lnTo>
                <a:lnTo>
                  <a:pt x="565" y="21"/>
                </a:lnTo>
                <a:lnTo>
                  <a:pt x="586" y="26"/>
                </a:lnTo>
                <a:lnTo>
                  <a:pt x="605" y="31"/>
                </a:lnTo>
                <a:lnTo>
                  <a:pt x="625" y="39"/>
                </a:lnTo>
                <a:lnTo>
                  <a:pt x="644" y="47"/>
                </a:lnTo>
                <a:lnTo>
                  <a:pt x="662" y="54"/>
                </a:lnTo>
                <a:lnTo>
                  <a:pt x="680" y="63"/>
                </a:lnTo>
                <a:lnTo>
                  <a:pt x="697" y="73"/>
                </a:lnTo>
                <a:lnTo>
                  <a:pt x="713" y="83"/>
                </a:lnTo>
                <a:lnTo>
                  <a:pt x="731" y="96"/>
                </a:lnTo>
                <a:lnTo>
                  <a:pt x="749" y="110"/>
                </a:lnTo>
                <a:lnTo>
                  <a:pt x="765" y="125"/>
                </a:lnTo>
                <a:lnTo>
                  <a:pt x="780" y="141"/>
                </a:lnTo>
                <a:lnTo>
                  <a:pt x="794" y="157"/>
                </a:lnTo>
                <a:lnTo>
                  <a:pt x="808" y="174"/>
                </a:lnTo>
                <a:lnTo>
                  <a:pt x="820" y="191"/>
                </a:lnTo>
                <a:lnTo>
                  <a:pt x="831" y="211"/>
                </a:lnTo>
                <a:lnTo>
                  <a:pt x="841" y="230"/>
                </a:lnTo>
                <a:lnTo>
                  <a:pt x="849" y="251"/>
                </a:lnTo>
                <a:lnTo>
                  <a:pt x="856" y="273"/>
                </a:lnTo>
                <a:lnTo>
                  <a:pt x="862" y="296"/>
                </a:lnTo>
                <a:lnTo>
                  <a:pt x="866" y="321"/>
                </a:lnTo>
                <a:lnTo>
                  <a:pt x="870" y="347"/>
                </a:lnTo>
                <a:lnTo>
                  <a:pt x="872" y="375"/>
                </a:lnTo>
                <a:lnTo>
                  <a:pt x="872" y="403"/>
                </a:lnTo>
                <a:close/>
                <a:moveTo>
                  <a:pt x="687" y="407"/>
                </a:moveTo>
                <a:lnTo>
                  <a:pt x="687" y="390"/>
                </a:lnTo>
                <a:lnTo>
                  <a:pt x="686" y="374"/>
                </a:lnTo>
                <a:lnTo>
                  <a:pt x="684" y="359"/>
                </a:lnTo>
                <a:lnTo>
                  <a:pt x="682" y="343"/>
                </a:lnTo>
                <a:lnTo>
                  <a:pt x="679" y="329"/>
                </a:lnTo>
                <a:lnTo>
                  <a:pt x="674" y="314"/>
                </a:lnTo>
                <a:lnTo>
                  <a:pt x="669" y="300"/>
                </a:lnTo>
                <a:lnTo>
                  <a:pt x="663" y="287"/>
                </a:lnTo>
                <a:lnTo>
                  <a:pt x="657" y="275"/>
                </a:lnTo>
                <a:lnTo>
                  <a:pt x="649" y="263"/>
                </a:lnTo>
                <a:lnTo>
                  <a:pt x="642" y="252"/>
                </a:lnTo>
                <a:lnTo>
                  <a:pt x="633" y="241"/>
                </a:lnTo>
                <a:lnTo>
                  <a:pt x="623" y="231"/>
                </a:lnTo>
                <a:lnTo>
                  <a:pt x="613" y="222"/>
                </a:lnTo>
                <a:lnTo>
                  <a:pt x="602" y="213"/>
                </a:lnTo>
                <a:lnTo>
                  <a:pt x="590" y="204"/>
                </a:lnTo>
                <a:lnTo>
                  <a:pt x="579" y="198"/>
                </a:lnTo>
                <a:lnTo>
                  <a:pt x="567" y="191"/>
                </a:lnTo>
                <a:lnTo>
                  <a:pt x="557" y="186"/>
                </a:lnTo>
                <a:lnTo>
                  <a:pt x="544" y="181"/>
                </a:lnTo>
                <a:lnTo>
                  <a:pt x="532" y="176"/>
                </a:lnTo>
                <a:lnTo>
                  <a:pt x="519" y="172"/>
                </a:lnTo>
                <a:lnTo>
                  <a:pt x="506" y="168"/>
                </a:lnTo>
                <a:lnTo>
                  <a:pt x="492" y="164"/>
                </a:lnTo>
                <a:lnTo>
                  <a:pt x="463" y="159"/>
                </a:lnTo>
                <a:lnTo>
                  <a:pt x="429" y="156"/>
                </a:lnTo>
                <a:lnTo>
                  <a:pt x="393" y="154"/>
                </a:lnTo>
                <a:lnTo>
                  <a:pt x="352" y="152"/>
                </a:lnTo>
                <a:lnTo>
                  <a:pt x="177" y="152"/>
                </a:lnTo>
                <a:lnTo>
                  <a:pt x="177" y="685"/>
                </a:lnTo>
                <a:lnTo>
                  <a:pt x="326" y="685"/>
                </a:lnTo>
                <a:lnTo>
                  <a:pt x="353" y="685"/>
                </a:lnTo>
                <a:lnTo>
                  <a:pt x="378" y="684"/>
                </a:lnTo>
                <a:lnTo>
                  <a:pt x="402" y="683"/>
                </a:lnTo>
                <a:lnTo>
                  <a:pt x="424" y="681"/>
                </a:lnTo>
                <a:lnTo>
                  <a:pt x="445" y="677"/>
                </a:lnTo>
                <a:lnTo>
                  <a:pt x="466" y="674"/>
                </a:lnTo>
                <a:lnTo>
                  <a:pt x="484" y="671"/>
                </a:lnTo>
                <a:lnTo>
                  <a:pt x="501" y="665"/>
                </a:lnTo>
                <a:lnTo>
                  <a:pt x="518" y="661"/>
                </a:lnTo>
                <a:lnTo>
                  <a:pt x="534" y="655"/>
                </a:lnTo>
                <a:lnTo>
                  <a:pt x="548" y="648"/>
                </a:lnTo>
                <a:lnTo>
                  <a:pt x="562" y="641"/>
                </a:lnTo>
                <a:lnTo>
                  <a:pt x="575" y="633"/>
                </a:lnTo>
                <a:lnTo>
                  <a:pt x="588" y="624"/>
                </a:lnTo>
                <a:lnTo>
                  <a:pt x="600" y="615"/>
                </a:lnTo>
                <a:lnTo>
                  <a:pt x="611" y="605"/>
                </a:lnTo>
                <a:lnTo>
                  <a:pt x="620" y="594"/>
                </a:lnTo>
                <a:lnTo>
                  <a:pt x="630" y="582"/>
                </a:lnTo>
                <a:lnTo>
                  <a:pt x="639" y="572"/>
                </a:lnTo>
                <a:lnTo>
                  <a:pt x="646" y="561"/>
                </a:lnTo>
                <a:lnTo>
                  <a:pt x="654" y="549"/>
                </a:lnTo>
                <a:lnTo>
                  <a:pt x="660" y="538"/>
                </a:lnTo>
                <a:lnTo>
                  <a:pt x="666" y="526"/>
                </a:lnTo>
                <a:lnTo>
                  <a:pt x="670" y="514"/>
                </a:lnTo>
                <a:lnTo>
                  <a:pt x="674" y="502"/>
                </a:lnTo>
                <a:lnTo>
                  <a:pt x="677" y="489"/>
                </a:lnTo>
                <a:lnTo>
                  <a:pt x="681" y="476"/>
                </a:lnTo>
                <a:lnTo>
                  <a:pt x="683" y="464"/>
                </a:lnTo>
                <a:lnTo>
                  <a:pt x="685" y="451"/>
                </a:lnTo>
                <a:lnTo>
                  <a:pt x="686" y="437"/>
                </a:lnTo>
                <a:lnTo>
                  <a:pt x="687" y="422"/>
                </a:lnTo>
                <a:lnTo>
                  <a:pt x="687" y="407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56" name="Freeform 32"/>
          <p:cNvSpPr>
            <a:spLocks noEditPoints="1"/>
          </p:cNvSpPr>
          <p:nvPr/>
        </p:nvSpPr>
        <p:spPr bwMode="auto">
          <a:xfrm>
            <a:off x="1653132" y="2330772"/>
            <a:ext cx="488950" cy="557213"/>
          </a:xfrm>
          <a:custGeom>
            <a:avLst/>
            <a:gdLst/>
            <a:ahLst/>
            <a:cxnLst>
              <a:cxn ang="0">
                <a:pos x="914" y="644"/>
              </a:cxn>
              <a:cxn ang="0">
                <a:pos x="883" y="771"/>
              </a:cxn>
              <a:cxn ang="0">
                <a:pos x="827" y="877"/>
              </a:cxn>
              <a:cxn ang="0">
                <a:pos x="747" y="962"/>
              </a:cxn>
              <a:cxn ang="0">
                <a:pos x="651" y="1020"/>
              </a:cxn>
              <a:cxn ang="0">
                <a:pos x="538" y="1051"/>
              </a:cxn>
              <a:cxn ang="0">
                <a:pos x="410" y="1053"/>
              </a:cxn>
              <a:cxn ang="0">
                <a:pos x="292" y="1028"/>
              </a:cxn>
              <a:cxn ang="0">
                <a:pos x="192" y="976"/>
              </a:cxn>
              <a:cxn ang="0">
                <a:pos x="109" y="896"/>
              </a:cxn>
              <a:cxn ang="0">
                <a:pos x="48" y="794"/>
              </a:cxn>
              <a:cxn ang="0">
                <a:pos x="12" y="671"/>
              </a:cxn>
              <a:cxn ang="0">
                <a:pos x="0" y="528"/>
              </a:cxn>
              <a:cxn ang="0">
                <a:pos x="12" y="385"/>
              </a:cxn>
              <a:cxn ang="0">
                <a:pos x="48" y="262"/>
              </a:cxn>
              <a:cxn ang="0">
                <a:pos x="109" y="160"/>
              </a:cxn>
              <a:cxn ang="0">
                <a:pos x="192" y="80"/>
              </a:cxn>
              <a:cxn ang="0">
                <a:pos x="292" y="27"/>
              </a:cxn>
              <a:cxn ang="0">
                <a:pos x="410" y="2"/>
              </a:cxn>
              <a:cxn ang="0">
                <a:pos x="538" y="4"/>
              </a:cxn>
              <a:cxn ang="0">
                <a:pos x="651" y="35"/>
              </a:cxn>
              <a:cxn ang="0">
                <a:pos x="747" y="93"/>
              </a:cxn>
              <a:cxn ang="0">
                <a:pos x="827" y="178"/>
              </a:cxn>
              <a:cxn ang="0">
                <a:pos x="883" y="285"/>
              </a:cxn>
              <a:cxn ang="0">
                <a:pos x="914" y="412"/>
              </a:cxn>
              <a:cxn ang="0">
                <a:pos x="749" y="528"/>
              </a:cxn>
              <a:cxn ang="0">
                <a:pos x="742" y="417"/>
              </a:cxn>
              <a:cxn ang="0">
                <a:pos x="719" y="324"/>
              </a:cxn>
              <a:cxn ang="0">
                <a:pos x="682" y="251"/>
              </a:cxn>
              <a:cxn ang="0">
                <a:pos x="632" y="197"/>
              </a:cxn>
              <a:cxn ang="0">
                <a:pos x="569" y="163"/>
              </a:cxn>
              <a:cxn ang="0">
                <a:pos x="494" y="147"/>
              </a:cxn>
              <a:cxn ang="0">
                <a:pos x="412" y="148"/>
              </a:cxn>
              <a:cxn ang="0">
                <a:pos x="340" y="168"/>
              </a:cxn>
              <a:cxn ang="0">
                <a:pos x="279" y="207"/>
              </a:cxn>
              <a:cxn ang="0">
                <a:pos x="231" y="264"/>
              </a:cxn>
              <a:cxn ang="0">
                <a:pos x="197" y="341"/>
              </a:cxn>
              <a:cxn ang="0">
                <a:pos x="178" y="437"/>
              </a:cxn>
              <a:cxn ang="0">
                <a:pos x="174" y="551"/>
              </a:cxn>
              <a:cxn ang="0">
                <a:pos x="183" y="657"/>
              </a:cxn>
              <a:cxn ang="0">
                <a:pos x="209" y="743"/>
              </a:cxn>
              <a:cxn ang="0">
                <a:pos x="249" y="813"/>
              </a:cxn>
              <a:cxn ang="0">
                <a:pos x="302" y="864"/>
              </a:cxn>
              <a:cxn ang="0">
                <a:pos x="368" y="896"/>
              </a:cxn>
              <a:cxn ang="0">
                <a:pos x="445" y="910"/>
              </a:cxn>
              <a:cxn ang="0">
                <a:pos x="525" y="904"/>
              </a:cxn>
              <a:cxn ang="0">
                <a:pos x="594" y="880"/>
              </a:cxn>
              <a:cxn ang="0">
                <a:pos x="652" y="837"/>
              </a:cxn>
              <a:cxn ang="0">
                <a:pos x="698" y="774"/>
              </a:cxn>
              <a:cxn ang="0">
                <a:pos x="730" y="694"/>
              </a:cxn>
              <a:cxn ang="0">
                <a:pos x="746" y="596"/>
              </a:cxn>
            </a:cxnLst>
            <a:rect l="0" t="0" r="r" b="b"/>
            <a:pathLst>
              <a:path w="922" h="1055">
                <a:moveTo>
                  <a:pt x="922" y="528"/>
                </a:moveTo>
                <a:lnTo>
                  <a:pt x="922" y="558"/>
                </a:lnTo>
                <a:lnTo>
                  <a:pt x="921" y="587"/>
                </a:lnTo>
                <a:lnTo>
                  <a:pt x="918" y="615"/>
                </a:lnTo>
                <a:lnTo>
                  <a:pt x="914" y="644"/>
                </a:lnTo>
                <a:lnTo>
                  <a:pt x="910" y="671"/>
                </a:lnTo>
                <a:lnTo>
                  <a:pt x="905" y="696"/>
                </a:lnTo>
                <a:lnTo>
                  <a:pt x="898" y="722"/>
                </a:lnTo>
                <a:lnTo>
                  <a:pt x="891" y="747"/>
                </a:lnTo>
                <a:lnTo>
                  <a:pt x="883" y="771"/>
                </a:lnTo>
                <a:lnTo>
                  <a:pt x="873" y="794"/>
                </a:lnTo>
                <a:lnTo>
                  <a:pt x="864" y="815"/>
                </a:lnTo>
                <a:lnTo>
                  <a:pt x="852" y="837"/>
                </a:lnTo>
                <a:lnTo>
                  <a:pt x="840" y="857"/>
                </a:lnTo>
                <a:lnTo>
                  <a:pt x="827" y="877"/>
                </a:lnTo>
                <a:lnTo>
                  <a:pt x="812" y="896"/>
                </a:lnTo>
                <a:lnTo>
                  <a:pt x="797" y="914"/>
                </a:lnTo>
                <a:lnTo>
                  <a:pt x="782" y="931"/>
                </a:lnTo>
                <a:lnTo>
                  <a:pt x="764" y="947"/>
                </a:lnTo>
                <a:lnTo>
                  <a:pt x="747" y="962"/>
                </a:lnTo>
                <a:lnTo>
                  <a:pt x="729" y="976"/>
                </a:lnTo>
                <a:lnTo>
                  <a:pt x="710" y="988"/>
                </a:lnTo>
                <a:lnTo>
                  <a:pt x="691" y="1000"/>
                </a:lnTo>
                <a:lnTo>
                  <a:pt x="671" y="1011"/>
                </a:lnTo>
                <a:lnTo>
                  <a:pt x="651" y="1020"/>
                </a:lnTo>
                <a:lnTo>
                  <a:pt x="629" y="1028"/>
                </a:lnTo>
                <a:lnTo>
                  <a:pt x="607" y="1036"/>
                </a:lnTo>
                <a:lnTo>
                  <a:pt x="584" y="1042"/>
                </a:lnTo>
                <a:lnTo>
                  <a:pt x="561" y="1046"/>
                </a:lnTo>
                <a:lnTo>
                  <a:pt x="538" y="1051"/>
                </a:lnTo>
                <a:lnTo>
                  <a:pt x="513" y="1053"/>
                </a:lnTo>
                <a:lnTo>
                  <a:pt x="487" y="1055"/>
                </a:lnTo>
                <a:lnTo>
                  <a:pt x="461" y="1055"/>
                </a:lnTo>
                <a:lnTo>
                  <a:pt x="435" y="1055"/>
                </a:lnTo>
                <a:lnTo>
                  <a:pt x="410" y="1053"/>
                </a:lnTo>
                <a:lnTo>
                  <a:pt x="385" y="1051"/>
                </a:lnTo>
                <a:lnTo>
                  <a:pt x="360" y="1046"/>
                </a:lnTo>
                <a:lnTo>
                  <a:pt x="338" y="1042"/>
                </a:lnTo>
                <a:lnTo>
                  <a:pt x="314" y="1036"/>
                </a:lnTo>
                <a:lnTo>
                  <a:pt x="292" y="1028"/>
                </a:lnTo>
                <a:lnTo>
                  <a:pt x="271" y="1020"/>
                </a:lnTo>
                <a:lnTo>
                  <a:pt x="250" y="1011"/>
                </a:lnTo>
                <a:lnTo>
                  <a:pt x="230" y="1000"/>
                </a:lnTo>
                <a:lnTo>
                  <a:pt x="211" y="988"/>
                </a:lnTo>
                <a:lnTo>
                  <a:pt x="192" y="976"/>
                </a:lnTo>
                <a:lnTo>
                  <a:pt x="175" y="962"/>
                </a:lnTo>
                <a:lnTo>
                  <a:pt x="157" y="947"/>
                </a:lnTo>
                <a:lnTo>
                  <a:pt x="140" y="931"/>
                </a:lnTo>
                <a:lnTo>
                  <a:pt x="124" y="914"/>
                </a:lnTo>
                <a:lnTo>
                  <a:pt x="109" y="896"/>
                </a:lnTo>
                <a:lnTo>
                  <a:pt x="95" y="877"/>
                </a:lnTo>
                <a:lnTo>
                  <a:pt x="82" y="857"/>
                </a:lnTo>
                <a:lnTo>
                  <a:pt x="70" y="837"/>
                </a:lnTo>
                <a:lnTo>
                  <a:pt x="58" y="815"/>
                </a:lnTo>
                <a:lnTo>
                  <a:pt x="48" y="794"/>
                </a:lnTo>
                <a:lnTo>
                  <a:pt x="39" y="771"/>
                </a:lnTo>
                <a:lnTo>
                  <a:pt x="31" y="747"/>
                </a:lnTo>
                <a:lnTo>
                  <a:pt x="23" y="722"/>
                </a:lnTo>
                <a:lnTo>
                  <a:pt x="17" y="696"/>
                </a:lnTo>
                <a:lnTo>
                  <a:pt x="12" y="671"/>
                </a:lnTo>
                <a:lnTo>
                  <a:pt x="7" y="644"/>
                </a:lnTo>
                <a:lnTo>
                  <a:pt x="4" y="615"/>
                </a:lnTo>
                <a:lnTo>
                  <a:pt x="1" y="587"/>
                </a:lnTo>
                <a:lnTo>
                  <a:pt x="0" y="558"/>
                </a:lnTo>
                <a:lnTo>
                  <a:pt x="0" y="528"/>
                </a:lnTo>
                <a:lnTo>
                  <a:pt x="0" y="498"/>
                </a:lnTo>
                <a:lnTo>
                  <a:pt x="1" y="469"/>
                </a:lnTo>
                <a:lnTo>
                  <a:pt x="4" y="439"/>
                </a:lnTo>
                <a:lnTo>
                  <a:pt x="7" y="412"/>
                </a:lnTo>
                <a:lnTo>
                  <a:pt x="12" y="385"/>
                </a:lnTo>
                <a:lnTo>
                  <a:pt x="17" y="358"/>
                </a:lnTo>
                <a:lnTo>
                  <a:pt x="23" y="334"/>
                </a:lnTo>
                <a:lnTo>
                  <a:pt x="31" y="309"/>
                </a:lnTo>
                <a:lnTo>
                  <a:pt x="39" y="285"/>
                </a:lnTo>
                <a:lnTo>
                  <a:pt x="48" y="262"/>
                </a:lnTo>
                <a:lnTo>
                  <a:pt x="58" y="241"/>
                </a:lnTo>
                <a:lnTo>
                  <a:pt x="70" y="219"/>
                </a:lnTo>
                <a:lnTo>
                  <a:pt x="82" y="199"/>
                </a:lnTo>
                <a:lnTo>
                  <a:pt x="95" y="178"/>
                </a:lnTo>
                <a:lnTo>
                  <a:pt x="109" y="160"/>
                </a:lnTo>
                <a:lnTo>
                  <a:pt x="124" y="141"/>
                </a:lnTo>
                <a:lnTo>
                  <a:pt x="140" y="124"/>
                </a:lnTo>
                <a:lnTo>
                  <a:pt x="157" y="108"/>
                </a:lnTo>
                <a:lnTo>
                  <a:pt x="175" y="93"/>
                </a:lnTo>
                <a:lnTo>
                  <a:pt x="192" y="80"/>
                </a:lnTo>
                <a:lnTo>
                  <a:pt x="211" y="67"/>
                </a:lnTo>
                <a:lnTo>
                  <a:pt x="230" y="55"/>
                </a:lnTo>
                <a:lnTo>
                  <a:pt x="250" y="44"/>
                </a:lnTo>
                <a:lnTo>
                  <a:pt x="271" y="35"/>
                </a:lnTo>
                <a:lnTo>
                  <a:pt x="292" y="27"/>
                </a:lnTo>
                <a:lnTo>
                  <a:pt x="314" y="19"/>
                </a:lnTo>
                <a:lnTo>
                  <a:pt x="338" y="14"/>
                </a:lnTo>
                <a:lnTo>
                  <a:pt x="360" y="8"/>
                </a:lnTo>
                <a:lnTo>
                  <a:pt x="385" y="4"/>
                </a:lnTo>
                <a:lnTo>
                  <a:pt x="410" y="2"/>
                </a:lnTo>
                <a:lnTo>
                  <a:pt x="435" y="0"/>
                </a:lnTo>
                <a:lnTo>
                  <a:pt x="461" y="0"/>
                </a:lnTo>
                <a:lnTo>
                  <a:pt x="487" y="0"/>
                </a:lnTo>
                <a:lnTo>
                  <a:pt x="513" y="2"/>
                </a:lnTo>
                <a:lnTo>
                  <a:pt x="538" y="4"/>
                </a:lnTo>
                <a:lnTo>
                  <a:pt x="561" y="8"/>
                </a:lnTo>
                <a:lnTo>
                  <a:pt x="584" y="14"/>
                </a:lnTo>
                <a:lnTo>
                  <a:pt x="607" y="19"/>
                </a:lnTo>
                <a:lnTo>
                  <a:pt x="629" y="27"/>
                </a:lnTo>
                <a:lnTo>
                  <a:pt x="651" y="35"/>
                </a:lnTo>
                <a:lnTo>
                  <a:pt x="671" y="44"/>
                </a:lnTo>
                <a:lnTo>
                  <a:pt x="691" y="55"/>
                </a:lnTo>
                <a:lnTo>
                  <a:pt x="710" y="67"/>
                </a:lnTo>
                <a:lnTo>
                  <a:pt x="729" y="80"/>
                </a:lnTo>
                <a:lnTo>
                  <a:pt x="747" y="93"/>
                </a:lnTo>
                <a:lnTo>
                  <a:pt x="764" y="108"/>
                </a:lnTo>
                <a:lnTo>
                  <a:pt x="782" y="124"/>
                </a:lnTo>
                <a:lnTo>
                  <a:pt x="797" y="141"/>
                </a:lnTo>
                <a:lnTo>
                  <a:pt x="812" y="160"/>
                </a:lnTo>
                <a:lnTo>
                  <a:pt x="827" y="178"/>
                </a:lnTo>
                <a:lnTo>
                  <a:pt x="840" y="199"/>
                </a:lnTo>
                <a:lnTo>
                  <a:pt x="852" y="219"/>
                </a:lnTo>
                <a:lnTo>
                  <a:pt x="864" y="241"/>
                </a:lnTo>
                <a:lnTo>
                  <a:pt x="873" y="262"/>
                </a:lnTo>
                <a:lnTo>
                  <a:pt x="883" y="285"/>
                </a:lnTo>
                <a:lnTo>
                  <a:pt x="891" y="309"/>
                </a:lnTo>
                <a:lnTo>
                  <a:pt x="898" y="334"/>
                </a:lnTo>
                <a:lnTo>
                  <a:pt x="905" y="358"/>
                </a:lnTo>
                <a:lnTo>
                  <a:pt x="910" y="385"/>
                </a:lnTo>
                <a:lnTo>
                  <a:pt x="914" y="412"/>
                </a:lnTo>
                <a:lnTo>
                  <a:pt x="918" y="439"/>
                </a:lnTo>
                <a:lnTo>
                  <a:pt x="921" y="469"/>
                </a:lnTo>
                <a:lnTo>
                  <a:pt x="922" y="498"/>
                </a:lnTo>
                <a:lnTo>
                  <a:pt x="922" y="528"/>
                </a:lnTo>
                <a:close/>
                <a:moveTo>
                  <a:pt x="749" y="528"/>
                </a:moveTo>
                <a:lnTo>
                  <a:pt x="748" y="504"/>
                </a:lnTo>
                <a:lnTo>
                  <a:pt x="748" y="480"/>
                </a:lnTo>
                <a:lnTo>
                  <a:pt x="746" y="459"/>
                </a:lnTo>
                <a:lnTo>
                  <a:pt x="744" y="437"/>
                </a:lnTo>
                <a:lnTo>
                  <a:pt x="742" y="417"/>
                </a:lnTo>
                <a:lnTo>
                  <a:pt x="738" y="396"/>
                </a:lnTo>
                <a:lnTo>
                  <a:pt x="734" y="377"/>
                </a:lnTo>
                <a:lnTo>
                  <a:pt x="730" y="358"/>
                </a:lnTo>
                <a:lnTo>
                  <a:pt x="724" y="341"/>
                </a:lnTo>
                <a:lnTo>
                  <a:pt x="719" y="324"/>
                </a:lnTo>
                <a:lnTo>
                  <a:pt x="713" y="308"/>
                </a:lnTo>
                <a:lnTo>
                  <a:pt x="706" y="293"/>
                </a:lnTo>
                <a:lnTo>
                  <a:pt x="698" y="278"/>
                </a:lnTo>
                <a:lnTo>
                  <a:pt x="691" y="264"/>
                </a:lnTo>
                <a:lnTo>
                  <a:pt x="682" y="251"/>
                </a:lnTo>
                <a:lnTo>
                  <a:pt x="673" y="240"/>
                </a:lnTo>
                <a:lnTo>
                  <a:pt x="663" y="228"/>
                </a:lnTo>
                <a:lnTo>
                  <a:pt x="653" y="217"/>
                </a:lnTo>
                <a:lnTo>
                  <a:pt x="642" y="207"/>
                </a:lnTo>
                <a:lnTo>
                  <a:pt x="632" y="197"/>
                </a:lnTo>
                <a:lnTo>
                  <a:pt x="620" y="189"/>
                </a:lnTo>
                <a:lnTo>
                  <a:pt x="608" y="181"/>
                </a:lnTo>
                <a:lnTo>
                  <a:pt x="595" y="175"/>
                </a:lnTo>
                <a:lnTo>
                  <a:pt x="582" y="168"/>
                </a:lnTo>
                <a:lnTo>
                  <a:pt x="569" y="163"/>
                </a:lnTo>
                <a:lnTo>
                  <a:pt x="555" y="158"/>
                </a:lnTo>
                <a:lnTo>
                  <a:pt x="540" y="154"/>
                </a:lnTo>
                <a:lnTo>
                  <a:pt x="526" y="151"/>
                </a:lnTo>
                <a:lnTo>
                  <a:pt x="509" y="148"/>
                </a:lnTo>
                <a:lnTo>
                  <a:pt x="494" y="147"/>
                </a:lnTo>
                <a:lnTo>
                  <a:pt x="478" y="145"/>
                </a:lnTo>
                <a:lnTo>
                  <a:pt x="461" y="145"/>
                </a:lnTo>
                <a:lnTo>
                  <a:pt x="445" y="145"/>
                </a:lnTo>
                <a:lnTo>
                  <a:pt x="428" y="147"/>
                </a:lnTo>
                <a:lnTo>
                  <a:pt x="412" y="148"/>
                </a:lnTo>
                <a:lnTo>
                  <a:pt x="397" y="151"/>
                </a:lnTo>
                <a:lnTo>
                  <a:pt x="382" y="154"/>
                </a:lnTo>
                <a:lnTo>
                  <a:pt x="367" y="158"/>
                </a:lnTo>
                <a:lnTo>
                  <a:pt x="353" y="163"/>
                </a:lnTo>
                <a:lnTo>
                  <a:pt x="340" y="168"/>
                </a:lnTo>
                <a:lnTo>
                  <a:pt x="327" y="175"/>
                </a:lnTo>
                <a:lnTo>
                  <a:pt x="314" y="181"/>
                </a:lnTo>
                <a:lnTo>
                  <a:pt x="302" y="189"/>
                </a:lnTo>
                <a:lnTo>
                  <a:pt x="290" y="197"/>
                </a:lnTo>
                <a:lnTo>
                  <a:pt x="279" y="207"/>
                </a:lnTo>
                <a:lnTo>
                  <a:pt x="269" y="217"/>
                </a:lnTo>
                <a:lnTo>
                  <a:pt x="259" y="228"/>
                </a:lnTo>
                <a:lnTo>
                  <a:pt x="249" y="240"/>
                </a:lnTo>
                <a:lnTo>
                  <a:pt x="239" y="251"/>
                </a:lnTo>
                <a:lnTo>
                  <a:pt x="231" y="264"/>
                </a:lnTo>
                <a:lnTo>
                  <a:pt x="223" y="278"/>
                </a:lnTo>
                <a:lnTo>
                  <a:pt x="216" y="293"/>
                </a:lnTo>
                <a:lnTo>
                  <a:pt x="209" y="308"/>
                </a:lnTo>
                <a:lnTo>
                  <a:pt x="203" y="324"/>
                </a:lnTo>
                <a:lnTo>
                  <a:pt x="197" y="341"/>
                </a:lnTo>
                <a:lnTo>
                  <a:pt x="192" y="358"/>
                </a:lnTo>
                <a:lnTo>
                  <a:pt x="188" y="377"/>
                </a:lnTo>
                <a:lnTo>
                  <a:pt x="183" y="396"/>
                </a:lnTo>
                <a:lnTo>
                  <a:pt x="180" y="417"/>
                </a:lnTo>
                <a:lnTo>
                  <a:pt x="178" y="437"/>
                </a:lnTo>
                <a:lnTo>
                  <a:pt x="176" y="459"/>
                </a:lnTo>
                <a:lnTo>
                  <a:pt x="175" y="480"/>
                </a:lnTo>
                <a:lnTo>
                  <a:pt x="174" y="504"/>
                </a:lnTo>
                <a:lnTo>
                  <a:pt x="173" y="528"/>
                </a:lnTo>
                <a:lnTo>
                  <a:pt x="174" y="551"/>
                </a:lnTo>
                <a:lnTo>
                  <a:pt x="175" y="573"/>
                </a:lnTo>
                <a:lnTo>
                  <a:pt x="176" y="595"/>
                </a:lnTo>
                <a:lnTo>
                  <a:pt x="178" y="617"/>
                </a:lnTo>
                <a:lnTo>
                  <a:pt x="180" y="636"/>
                </a:lnTo>
                <a:lnTo>
                  <a:pt x="183" y="657"/>
                </a:lnTo>
                <a:lnTo>
                  <a:pt x="188" y="675"/>
                </a:lnTo>
                <a:lnTo>
                  <a:pt x="192" y="693"/>
                </a:lnTo>
                <a:lnTo>
                  <a:pt x="197" y="711"/>
                </a:lnTo>
                <a:lnTo>
                  <a:pt x="203" y="728"/>
                </a:lnTo>
                <a:lnTo>
                  <a:pt x="209" y="743"/>
                </a:lnTo>
                <a:lnTo>
                  <a:pt x="216" y="759"/>
                </a:lnTo>
                <a:lnTo>
                  <a:pt x="223" y="773"/>
                </a:lnTo>
                <a:lnTo>
                  <a:pt x="231" y="787"/>
                </a:lnTo>
                <a:lnTo>
                  <a:pt x="239" y="800"/>
                </a:lnTo>
                <a:lnTo>
                  <a:pt x="249" y="813"/>
                </a:lnTo>
                <a:lnTo>
                  <a:pt x="259" y="825"/>
                </a:lnTo>
                <a:lnTo>
                  <a:pt x="269" y="836"/>
                </a:lnTo>
                <a:lnTo>
                  <a:pt x="279" y="846"/>
                </a:lnTo>
                <a:lnTo>
                  <a:pt x="291" y="855"/>
                </a:lnTo>
                <a:lnTo>
                  <a:pt x="302" y="864"/>
                </a:lnTo>
                <a:lnTo>
                  <a:pt x="315" y="873"/>
                </a:lnTo>
                <a:lnTo>
                  <a:pt x="327" y="879"/>
                </a:lnTo>
                <a:lnTo>
                  <a:pt x="340" y="885"/>
                </a:lnTo>
                <a:lnTo>
                  <a:pt x="354" y="892"/>
                </a:lnTo>
                <a:lnTo>
                  <a:pt x="368" y="896"/>
                </a:lnTo>
                <a:lnTo>
                  <a:pt x="382" y="901"/>
                </a:lnTo>
                <a:lnTo>
                  <a:pt x="397" y="904"/>
                </a:lnTo>
                <a:lnTo>
                  <a:pt x="412" y="907"/>
                </a:lnTo>
                <a:lnTo>
                  <a:pt x="428" y="908"/>
                </a:lnTo>
                <a:lnTo>
                  <a:pt x="445" y="910"/>
                </a:lnTo>
                <a:lnTo>
                  <a:pt x="461" y="910"/>
                </a:lnTo>
                <a:lnTo>
                  <a:pt x="478" y="910"/>
                </a:lnTo>
                <a:lnTo>
                  <a:pt x="494" y="909"/>
                </a:lnTo>
                <a:lnTo>
                  <a:pt x="509" y="907"/>
                </a:lnTo>
                <a:lnTo>
                  <a:pt x="525" y="904"/>
                </a:lnTo>
                <a:lnTo>
                  <a:pt x="540" y="901"/>
                </a:lnTo>
                <a:lnTo>
                  <a:pt x="554" y="896"/>
                </a:lnTo>
                <a:lnTo>
                  <a:pt x="568" y="892"/>
                </a:lnTo>
                <a:lnTo>
                  <a:pt x="581" y="887"/>
                </a:lnTo>
                <a:lnTo>
                  <a:pt x="594" y="880"/>
                </a:lnTo>
                <a:lnTo>
                  <a:pt x="607" y="873"/>
                </a:lnTo>
                <a:lnTo>
                  <a:pt x="619" y="865"/>
                </a:lnTo>
                <a:lnTo>
                  <a:pt x="630" y="856"/>
                </a:lnTo>
                <a:lnTo>
                  <a:pt x="641" y="847"/>
                </a:lnTo>
                <a:lnTo>
                  <a:pt x="652" y="837"/>
                </a:lnTo>
                <a:lnTo>
                  <a:pt x="663" y="826"/>
                </a:lnTo>
                <a:lnTo>
                  <a:pt x="673" y="814"/>
                </a:lnTo>
                <a:lnTo>
                  <a:pt x="681" y="801"/>
                </a:lnTo>
                <a:lnTo>
                  <a:pt x="690" y="788"/>
                </a:lnTo>
                <a:lnTo>
                  <a:pt x="698" y="774"/>
                </a:lnTo>
                <a:lnTo>
                  <a:pt x="706" y="760"/>
                </a:lnTo>
                <a:lnTo>
                  <a:pt x="713" y="745"/>
                </a:lnTo>
                <a:lnTo>
                  <a:pt x="719" y="729"/>
                </a:lnTo>
                <a:lnTo>
                  <a:pt x="724" y="712"/>
                </a:lnTo>
                <a:lnTo>
                  <a:pt x="730" y="694"/>
                </a:lnTo>
                <a:lnTo>
                  <a:pt x="734" y="676"/>
                </a:lnTo>
                <a:lnTo>
                  <a:pt x="738" y="657"/>
                </a:lnTo>
                <a:lnTo>
                  <a:pt x="742" y="637"/>
                </a:lnTo>
                <a:lnTo>
                  <a:pt x="744" y="617"/>
                </a:lnTo>
                <a:lnTo>
                  <a:pt x="746" y="596"/>
                </a:lnTo>
                <a:lnTo>
                  <a:pt x="748" y="573"/>
                </a:lnTo>
                <a:lnTo>
                  <a:pt x="748" y="551"/>
                </a:lnTo>
                <a:lnTo>
                  <a:pt x="749" y="52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57" name="Freeform 33"/>
          <p:cNvSpPr>
            <a:spLocks/>
          </p:cNvSpPr>
          <p:nvPr/>
        </p:nvSpPr>
        <p:spPr bwMode="auto">
          <a:xfrm>
            <a:off x="2280195" y="2345060"/>
            <a:ext cx="330200" cy="528638"/>
          </a:xfrm>
          <a:custGeom>
            <a:avLst/>
            <a:gdLst/>
            <a:ahLst/>
            <a:cxnLst>
              <a:cxn ang="0">
                <a:pos x="625" y="185"/>
              </a:cxn>
              <a:cxn ang="0">
                <a:pos x="616" y="185"/>
              </a:cxn>
              <a:cxn ang="0">
                <a:pos x="597" y="180"/>
              </a:cxn>
              <a:cxn ang="0">
                <a:pos x="578" y="176"/>
              </a:cxn>
              <a:cxn ang="0">
                <a:pos x="561" y="174"/>
              </a:cxn>
              <a:cxn ang="0">
                <a:pos x="543" y="170"/>
              </a:cxn>
              <a:cxn ang="0">
                <a:pos x="524" y="169"/>
              </a:cxn>
              <a:cxn ang="0">
                <a:pos x="504" y="168"/>
              </a:cxn>
              <a:cxn ang="0">
                <a:pos x="482" y="167"/>
              </a:cxn>
              <a:cxn ang="0">
                <a:pos x="458" y="167"/>
              </a:cxn>
              <a:cxn ang="0">
                <a:pos x="440" y="167"/>
              </a:cxn>
              <a:cxn ang="0">
                <a:pos x="421" y="169"/>
              </a:cxn>
              <a:cxn ang="0">
                <a:pos x="401" y="172"/>
              </a:cxn>
              <a:cxn ang="0">
                <a:pos x="383" y="176"/>
              </a:cxn>
              <a:cxn ang="0">
                <a:pos x="363" y="180"/>
              </a:cxn>
              <a:cxn ang="0">
                <a:pos x="345" y="187"/>
              </a:cxn>
              <a:cxn ang="0">
                <a:pos x="327" y="193"/>
              </a:cxn>
              <a:cxn ang="0">
                <a:pos x="308" y="202"/>
              </a:cxn>
              <a:cxn ang="0">
                <a:pos x="291" y="210"/>
              </a:cxn>
              <a:cxn ang="0">
                <a:pos x="273" y="220"/>
              </a:cxn>
              <a:cxn ang="0">
                <a:pos x="255" y="230"/>
              </a:cxn>
              <a:cxn ang="0">
                <a:pos x="237" y="241"/>
              </a:cxn>
              <a:cxn ang="0">
                <a:pos x="220" y="253"/>
              </a:cxn>
              <a:cxn ang="0">
                <a:pos x="202" y="264"/>
              </a:cxn>
              <a:cxn ang="0">
                <a:pos x="185" y="277"/>
              </a:cxn>
              <a:cxn ang="0">
                <a:pos x="169" y="290"/>
              </a:cxn>
              <a:cxn ang="0">
                <a:pos x="169" y="1001"/>
              </a:cxn>
              <a:cxn ang="0">
                <a:pos x="0" y="1001"/>
              </a:cxn>
              <a:cxn ang="0">
                <a:pos x="0" y="0"/>
              </a:cxn>
              <a:cxn ang="0">
                <a:pos x="169" y="0"/>
              </a:cxn>
              <a:cxn ang="0">
                <a:pos x="169" y="148"/>
              </a:cxn>
              <a:cxn ang="0">
                <a:pos x="194" y="128"/>
              </a:cxn>
              <a:cxn ang="0">
                <a:pos x="217" y="111"/>
              </a:cxn>
              <a:cxn ang="0">
                <a:pos x="240" y="94"/>
              </a:cxn>
              <a:cxn ang="0">
                <a:pos x="263" y="80"/>
              </a:cxn>
              <a:cxn ang="0">
                <a:pos x="284" y="66"/>
              </a:cxn>
              <a:cxn ang="0">
                <a:pos x="306" y="54"/>
              </a:cxn>
              <a:cxn ang="0">
                <a:pos x="327" y="43"/>
              </a:cxn>
              <a:cxn ang="0">
                <a:pos x="346" y="34"/>
              </a:cxn>
              <a:cxn ang="0">
                <a:pos x="365" y="26"/>
              </a:cxn>
              <a:cxn ang="0">
                <a:pos x="384" y="19"/>
              </a:cxn>
              <a:cxn ang="0">
                <a:pos x="403" y="14"/>
              </a:cxn>
              <a:cxn ang="0">
                <a:pos x="423" y="8"/>
              </a:cxn>
              <a:cxn ang="0">
                <a:pos x="442" y="5"/>
              </a:cxn>
              <a:cxn ang="0">
                <a:pos x="463" y="2"/>
              </a:cxn>
              <a:cxn ang="0">
                <a:pos x="482" y="1"/>
              </a:cxn>
              <a:cxn ang="0">
                <a:pos x="502" y="0"/>
              </a:cxn>
              <a:cxn ang="0">
                <a:pos x="522" y="1"/>
              </a:cxn>
              <a:cxn ang="0">
                <a:pos x="539" y="1"/>
              </a:cxn>
              <a:cxn ang="0">
                <a:pos x="554" y="2"/>
              </a:cxn>
              <a:cxn ang="0">
                <a:pos x="565" y="2"/>
              </a:cxn>
              <a:cxn ang="0">
                <a:pos x="577" y="4"/>
              </a:cxn>
              <a:cxn ang="0">
                <a:pos x="590" y="5"/>
              </a:cxn>
              <a:cxn ang="0">
                <a:pos x="606" y="8"/>
              </a:cxn>
              <a:cxn ang="0">
                <a:pos x="625" y="11"/>
              </a:cxn>
              <a:cxn ang="0">
                <a:pos x="625" y="185"/>
              </a:cxn>
            </a:cxnLst>
            <a:rect l="0" t="0" r="r" b="b"/>
            <a:pathLst>
              <a:path w="625" h="1001">
                <a:moveTo>
                  <a:pt x="625" y="185"/>
                </a:moveTo>
                <a:lnTo>
                  <a:pt x="616" y="185"/>
                </a:lnTo>
                <a:lnTo>
                  <a:pt x="597" y="180"/>
                </a:lnTo>
                <a:lnTo>
                  <a:pt x="578" y="176"/>
                </a:lnTo>
                <a:lnTo>
                  <a:pt x="561" y="174"/>
                </a:lnTo>
                <a:lnTo>
                  <a:pt x="543" y="170"/>
                </a:lnTo>
                <a:lnTo>
                  <a:pt x="524" y="169"/>
                </a:lnTo>
                <a:lnTo>
                  <a:pt x="504" y="168"/>
                </a:lnTo>
                <a:lnTo>
                  <a:pt x="482" y="167"/>
                </a:lnTo>
                <a:lnTo>
                  <a:pt x="458" y="167"/>
                </a:lnTo>
                <a:lnTo>
                  <a:pt x="440" y="167"/>
                </a:lnTo>
                <a:lnTo>
                  <a:pt x="421" y="169"/>
                </a:lnTo>
                <a:lnTo>
                  <a:pt x="401" y="172"/>
                </a:lnTo>
                <a:lnTo>
                  <a:pt x="383" y="176"/>
                </a:lnTo>
                <a:lnTo>
                  <a:pt x="363" y="180"/>
                </a:lnTo>
                <a:lnTo>
                  <a:pt x="345" y="187"/>
                </a:lnTo>
                <a:lnTo>
                  <a:pt x="327" y="193"/>
                </a:lnTo>
                <a:lnTo>
                  <a:pt x="308" y="202"/>
                </a:lnTo>
                <a:lnTo>
                  <a:pt x="291" y="210"/>
                </a:lnTo>
                <a:lnTo>
                  <a:pt x="273" y="220"/>
                </a:lnTo>
                <a:lnTo>
                  <a:pt x="255" y="230"/>
                </a:lnTo>
                <a:lnTo>
                  <a:pt x="237" y="241"/>
                </a:lnTo>
                <a:lnTo>
                  <a:pt x="220" y="253"/>
                </a:lnTo>
                <a:lnTo>
                  <a:pt x="202" y="264"/>
                </a:lnTo>
                <a:lnTo>
                  <a:pt x="185" y="277"/>
                </a:lnTo>
                <a:lnTo>
                  <a:pt x="169" y="290"/>
                </a:lnTo>
                <a:lnTo>
                  <a:pt x="169" y="1001"/>
                </a:lnTo>
                <a:lnTo>
                  <a:pt x="0" y="1001"/>
                </a:lnTo>
                <a:lnTo>
                  <a:pt x="0" y="0"/>
                </a:lnTo>
                <a:lnTo>
                  <a:pt x="169" y="0"/>
                </a:lnTo>
                <a:lnTo>
                  <a:pt x="169" y="148"/>
                </a:lnTo>
                <a:lnTo>
                  <a:pt x="194" y="128"/>
                </a:lnTo>
                <a:lnTo>
                  <a:pt x="217" y="111"/>
                </a:lnTo>
                <a:lnTo>
                  <a:pt x="240" y="94"/>
                </a:lnTo>
                <a:lnTo>
                  <a:pt x="263" y="80"/>
                </a:lnTo>
                <a:lnTo>
                  <a:pt x="284" y="66"/>
                </a:lnTo>
                <a:lnTo>
                  <a:pt x="306" y="54"/>
                </a:lnTo>
                <a:lnTo>
                  <a:pt x="327" y="43"/>
                </a:lnTo>
                <a:lnTo>
                  <a:pt x="346" y="34"/>
                </a:lnTo>
                <a:lnTo>
                  <a:pt x="365" y="26"/>
                </a:lnTo>
                <a:lnTo>
                  <a:pt x="384" y="19"/>
                </a:lnTo>
                <a:lnTo>
                  <a:pt x="403" y="14"/>
                </a:lnTo>
                <a:lnTo>
                  <a:pt x="423" y="8"/>
                </a:lnTo>
                <a:lnTo>
                  <a:pt x="442" y="5"/>
                </a:lnTo>
                <a:lnTo>
                  <a:pt x="463" y="2"/>
                </a:lnTo>
                <a:lnTo>
                  <a:pt x="482" y="1"/>
                </a:lnTo>
                <a:lnTo>
                  <a:pt x="502" y="0"/>
                </a:lnTo>
                <a:lnTo>
                  <a:pt x="522" y="1"/>
                </a:lnTo>
                <a:lnTo>
                  <a:pt x="539" y="1"/>
                </a:lnTo>
                <a:lnTo>
                  <a:pt x="554" y="2"/>
                </a:lnTo>
                <a:lnTo>
                  <a:pt x="565" y="2"/>
                </a:lnTo>
                <a:lnTo>
                  <a:pt x="577" y="4"/>
                </a:lnTo>
                <a:lnTo>
                  <a:pt x="590" y="5"/>
                </a:lnTo>
                <a:lnTo>
                  <a:pt x="606" y="8"/>
                </a:lnTo>
                <a:lnTo>
                  <a:pt x="625" y="11"/>
                </a:lnTo>
                <a:lnTo>
                  <a:pt x="625" y="185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58" name="Freeform 34"/>
          <p:cNvSpPr>
            <a:spLocks noEditPoints="1"/>
          </p:cNvSpPr>
          <p:nvPr/>
        </p:nvSpPr>
        <p:spPr bwMode="auto">
          <a:xfrm>
            <a:off x="2999332" y="2330772"/>
            <a:ext cx="465138" cy="738188"/>
          </a:xfrm>
          <a:custGeom>
            <a:avLst/>
            <a:gdLst/>
            <a:ahLst/>
            <a:cxnLst>
              <a:cxn ang="0">
                <a:pos x="712" y="915"/>
              </a:cxn>
              <a:cxn ang="0">
                <a:pos x="653" y="960"/>
              </a:cxn>
              <a:cxn ang="0">
                <a:pos x="595" y="996"/>
              </a:cxn>
              <a:cxn ang="0">
                <a:pos x="537" y="1022"/>
              </a:cxn>
              <a:cxn ang="0">
                <a:pos x="476" y="1039"/>
              </a:cxn>
              <a:cxn ang="0">
                <a:pos x="413" y="1046"/>
              </a:cxn>
              <a:cxn ang="0">
                <a:pos x="347" y="1045"/>
              </a:cxn>
              <a:cxn ang="0">
                <a:pos x="286" y="1033"/>
              </a:cxn>
              <a:cxn ang="0">
                <a:pos x="230" y="1013"/>
              </a:cxn>
              <a:cxn ang="0">
                <a:pos x="179" y="983"/>
              </a:cxn>
              <a:cxn ang="0">
                <a:pos x="134" y="942"/>
              </a:cxn>
              <a:cxn ang="0">
                <a:pos x="93" y="892"/>
              </a:cxn>
              <a:cxn ang="0">
                <a:pos x="59" y="835"/>
              </a:cxn>
              <a:cxn ang="0">
                <a:pos x="34" y="770"/>
              </a:cxn>
              <a:cxn ang="0">
                <a:pos x="15" y="698"/>
              </a:cxn>
              <a:cxn ang="0">
                <a:pos x="3" y="618"/>
              </a:cxn>
              <a:cxn ang="0">
                <a:pos x="0" y="530"/>
              </a:cxn>
              <a:cxn ang="0">
                <a:pos x="5" y="438"/>
              </a:cxn>
              <a:cxn ang="0">
                <a:pos x="21" y="354"/>
              </a:cxn>
              <a:cxn ang="0">
                <a:pos x="46" y="278"/>
              </a:cxn>
              <a:cxn ang="0">
                <a:pos x="80" y="212"/>
              </a:cxn>
              <a:cxn ang="0">
                <a:pos x="120" y="154"/>
              </a:cxn>
              <a:cxn ang="0">
                <a:pos x="165" y="106"/>
              </a:cxn>
              <a:cxn ang="0">
                <a:pos x="217" y="67"/>
              </a:cxn>
              <a:cxn ang="0">
                <a:pos x="273" y="35"/>
              </a:cxn>
              <a:cxn ang="0">
                <a:pos x="335" y="14"/>
              </a:cxn>
              <a:cxn ang="0">
                <a:pos x="399" y="2"/>
              </a:cxn>
              <a:cxn ang="0">
                <a:pos x="462" y="0"/>
              </a:cxn>
              <a:cxn ang="0">
                <a:pos x="518" y="4"/>
              </a:cxn>
              <a:cxn ang="0">
                <a:pos x="569" y="14"/>
              </a:cxn>
              <a:cxn ang="0">
                <a:pos x="648" y="40"/>
              </a:cxn>
              <a:cxn ang="0">
                <a:pos x="723" y="27"/>
              </a:cxn>
              <a:cxn ang="0">
                <a:pos x="712" y="773"/>
              </a:cxn>
              <a:cxn ang="0">
                <a:pos x="646" y="180"/>
              </a:cxn>
              <a:cxn ang="0">
                <a:pos x="561" y="158"/>
              </a:cxn>
              <a:cxn ang="0">
                <a:pos x="472" y="151"/>
              </a:cxn>
              <a:cxn ang="0">
                <a:pos x="419" y="154"/>
              </a:cxn>
              <a:cxn ang="0">
                <a:pos x="372" y="165"/>
              </a:cxn>
              <a:cxn ang="0">
                <a:pos x="329" y="182"/>
              </a:cxn>
              <a:cxn ang="0">
                <a:pos x="292" y="206"/>
              </a:cxn>
              <a:cxn ang="0">
                <a:pos x="259" y="237"/>
              </a:cxn>
              <a:cxn ang="0">
                <a:pos x="232" y="276"/>
              </a:cxn>
              <a:cxn ang="0">
                <a:pos x="210" y="320"/>
              </a:cxn>
              <a:cxn ang="0">
                <a:pos x="192" y="367"/>
              </a:cxn>
              <a:cxn ang="0">
                <a:pos x="180" y="421"/>
              </a:cxn>
              <a:cxn ang="0">
                <a:pos x="175" y="480"/>
              </a:cxn>
              <a:cxn ang="0">
                <a:pos x="174" y="565"/>
              </a:cxn>
              <a:cxn ang="0">
                <a:pos x="183" y="642"/>
              </a:cxn>
              <a:cxn ang="0">
                <a:pos x="193" y="694"/>
              </a:cxn>
              <a:cxn ang="0">
                <a:pos x="208" y="740"/>
              </a:cxn>
              <a:cxn ang="0">
                <a:pos x="228" y="781"/>
              </a:cxn>
              <a:cxn ang="0">
                <a:pos x="252" y="814"/>
              </a:cxn>
              <a:cxn ang="0">
                <a:pos x="280" y="842"/>
              </a:cxn>
              <a:cxn ang="0">
                <a:pos x="314" y="864"/>
              </a:cxn>
              <a:cxn ang="0">
                <a:pos x="352" y="878"/>
              </a:cxn>
              <a:cxn ang="0">
                <a:pos x="396" y="885"/>
              </a:cxn>
              <a:cxn ang="0">
                <a:pos x="446" y="887"/>
              </a:cxn>
              <a:cxn ang="0">
                <a:pos x="501" y="879"/>
              </a:cxn>
              <a:cxn ang="0">
                <a:pos x="556" y="863"/>
              </a:cxn>
              <a:cxn ang="0">
                <a:pos x="611" y="838"/>
              </a:cxn>
              <a:cxn ang="0">
                <a:pos x="663" y="809"/>
              </a:cxn>
              <a:cxn ang="0">
                <a:pos x="712" y="773"/>
              </a:cxn>
            </a:cxnLst>
            <a:rect l="0" t="0" r="r" b="b"/>
            <a:pathLst>
              <a:path w="880" h="1396">
                <a:moveTo>
                  <a:pt x="880" y="1396"/>
                </a:moveTo>
                <a:lnTo>
                  <a:pt x="712" y="1396"/>
                </a:lnTo>
                <a:lnTo>
                  <a:pt x="712" y="915"/>
                </a:lnTo>
                <a:lnTo>
                  <a:pt x="692" y="931"/>
                </a:lnTo>
                <a:lnTo>
                  <a:pt x="673" y="946"/>
                </a:lnTo>
                <a:lnTo>
                  <a:pt x="653" y="960"/>
                </a:lnTo>
                <a:lnTo>
                  <a:pt x="634" y="973"/>
                </a:lnTo>
                <a:lnTo>
                  <a:pt x="615" y="985"/>
                </a:lnTo>
                <a:lnTo>
                  <a:pt x="595" y="996"/>
                </a:lnTo>
                <a:lnTo>
                  <a:pt x="576" y="1005"/>
                </a:lnTo>
                <a:lnTo>
                  <a:pt x="557" y="1014"/>
                </a:lnTo>
                <a:lnTo>
                  <a:pt x="537" y="1022"/>
                </a:lnTo>
                <a:lnTo>
                  <a:pt x="517" y="1029"/>
                </a:lnTo>
                <a:lnTo>
                  <a:pt x="497" y="1035"/>
                </a:lnTo>
                <a:lnTo>
                  <a:pt x="476" y="1039"/>
                </a:lnTo>
                <a:lnTo>
                  <a:pt x="456" y="1042"/>
                </a:lnTo>
                <a:lnTo>
                  <a:pt x="434" y="1045"/>
                </a:lnTo>
                <a:lnTo>
                  <a:pt x="413" y="1046"/>
                </a:lnTo>
                <a:lnTo>
                  <a:pt x="390" y="1047"/>
                </a:lnTo>
                <a:lnTo>
                  <a:pt x="368" y="1046"/>
                </a:lnTo>
                <a:lnTo>
                  <a:pt x="347" y="1045"/>
                </a:lnTo>
                <a:lnTo>
                  <a:pt x="326" y="1042"/>
                </a:lnTo>
                <a:lnTo>
                  <a:pt x="306" y="1039"/>
                </a:lnTo>
                <a:lnTo>
                  <a:pt x="286" y="1033"/>
                </a:lnTo>
                <a:lnTo>
                  <a:pt x="267" y="1028"/>
                </a:lnTo>
                <a:lnTo>
                  <a:pt x="248" y="1020"/>
                </a:lnTo>
                <a:lnTo>
                  <a:pt x="230" y="1013"/>
                </a:lnTo>
                <a:lnTo>
                  <a:pt x="213" y="1003"/>
                </a:lnTo>
                <a:lnTo>
                  <a:pt x="196" y="993"/>
                </a:lnTo>
                <a:lnTo>
                  <a:pt x="179" y="983"/>
                </a:lnTo>
                <a:lnTo>
                  <a:pt x="163" y="970"/>
                </a:lnTo>
                <a:lnTo>
                  <a:pt x="148" y="957"/>
                </a:lnTo>
                <a:lnTo>
                  <a:pt x="134" y="942"/>
                </a:lnTo>
                <a:lnTo>
                  <a:pt x="120" y="927"/>
                </a:lnTo>
                <a:lnTo>
                  <a:pt x="106" y="909"/>
                </a:lnTo>
                <a:lnTo>
                  <a:pt x="93" y="892"/>
                </a:lnTo>
                <a:lnTo>
                  <a:pt x="81" y="874"/>
                </a:lnTo>
                <a:lnTo>
                  <a:pt x="70" y="854"/>
                </a:lnTo>
                <a:lnTo>
                  <a:pt x="59" y="835"/>
                </a:lnTo>
                <a:lnTo>
                  <a:pt x="50" y="813"/>
                </a:lnTo>
                <a:lnTo>
                  <a:pt x="41" y="792"/>
                </a:lnTo>
                <a:lnTo>
                  <a:pt x="34" y="770"/>
                </a:lnTo>
                <a:lnTo>
                  <a:pt x="26" y="746"/>
                </a:lnTo>
                <a:lnTo>
                  <a:pt x="21" y="722"/>
                </a:lnTo>
                <a:lnTo>
                  <a:pt x="15" y="698"/>
                </a:lnTo>
                <a:lnTo>
                  <a:pt x="10" y="672"/>
                </a:lnTo>
                <a:lnTo>
                  <a:pt x="7" y="645"/>
                </a:lnTo>
                <a:lnTo>
                  <a:pt x="3" y="618"/>
                </a:lnTo>
                <a:lnTo>
                  <a:pt x="1" y="590"/>
                </a:lnTo>
                <a:lnTo>
                  <a:pt x="0" y="560"/>
                </a:lnTo>
                <a:lnTo>
                  <a:pt x="0" y="530"/>
                </a:lnTo>
                <a:lnTo>
                  <a:pt x="0" y="499"/>
                </a:lnTo>
                <a:lnTo>
                  <a:pt x="2" y="467"/>
                </a:lnTo>
                <a:lnTo>
                  <a:pt x="5" y="438"/>
                </a:lnTo>
                <a:lnTo>
                  <a:pt x="9" y="409"/>
                </a:lnTo>
                <a:lnTo>
                  <a:pt x="14" y="381"/>
                </a:lnTo>
                <a:lnTo>
                  <a:pt x="21" y="354"/>
                </a:lnTo>
                <a:lnTo>
                  <a:pt x="28" y="328"/>
                </a:lnTo>
                <a:lnTo>
                  <a:pt x="37" y="302"/>
                </a:lnTo>
                <a:lnTo>
                  <a:pt x="46" y="278"/>
                </a:lnTo>
                <a:lnTo>
                  <a:pt x="57" y="255"/>
                </a:lnTo>
                <a:lnTo>
                  <a:pt x="68" y="233"/>
                </a:lnTo>
                <a:lnTo>
                  <a:pt x="80" y="212"/>
                </a:lnTo>
                <a:lnTo>
                  <a:pt x="93" y="191"/>
                </a:lnTo>
                <a:lnTo>
                  <a:pt x="106" y="173"/>
                </a:lnTo>
                <a:lnTo>
                  <a:pt x="120" y="154"/>
                </a:lnTo>
                <a:lnTo>
                  <a:pt x="135" y="136"/>
                </a:lnTo>
                <a:lnTo>
                  <a:pt x="150" y="121"/>
                </a:lnTo>
                <a:lnTo>
                  <a:pt x="165" y="106"/>
                </a:lnTo>
                <a:lnTo>
                  <a:pt x="183" y="92"/>
                </a:lnTo>
                <a:lnTo>
                  <a:pt x="199" y="79"/>
                </a:lnTo>
                <a:lnTo>
                  <a:pt x="217" y="67"/>
                </a:lnTo>
                <a:lnTo>
                  <a:pt x="235" y="55"/>
                </a:lnTo>
                <a:lnTo>
                  <a:pt x="254" y="45"/>
                </a:lnTo>
                <a:lnTo>
                  <a:pt x="273" y="35"/>
                </a:lnTo>
                <a:lnTo>
                  <a:pt x="294" y="27"/>
                </a:lnTo>
                <a:lnTo>
                  <a:pt x="314" y="19"/>
                </a:lnTo>
                <a:lnTo>
                  <a:pt x="335" y="14"/>
                </a:lnTo>
                <a:lnTo>
                  <a:pt x="355" y="8"/>
                </a:lnTo>
                <a:lnTo>
                  <a:pt x="377" y="4"/>
                </a:lnTo>
                <a:lnTo>
                  <a:pt x="399" y="2"/>
                </a:lnTo>
                <a:lnTo>
                  <a:pt x="420" y="0"/>
                </a:lnTo>
                <a:lnTo>
                  <a:pt x="442" y="0"/>
                </a:lnTo>
                <a:lnTo>
                  <a:pt x="462" y="0"/>
                </a:lnTo>
                <a:lnTo>
                  <a:pt x="482" y="1"/>
                </a:lnTo>
                <a:lnTo>
                  <a:pt x="500" y="2"/>
                </a:lnTo>
                <a:lnTo>
                  <a:pt x="518" y="4"/>
                </a:lnTo>
                <a:lnTo>
                  <a:pt x="536" y="6"/>
                </a:lnTo>
                <a:lnTo>
                  <a:pt x="553" y="10"/>
                </a:lnTo>
                <a:lnTo>
                  <a:pt x="569" y="14"/>
                </a:lnTo>
                <a:lnTo>
                  <a:pt x="585" y="17"/>
                </a:lnTo>
                <a:lnTo>
                  <a:pt x="617" y="28"/>
                </a:lnTo>
                <a:lnTo>
                  <a:pt x="648" y="40"/>
                </a:lnTo>
                <a:lnTo>
                  <a:pt x="679" y="54"/>
                </a:lnTo>
                <a:lnTo>
                  <a:pt x="712" y="70"/>
                </a:lnTo>
                <a:lnTo>
                  <a:pt x="723" y="27"/>
                </a:lnTo>
                <a:lnTo>
                  <a:pt x="880" y="27"/>
                </a:lnTo>
                <a:lnTo>
                  <a:pt x="880" y="1396"/>
                </a:lnTo>
                <a:close/>
                <a:moveTo>
                  <a:pt x="712" y="773"/>
                </a:moveTo>
                <a:lnTo>
                  <a:pt x="712" y="207"/>
                </a:lnTo>
                <a:lnTo>
                  <a:pt x="678" y="193"/>
                </a:lnTo>
                <a:lnTo>
                  <a:pt x="646" y="180"/>
                </a:lnTo>
                <a:lnTo>
                  <a:pt x="616" y="170"/>
                </a:lnTo>
                <a:lnTo>
                  <a:pt x="589" y="163"/>
                </a:lnTo>
                <a:lnTo>
                  <a:pt x="561" y="158"/>
                </a:lnTo>
                <a:lnTo>
                  <a:pt x="532" y="154"/>
                </a:lnTo>
                <a:lnTo>
                  <a:pt x="502" y="152"/>
                </a:lnTo>
                <a:lnTo>
                  <a:pt x="472" y="151"/>
                </a:lnTo>
                <a:lnTo>
                  <a:pt x="454" y="151"/>
                </a:lnTo>
                <a:lnTo>
                  <a:pt x="436" y="152"/>
                </a:lnTo>
                <a:lnTo>
                  <a:pt x="419" y="154"/>
                </a:lnTo>
                <a:lnTo>
                  <a:pt x="403" y="158"/>
                </a:lnTo>
                <a:lnTo>
                  <a:pt x="388" y="161"/>
                </a:lnTo>
                <a:lnTo>
                  <a:pt x="372" y="165"/>
                </a:lnTo>
                <a:lnTo>
                  <a:pt x="358" y="169"/>
                </a:lnTo>
                <a:lnTo>
                  <a:pt x="343" y="176"/>
                </a:lnTo>
                <a:lnTo>
                  <a:pt x="329" y="182"/>
                </a:lnTo>
                <a:lnTo>
                  <a:pt x="316" y="190"/>
                </a:lnTo>
                <a:lnTo>
                  <a:pt x="304" y="197"/>
                </a:lnTo>
                <a:lnTo>
                  <a:pt x="292" y="206"/>
                </a:lnTo>
                <a:lnTo>
                  <a:pt x="281" y="216"/>
                </a:lnTo>
                <a:lnTo>
                  <a:pt x="270" y="227"/>
                </a:lnTo>
                <a:lnTo>
                  <a:pt x="259" y="237"/>
                </a:lnTo>
                <a:lnTo>
                  <a:pt x="250" y="250"/>
                </a:lnTo>
                <a:lnTo>
                  <a:pt x="240" y="262"/>
                </a:lnTo>
                <a:lnTo>
                  <a:pt x="232" y="276"/>
                </a:lnTo>
                <a:lnTo>
                  <a:pt x="224" y="289"/>
                </a:lnTo>
                <a:lnTo>
                  <a:pt x="216" y="304"/>
                </a:lnTo>
                <a:lnTo>
                  <a:pt x="210" y="320"/>
                </a:lnTo>
                <a:lnTo>
                  <a:pt x="203" y="335"/>
                </a:lnTo>
                <a:lnTo>
                  <a:pt x="198" y="351"/>
                </a:lnTo>
                <a:lnTo>
                  <a:pt x="192" y="367"/>
                </a:lnTo>
                <a:lnTo>
                  <a:pt x="188" y="385"/>
                </a:lnTo>
                <a:lnTo>
                  <a:pt x="184" y="403"/>
                </a:lnTo>
                <a:lnTo>
                  <a:pt x="180" y="421"/>
                </a:lnTo>
                <a:lnTo>
                  <a:pt x="178" y="440"/>
                </a:lnTo>
                <a:lnTo>
                  <a:pt x="176" y="460"/>
                </a:lnTo>
                <a:lnTo>
                  <a:pt x="175" y="480"/>
                </a:lnTo>
                <a:lnTo>
                  <a:pt x="174" y="501"/>
                </a:lnTo>
                <a:lnTo>
                  <a:pt x="174" y="523"/>
                </a:lnTo>
                <a:lnTo>
                  <a:pt x="174" y="565"/>
                </a:lnTo>
                <a:lnTo>
                  <a:pt x="177" y="605"/>
                </a:lnTo>
                <a:lnTo>
                  <a:pt x="179" y="624"/>
                </a:lnTo>
                <a:lnTo>
                  <a:pt x="183" y="642"/>
                </a:lnTo>
                <a:lnTo>
                  <a:pt x="185" y="661"/>
                </a:lnTo>
                <a:lnTo>
                  <a:pt x="189" y="678"/>
                </a:lnTo>
                <a:lnTo>
                  <a:pt x="193" y="694"/>
                </a:lnTo>
                <a:lnTo>
                  <a:pt x="198" y="711"/>
                </a:lnTo>
                <a:lnTo>
                  <a:pt x="202" y="726"/>
                </a:lnTo>
                <a:lnTo>
                  <a:pt x="208" y="740"/>
                </a:lnTo>
                <a:lnTo>
                  <a:pt x="214" y="754"/>
                </a:lnTo>
                <a:lnTo>
                  <a:pt x="220" y="768"/>
                </a:lnTo>
                <a:lnTo>
                  <a:pt x="228" y="781"/>
                </a:lnTo>
                <a:lnTo>
                  <a:pt x="234" y="793"/>
                </a:lnTo>
                <a:lnTo>
                  <a:pt x="243" y="804"/>
                </a:lnTo>
                <a:lnTo>
                  <a:pt x="252" y="814"/>
                </a:lnTo>
                <a:lnTo>
                  <a:pt x="260" y="825"/>
                </a:lnTo>
                <a:lnTo>
                  <a:pt x="270" y="834"/>
                </a:lnTo>
                <a:lnTo>
                  <a:pt x="280" y="842"/>
                </a:lnTo>
                <a:lnTo>
                  <a:pt x="291" y="850"/>
                </a:lnTo>
                <a:lnTo>
                  <a:pt x="302" y="857"/>
                </a:lnTo>
                <a:lnTo>
                  <a:pt x="314" y="864"/>
                </a:lnTo>
                <a:lnTo>
                  <a:pt x="326" y="869"/>
                </a:lnTo>
                <a:lnTo>
                  <a:pt x="339" y="874"/>
                </a:lnTo>
                <a:lnTo>
                  <a:pt x="352" y="878"/>
                </a:lnTo>
                <a:lnTo>
                  <a:pt x="366" y="881"/>
                </a:lnTo>
                <a:lnTo>
                  <a:pt x="381" y="883"/>
                </a:lnTo>
                <a:lnTo>
                  <a:pt x="396" y="885"/>
                </a:lnTo>
                <a:lnTo>
                  <a:pt x="412" y="887"/>
                </a:lnTo>
                <a:lnTo>
                  <a:pt x="428" y="887"/>
                </a:lnTo>
                <a:lnTo>
                  <a:pt x="446" y="887"/>
                </a:lnTo>
                <a:lnTo>
                  <a:pt x="464" y="885"/>
                </a:lnTo>
                <a:lnTo>
                  <a:pt x="483" y="882"/>
                </a:lnTo>
                <a:lnTo>
                  <a:pt x="501" y="879"/>
                </a:lnTo>
                <a:lnTo>
                  <a:pt x="520" y="875"/>
                </a:lnTo>
                <a:lnTo>
                  <a:pt x="538" y="869"/>
                </a:lnTo>
                <a:lnTo>
                  <a:pt x="556" y="863"/>
                </a:lnTo>
                <a:lnTo>
                  <a:pt x="575" y="855"/>
                </a:lnTo>
                <a:lnTo>
                  <a:pt x="593" y="847"/>
                </a:lnTo>
                <a:lnTo>
                  <a:pt x="611" y="838"/>
                </a:lnTo>
                <a:lnTo>
                  <a:pt x="629" y="829"/>
                </a:lnTo>
                <a:lnTo>
                  <a:pt x="646" y="819"/>
                </a:lnTo>
                <a:lnTo>
                  <a:pt x="663" y="809"/>
                </a:lnTo>
                <a:lnTo>
                  <a:pt x="679" y="797"/>
                </a:lnTo>
                <a:lnTo>
                  <a:pt x="696" y="785"/>
                </a:lnTo>
                <a:lnTo>
                  <a:pt x="712" y="773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59" name="Freeform 35"/>
          <p:cNvSpPr>
            <a:spLocks/>
          </p:cNvSpPr>
          <p:nvPr/>
        </p:nvSpPr>
        <p:spPr bwMode="auto">
          <a:xfrm>
            <a:off x="3635920" y="2345060"/>
            <a:ext cx="442913" cy="542925"/>
          </a:xfrm>
          <a:custGeom>
            <a:avLst/>
            <a:gdLst/>
            <a:ahLst/>
            <a:cxnLst>
              <a:cxn ang="0">
                <a:pos x="669" y="1001"/>
              </a:cxn>
              <a:cxn ang="0">
                <a:pos x="647" y="906"/>
              </a:cxn>
              <a:cxn ang="0">
                <a:pos x="606" y="935"/>
              </a:cxn>
              <a:cxn ang="0">
                <a:pos x="565" y="961"/>
              </a:cxn>
              <a:cxn ang="0">
                <a:pos x="525" y="983"/>
              </a:cxn>
              <a:cxn ang="0">
                <a:pos x="486" y="1001"/>
              </a:cxn>
              <a:cxn ang="0">
                <a:pos x="445" y="1014"/>
              </a:cxn>
              <a:cxn ang="0">
                <a:pos x="402" y="1024"/>
              </a:cxn>
              <a:cxn ang="0">
                <a:pos x="357" y="1028"/>
              </a:cxn>
              <a:cxn ang="0">
                <a:pos x="315" y="1028"/>
              </a:cxn>
              <a:cxn ang="0">
                <a:pos x="277" y="1025"/>
              </a:cxn>
              <a:cxn ang="0">
                <a:pos x="242" y="1019"/>
              </a:cxn>
              <a:cxn ang="0">
                <a:pos x="209" y="1010"/>
              </a:cxn>
              <a:cxn ang="0">
                <a:pos x="178" y="998"/>
              </a:cxn>
              <a:cxn ang="0">
                <a:pos x="150" y="983"/>
              </a:cxn>
              <a:cxn ang="0">
                <a:pos x="123" y="964"/>
              </a:cxn>
              <a:cxn ang="0">
                <a:pos x="100" y="944"/>
              </a:cxn>
              <a:cxn ang="0">
                <a:pos x="78" y="920"/>
              </a:cxn>
              <a:cxn ang="0">
                <a:pos x="59" y="893"/>
              </a:cxn>
              <a:cxn ang="0">
                <a:pos x="42" y="863"/>
              </a:cxn>
              <a:cxn ang="0">
                <a:pos x="28" y="830"/>
              </a:cxn>
              <a:cxn ang="0">
                <a:pos x="18" y="796"/>
              </a:cxn>
              <a:cxn ang="0">
                <a:pos x="9" y="757"/>
              </a:cxn>
              <a:cxn ang="0">
                <a:pos x="3" y="716"/>
              </a:cxn>
              <a:cxn ang="0">
                <a:pos x="1" y="673"/>
              </a:cxn>
              <a:cxn ang="0">
                <a:pos x="0" y="0"/>
              </a:cxn>
              <a:cxn ang="0">
                <a:pos x="169" y="570"/>
              </a:cxn>
              <a:cxn ang="0">
                <a:pos x="171" y="640"/>
              </a:cxn>
              <a:cxn ang="0">
                <a:pos x="176" y="701"/>
              </a:cxn>
              <a:cxn ang="0">
                <a:pos x="181" y="727"/>
              </a:cxn>
              <a:cxn ang="0">
                <a:pos x="187" y="750"/>
              </a:cxn>
              <a:cxn ang="0">
                <a:pos x="196" y="773"/>
              </a:cxn>
              <a:cxn ang="0">
                <a:pos x="207" y="793"/>
              </a:cxn>
              <a:cxn ang="0">
                <a:pos x="219" y="811"/>
              </a:cxn>
              <a:cxn ang="0">
                <a:pos x="235" y="827"/>
              </a:cxn>
              <a:cxn ang="0">
                <a:pos x="251" y="840"/>
              </a:cxn>
              <a:cxn ang="0">
                <a:pos x="269" y="850"/>
              </a:cxn>
              <a:cxn ang="0">
                <a:pos x="291" y="858"/>
              </a:cxn>
              <a:cxn ang="0">
                <a:pos x="317" y="864"/>
              </a:cxn>
              <a:cxn ang="0">
                <a:pos x="347" y="867"/>
              </a:cxn>
              <a:cxn ang="0">
                <a:pos x="381" y="868"/>
              </a:cxn>
              <a:cxn ang="0">
                <a:pos x="415" y="866"/>
              </a:cxn>
              <a:cxn ang="0">
                <a:pos x="450" y="860"/>
              </a:cxn>
              <a:cxn ang="0">
                <a:pos x="486" y="849"/>
              </a:cxn>
              <a:cxn ang="0">
                <a:pos x="524" y="835"/>
              </a:cxn>
              <a:cxn ang="0">
                <a:pos x="562" y="816"/>
              </a:cxn>
              <a:cxn ang="0">
                <a:pos x="599" y="796"/>
              </a:cxn>
              <a:cxn ang="0">
                <a:pos x="634" y="772"/>
              </a:cxn>
              <a:cxn ang="0">
                <a:pos x="669" y="747"/>
              </a:cxn>
              <a:cxn ang="0">
                <a:pos x="837" y="0"/>
              </a:cxn>
            </a:cxnLst>
            <a:rect l="0" t="0" r="r" b="b"/>
            <a:pathLst>
              <a:path w="837" h="1028">
                <a:moveTo>
                  <a:pt x="837" y="1001"/>
                </a:moveTo>
                <a:lnTo>
                  <a:pt x="669" y="1001"/>
                </a:lnTo>
                <a:lnTo>
                  <a:pt x="669" y="890"/>
                </a:lnTo>
                <a:lnTo>
                  <a:pt x="647" y="906"/>
                </a:lnTo>
                <a:lnTo>
                  <a:pt x="627" y="921"/>
                </a:lnTo>
                <a:lnTo>
                  <a:pt x="606" y="935"/>
                </a:lnTo>
                <a:lnTo>
                  <a:pt x="586" y="949"/>
                </a:lnTo>
                <a:lnTo>
                  <a:pt x="565" y="961"/>
                </a:lnTo>
                <a:lnTo>
                  <a:pt x="545" y="973"/>
                </a:lnTo>
                <a:lnTo>
                  <a:pt x="525" y="983"/>
                </a:lnTo>
                <a:lnTo>
                  <a:pt x="506" y="992"/>
                </a:lnTo>
                <a:lnTo>
                  <a:pt x="486" y="1001"/>
                </a:lnTo>
                <a:lnTo>
                  <a:pt x="466" y="1009"/>
                </a:lnTo>
                <a:lnTo>
                  <a:pt x="445" y="1014"/>
                </a:lnTo>
                <a:lnTo>
                  <a:pt x="424" y="1019"/>
                </a:lnTo>
                <a:lnTo>
                  <a:pt x="402" y="1024"/>
                </a:lnTo>
                <a:lnTo>
                  <a:pt x="379" y="1026"/>
                </a:lnTo>
                <a:lnTo>
                  <a:pt x="357" y="1028"/>
                </a:lnTo>
                <a:lnTo>
                  <a:pt x="334" y="1028"/>
                </a:lnTo>
                <a:lnTo>
                  <a:pt x="315" y="1028"/>
                </a:lnTo>
                <a:lnTo>
                  <a:pt x="295" y="1027"/>
                </a:lnTo>
                <a:lnTo>
                  <a:pt x="277" y="1025"/>
                </a:lnTo>
                <a:lnTo>
                  <a:pt x="259" y="1023"/>
                </a:lnTo>
                <a:lnTo>
                  <a:pt x="242" y="1019"/>
                </a:lnTo>
                <a:lnTo>
                  <a:pt x="225" y="1015"/>
                </a:lnTo>
                <a:lnTo>
                  <a:pt x="209" y="1010"/>
                </a:lnTo>
                <a:lnTo>
                  <a:pt x="194" y="1004"/>
                </a:lnTo>
                <a:lnTo>
                  <a:pt x="178" y="998"/>
                </a:lnTo>
                <a:lnTo>
                  <a:pt x="164" y="991"/>
                </a:lnTo>
                <a:lnTo>
                  <a:pt x="150" y="983"/>
                </a:lnTo>
                <a:lnTo>
                  <a:pt x="136" y="974"/>
                </a:lnTo>
                <a:lnTo>
                  <a:pt x="123" y="964"/>
                </a:lnTo>
                <a:lnTo>
                  <a:pt x="111" y="955"/>
                </a:lnTo>
                <a:lnTo>
                  <a:pt x="100" y="944"/>
                </a:lnTo>
                <a:lnTo>
                  <a:pt x="89" y="932"/>
                </a:lnTo>
                <a:lnTo>
                  <a:pt x="78" y="920"/>
                </a:lnTo>
                <a:lnTo>
                  <a:pt x="67" y="907"/>
                </a:lnTo>
                <a:lnTo>
                  <a:pt x="59" y="893"/>
                </a:lnTo>
                <a:lnTo>
                  <a:pt x="50" y="878"/>
                </a:lnTo>
                <a:lnTo>
                  <a:pt x="42" y="863"/>
                </a:lnTo>
                <a:lnTo>
                  <a:pt x="35" y="848"/>
                </a:lnTo>
                <a:lnTo>
                  <a:pt x="28" y="830"/>
                </a:lnTo>
                <a:lnTo>
                  <a:pt x="23" y="813"/>
                </a:lnTo>
                <a:lnTo>
                  <a:pt x="18" y="796"/>
                </a:lnTo>
                <a:lnTo>
                  <a:pt x="13" y="776"/>
                </a:lnTo>
                <a:lnTo>
                  <a:pt x="9" y="757"/>
                </a:lnTo>
                <a:lnTo>
                  <a:pt x="6" y="738"/>
                </a:lnTo>
                <a:lnTo>
                  <a:pt x="3" y="716"/>
                </a:lnTo>
                <a:lnTo>
                  <a:pt x="2" y="694"/>
                </a:lnTo>
                <a:lnTo>
                  <a:pt x="1" y="673"/>
                </a:lnTo>
                <a:lnTo>
                  <a:pt x="0" y="650"/>
                </a:lnTo>
                <a:lnTo>
                  <a:pt x="0" y="0"/>
                </a:lnTo>
                <a:lnTo>
                  <a:pt x="169" y="0"/>
                </a:lnTo>
                <a:lnTo>
                  <a:pt x="169" y="570"/>
                </a:lnTo>
                <a:lnTo>
                  <a:pt x="170" y="607"/>
                </a:lnTo>
                <a:lnTo>
                  <a:pt x="171" y="640"/>
                </a:lnTo>
                <a:lnTo>
                  <a:pt x="173" y="672"/>
                </a:lnTo>
                <a:lnTo>
                  <a:pt x="176" y="701"/>
                </a:lnTo>
                <a:lnTo>
                  <a:pt x="178" y="714"/>
                </a:lnTo>
                <a:lnTo>
                  <a:pt x="181" y="727"/>
                </a:lnTo>
                <a:lnTo>
                  <a:pt x="184" y="739"/>
                </a:lnTo>
                <a:lnTo>
                  <a:pt x="187" y="750"/>
                </a:lnTo>
                <a:lnTo>
                  <a:pt x="191" y="762"/>
                </a:lnTo>
                <a:lnTo>
                  <a:pt x="196" y="773"/>
                </a:lnTo>
                <a:lnTo>
                  <a:pt x="201" y="783"/>
                </a:lnTo>
                <a:lnTo>
                  <a:pt x="207" y="793"/>
                </a:lnTo>
                <a:lnTo>
                  <a:pt x="213" y="802"/>
                </a:lnTo>
                <a:lnTo>
                  <a:pt x="219" y="811"/>
                </a:lnTo>
                <a:lnTo>
                  <a:pt x="227" y="820"/>
                </a:lnTo>
                <a:lnTo>
                  <a:pt x="235" y="827"/>
                </a:lnTo>
                <a:lnTo>
                  <a:pt x="242" y="834"/>
                </a:lnTo>
                <a:lnTo>
                  <a:pt x="251" y="840"/>
                </a:lnTo>
                <a:lnTo>
                  <a:pt x="259" y="846"/>
                </a:lnTo>
                <a:lnTo>
                  <a:pt x="269" y="850"/>
                </a:lnTo>
                <a:lnTo>
                  <a:pt x="279" y="854"/>
                </a:lnTo>
                <a:lnTo>
                  <a:pt x="291" y="858"/>
                </a:lnTo>
                <a:lnTo>
                  <a:pt x="303" y="861"/>
                </a:lnTo>
                <a:lnTo>
                  <a:pt x="317" y="864"/>
                </a:lnTo>
                <a:lnTo>
                  <a:pt x="331" y="866"/>
                </a:lnTo>
                <a:lnTo>
                  <a:pt x="347" y="867"/>
                </a:lnTo>
                <a:lnTo>
                  <a:pt x="363" y="868"/>
                </a:lnTo>
                <a:lnTo>
                  <a:pt x="381" y="868"/>
                </a:lnTo>
                <a:lnTo>
                  <a:pt x="398" y="868"/>
                </a:lnTo>
                <a:lnTo>
                  <a:pt x="415" y="866"/>
                </a:lnTo>
                <a:lnTo>
                  <a:pt x="432" y="864"/>
                </a:lnTo>
                <a:lnTo>
                  <a:pt x="450" y="860"/>
                </a:lnTo>
                <a:lnTo>
                  <a:pt x="468" y="855"/>
                </a:lnTo>
                <a:lnTo>
                  <a:pt x="486" y="849"/>
                </a:lnTo>
                <a:lnTo>
                  <a:pt x="505" y="842"/>
                </a:lnTo>
                <a:lnTo>
                  <a:pt x="524" y="835"/>
                </a:lnTo>
                <a:lnTo>
                  <a:pt x="543" y="825"/>
                </a:lnTo>
                <a:lnTo>
                  <a:pt x="562" y="816"/>
                </a:lnTo>
                <a:lnTo>
                  <a:pt x="580" y="806"/>
                </a:lnTo>
                <a:lnTo>
                  <a:pt x="599" y="796"/>
                </a:lnTo>
                <a:lnTo>
                  <a:pt x="617" y="784"/>
                </a:lnTo>
                <a:lnTo>
                  <a:pt x="634" y="772"/>
                </a:lnTo>
                <a:lnTo>
                  <a:pt x="651" y="760"/>
                </a:lnTo>
                <a:lnTo>
                  <a:pt x="669" y="747"/>
                </a:lnTo>
                <a:lnTo>
                  <a:pt x="669" y="0"/>
                </a:lnTo>
                <a:lnTo>
                  <a:pt x="837" y="0"/>
                </a:lnTo>
                <a:lnTo>
                  <a:pt x="837" y="1001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60" name="Freeform 36"/>
          <p:cNvSpPr>
            <a:spLocks noEditPoints="1"/>
          </p:cNvSpPr>
          <p:nvPr/>
        </p:nvSpPr>
        <p:spPr bwMode="auto">
          <a:xfrm>
            <a:off x="4216945" y="2079947"/>
            <a:ext cx="481013" cy="806450"/>
          </a:xfrm>
          <a:custGeom>
            <a:avLst/>
            <a:gdLst/>
            <a:ahLst/>
            <a:cxnLst>
              <a:cxn ang="0">
                <a:pos x="172" y="1063"/>
              </a:cxn>
              <a:cxn ang="0">
                <a:pos x="186" y="1142"/>
              </a:cxn>
              <a:cxn ang="0">
                <a:pos x="213" y="1212"/>
              </a:cxn>
              <a:cxn ang="0">
                <a:pos x="252" y="1268"/>
              </a:cxn>
              <a:cxn ang="0">
                <a:pos x="299" y="1311"/>
              </a:cxn>
              <a:cxn ang="0">
                <a:pos x="355" y="1343"/>
              </a:cxn>
              <a:cxn ang="0">
                <a:pos x="419" y="1365"/>
              </a:cxn>
              <a:cxn ang="0">
                <a:pos x="489" y="1376"/>
              </a:cxn>
              <a:cxn ang="0">
                <a:pos x="577" y="1375"/>
              </a:cxn>
              <a:cxn ang="0">
                <a:pos x="680" y="1354"/>
              </a:cxn>
              <a:cxn ang="0">
                <a:pos x="779" y="1316"/>
              </a:cxn>
              <a:cxn ang="0">
                <a:pos x="854" y="1276"/>
              </a:cxn>
              <a:cxn ang="0">
                <a:pos x="888" y="1439"/>
              </a:cxn>
              <a:cxn ang="0">
                <a:pos x="802" y="1473"/>
              </a:cxn>
              <a:cxn ang="0">
                <a:pos x="714" y="1500"/>
              </a:cxn>
              <a:cxn ang="0">
                <a:pos x="624" y="1518"/>
              </a:cxn>
              <a:cxn ang="0">
                <a:pos x="528" y="1524"/>
              </a:cxn>
              <a:cxn ang="0">
                <a:pos x="410" y="1515"/>
              </a:cxn>
              <a:cxn ang="0">
                <a:pos x="306" y="1490"/>
              </a:cxn>
              <a:cxn ang="0">
                <a:pos x="217" y="1448"/>
              </a:cxn>
              <a:cxn ang="0">
                <a:pos x="139" y="1389"/>
              </a:cxn>
              <a:cxn ang="0">
                <a:pos x="78" y="1314"/>
              </a:cxn>
              <a:cxn ang="0">
                <a:pos x="34" y="1226"/>
              </a:cxn>
              <a:cxn ang="0">
                <a:pos x="8" y="1123"/>
              </a:cxn>
              <a:cxn ang="0">
                <a:pos x="0" y="1006"/>
              </a:cxn>
              <a:cxn ang="0">
                <a:pos x="8" y="890"/>
              </a:cxn>
              <a:cxn ang="0">
                <a:pos x="33" y="786"/>
              </a:cxn>
              <a:cxn ang="0">
                <a:pos x="75" y="695"/>
              </a:cxn>
              <a:cxn ang="0">
                <a:pos x="133" y="616"/>
              </a:cxn>
              <a:cxn ang="0">
                <a:pos x="206" y="554"/>
              </a:cxn>
              <a:cxn ang="0">
                <a:pos x="289" y="508"/>
              </a:cxn>
              <a:cxn ang="0">
                <a:pos x="382" y="481"/>
              </a:cxn>
              <a:cxn ang="0">
                <a:pos x="486" y="473"/>
              </a:cxn>
              <a:cxn ang="0">
                <a:pos x="582" y="480"/>
              </a:cxn>
              <a:cxn ang="0">
                <a:pos x="665" y="502"/>
              </a:cxn>
              <a:cxn ang="0">
                <a:pos x="737" y="539"/>
              </a:cxn>
              <a:cxn ang="0">
                <a:pos x="798" y="591"/>
              </a:cxn>
              <a:cxn ang="0">
                <a:pos x="846" y="656"/>
              </a:cxn>
              <a:cxn ang="0">
                <a:pos x="880" y="734"/>
              </a:cxn>
              <a:cxn ang="0">
                <a:pos x="900" y="824"/>
              </a:cxn>
              <a:cxn ang="0">
                <a:pos x="908" y="926"/>
              </a:cxn>
              <a:cxn ang="0">
                <a:pos x="739" y="826"/>
              </a:cxn>
              <a:cxn ang="0">
                <a:pos x="726" y="771"/>
              </a:cxn>
              <a:cxn ang="0">
                <a:pos x="706" y="723"/>
              </a:cxn>
              <a:cxn ang="0">
                <a:pos x="677" y="683"/>
              </a:cxn>
              <a:cxn ang="0">
                <a:pos x="640" y="652"/>
              </a:cxn>
              <a:cxn ang="0">
                <a:pos x="594" y="629"/>
              </a:cxn>
              <a:cxn ang="0">
                <a:pos x="540" y="615"/>
              </a:cxn>
              <a:cxn ang="0">
                <a:pos x="477" y="611"/>
              </a:cxn>
              <a:cxn ang="0">
                <a:pos x="413" y="616"/>
              </a:cxn>
              <a:cxn ang="0">
                <a:pos x="356" y="632"/>
              </a:cxn>
              <a:cxn ang="0">
                <a:pos x="305" y="656"/>
              </a:cxn>
              <a:cxn ang="0">
                <a:pos x="262" y="691"/>
              </a:cxn>
              <a:cxn ang="0">
                <a:pos x="226" y="733"/>
              </a:cxn>
              <a:cxn ang="0">
                <a:pos x="199" y="781"/>
              </a:cxn>
              <a:cxn ang="0">
                <a:pos x="181" y="832"/>
              </a:cxn>
              <a:cxn ang="0">
                <a:pos x="171" y="889"/>
              </a:cxn>
              <a:cxn ang="0">
                <a:pos x="386" y="335"/>
              </a:cxn>
            </a:cxnLst>
            <a:rect l="0" t="0" r="r" b="b"/>
            <a:pathLst>
              <a:path w="908" h="1524">
                <a:moveTo>
                  <a:pt x="908" y="1018"/>
                </a:moveTo>
                <a:lnTo>
                  <a:pt x="171" y="1018"/>
                </a:lnTo>
                <a:lnTo>
                  <a:pt x="171" y="1041"/>
                </a:lnTo>
                <a:lnTo>
                  <a:pt x="172" y="1063"/>
                </a:lnTo>
                <a:lnTo>
                  <a:pt x="174" y="1084"/>
                </a:lnTo>
                <a:lnTo>
                  <a:pt x="178" y="1105"/>
                </a:lnTo>
                <a:lnTo>
                  <a:pt x="182" y="1124"/>
                </a:lnTo>
                <a:lnTo>
                  <a:pt x="186" y="1142"/>
                </a:lnTo>
                <a:lnTo>
                  <a:pt x="192" y="1161"/>
                </a:lnTo>
                <a:lnTo>
                  <a:pt x="198" y="1179"/>
                </a:lnTo>
                <a:lnTo>
                  <a:pt x="206" y="1195"/>
                </a:lnTo>
                <a:lnTo>
                  <a:pt x="213" y="1212"/>
                </a:lnTo>
                <a:lnTo>
                  <a:pt x="222" y="1227"/>
                </a:lnTo>
                <a:lnTo>
                  <a:pt x="232" y="1241"/>
                </a:lnTo>
                <a:lnTo>
                  <a:pt x="241" y="1255"/>
                </a:lnTo>
                <a:lnTo>
                  <a:pt x="252" y="1268"/>
                </a:lnTo>
                <a:lnTo>
                  <a:pt x="263" y="1280"/>
                </a:lnTo>
                <a:lnTo>
                  <a:pt x="275" y="1292"/>
                </a:lnTo>
                <a:lnTo>
                  <a:pt x="287" y="1301"/>
                </a:lnTo>
                <a:lnTo>
                  <a:pt x="299" y="1311"/>
                </a:lnTo>
                <a:lnTo>
                  <a:pt x="312" y="1321"/>
                </a:lnTo>
                <a:lnTo>
                  <a:pt x="326" y="1328"/>
                </a:lnTo>
                <a:lnTo>
                  <a:pt x="340" y="1337"/>
                </a:lnTo>
                <a:lnTo>
                  <a:pt x="355" y="1343"/>
                </a:lnTo>
                <a:lnTo>
                  <a:pt x="370" y="1350"/>
                </a:lnTo>
                <a:lnTo>
                  <a:pt x="385" y="1355"/>
                </a:lnTo>
                <a:lnTo>
                  <a:pt x="401" y="1361"/>
                </a:lnTo>
                <a:lnTo>
                  <a:pt x="419" y="1365"/>
                </a:lnTo>
                <a:lnTo>
                  <a:pt x="435" y="1369"/>
                </a:lnTo>
                <a:lnTo>
                  <a:pt x="452" y="1371"/>
                </a:lnTo>
                <a:lnTo>
                  <a:pt x="470" y="1374"/>
                </a:lnTo>
                <a:lnTo>
                  <a:pt x="489" y="1376"/>
                </a:lnTo>
                <a:lnTo>
                  <a:pt x="507" y="1377"/>
                </a:lnTo>
                <a:lnTo>
                  <a:pt x="527" y="1377"/>
                </a:lnTo>
                <a:lnTo>
                  <a:pt x="551" y="1377"/>
                </a:lnTo>
                <a:lnTo>
                  <a:pt x="577" y="1375"/>
                </a:lnTo>
                <a:lnTo>
                  <a:pt x="603" y="1371"/>
                </a:lnTo>
                <a:lnTo>
                  <a:pt x="629" y="1367"/>
                </a:lnTo>
                <a:lnTo>
                  <a:pt x="654" y="1362"/>
                </a:lnTo>
                <a:lnTo>
                  <a:pt x="680" y="1354"/>
                </a:lnTo>
                <a:lnTo>
                  <a:pt x="706" y="1346"/>
                </a:lnTo>
                <a:lnTo>
                  <a:pt x="732" y="1337"/>
                </a:lnTo>
                <a:lnTo>
                  <a:pt x="757" y="1326"/>
                </a:lnTo>
                <a:lnTo>
                  <a:pt x="779" y="1316"/>
                </a:lnTo>
                <a:lnTo>
                  <a:pt x="801" y="1306"/>
                </a:lnTo>
                <a:lnTo>
                  <a:pt x="820" y="1296"/>
                </a:lnTo>
                <a:lnTo>
                  <a:pt x="838" y="1286"/>
                </a:lnTo>
                <a:lnTo>
                  <a:pt x="854" y="1276"/>
                </a:lnTo>
                <a:lnTo>
                  <a:pt x="867" y="1266"/>
                </a:lnTo>
                <a:lnTo>
                  <a:pt x="879" y="1256"/>
                </a:lnTo>
                <a:lnTo>
                  <a:pt x="888" y="1256"/>
                </a:lnTo>
                <a:lnTo>
                  <a:pt x="888" y="1439"/>
                </a:lnTo>
                <a:lnTo>
                  <a:pt x="867" y="1448"/>
                </a:lnTo>
                <a:lnTo>
                  <a:pt x="845" y="1457"/>
                </a:lnTo>
                <a:lnTo>
                  <a:pt x="824" y="1465"/>
                </a:lnTo>
                <a:lnTo>
                  <a:pt x="802" y="1473"/>
                </a:lnTo>
                <a:lnTo>
                  <a:pt x="780" y="1479"/>
                </a:lnTo>
                <a:lnTo>
                  <a:pt x="759" y="1487"/>
                </a:lnTo>
                <a:lnTo>
                  <a:pt x="736" y="1493"/>
                </a:lnTo>
                <a:lnTo>
                  <a:pt x="714" y="1500"/>
                </a:lnTo>
                <a:lnTo>
                  <a:pt x="692" y="1505"/>
                </a:lnTo>
                <a:lnTo>
                  <a:pt x="669" y="1511"/>
                </a:lnTo>
                <a:lnTo>
                  <a:pt x="646" y="1514"/>
                </a:lnTo>
                <a:lnTo>
                  <a:pt x="624" y="1518"/>
                </a:lnTo>
                <a:lnTo>
                  <a:pt x="600" y="1520"/>
                </a:lnTo>
                <a:lnTo>
                  <a:pt x="576" y="1523"/>
                </a:lnTo>
                <a:lnTo>
                  <a:pt x="552" y="1524"/>
                </a:lnTo>
                <a:lnTo>
                  <a:pt x="528" y="1524"/>
                </a:lnTo>
                <a:lnTo>
                  <a:pt x="497" y="1524"/>
                </a:lnTo>
                <a:lnTo>
                  <a:pt x="467" y="1522"/>
                </a:lnTo>
                <a:lnTo>
                  <a:pt x="438" y="1519"/>
                </a:lnTo>
                <a:lnTo>
                  <a:pt x="410" y="1515"/>
                </a:lnTo>
                <a:lnTo>
                  <a:pt x="383" y="1511"/>
                </a:lnTo>
                <a:lnTo>
                  <a:pt x="357" y="1505"/>
                </a:lnTo>
                <a:lnTo>
                  <a:pt x="331" y="1498"/>
                </a:lnTo>
                <a:lnTo>
                  <a:pt x="306" y="1490"/>
                </a:lnTo>
                <a:lnTo>
                  <a:pt x="282" y="1482"/>
                </a:lnTo>
                <a:lnTo>
                  <a:pt x="260" y="1471"/>
                </a:lnTo>
                <a:lnTo>
                  <a:pt x="237" y="1460"/>
                </a:lnTo>
                <a:lnTo>
                  <a:pt x="217" y="1448"/>
                </a:lnTo>
                <a:lnTo>
                  <a:pt x="196" y="1435"/>
                </a:lnTo>
                <a:lnTo>
                  <a:pt x="176" y="1421"/>
                </a:lnTo>
                <a:lnTo>
                  <a:pt x="157" y="1405"/>
                </a:lnTo>
                <a:lnTo>
                  <a:pt x="139" y="1389"/>
                </a:lnTo>
                <a:lnTo>
                  <a:pt x="123" y="1371"/>
                </a:lnTo>
                <a:lnTo>
                  <a:pt x="106" y="1353"/>
                </a:lnTo>
                <a:lnTo>
                  <a:pt x="91" y="1335"/>
                </a:lnTo>
                <a:lnTo>
                  <a:pt x="78" y="1314"/>
                </a:lnTo>
                <a:lnTo>
                  <a:pt x="65" y="1294"/>
                </a:lnTo>
                <a:lnTo>
                  <a:pt x="55" y="1272"/>
                </a:lnTo>
                <a:lnTo>
                  <a:pt x="44" y="1249"/>
                </a:lnTo>
                <a:lnTo>
                  <a:pt x="34" y="1226"/>
                </a:lnTo>
                <a:lnTo>
                  <a:pt x="27" y="1202"/>
                </a:lnTo>
                <a:lnTo>
                  <a:pt x="19" y="1176"/>
                </a:lnTo>
                <a:lnTo>
                  <a:pt x="14" y="1150"/>
                </a:lnTo>
                <a:lnTo>
                  <a:pt x="8" y="1123"/>
                </a:lnTo>
                <a:lnTo>
                  <a:pt x="5" y="1095"/>
                </a:lnTo>
                <a:lnTo>
                  <a:pt x="2" y="1067"/>
                </a:lnTo>
                <a:lnTo>
                  <a:pt x="1" y="1037"/>
                </a:lnTo>
                <a:lnTo>
                  <a:pt x="0" y="1006"/>
                </a:lnTo>
                <a:lnTo>
                  <a:pt x="1" y="976"/>
                </a:lnTo>
                <a:lnTo>
                  <a:pt x="2" y="947"/>
                </a:lnTo>
                <a:lnTo>
                  <a:pt x="4" y="918"/>
                </a:lnTo>
                <a:lnTo>
                  <a:pt x="8" y="890"/>
                </a:lnTo>
                <a:lnTo>
                  <a:pt x="12" y="863"/>
                </a:lnTo>
                <a:lnTo>
                  <a:pt x="19" y="837"/>
                </a:lnTo>
                <a:lnTo>
                  <a:pt x="25" y="811"/>
                </a:lnTo>
                <a:lnTo>
                  <a:pt x="33" y="786"/>
                </a:lnTo>
                <a:lnTo>
                  <a:pt x="42" y="762"/>
                </a:lnTo>
                <a:lnTo>
                  <a:pt x="52" y="740"/>
                </a:lnTo>
                <a:lnTo>
                  <a:pt x="63" y="717"/>
                </a:lnTo>
                <a:lnTo>
                  <a:pt x="75" y="695"/>
                </a:lnTo>
                <a:lnTo>
                  <a:pt x="88" y="675"/>
                </a:lnTo>
                <a:lnTo>
                  <a:pt x="102" y="654"/>
                </a:lnTo>
                <a:lnTo>
                  <a:pt x="117" y="635"/>
                </a:lnTo>
                <a:lnTo>
                  <a:pt x="133" y="616"/>
                </a:lnTo>
                <a:lnTo>
                  <a:pt x="151" y="599"/>
                </a:lnTo>
                <a:lnTo>
                  <a:pt x="168" y="583"/>
                </a:lnTo>
                <a:lnTo>
                  <a:pt x="186" y="568"/>
                </a:lnTo>
                <a:lnTo>
                  <a:pt x="206" y="554"/>
                </a:lnTo>
                <a:lnTo>
                  <a:pt x="225" y="541"/>
                </a:lnTo>
                <a:lnTo>
                  <a:pt x="246" y="529"/>
                </a:lnTo>
                <a:lnTo>
                  <a:pt x="267" y="518"/>
                </a:lnTo>
                <a:lnTo>
                  <a:pt x="289" y="508"/>
                </a:lnTo>
                <a:lnTo>
                  <a:pt x="311" y="500"/>
                </a:lnTo>
                <a:lnTo>
                  <a:pt x="334" y="492"/>
                </a:lnTo>
                <a:lnTo>
                  <a:pt x="357" y="487"/>
                </a:lnTo>
                <a:lnTo>
                  <a:pt x="382" y="481"/>
                </a:lnTo>
                <a:lnTo>
                  <a:pt x="407" y="477"/>
                </a:lnTo>
                <a:lnTo>
                  <a:pt x="433" y="475"/>
                </a:lnTo>
                <a:lnTo>
                  <a:pt x="459" y="473"/>
                </a:lnTo>
                <a:lnTo>
                  <a:pt x="486" y="473"/>
                </a:lnTo>
                <a:lnTo>
                  <a:pt x="510" y="473"/>
                </a:lnTo>
                <a:lnTo>
                  <a:pt x="535" y="474"/>
                </a:lnTo>
                <a:lnTo>
                  <a:pt x="559" y="477"/>
                </a:lnTo>
                <a:lnTo>
                  <a:pt x="582" y="480"/>
                </a:lnTo>
                <a:lnTo>
                  <a:pt x="603" y="484"/>
                </a:lnTo>
                <a:lnTo>
                  <a:pt x="625" y="489"/>
                </a:lnTo>
                <a:lnTo>
                  <a:pt x="645" y="496"/>
                </a:lnTo>
                <a:lnTo>
                  <a:pt x="665" y="502"/>
                </a:lnTo>
                <a:lnTo>
                  <a:pt x="684" y="510"/>
                </a:lnTo>
                <a:lnTo>
                  <a:pt x="703" y="518"/>
                </a:lnTo>
                <a:lnTo>
                  <a:pt x="720" y="528"/>
                </a:lnTo>
                <a:lnTo>
                  <a:pt x="737" y="539"/>
                </a:lnTo>
                <a:lnTo>
                  <a:pt x="753" y="551"/>
                </a:lnTo>
                <a:lnTo>
                  <a:pt x="768" y="564"/>
                </a:lnTo>
                <a:lnTo>
                  <a:pt x="784" y="577"/>
                </a:lnTo>
                <a:lnTo>
                  <a:pt x="798" y="591"/>
                </a:lnTo>
                <a:lnTo>
                  <a:pt x="811" y="606"/>
                </a:lnTo>
                <a:lnTo>
                  <a:pt x="824" y="622"/>
                </a:lnTo>
                <a:lnTo>
                  <a:pt x="835" y="638"/>
                </a:lnTo>
                <a:lnTo>
                  <a:pt x="846" y="656"/>
                </a:lnTo>
                <a:lnTo>
                  <a:pt x="856" y="675"/>
                </a:lnTo>
                <a:lnTo>
                  <a:pt x="865" y="693"/>
                </a:lnTo>
                <a:lnTo>
                  <a:pt x="873" y="714"/>
                </a:lnTo>
                <a:lnTo>
                  <a:pt x="880" y="734"/>
                </a:lnTo>
                <a:lnTo>
                  <a:pt x="886" y="755"/>
                </a:lnTo>
                <a:lnTo>
                  <a:pt x="892" y="777"/>
                </a:lnTo>
                <a:lnTo>
                  <a:pt x="897" y="800"/>
                </a:lnTo>
                <a:lnTo>
                  <a:pt x="900" y="824"/>
                </a:lnTo>
                <a:lnTo>
                  <a:pt x="903" y="849"/>
                </a:lnTo>
                <a:lnTo>
                  <a:pt x="906" y="874"/>
                </a:lnTo>
                <a:lnTo>
                  <a:pt x="907" y="899"/>
                </a:lnTo>
                <a:lnTo>
                  <a:pt x="908" y="926"/>
                </a:lnTo>
                <a:lnTo>
                  <a:pt x="908" y="1018"/>
                </a:lnTo>
                <a:close/>
                <a:moveTo>
                  <a:pt x="744" y="889"/>
                </a:moveTo>
                <a:lnTo>
                  <a:pt x="743" y="856"/>
                </a:lnTo>
                <a:lnTo>
                  <a:pt x="739" y="826"/>
                </a:lnTo>
                <a:lnTo>
                  <a:pt x="737" y="812"/>
                </a:lnTo>
                <a:lnTo>
                  <a:pt x="734" y="798"/>
                </a:lnTo>
                <a:lnTo>
                  <a:pt x="731" y="784"/>
                </a:lnTo>
                <a:lnTo>
                  <a:pt x="726" y="771"/>
                </a:lnTo>
                <a:lnTo>
                  <a:pt x="722" y="759"/>
                </a:lnTo>
                <a:lnTo>
                  <a:pt x="718" y="746"/>
                </a:lnTo>
                <a:lnTo>
                  <a:pt x="711" y="735"/>
                </a:lnTo>
                <a:lnTo>
                  <a:pt x="706" y="723"/>
                </a:lnTo>
                <a:lnTo>
                  <a:pt x="699" y="713"/>
                </a:lnTo>
                <a:lnTo>
                  <a:pt x="693" y="703"/>
                </a:lnTo>
                <a:lnTo>
                  <a:pt x="685" y="693"/>
                </a:lnTo>
                <a:lnTo>
                  <a:pt x="677" y="683"/>
                </a:lnTo>
                <a:lnTo>
                  <a:pt x="668" y="675"/>
                </a:lnTo>
                <a:lnTo>
                  <a:pt x="659" y="667"/>
                </a:lnTo>
                <a:lnTo>
                  <a:pt x="650" y="659"/>
                </a:lnTo>
                <a:lnTo>
                  <a:pt x="640" y="652"/>
                </a:lnTo>
                <a:lnTo>
                  <a:pt x="629" y="646"/>
                </a:lnTo>
                <a:lnTo>
                  <a:pt x="618" y="639"/>
                </a:lnTo>
                <a:lnTo>
                  <a:pt x="606" y="634"/>
                </a:lnTo>
                <a:lnTo>
                  <a:pt x="594" y="629"/>
                </a:lnTo>
                <a:lnTo>
                  <a:pt x="582" y="625"/>
                </a:lnTo>
                <a:lnTo>
                  <a:pt x="568" y="622"/>
                </a:lnTo>
                <a:lnTo>
                  <a:pt x="554" y="619"/>
                </a:lnTo>
                <a:lnTo>
                  <a:pt x="540" y="615"/>
                </a:lnTo>
                <a:lnTo>
                  <a:pt x="524" y="614"/>
                </a:lnTo>
                <a:lnTo>
                  <a:pt x="509" y="612"/>
                </a:lnTo>
                <a:lnTo>
                  <a:pt x="493" y="611"/>
                </a:lnTo>
                <a:lnTo>
                  <a:pt x="477" y="611"/>
                </a:lnTo>
                <a:lnTo>
                  <a:pt x="461" y="611"/>
                </a:lnTo>
                <a:lnTo>
                  <a:pt x="444" y="612"/>
                </a:lnTo>
                <a:lnTo>
                  <a:pt x="428" y="614"/>
                </a:lnTo>
                <a:lnTo>
                  <a:pt x="413" y="616"/>
                </a:lnTo>
                <a:lnTo>
                  <a:pt x="398" y="619"/>
                </a:lnTo>
                <a:lnTo>
                  <a:pt x="383" y="623"/>
                </a:lnTo>
                <a:lnTo>
                  <a:pt x="369" y="626"/>
                </a:lnTo>
                <a:lnTo>
                  <a:pt x="356" y="632"/>
                </a:lnTo>
                <a:lnTo>
                  <a:pt x="342" y="637"/>
                </a:lnTo>
                <a:lnTo>
                  <a:pt x="330" y="642"/>
                </a:lnTo>
                <a:lnTo>
                  <a:pt x="317" y="649"/>
                </a:lnTo>
                <a:lnTo>
                  <a:pt x="305" y="656"/>
                </a:lnTo>
                <a:lnTo>
                  <a:pt x="293" y="664"/>
                </a:lnTo>
                <a:lnTo>
                  <a:pt x="282" y="673"/>
                </a:lnTo>
                <a:lnTo>
                  <a:pt x="272" y="681"/>
                </a:lnTo>
                <a:lnTo>
                  <a:pt x="262" y="691"/>
                </a:lnTo>
                <a:lnTo>
                  <a:pt x="252" y="701"/>
                </a:lnTo>
                <a:lnTo>
                  <a:pt x="243" y="712"/>
                </a:lnTo>
                <a:lnTo>
                  <a:pt x="234" y="722"/>
                </a:lnTo>
                <a:lnTo>
                  <a:pt x="226" y="733"/>
                </a:lnTo>
                <a:lnTo>
                  <a:pt x="219" y="745"/>
                </a:lnTo>
                <a:lnTo>
                  <a:pt x="211" y="756"/>
                </a:lnTo>
                <a:lnTo>
                  <a:pt x="205" y="768"/>
                </a:lnTo>
                <a:lnTo>
                  <a:pt x="199" y="781"/>
                </a:lnTo>
                <a:lnTo>
                  <a:pt x="194" y="793"/>
                </a:lnTo>
                <a:lnTo>
                  <a:pt x="189" y="805"/>
                </a:lnTo>
                <a:lnTo>
                  <a:pt x="184" y="818"/>
                </a:lnTo>
                <a:lnTo>
                  <a:pt x="181" y="832"/>
                </a:lnTo>
                <a:lnTo>
                  <a:pt x="178" y="845"/>
                </a:lnTo>
                <a:lnTo>
                  <a:pt x="174" y="859"/>
                </a:lnTo>
                <a:lnTo>
                  <a:pt x="172" y="875"/>
                </a:lnTo>
                <a:lnTo>
                  <a:pt x="171" y="889"/>
                </a:lnTo>
                <a:lnTo>
                  <a:pt x="744" y="889"/>
                </a:lnTo>
                <a:close/>
                <a:moveTo>
                  <a:pt x="764" y="0"/>
                </a:moveTo>
                <a:lnTo>
                  <a:pt x="520" y="335"/>
                </a:lnTo>
                <a:lnTo>
                  <a:pt x="386" y="335"/>
                </a:lnTo>
                <a:lnTo>
                  <a:pt x="547" y="0"/>
                </a:lnTo>
                <a:lnTo>
                  <a:pt x="764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0" y="3414713"/>
            <a:ext cx="9144000" cy="34432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382" name="Freeform 358"/>
          <p:cNvSpPr>
            <a:spLocks noEditPoints="1"/>
          </p:cNvSpPr>
          <p:nvPr/>
        </p:nvSpPr>
        <p:spPr bwMode="auto">
          <a:xfrm>
            <a:off x="4988470" y="440059"/>
            <a:ext cx="1455738" cy="2616200"/>
          </a:xfrm>
          <a:custGeom>
            <a:avLst/>
            <a:gdLst/>
            <a:ahLst/>
            <a:cxnLst>
              <a:cxn ang="0">
                <a:pos x="2746" y="1354"/>
              </a:cxn>
              <a:cxn ang="0">
                <a:pos x="2729" y="1502"/>
              </a:cxn>
              <a:cxn ang="0">
                <a:pos x="2696" y="1642"/>
              </a:cxn>
              <a:cxn ang="0">
                <a:pos x="2650" y="1772"/>
              </a:cxn>
              <a:cxn ang="0">
                <a:pos x="2591" y="1896"/>
              </a:cxn>
              <a:cxn ang="0">
                <a:pos x="2522" y="2011"/>
              </a:cxn>
              <a:cxn ang="0">
                <a:pos x="2446" y="2120"/>
              </a:cxn>
              <a:cxn ang="0">
                <a:pos x="2359" y="2221"/>
              </a:cxn>
              <a:cxn ang="0">
                <a:pos x="2192" y="2382"/>
              </a:cxn>
              <a:cxn ang="0">
                <a:pos x="1975" y="2553"/>
              </a:cxn>
              <a:cxn ang="0">
                <a:pos x="1734" y="2715"/>
              </a:cxn>
              <a:cxn ang="0">
                <a:pos x="1478" y="2871"/>
              </a:cxn>
              <a:cxn ang="0">
                <a:pos x="829" y="2649"/>
              </a:cxn>
              <a:cxn ang="0">
                <a:pos x="1049" y="2523"/>
              </a:cxn>
              <a:cxn ang="0">
                <a:pos x="1287" y="2385"/>
              </a:cxn>
              <a:cxn ang="0">
                <a:pos x="1511" y="2241"/>
              </a:cxn>
              <a:cxn ang="0">
                <a:pos x="1690" y="2096"/>
              </a:cxn>
              <a:cxn ang="0">
                <a:pos x="1818" y="1968"/>
              </a:cxn>
              <a:cxn ang="0">
                <a:pos x="1892" y="1880"/>
              </a:cxn>
              <a:cxn ang="0">
                <a:pos x="1954" y="1792"/>
              </a:cxn>
              <a:cxn ang="0">
                <a:pos x="2006" y="1700"/>
              </a:cxn>
              <a:cxn ang="0">
                <a:pos x="2045" y="1596"/>
              </a:cxn>
              <a:cxn ang="0">
                <a:pos x="2071" y="1482"/>
              </a:cxn>
              <a:cxn ang="0">
                <a:pos x="2084" y="1353"/>
              </a:cxn>
              <a:cxn ang="0">
                <a:pos x="2082" y="1197"/>
              </a:cxn>
              <a:cxn ang="0">
                <a:pos x="2061" y="1075"/>
              </a:cxn>
              <a:cxn ang="0">
                <a:pos x="2039" y="1000"/>
              </a:cxn>
              <a:cxn ang="0">
                <a:pos x="2007" y="931"/>
              </a:cxn>
              <a:cxn ang="0">
                <a:pos x="1968" y="868"/>
              </a:cxn>
              <a:cxn ang="0">
                <a:pos x="1922" y="812"/>
              </a:cxn>
              <a:cxn ang="0">
                <a:pos x="1867" y="761"/>
              </a:cxn>
              <a:cxn ang="0">
                <a:pos x="1772" y="696"/>
              </a:cxn>
              <a:cxn ang="0">
                <a:pos x="1629" y="628"/>
              </a:cxn>
              <a:cxn ang="0">
                <a:pos x="1469" y="582"/>
              </a:cxn>
              <a:cxn ang="0">
                <a:pos x="1290" y="559"/>
              </a:cxn>
              <a:cxn ang="0">
                <a:pos x="1107" y="558"/>
              </a:cxn>
              <a:cxn ang="0">
                <a:pos x="936" y="572"/>
              </a:cxn>
              <a:cxn ang="0">
                <a:pos x="770" y="599"/>
              </a:cxn>
              <a:cxn ang="0">
                <a:pos x="608" y="642"/>
              </a:cxn>
              <a:cxn ang="0">
                <a:pos x="380" y="723"/>
              </a:cxn>
              <a:cxn ang="0">
                <a:pos x="131" y="836"/>
              </a:cxn>
              <a:cxn ang="0">
                <a:pos x="0" y="228"/>
              </a:cxn>
              <a:cxn ang="0">
                <a:pos x="258" y="145"/>
              </a:cxn>
              <a:cxn ang="0">
                <a:pos x="577" y="70"/>
              </a:cxn>
              <a:cxn ang="0">
                <a:pos x="918" y="17"/>
              </a:cxn>
              <a:cxn ang="0">
                <a:pos x="1239" y="0"/>
              </a:cxn>
              <a:cxn ang="0">
                <a:pos x="1410" y="5"/>
              </a:cxn>
              <a:cxn ang="0">
                <a:pos x="1571" y="22"/>
              </a:cxn>
              <a:cxn ang="0">
                <a:pos x="1723" y="48"/>
              </a:cxn>
              <a:cxn ang="0">
                <a:pos x="1866" y="85"/>
              </a:cxn>
              <a:cxn ang="0">
                <a:pos x="2000" y="133"/>
              </a:cxn>
              <a:cxn ang="0">
                <a:pos x="2124" y="191"/>
              </a:cxn>
              <a:cxn ang="0">
                <a:pos x="2238" y="260"/>
              </a:cxn>
              <a:cxn ang="0">
                <a:pos x="2344" y="340"/>
              </a:cxn>
              <a:cxn ang="0">
                <a:pos x="2439" y="429"/>
              </a:cxn>
              <a:cxn ang="0">
                <a:pos x="2522" y="524"/>
              </a:cxn>
              <a:cxn ang="0">
                <a:pos x="2592" y="625"/>
              </a:cxn>
              <a:cxn ang="0">
                <a:pos x="2649" y="734"/>
              </a:cxn>
              <a:cxn ang="0">
                <a:pos x="2693" y="850"/>
              </a:cxn>
              <a:cxn ang="0">
                <a:pos x="2724" y="972"/>
              </a:cxn>
              <a:cxn ang="0">
                <a:pos x="2744" y="1101"/>
              </a:cxn>
              <a:cxn ang="0">
                <a:pos x="2750" y="1237"/>
              </a:cxn>
              <a:cxn ang="0">
                <a:pos x="1465" y="4258"/>
              </a:cxn>
            </a:cxnLst>
            <a:rect l="0" t="0" r="r" b="b"/>
            <a:pathLst>
              <a:path w="2750" h="4944">
                <a:moveTo>
                  <a:pt x="2750" y="1237"/>
                </a:moveTo>
                <a:lnTo>
                  <a:pt x="2749" y="1277"/>
                </a:lnTo>
                <a:lnTo>
                  <a:pt x="2748" y="1316"/>
                </a:lnTo>
                <a:lnTo>
                  <a:pt x="2746" y="1354"/>
                </a:lnTo>
                <a:lnTo>
                  <a:pt x="2743" y="1392"/>
                </a:lnTo>
                <a:lnTo>
                  <a:pt x="2740" y="1429"/>
                </a:lnTo>
                <a:lnTo>
                  <a:pt x="2734" y="1467"/>
                </a:lnTo>
                <a:lnTo>
                  <a:pt x="2729" y="1502"/>
                </a:lnTo>
                <a:lnTo>
                  <a:pt x="2722" y="1538"/>
                </a:lnTo>
                <a:lnTo>
                  <a:pt x="2714" y="1574"/>
                </a:lnTo>
                <a:lnTo>
                  <a:pt x="2706" y="1608"/>
                </a:lnTo>
                <a:lnTo>
                  <a:pt x="2696" y="1642"/>
                </a:lnTo>
                <a:lnTo>
                  <a:pt x="2686" y="1675"/>
                </a:lnTo>
                <a:lnTo>
                  <a:pt x="2675" y="1709"/>
                </a:lnTo>
                <a:lnTo>
                  <a:pt x="2663" y="1741"/>
                </a:lnTo>
                <a:lnTo>
                  <a:pt x="2650" y="1772"/>
                </a:lnTo>
                <a:lnTo>
                  <a:pt x="2636" y="1804"/>
                </a:lnTo>
                <a:lnTo>
                  <a:pt x="2622" y="1835"/>
                </a:lnTo>
                <a:lnTo>
                  <a:pt x="2607" y="1865"/>
                </a:lnTo>
                <a:lnTo>
                  <a:pt x="2591" y="1896"/>
                </a:lnTo>
                <a:lnTo>
                  <a:pt x="2574" y="1926"/>
                </a:lnTo>
                <a:lnTo>
                  <a:pt x="2558" y="1955"/>
                </a:lnTo>
                <a:lnTo>
                  <a:pt x="2541" y="1983"/>
                </a:lnTo>
                <a:lnTo>
                  <a:pt x="2522" y="2011"/>
                </a:lnTo>
                <a:lnTo>
                  <a:pt x="2504" y="2039"/>
                </a:lnTo>
                <a:lnTo>
                  <a:pt x="2486" y="2066"/>
                </a:lnTo>
                <a:lnTo>
                  <a:pt x="2466" y="2093"/>
                </a:lnTo>
                <a:lnTo>
                  <a:pt x="2446" y="2120"/>
                </a:lnTo>
                <a:lnTo>
                  <a:pt x="2425" y="2146"/>
                </a:lnTo>
                <a:lnTo>
                  <a:pt x="2404" y="2171"/>
                </a:lnTo>
                <a:lnTo>
                  <a:pt x="2382" y="2197"/>
                </a:lnTo>
                <a:lnTo>
                  <a:pt x="2359" y="2221"/>
                </a:lnTo>
                <a:lnTo>
                  <a:pt x="2337" y="2245"/>
                </a:lnTo>
                <a:lnTo>
                  <a:pt x="2290" y="2292"/>
                </a:lnTo>
                <a:lnTo>
                  <a:pt x="2242" y="2337"/>
                </a:lnTo>
                <a:lnTo>
                  <a:pt x="2192" y="2382"/>
                </a:lnTo>
                <a:lnTo>
                  <a:pt x="2140" y="2426"/>
                </a:lnTo>
                <a:lnTo>
                  <a:pt x="2087" y="2469"/>
                </a:lnTo>
                <a:lnTo>
                  <a:pt x="2031" y="2511"/>
                </a:lnTo>
                <a:lnTo>
                  <a:pt x="1975" y="2553"/>
                </a:lnTo>
                <a:lnTo>
                  <a:pt x="1916" y="2594"/>
                </a:lnTo>
                <a:lnTo>
                  <a:pt x="1856" y="2634"/>
                </a:lnTo>
                <a:lnTo>
                  <a:pt x="1796" y="2675"/>
                </a:lnTo>
                <a:lnTo>
                  <a:pt x="1734" y="2715"/>
                </a:lnTo>
                <a:lnTo>
                  <a:pt x="1671" y="2754"/>
                </a:lnTo>
                <a:lnTo>
                  <a:pt x="1608" y="2794"/>
                </a:lnTo>
                <a:lnTo>
                  <a:pt x="1543" y="2833"/>
                </a:lnTo>
                <a:lnTo>
                  <a:pt x="1478" y="2871"/>
                </a:lnTo>
                <a:lnTo>
                  <a:pt x="1411" y="2910"/>
                </a:lnTo>
                <a:lnTo>
                  <a:pt x="1411" y="3642"/>
                </a:lnTo>
                <a:lnTo>
                  <a:pt x="829" y="3642"/>
                </a:lnTo>
                <a:lnTo>
                  <a:pt x="829" y="2649"/>
                </a:lnTo>
                <a:lnTo>
                  <a:pt x="883" y="2619"/>
                </a:lnTo>
                <a:lnTo>
                  <a:pt x="937" y="2588"/>
                </a:lnTo>
                <a:lnTo>
                  <a:pt x="993" y="2555"/>
                </a:lnTo>
                <a:lnTo>
                  <a:pt x="1049" y="2523"/>
                </a:lnTo>
                <a:lnTo>
                  <a:pt x="1108" y="2490"/>
                </a:lnTo>
                <a:lnTo>
                  <a:pt x="1166" y="2455"/>
                </a:lnTo>
                <a:lnTo>
                  <a:pt x="1226" y="2420"/>
                </a:lnTo>
                <a:lnTo>
                  <a:pt x="1287" y="2385"/>
                </a:lnTo>
                <a:lnTo>
                  <a:pt x="1347" y="2349"/>
                </a:lnTo>
                <a:lnTo>
                  <a:pt x="1405" y="2314"/>
                </a:lnTo>
                <a:lnTo>
                  <a:pt x="1459" y="2278"/>
                </a:lnTo>
                <a:lnTo>
                  <a:pt x="1511" y="2241"/>
                </a:lnTo>
                <a:lnTo>
                  <a:pt x="1559" y="2206"/>
                </a:lnTo>
                <a:lnTo>
                  <a:pt x="1606" y="2170"/>
                </a:lnTo>
                <a:lnTo>
                  <a:pt x="1649" y="2133"/>
                </a:lnTo>
                <a:lnTo>
                  <a:pt x="1690" y="2096"/>
                </a:lnTo>
                <a:lnTo>
                  <a:pt x="1735" y="2054"/>
                </a:lnTo>
                <a:lnTo>
                  <a:pt x="1778" y="2011"/>
                </a:lnTo>
                <a:lnTo>
                  <a:pt x="1799" y="1990"/>
                </a:lnTo>
                <a:lnTo>
                  <a:pt x="1818" y="1968"/>
                </a:lnTo>
                <a:lnTo>
                  <a:pt x="1838" y="1946"/>
                </a:lnTo>
                <a:lnTo>
                  <a:pt x="1856" y="1924"/>
                </a:lnTo>
                <a:lnTo>
                  <a:pt x="1874" y="1902"/>
                </a:lnTo>
                <a:lnTo>
                  <a:pt x="1892" y="1880"/>
                </a:lnTo>
                <a:lnTo>
                  <a:pt x="1908" y="1858"/>
                </a:lnTo>
                <a:lnTo>
                  <a:pt x="1924" y="1836"/>
                </a:lnTo>
                <a:lnTo>
                  <a:pt x="1939" y="1813"/>
                </a:lnTo>
                <a:lnTo>
                  <a:pt x="1954" y="1792"/>
                </a:lnTo>
                <a:lnTo>
                  <a:pt x="1968" y="1769"/>
                </a:lnTo>
                <a:lnTo>
                  <a:pt x="1981" y="1746"/>
                </a:lnTo>
                <a:lnTo>
                  <a:pt x="1994" y="1724"/>
                </a:lnTo>
                <a:lnTo>
                  <a:pt x="2006" y="1700"/>
                </a:lnTo>
                <a:lnTo>
                  <a:pt x="2017" y="1675"/>
                </a:lnTo>
                <a:lnTo>
                  <a:pt x="2028" y="1649"/>
                </a:lnTo>
                <a:lnTo>
                  <a:pt x="2036" y="1623"/>
                </a:lnTo>
                <a:lnTo>
                  <a:pt x="2045" y="1596"/>
                </a:lnTo>
                <a:lnTo>
                  <a:pt x="2053" y="1569"/>
                </a:lnTo>
                <a:lnTo>
                  <a:pt x="2060" y="1540"/>
                </a:lnTo>
                <a:lnTo>
                  <a:pt x="2066" y="1511"/>
                </a:lnTo>
                <a:lnTo>
                  <a:pt x="2071" y="1482"/>
                </a:lnTo>
                <a:lnTo>
                  <a:pt x="2075" y="1451"/>
                </a:lnTo>
                <a:lnTo>
                  <a:pt x="2080" y="1419"/>
                </a:lnTo>
                <a:lnTo>
                  <a:pt x="2082" y="1387"/>
                </a:lnTo>
                <a:lnTo>
                  <a:pt x="2084" y="1353"/>
                </a:lnTo>
                <a:lnTo>
                  <a:pt x="2085" y="1320"/>
                </a:lnTo>
                <a:lnTo>
                  <a:pt x="2086" y="1285"/>
                </a:lnTo>
                <a:lnTo>
                  <a:pt x="2085" y="1240"/>
                </a:lnTo>
                <a:lnTo>
                  <a:pt x="2082" y="1197"/>
                </a:lnTo>
                <a:lnTo>
                  <a:pt x="2078" y="1155"/>
                </a:lnTo>
                <a:lnTo>
                  <a:pt x="2070" y="1114"/>
                </a:lnTo>
                <a:lnTo>
                  <a:pt x="2066" y="1094"/>
                </a:lnTo>
                <a:lnTo>
                  <a:pt x="2061" y="1075"/>
                </a:lnTo>
                <a:lnTo>
                  <a:pt x="2056" y="1055"/>
                </a:lnTo>
                <a:lnTo>
                  <a:pt x="2051" y="1037"/>
                </a:lnTo>
                <a:lnTo>
                  <a:pt x="2045" y="1017"/>
                </a:lnTo>
                <a:lnTo>
                  <a:pt x="2039" y="1000"/>
                </a:lnTo>
                <a:lnTo>
                  <a:pt x="2031" y="982"/>
                </a:lnTo>
                <a:lnTo>
                  <a:pt x="2024" y="965"/>
                </a:lnTo>
                <a:lnTo>
                  <a:pt x="2016" y="948"/>
                </a:lnTo>
                <a:lnTo>
                  <a:pt x="2007" y="931"/>
                </a:lnTo>
                <a:lnTo>
                  <a:pt x="1998" y="915"/>
                </a:lnTo>
                <a:lnTo>
                  <a:pt x="1989" y="900"/>
                </a:lnTo>
                <a:lnTo>
                  <a:pt x="1978" y="884"/>
                </a:lnTo>
                <a:lnTo>
                  <a:pt x="1968" y="868"/>
                </a:lnTo>
                <a:lnTo>
                  <a:pt x="1958" y="854"/>
                </a:lnTo>
                <a:lnTo>
                  <a:pt x="1946" y="839"/>
                </a:lnTo>
                <a:lnTo>
                  <a:pt x="1934" y="825"/>
                </a:lnTo>
                <a:lnTo>
                  <a:pt x="1922" y="812"/>
                </a:lnTo>
                <a:lnTo>
                  <a:pt x="1909" y="798"/>
                </a:lnTo>
                <a:lnTo>
                  <a:pt x="1895" y="785"/>
                </a:lnTo>
                <a:lnTo>
                  <a:pt x="1881" y="773"/>
                </a:lnTo>
                <a:lnTo>
                  <a:pt x="1867" y="761"/>
                </a:lnTo>
                <a:lnTo>
                  <a:pt x="1852" y="750"/>
                </a:lnTo>
                <a:lnTo>
                  <a:pt x="1837" y="738"/>
                </a:lnTo>
                <a:lnTo>
                  <a:pt x="1805" y="716"/>
                </a:lnTo>
                <a:lnTo>
                  <a:pt x="1772" y="696"/>
                </a:lnTo>
                <a:lnTo>
                  <a:pt x="1738" y="676"/>
                </a:lnTo>
                <a:lnTo>
                  <a:pt x="1703" y="659"/>
                </a:lnTo>
                <a:lnTo>
                  <a:pt x="1667" y="642"/>
                </a:lnTo>
                <a:lnTo>
                  <a:pt x="1629" y="628"/>
                </a:lnTo>
                <a:lnTo>
                  <a:pt x="1592" y="613"/>
                </a:lnTo>
                <a:lnTo>
                  <a:pt x="1552" y="602"/>
                </a:lnTo>
                <a:lnTo>
                  <a:pt x="1511" y="591"/>
                </a:lnTo>
                <a:lnTo>
                  <a:pt x="1469" y="582"/>
                </a:lnTo>
                <a:lnTo>
                  <a:pt x="1426" y="575"/>
                </a:lnTo>
                <a:lnTo>
                  <a:pt x="1382" y="568"/>
                </a:lnTo>
                <a:lnTo>
                  <a:pt x="1337" y="563"/>
                </a:lnTo>
                <a:lnTo>
                  <a:pt x="1290" y="559"/>
                </a:lnTo>
                <a:lnTo>
                  <a:pt x="1243" y="557"/>
                </a:lnTo>
                <a:lnTo>
                  <a:pt x="1194" y="556"/>
                </a:lnTo>
                <a:lnTo>
                  <a:pt x="1150" y="557"/>
                </a:lnTo>
                <a:lnTo>
                  <a:pt x="1107" y="558"/>
                </a:lnTo>
                <a:lnTo>
                  <a:pt x="1063" y="561"/>
                </a:lnTo>
                <a:lnTo>
                  <a:pt x="1020" y="564"/>
                </a:lnTo>
                <a:lnTo>
                  <a:pt x="978" y="567"/>
                </a:lnTo>
                <a:lnTo>
                  <a:pt x="936" y="572"/>
                </a:lnTo>
                <a:lnTo>
                  <a:pt x="894" y="578"/>
                </a:lnTo>
                <a:lnTo>
                  <a:pt x="852" y="584"/>
                </a:lnTo>
                <a:lnTo>
                  <a:pt x="811" y="592"/>
                </a:lnTo>
                <a:lnTo>
                  <a:pt x="770" y="599"/>
                </a:lnTo>
                <a:lnTo>
                  <a:pt x="729" y="609"/>
                </a:lnTo>
                <a:lnTo>
                  <a:pt x="688" y="619"/>
                </a:lnTo>
                <a:lnTo>
                  <a:pt x="648" y="630"/>
                </a:lnTo>
                <a:lnTo>
                  <a:pt x="608" y="642"/>
                </a:lnTo>
                <a:lnTo>
                  <a:pt x="568" y="655"/>
                </a:lnTo>
                <a:lnTo>
                  <a:pt x="529" y="667"/>
                </a:lnTo>
                <a:lnTo>
                  <a:pt x="452" y="696"/>
                </a:lnTo>
                <a:lnTo>
                  <a:pt x="380" y="723"/>
                </a:lnTo>
                <a:lnTo>
                  <a:pt x="312" y="751"/>
                </a:lnTo>
                <a:lnTo>
                  <a:pt x="248" y="779"/>
                </a:lnTo>
                <a:lnTo>
                  <a:pt x="188" y="807"/>
                </a:lnTo>
                <a:lnTo>
                  <a:pt x="131" y="836"/>
                </a:lnTo>
                <a:lnTo>
                  <a:pt x="80" y="864"/>
                </a:lnTo>
                <a:lnTo>
                  <a:pt x="32" y="892"/>
                </a:lnTo>
                <a:lnTo>
                  <a:pt x="0" y="892"/>
                </a:lnTo>
                <a:lnTo>
                  <a:pt x="0" y="228"/>
                </a:lnTo>
                <a:lnTo>
                  <a:pt x="59" y="206"/>
                </a:lnTo>
                <a:lnTo>
                  <a:pt x="122" y="185"/>
                </a:lnTo>
                <a:lnTo>
                  <a:pt x="188" y="164"/>
                </a:lnTo>
                <a:lnTo>
                  <a:pt x="258" y="145"/>
                </a:lnTo>
                <a:lnTo>
                  <a:pt x="332" y="125"/>
                </a:lnTo>
                <a:lnTo>
                  <a:pt x="410" y="106"/>
                </a:lnTo>
                <a:lnTo>
                  <a:pt x="492" y="87"/>
                </a:lnTo>
                <a:lnTo>
                  <a:pt x="577" y="70"/>
                </a:lnTo>
                <a:lnTo>
                  <a:pt x="664" y="54"/>
                </a:lnTo>
                <a:lnTo>
                  <a:pt x="750" y="39"/>
                </a:lnTo>
                <a:lnTo>
                  <a:pt x="834" y="27"/>
                </a:lnTo>
                <a:lnTo>
                  <a:pt x="918" y="17"/>
                </a:lnTo>
                <a:lnTo>
                  <a:pt x="1000" y="10"/>
                </a:lnTo>
                <a:lnTo>
                  <a:pt x="1081" y="4"/>
                </a:lnTo>
                <a:lnTo>
                  <a:pt x="1161" y="1"/>
                </a:lnTo>
                <a:lnTo>
                  <a:pt x="1239" y="0"/>
                </a:lnTo>
                <a:lnTo>
                  <a:pt x="1283" y="0"/>
                </a:lnTo>
                <a:lnTo>
                  <a:pt x="1326" y="1"/>
                </a:lnTo>
                <a:lnTo>
                  <a:pt x="1368" y="3"/>
                </a:lnTo>
                <a:lnTo>
                  <a:pt x="1410" y="5"/>
                </a:lnTo>
                <a:lnTo>
                  <a:pt x="1451" y="9"/>
                </a:lnTo>
                <a:lnTo>
                  <a:pt x="1491" y="12"/>
                </a:lnTo>
                <a:lnTo>
                  <a:pt x="1531" y="16"/>
                </a:lnTo>
                <a:lnTo>
                  <a:pt x="1571" y="22"/>
                </a:lnTo>
                <a:lnTo>
                  <a:pt x="1610" y="27"/>
                </a:lnTo>
                <a:lnTo>
                  <a:pt x="1648" y="33"/>
                </a:lnTo>
                <a:lnTo>
                  <a:pt x="1685" y="40"/>
                </a:lnTo>
                <a:lnTo>
                  <a:pt x="1723" y="48"/>
                </a:lnTo>
                <a:lnTo>
                  <a:pt x="1760" y="56"/>
                </a:lnTo>
                <a:lnTo>
                  <a:pt x="1796" y="65"/>
                </a:lnTo>
                <a:lnTo>
                  <a:pt x="1831" y="75"/>
                </a:lnTo>
                <a:lnTo>
                  <a:pt x="1866" y="85"/>
                </a:lnTo>
                <a:lnTo>
                  <a:pt x="1900" y="96"/>
                </a:lnTo>
                <a:lnTo>
                  <a:pt x="1934" y="108"/>
                </a:lnTo>
                <a:lnTo>
                  <a:pt x="1967" y="120"/>
                </a:lnTo>
                <a:lnTo>
                  <a:pt x="2000" y="133"/>
                </a:lnTo>
                <a:lnTo>
                  <a:pt x="2031" y="147"/>
                </a:lnTo>
                <a:lnTo>
                  <a:pt x="2062" y="161"/>
                </a:lnTo>
                <a:lnTo>
                  <a:pt x="2094" y="176"/>
                </a:lnTo>
                <a:lnTo>
                  <a:pt x="2124" y="191"/>
                </a:lnTo>
                <a:lnTo>
                  <a:pt x="2153" y="207"/>
                </a:lnTo>
                <a:lnTo>
                  <a:pt x="2182" y="225"/>
                </a:lnTo>
                <a:lnTo>
                  <a:pt x="2211" y="242"/>
                </a:lnTo>
                <a:lnTo>
                  <a:pt x="2238" y="260"/>
                </a:lnTo>
                <a:lnTo>
                  <a:pt x="2267" y="280"/>
                </a:lnTo>
                <a:lnTo>
                  <a:pt x="2292" y="299"/>
                </a:lnTo>
                <a:lnTo>
                  <a:pt x="2319" y="319"/>
                </a:lnTo>
                <a:lnTo>
                  <a:pt x="2344" y="340"/>
                </a:lnTo>
                <a:lnTo>
                  <a:pt x="2369" y="362"/>
                </a:lnTo>
                <a:lnTo>
                  <a:pt x="2394" y="383"/>
                </a:lnTo>
                <a:lnTo>
                  <a:pt x="2417" y="406"/>
                </a:lnTo>
                <a:lnTo>
                  <a:pt x="2439" y="429"/>
                </a:lnTo>
                <a:lnTo>
                  <a:pt x="2461" y="451"/>
                </a:lnTo>
                <a:lnTo>
                  <a:pt x="2483" y="475"/>
                </a:lnTo>
                <a:lnTo>
                  <a:pt x="2503" y="499"/>
                </a:lnTo>
                <a:lnTo>
                  <a:pt x="2522" y="524"/>
                </a:lnTo>
                <a:lnTo>
                  <a:pt x="2541" y="549"/>
                </a:lnTo>
                <a:lnTo>
                  <a:pt x="2558" y="574"/>
                </a:lnTo>
                <a:lnTo>
                  <a:pt x="2575" y="599"/>
                </a:lnTo>
                <a:lnTo>
                  <a:pt x="2592" y="625"/>
                </a:lnTo>
                <a:lnTo>
                  <a:pt x="2607" y="652"/>
                </a:lnTo>
                <a:lnTo>
                  <a:pt x="2622" y="679"/>
                </a:lnTo>
                <a:lnTo>
                  <a:pt x="2636" y="706"/>
                </a:lnTo>
                <a:lnTo>
                  <a:pt x="2649" y="734"/>
                </a:lnTo>
                <a:lnTo>
                  <a:pt x="2661" y="763"/>
                </a:lnTo>
                <a:lnTo>
                  <a:pt x="2673" y="791"/>
                </a:lnTo>
                <a:lnTo>
                  <a:pt x="2683" y="820"/>
                </a:lnTo>
                <a:lnTo>
                  <a:pt x="2693" y="850"/>
                </a:lnTo>
                <a:lnTo>
                  <a:pt x="2702" y="879"/>
                </a:lnTo>
                <a:lnTo>
                  <a:pt x="2710" y="909"/>
                </a:lnTo>
                <a:lnTo>
                  <a:pt x="2718" y="941"/>
                </a:lnTo>
                <a:lnTo>
                  <a:pt x="2724" y="972"/>
                </a:lnTo>
                <a:lnTo>
                  <a:pt x="2731" y="1003"/>
                </a:lnTo>
                <a:lnTo>
                  <a:pt x="2736" y="1036"/>
                </a:lnTo>
                <a:lnTo>
                  <a:pt x="2741" y="1068"/>
                </a:lnTo>
                <a:lnTo>
                  <a:pt x="2744" y="1101"/>
                </a:lnTo>
                <a:lnTo>
                  <a:pt x="2747" y="1134"/>
                </a:lnTo>
                <a:lnTo>
                  <a:pt x="2748" y="1168"/>
                </a:lnTo>
                <a:lnTo>
                  <a:pt x="2750" y="1202"/>
                </a:lnTo>
                <a:lnTo>
                  <a:pt x="2750" y="1237"/>
                </a:lnTo>
                <a:close/>
                <a:moveTo>
                  <a:pt x="1465" y="4944"/>
                </a:moveTo>
                <a:lnTo>
                  <a:pt x="801" y="4944"/>
                </a:lnTo>
                <a:lnTo>
                  <a:pt x="801" y="4258"/>
                </a:lnTo>
                <a:lnTo>
                  <a:pt x="1465" y="4258"/>
                </a:lnTo>
                <a:lnTo>
                  <a:pt x="1465" y="4944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83" name="Freeform 359"/>
          <p:cNvSpPr>
            <a:spLocks noEditPoints="1"/>
          </p:cNvSpPr>
          <p:nvPr/>
        </p:nvSpPr>
        <p:spPr bwMode="auto">
          <a:xfrm>
            <a:off x="498475" y="3759200"/>
            <a:ext cx="1454150" cy="2614613"/>
          </a:xfrm>
          <a:custGeom>
            <a:avLst/>
            <a:gdLst/>
            <a:ahLst/>
            <a:cxnLst>
              <a:cxn ang="0">
                <a:pos x="4" y="3589"/>
              </a:cxn>
              <a:cxn ang="0">
                <a:pos x="22" y="3441"/>
              </a:cxn>
              <a:cxn ang="0">
                <a:pos x="54" y="3302"/>
              </a:cxn>
              <a:cxn ang="0">
                <a:pos x="100" y="3170"/>
              </a:cxn>
              <a:cxn ang="0">
                <a:pos x="160" y="3048"/>
              </a:cxn>
              <a:cxn ang="0">
                <a:pos x="228" y="2932"/>
              </a:cxn>
              <a:cxn ang="0">
                <a:pos x="304" y="2823"/>
              </a:cxn>
              <a:cxn ang="0">
                <a:pos x="391" y="2723"/>
              </a:cxn>
              <a:cxn ang="0">
                <a:pos x="558" y="2562"/>
              </a:cxn>
              <a:cxn ang="0">
                <a:pos x="776" y="2390"/>
              </a:cxn>
              <a:cxn ang="0">
                <a:pos x="1016" y="2228"/>
              </a:cxn>
              <a:cxn ang="0">
                <a:pos x="1273" y="2072"/>
              </a:cxn>
              <a:cxn ang="0">
                <a:pos x="1921" y="2294"/>
              </a:cxn>
              <a:cxn ang="0">
                <a:pos x="1701" y="2420"/>
              </a:cxn>
              <a:cxn ang="0">
                <a:pos x="1463" y="2558"/>
              </a:cxn>
              <a:cxn ang="0">
                <a:pos x="1240" y="2701"/>
              </a:cxn>
              <a:cxn ang="0">
                <a:pos x="1061" y="2847"/>
              </a:cxn>
              <a:cxn ang="0">
                <a:pos x="932" y="2975"/>
              </a:cxn>
              <a:cxn ang="0">
                <a:pos x="858" y="3063"/>
              </a:cxn>
              <a:cxn ang="0">
                <a:pos x="796" y="3151"/>
              </a:cxn>
              <a:cxn ang="0">
                <a:pos x="744" y="3243"/>
              </a:cxn>
              <a:cxn ang="0">
                <a:pos x="705" y="3347"/>
              </a:cxn>
              <a:cxn ang="0">
                <a:pos x="679" y="3461"/>
              </a:cxn>
              <a:cxn ang="0">
                <a:pos x="666" y="3589"/>
              </a:cxn>
              <a:cxn ang="0">
                <a:pos x="668" y="3747"/>
              </a:cxn>
              <a:cxn ang="0">
                <a:pos x="689" y="3869"/>
              </a:cxn>
              <a:cxn ang="0">
                <a:pos x="712" y="3943"/>
              </a:cxn>
              <a:cxn ang="0">
                <a:pos x="744" y="4012"/>
              </a:cxn>
              <a:cxn ang="0">
                <a:pos x="783" y="4075"/>
              </a:cxn>
              <a:cxn ang="0">
                <a:pos x="829" y="4131"/>
              </a:cxn>
              <a:cxn ang="0">
                <a:pos x="883" y="4182"/>
              </a:cxn>
              <a:cxn ang="0">
                <a:pos x="978" y="4248"/>
              </a:cxn>
              <a:cxn ang="0">
                <a:pos x="1121" y="4316"/>
              </a:cxn>
              <a:cxn ang="0">
                <a:pos x="1282" y="4361"/>
              </a:cxn>
              <a:cxn ang="0">
                <a:pos x="1460" y="4384"/>
              </a:cxn>
              <a:cxn ang="0">
                <a:pos x="1643" y="4385"/>
              </a:cxn>
              <a:cxn ang="0">
                <a:pos x="1815" y="4371"/>
              </a:cxn>
              <a:cxn ang="0">
                <a:pos x="1980" y="4344"/>
              </a:cxn>
              <a:cxn ang="0">
                <a:pos x="2142" y="4302"/>
              </a:cxn>
              <a:cxn ang="0">
                <a:pos x="2370" y="4220"/>
              </a:cxn>
              <a:cxn ang="0">
                <a:pos x="2619" y="4107"/>
              </a:cxn>
              <a:cxn ang="0">
                <a:pos x="2750" y="4715"/>
              </a:cxn>
              <a:cxn ang="0">
                <a:pos x="2492" y="4799"/>
              </a:cxn>
              <a:cxn ang="0">
                <a:pos x="2173" y="4873"/>
              </a:cxn>
              <a:cxn ang="0">
                <a:pos x="1832" y="4926"/>
              </a:cxn>
              <a:cxn ang="0">
                <a:pos x="1511" y="4943"/>
              </a:cxn>
              <a:cxn ang="0">
                <a:pos x="1341" y="4938"/>
              </a:cxn>
              <a:cxn ang="0">
                <a:pos x="1179" y="4922"/>
              </a:cxn>
              <a:cxn ang="0">
                <a:pos x="1028" y="4896"/>
              </a:cxn>
              <a:cxn ang="0">
                <a:pos x="884" y="4858"/>
              </a:cxn>
              <a:cxn ang="0">
                <a:pos x="751" y="4810"/>
              </a:cxn>
              <a:cxn ang="0">
                <a:pos x="626" y="4752"/>
              </a:cxn>
              <a:cxn ang="0">
                <a:pos x="512" y="4683"/>
              </a:cxn>
              <a:cxn ang="0">
                <a:pos x="406" y="4603"/>
              </a:cxn>
              <a:cxn ang="0">
                <a:pos x="311" y="4514"/>
              </a:cxn>
              <a:cxn ang="0">
                <a:pos x="229" y="4419"/>
              </a:cxn>
              <a:cxn ang="0">
                <a:pos x="158" y="4318"/>
              </a:cxn>
              <a:cxn ang="0">
                <a:pos x="101" y="4209"/>
              </a:cxn>
              <a:cxn ang="0">
                <a:pos x="57" y="4093"/>
              </a:cxn>
              <a:cxn ang="0">
                <a:pos x="26" y="3971"/>
              </a:cxn>
              <a:cxn ang="0">
                <a:pos x="6" y="3843"/>
              </a:cxn>
              <a:cxn ang="0">
                <a:pos x="0" y="3707"/>
              </a:cxn>
              <a:cxn ang="0">
                <a:pos x="1286" y="686"/>
              </a:cxn>
            </a:cxnLst>
            <a:rect l="0" t="0" r="r" b="b"/>
            <a:pathLst>
              <a:path w="2750" h="4943">
                <a:moveTo>
                  <a:pt x="0" y="3707"/>
                </a:moveTo>
                <a:lnTo>
                  <a:pt x="1" y="3667"/>
                </a:lnTo>
                <a:lnTo>
                  <a:pt x="2" y="3628"/>
                </a:lnTo>
                <a:lnTo>
                  <a:pt x="4" y="3589"/>
                </a:lnTo>
                <a:lnTo>
                  <a:pt x="7" y="3551"/>
                </a:lnTo>
                <a:lnTo>
                  <a:pt x="12" y="3514"/>
                </a:lnTo>
                <a:lnTo>
                  <a:pt x="16" y="3477"/>
                </a:lnTo>
                <a:lnTo>
                  <a:pt x="22" y="3441"/>
                </a:lnTo>
                <a:lnTo>
                  <a:pt x="29" y="3405"/>
                </a:lnTo>
                <a:lnTo>
                  <a:pt x="36" y="3370"/>
                </a:lnTo>
                <a:lnTo>
                  <a:pt x="45" y="3335"/>
                </a:lnTo>
                <a:lnTo>
                  <a:pt x="54" y="3302"/>
                </a:lnTo>
                <a:lnTo>
                  <a:pt x="64" y="3267"/>
                </a:lnTo>
                <a:lnTo>
                  <a:pt x="75" y="3235"/>
                </a:lnTo>
                <a:lnTo>
                  <a:pt x="87" y="3202"/>
                </a:lnTo>
                <a:lnTo>
                  <a:pt x="100" y="3170"/>
                </a:lnTo>
                <a:lnTo>
                  <a:pt x="114" y="3138"/>
                </a:lnTo>
                <a:lnTo>
                  <a:pt x="129" y="3108"/>
                </a:lnTo>
                <a:lnTo>
                  <a:pt x="144" y="3077"/>
                </a:lnTo>
                <a:lnTo>
                  <a:pt x="160" y="3048"/>
                </a:lnTo>
                <a:lnTo>
                  <a:pt x="176" y="3017"/>
                </a:lnTo>
                <a:lnTo>
                  <a:pt x="193" y="2988"/>
                </a:lnTo>
                <a:lnTo>
                  <a:pt x="210" y="2960"/>
                </a:lnTo>
                <a:lnTo>
                  <a:pt x="228" y="2932"/>
                </a:lnTo>
                <a:lnTo>
                  <a:pt x="246" y="2904"/>
                </a:lnTo>
                <a:lnTo>
                  <a:pt x="265" y="2877"/>
                </a:lnTo>
                <a:lnTo>
                  <a:pt x="285" y="2850"/>
                </a:lnTo>
                <a:lnTo>
                  <a:pt x="304" y="2823"/>
                </a:lnTo>
                <a:lnTo>
                  <a:pt x="325" y="2797"/>
                </a:lnTo>
                <a:lnTo>
                  <a:pt x="346" y="2772"/>
                </a:lnTo>
                <a:lnTo>
                  <a:pt x="368" y="2746"/>
                </a:lnTo>
                <a:lnTo>
                  <a:pt x="391" y="2723"/>
                </a:lnTo>
                <a:lnTo>
                  <a:pt x="413" y="2698"/>
                </a:lnTo>
                <a:lnTo>
                  <a:pt x="460" y="2651"/>
                </a:lnTo>
                <a:lnTo>
                  <a:pt x="508" y="2606"/>
                </a:lnTo>
                <a:lnTo>
                  <a:pt x="558" y="2562"/>
                </a:lnTo>
                <a:lnTo>
                  <a:pt x="610" y="2517"/>
                </a:lnTo>
                <a:lnTo>
                  <a:pt x="664" y="2474"/>
                </a:lnTo>
                <a:lnTo>
                  <a:pt x="719" y="2432"/>
                </a:lnTo>
                <a:lnTo>
                  <a:pt x="776" y="2390"/>
                </a:lnTo>
                <a:lnTo>
                  <a:pt x="835" y="2349"/>
                </a:lnTo>
                <a:lnTo>
                  <a:pt x="894" y="2309"/>
                </a:lnTo>
                <a:lnTo>
                  <a:pt x="954" y="2268"/>
                </a:lnTo>
                <a:lnTo>
                  <a:pt x="1016" y="2228"/>
                </a:lnTo>
                <a:lnTo>
                  <a:pt x="1079" y="2189"/>
                </a:lnTo>
                <a:lnTo>
                  <a:pt x="1142" y="2149"/>
                </a:lnTo>
                <a:lnTo>
                  <a:pt x="1207" y="2110"/>
                </a:lnTo>
                <a:lnTo>
                  <a:pt x="1273" y="2072"/>
                </a:lnTo>
                <a:lnTo>
                  <a:pt x="1339" y="2034"/>
                </a:lnTo>
                <a:lnTo>
                  <a:pt x="1339" y="1301"/>
                </a:lnTo>
                <a:lnTo>
                  <a:pt x="1921" y="1301"/>
                </a:lnTo>
                <a:lnTo>
                  <a:pt x="1921" y="2294"/>
                </a:lnTo>
                <a:lnTo>
                  <a:pt x="1867" y="2324"/>
                </a:lnTo>
                <a:lnTo>
                  <a:pt x="1813" y="2355"/>
                </a:lnTo>
                <a:lnTo>
                  <a:pt x="1758" y="2388"/>
                </a:lnTo>
                <a:lnTo>
                  <a:pt x="1701" y="2420"/>
                </a:lnTo>
                <a:lnTo>
                  <a:pt x="1643" y="2454"/>
                </a:lnTo>
                <a:lnTo>
                  <a:pt x="1584" y="2488"/>
                </a:lnTo>
                <a:lnTo>
                  <a:pt x="1525" y="2523"/>
                </a:lnTo>
                <a:lnTo>
                  <a:pt x="1463" y="2558"/>
                </a:lnTo>
                <a:lnTo>
                  <a:pt x="1404" y="2594"/>
                </a:lnTo>
                <a:lnTo>
                  <a:pt x="1346" y="2630"/>
                </a:lnTo>
                <a:lnTo>
                  <a:pt x="1291" y="2665"/>
                </a:lnTo>
                <a:lnTo>
                  <a:pt x="1240" y="2701"/>
                </a:lnTo>
                <a:lnTo>
                  <a:pt x="1191" y="2738"/>
                </a:lnTo>
                <a:lnTo>
                  <a:pt x="1144" y="2773"/>
                </a:lnTo>
                <a:lnTo>
                  <a:pt x="1101" y="2810"/>
                </a:lnTo>
                <a:lnTo>
                  <a:pt x="1061" y="2847"/>
                </a:lnTo>
                <a:lnTo>
                  <a:pt x="1015" y="2889"/>
                </a:lnTo>
                <a:lnTo>
                  <a:pt x="972" y="2932"/>
                </a:lnTo>
                <a:lnTo>
                  <a:pt x="951" y="2954"/>
                </a:lnTo>
                <a:lnTo>
                  <a:pt x="932" y="2975"/>
                </a:lnTo>
                <a:lnTo>
                  <a:pt x="912" y="2997"/>
                </a:lnTo>
                <a:lnTo>
                  <a:pt x="894" y="3020"/>
                </a:lnTo>
                <a:lnTo>
                  <a:pt x="876" y="3041"/>
                </a:lnTo>
                <a:lnTo>
                  <a:pt x="858" y="3063"/>
                </a:lnTo>
                <a:lnTo>
                  <a:pt x="842" y="3086"/>
                </a:lnTo>
                <a:lnTo>
                  <a:pt x="826" y="3107"/>
                </a:lnTo>
                <a:lnTo>
                  <a:pt x="811" y="3130"/>
                </a:lnTo>
                <a:lnTo>
                  <a:pt x="796" y="3151"/>
                </a:lnTo>
                <a:lnTo>
                  <a:pt x="782" y="3174"/>
                </a:lnTo>
                <a:lnTo>
                  <a:pt x="769" y="3197"/>
                </a:lnTo>
                <a:lnTo>
                  <a:pt x="756" y="3219"/>
                </a:lnTo>
                <a:lnTo>
                  <a:pt x="744" y="3243"/>
                </a:lnTo>
                <a:lnTo>
                  <a:pt x="733" y="3268"/>
                </a:lnTo>
                <a:lnTo>
                  <a:pt x="723" y="3294"/>
                </a:lnTo>
                <a:lnTo>
                  <a:pt x="714" y="3320"/>
                </a:lnTo>
                <a:lnTo>
                  <a:pt x="705" y="3347"/>
                </a:lnTo>
                <a:lnTo>
                  <a:pt x="697" y="3374"/>
                </a:lnTo>
                <a:lnTo>
                  <a:pt x="691" y="3403"/>
                </a:lnTo>
                <a:lnTo>
                  <a:pt x="684" y="3432"/>
                </a:lnTo>
                <a:lnTo>
                  <a:pt x="679" y="3461"/>
                </a:lnTo>
                <a:lnTo>
                  <a:pt x="675" y="3493"/>
                </a:lnTo>
                <a:lnTo>
                  <a:pt x="671" y="3524"/>
                </a:lnTo>
                <a:lnTo>
                  <a:pt x="668" y="3556"/>
                </a:lnTo>
                <a:lnTo>
                  <a:pt x="666" y="3589"/>
                </a:lnTo>
                <a:lnTo>
                  <a:pt x="665" y="3623"/>
                </a:lnTo>
                <a:lnTo>
                  <a:pt x="665" y="3658"/>
                </a:lnTo>
                <a:lnTo>
                  <a:pt x="665" y="3703"/>
                </a:lnTo>
                <a:lnTo>
                  <a:pt x="668" y="3747"/>
                </a:lnTo>
                <a:lnTo>
                  <a:pt x="674" y="3789"/>
                </a:lnTo>
                <a:lnTo>
                  <a:pt x="680" y="3830"/>
                </a:lnTo>
                <a:lnTo>
                  <a:pt x="684" y="3849"/>
                </a:lnTo>
                <a:lnTo>
                  <a:pt x="689" y="3869"/>
                </a:lnTo>
                <a:lnTo>
                  <a:pt x="694" y="3888"/>
                </a:lnTo>
                <a:lnTo>
                  <a:pt x="700" y="3906"/>
                </a:lnTo>
                <a:lnTo>
                  <a:pt x="706" y="3926"/>
                </a:lnTo>
                <a:lnTo>
                  <a:pt x="712" y="3943"/>
                </a:lnTo>
                <a:lnTo>
                  <a:pt x="719" y="3961"/>
                </a:lnTo>
                <a:lnTo>
                  <a:pt x="727" y="3979"/>
                </a:lnTo>
                <a:lnTo>
                  <a:pt x="735" y="3995"/>
                </a:lnTo>
                <a:lnTo>
                  <a:pt x="744" y="4012"/>
                </a:lnTo>
                <a:lnTo>
                  <a:pt x="752" y="4028"/>
                </a:lnTo>
                <a:lnTo>
                  <a:pt x="762" y="4044"/>
                </a:lnTo>
                <a:lnTo>
                  <a:pt x="772" y="4060"/>
                </a:lnTo>
                <a:lnTo>
                  <a:pt x="783" y="4075"/>
                </a:lnTo>
                <a:lnTo>
                  <a:pt x="793" y="4089"/>
                </a:lnTo>
                <a:lnTo>
                  <a:pt x="804" y="4104"/>
                </a:lnTo>
                <a:lnTo>
                  <a:pt x="816" y="4118"/>
                </a:lnTo>
                <a:lnTo>
                  <a:pt x="829" y="4131"/>
                </a:lnTo>
                <a:lnTo>
                  <a:pt x="842" y="4145"/>
                </a:lnTo>
                <a:lnTo>
                  <a:pt x="855" y="4158"/>
                </a:lnTo>
                <a:lnTo>
                  <a:pt x="869" y="4170"/>
                </a:lnTo>
                <a:lnTo>
                  <a:pt x="883" y="4182"/>
                </a:lnTo>
                <a:lnTo>
                  <a:pt x="898" y="4194"/>
                </a:lnTo>
                <a:lnTo>
                  <a:pt x="913" y="4206"/>
                </a:lnTo>
                <a:lnTo>
                  <a:pt x="945" y="4227"/>
                </a:lnTo>
                <a:lnTo>
                  <a:pt x="978" y="4248"/>
                </a:lnTo>
                <a:lnTo>
                  <a:pt x="1012" y="4267"/>
                </a:lnTo>
                <a:lnTo>
                  <a:pt x="1047" y="4284"/>
                </a:lnTo>
                <a:lnTo>
                  <a:pt x="1083" y="4302"/>
                </a:lnTo>
                <a:lnTo>
                  <a:pt x="1121" y="4316"/>
                </a:lnTo>
                <a:lnTo>
                  <a:pt x="1159" y="4330"/>
                </a:lnTo>
                <a:lnTo>
                  <a:pt x="1198" y="4342"/>
                </a:lnTo>
                <a:lnTo>
                  <a:pt x="1240" y="4352"/>
                </a:lnTo>
                <a:lnTo>
                  <a:pt x="1282" y="4361"/>
                </a:lnTo>
                <a:lnTo>
                  <a:pt x="1324" y="4369"/>
                </a:lnTo>
                <a:lnTo>
                  <a:pt x="1368" y="4375"/>
                </a:lnTo>
                <a:lnTo>
                  <a:pt x="1413" y="4381"/>
                </a:lnTo>
                <a:lnTo>
                  <a:pt x="1460" y="4384"/>
                </a:lnTo>
                <a:lnTo>
                  <a:pt x="1507" y="4386"/>
                </a:lnTo>
                <a:lnTo>
                  <a:pt x="1557" y="4387"/>
                </a:lnTo>
                <a:lnTo>
                  <a:pt x="1600" y="4386"/>
                </a:lnTo>
                <a:lnTo>
                  <a:pt x="1643" y="4385"/>
                </a:lnTo>
                <a:lnTo>
                  <a:pt x="1687" y="4383"/>
                </a:lnTo>
                <a:lnTo>
                  <a:pt x="1730" y="4379"/>
                </a:lnTo>
                <a:lnTo>
                  <a:pt x="1772" y="4376"/>
                </a:lnTo>
                <a:lnTo>
                  <a:pt x="1815" y="4371"/>
                </a:lnTo>
                <a:lnTo>
                  <a:pt x="1856" y="4365"/>
                </a:lnTo>
                <a:lnTo>
                  <a:pt x="1898" y="4359"/>
                </a:lnTo>
                <a:lnTo>
                  <a:pt x="1939" y="4351"/>
                </a:lnTo>
                <a:lnTo>
                  <a:pt x="1980" y="4344"/>
                </a:lnTo>
                <a:lnTo>
                  <a:pt x="2021" y="4334"/>
                </a:lnTo>
                <a:lnTo>
                  <a:pt x="2062" y="4324"/>
                </a:lnTo>
                <a:lnTo>
                  <a:pt x="2102" y="4314"/>
                </a:lnTo>
                <a:lnTo>
                  <a:pt x="2142" y="4302"/>
                </a:lnTo>
                <a:lnTo>
                  <a:pt x="2182" y="4289"/>
                </a:lnTo>
                <a:lnTo>
                  <a:pt x="2222" y="4276"/>
                </a:lnTo>
                <a:lnTo>
                  <a:pt x="2298" y="4248"/>
                </a:lnTo>
                <a:lnTo>
                  <a:pt x="2370" y="4220"/>
                </a:lnTo>
                <a:lnTo>
                  <a:pt x="2438" y="4193"/>
                </a:lnTo>
                <a:lnTo>
                  <a:pt x="2503" y="4165"/>
                </a:lnTo>
                <a:lnTo>
                  <a:pt x="2563" y="4136"/>
                </a:lnTo>
                <a:lnTo>
                  <a:pt x="2619" y="4107"/>
                </a:lnTo>
                <a:lnTo>
                  <a:pt x="2671" y="4079"/>
                </a:lnTo>
                <a:lnTo>
                  <a:pt x="2718" y="4051"/>
                </a:lnTo>
                <a:lnTo>
                  <a:pt x="2750" y="4051"/>
                </a:lnTo>
                <a:lnTo>
                  <a:pt x="2750" y="4715"/>
                </a:lnTo>
                <a:lnTo>
                  <a:pt x="2692" y="4737"/>
                </a:lnTo>
                <a:lnTo>
                  <a:pt x="2629" y="4759"/>
                </a:lnTo>
                <a:lnTo>
                  <a:pt x="2563" y="4779"/>
                </a:lnTo>
                <a:lnTo>
                  <a:pt x="2492" y="4799"/>
                </a:lnTo>
                <a:lnTo>
                  <a:pt x="2418" y="4818"/>
                </a:lnTo>
                <a:lnTo>
                  <a:pt x="2340" y="4837"/>
                </a:lnTo>
                <a:lnTo>
                  <a:pt x="2259" y="4856"/>
                </a:lnTo>
                <a:lnTo>
                  <a:pt x="2173" y="4873"/>
                </a:lnTo>
                <a:lnTo>
                  <a:pt x="2086" y="4889"/>
                </a:lnTo>
                <a:lnTo>
                  <a:pt x="2001" y="4903"/>
                </a:lnTo>
                <a:lnTo>
                  <a:pt x="1916" y="4916"/>
                </a:lnTo>
                <a:lnTo>
                  <a:pt x="1832" y="4926"/>
                </a:lnTo>
                <a:lnTo>
                  <a:pt x="1750" y="4934"/>
                </a:lnTo>
                <a:lnTo>
                  <a:pt x="1669" y="4939"/>
                </a:lnTo>
                <a:lnTo>
                  <a:pt x="1589" y="4942"/>
                </a:lnTo>
                <a:lnTo>
                  <a:pt x="1511" y="4943"/>
                </a:lnTo>
                <a:lnTo>
                  <a:pt x="1467" y="4943"/>
                </a:lnTo>
                <a:lnTo>
                  <a:pt x="1424" y="4942"/>
                </a:lnTo>
                <a:lnTo>
                  <a:pt x="1382" y="4940"/>
                </a:lnTo>
                <a:lnTo>
                  <a:pt x="1341" y="4938"/>
                </a:lnTo>
                <a:lnTo>
                  <a:pt x="1299" y="4935"/>
                </a:lnTo>
                <a:lnTo>
                  <a:pt x="1259" y="4931"/>
                </a:lnTo>
                <a:lnTo>
                  <a:pt x="1219" y="4927"/>
                </a:lnTo>
                <a:lnTo>
                  <a:pt x="1179" y="4922"/>
                </a:lnTo>
                <a:lnTo>
                  <a:pt x="1140" y="4916"/>
                </a:lnTo>
                <a:lnTo>
                  <a:pt x="1102" y="4910"/>
                </a:lnTo>
                <a:lnTo>
                  <a:pt x="1065" y="4903"/>
                </a:lnTo>
                <a:lnTo>
                  <a:pt x="1028" y="4896"/>
                </a:lnTo>
                <a:lnTo>
                  <a:pt x="991" y="4887"/>
                </a:lnTo>
                <a:lnTo>
                  <a:pt x="954" y="4878"/>
                </a:lnTo>
                <a:lnTo>
                  <a:pt x="920" y="4869"/>
                </a:lnTo>
                <a:lnTo>
                  <a:pt x="884" y="4858"/>
                </a:lnTo>
                <a:lnTo>
                  <a:pt x="851" y="4847"/>
                </a:lnTo>
                <a:lnTo>
                  <a:pt x="816" y="4835"/>
                </a:lnTo>
                <a:lnTo>
                  <a:pt x="784" y="4823"/>
                </a:lnTo>
                <a:lnTo>
                  <a:pt x="751" y="4810"/>
                </a:lnTo>
                <a:lnTo>
                  <a:pt x="719" y="4796"/>
                </a:lnTo>
                <a:lnTo>
                  <a:pt x="688" y="4782"/>
                </a:lnTo>
                <a:lnTo>
                  <a:pt x="656" y="4767"/>
                </a:lnTo>
                <a:lnTo>
                  <a:pt x="626" y="4752"/>
                </a:lnTo>
                <a:lnTo>
                  <a:pt x="597" y="4736"/>
                </a:lnTo>
                <a:lnTo>
                  <a:pt x="568" y="4719"/>
                </a:lnTo>
                <a:lnTo>
                  <a:pt x="540" y="4701"/>
                </a:lnTo>
                <a:lnTo>
                  <a:pt x="512" y="4683"/>
                </a:lnTo>
                <a:lnTo>
                  <a:pt x="485" y="4664"/>
                </a:lnTo>
                <a:lnTo>
                  <a:pt x="458" y="4644"/>
                </a:lnTo>
                <a:lnTo>
                  <a:pt x="432" y="4625"/>
                </a:lnTo>
                <a:lnTo>
                  <a:pt x="406" y="4603"/>
                </a:lnTo>
                <a:lnTo>
                  <a:pt x="381" y="4581"/>
                </a:lnTo>
                <a:lnTo>
                  <a:pt x="356" y="4560"/>
                </a:lnTo>
                <a:lnTo>
                  <a:pt x="333" y="4537"/>
                </a:lnTo>
                <a:lnTo>
                  <a:pt x="311" y="4514"/>
                </a:lnTo>
                <a:lnTo>
                  <a:pt x="289" y="4492"/>
                </a:lnTo>
                <a:lnTo>
                  <a:pt x="268" y="4468"/>
                </a:lnTo>
                <a:lnTo>
                  <a:pt x="248" y="4444"/>
                </a:lnTo>
                <a:lnTo>
                  <a:pt x="229" y="4419"/>
                </a:lnTo>
                <a:lnTo>
                  <a:pt x="210" y="4395"/>
                </a:lnTo>
                <a:lnTo>
                  <a:pt x="192" y="4370"/>
                </a:lnTo>
                <a:lnTo>
                  <a:pt x="175" y="4344"/>
                </a:lnTo>
                <a:lnTo>
                  <a:pt x="158" y="4318"/>
                </a:lnTo>
                <a:lnTo>
                  <a:pt x="143" y="4291"/>
                </a:lnTo>
                <a:lnTo>
                  <a:pt x="128" y="4264"/>
                </a:lnTo>
                <a:lnTo>
                  <a:pt x="114" y="4237"/>
                </a:lnTo>
                <a:lnTo>
                  <a:pt x="101" y="4209"/>
                </a:lnTo>
                <a:lnTo>
                  <a:pt x="89" y="4181"/>
                </a:lnTo>
                <a:lnTo>
                  <a:pt x="77" y="4153"/>
                </a:lnTo>
                <a:lnTo>
                  <a:pt x="67" y="4123"/>
                </a:lnTo>
                <a:lnTo>
                  <a:pt x="57" y="4093"/>
                </a:lnTo>
                <a:lnTo>
                  <a:pt x="48" y="4064"/>
                </a:lnTo>
                <a:lnTo>
                  <a:pt x="40" y="4034"/>
                </a:lnTo>
                <a:lnTo>
                  <a:pt x="32" y="4003"/>
                </a:lnTo>
                <a:lnTo>
                  <a:pt x="26" y="3971"/>
                </a:lnTo>
                <a:lnTo>
                  <a:pt x="19" y="3940"/>
                </a:lnTo>
                <a:lnTo>
                  <a:pt x="15" y="3907"/>
                </a:lnTo>
                <a:lnTo>
                  <a:pt x="10" y="3875"/>
                </a:lnTo>
                <a:lnTo>
                  <a:pt x="6" y="3843"/>
                </a:lnTo>
                <a:lnTo>
                  <a:pt x="4" y="3809"/>
                </a:lnTo>
                <a:lnTo>
                  <a:pt x="2" y="3776"/>
                </a:lnTo>
                <a:lnTo>
                  <a:pt x="1" y="3741"/>
                </a:lnTo>
                <a:lnTo>
                  <a:pt x="0" y="3707"/>
                </a:lnTo>
                <a:close/>
                <a:moveTo>
                  <a:pt x="1286" y="0"/>
                </a:moveTo>
                <a:lnTo>
                  <a:pt x="1950" y="0"/>
                </a:lnTo>
                <a:lnTo>
                  <a:pt x="1950" y="686"/>
                </a:lnTo>
                <a:lnTo>
                  <a:pt x="1286" y="686"/>
                </a:lnTo>
                <a:lnTo>
                  <a:pt x="1286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2771800" y="3789040"/>
            <a:ext cx="60486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Consultas ajena al estándar</a:t>
            </a:r>
          </a:p>
          <a:p>
            <a:pPr marL="285750" indent="-285750">
              <a:buFont typeface="Arial"/>
              <a:buChar char="•"/>
            </a:pP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Mundo globalizado</a:t>
            </a:r>
          </a:p>
          <a:p>
            <a:pPr marL="285750" indent="-285750">
              <a:buFont typeface="Arial"/>
              <a:buChar char="•"/>
            </a:pP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Ausencia de datos fiables</a:t>
            </a:r>
          </a:p>
          <a:p>
            <a:pPr marL="285750" indent="-285750">
              <a:buFont typeface="Arial"/>
              <a:buChar char="•"/>
            </a:pP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Coherencia metodológica</a:t>
            </a:r>
          </a:p>
          <a:p>
            <a:pPr marL="285750" indent="-285750">
              <a:buFont typeface="Arial"/>
              <a:buChar char="•"/>
            </a:pP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Sistematización</a:t>
            </a:r>
            <a:endParaRPr lang="es-ES" sz="32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396205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7"/>
          <p:cNvSpPr>
            <a:spLocks noChangeArrowheads="1"/>
          </p:cNvSpPr>
          <p:nvPr/>
        </p:nvSpPr>
        <p:spPr bwMode="auto">
          <a:xfrm>
            <a:off x="0" y="2852936"/>
            <a:ext cx="9144000" cy="40050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43" name="42 CuadroTexto"/>
          <p:cNvSpPr txBox="1"/>
          <p:nvPr/>
        </p:nvSpPr>
        <p:spPr>
          <a:xfrm>
            <a:off x="467544" y="1844824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FF0000"/>
                </a:solidFill>
              </a:rPr>
              <a:t>Una lanza por </a:t>
            </a:r>
            <a:r>
              <a:rPr lang="es-ES" sz="3200" i="1" dirty="0" smtClean="0">
                <a:solidFill>
                  <a:srgbClr val="FF0000"/>
                </a:solidFill>
              </a:rPr>
              <a:t>Clave</a:t>
            </a:r>
          </a:p>
          <a:p>
            <a:pPr algn="ctr"/>
            <a:r>
              <a:rPr lang="es-ES" sz="3200" b="1" dirty="0" smtClean="0">
                <a:solidFill>
                  <a:srgbClr val="FF0000"/>
                </a:solidFill>
              </a:rPr>
              <a:t>Muestra</a:t>
            </a:r>
            <a:endParaRPr lang="es-ES" sz="3200" b="1" i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387068"/>
              </p:ext>
            </p:extLst>
          </p:nvPr>
        </p:nvGraphicFramePr>
        <p:xfrm>
          <a:off x="539552" y="3645024"/>
          <a:ext cx="8208912" cy="2494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800200"/>
                <a:gridCol w="2412268"/>
                <a:gridCol w="2052228"/>
              </a:tblGrid>
              <a:tr h="477871">
                <a:tc gridSpan="3">
                  <a:txBody>
                    <a:bodyPr/>
                    <a:lstStyle/>
                    <a:p>
                      <a:pPr algn="ctr"/>
                      <a:r>
                        <a:rPr lang="es-ES" i="1" dirty="0" smtClean="0">
                          <a:solidFill>
                            <a:schemeClr val="bg1"/>
                          </a:solidFill>
                        </a:rPr>
                        <a:t>fogaje</a:t>
                      </a:r>
                      <a:endParaRPr lang="es-ES" b="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746265"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cap="small" dirty="0" err="1" smtClean="0">
                          <a:solidFill>
                            <a:schemeClr val="bg1"/>
                          </a:solidFill>
                          <a:effectLst/>
                        </a:rPr>
                        <a:t>ø</a:t>
                      </a:r>
                      <a:r>
                        <a:rPr lang="es-ES_tradnl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i="1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Fv</a:t>
                      </a:r>
                      <a:r>
                        <a:rPr lang="es-ES" sz="1800" kern="1200" dirty="0" smtClean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s-ES" sz="1800" i="1" kern="1200" dirty="0" smtClean="0">
                          <a:solidFill>
                            <a:schemeClr val="bg1"/>
                          </a:solidFill>
                          <a:effectLst/>
                        </a:rPr>
                        <a:t>GC</a:t>
                      </a:r>
                      <a:r>
                        <a:rPr lang="es-ES" sz="1800" kern="1200" dirty="0" smtClean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s-ES" sz="1800" i="1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Lz</a:t>
                      </a:r>
                      <a:r>
                        <a:rPr lang="es-ES" sz="1800" kern="1200" dirty="0" smtClean="0">
                          <a:solidFill>
                            <a:schemeClr val="bg1"/>
                          </a:solidFill>
                          <a:effectLst/>
                        </a:rPr>
                        <a:t> y </a:t>
                      </a:r>
                      <a:r>
                        <a:rPr lang="es-ES" sz="1800" i="1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Tf</a:t>
                      </a:r>
                      <a:r>
                        <a:rPr lang="es-ES" sz="1800" kern="1200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r>
                        <a:rPr lang="es-ES_tradnl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i="1" kern="1200" dirty="0" smtClean="0">
                          <a:solidFill>
                            <a:schemeClr val="bg1"/>
                          </a:solidFill>
                          <a:effectLst/>
                        </a:rPr>
                        <a:t>ES</a:t>
                      </a:r>
                      <a:r>
                        <a:rPr lang="es-ES" sz="1800" kern="1200" dirty="0" smtClean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s-ES" sz="1800" i="1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Pa</a:t>
                      </a:r>
                      <a:r>
                        <a:rPr lang="es-ES" sz="1800" kern="1200" dirty="0" smtClean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s-ES" sz="1800" i="1" kern="1200" dirty="0" smtClean="0">
                          <a:solidFill>
                            <a:schemeClr val="bg1"/>
                          </a:solidFill>
                          <a:effectLst/>
                        </a:rPr>
                        <a:t>RD</a:t>
                      </a:r>
                      <a:r>
                        <a:rPr lang="es-ES" sz="1800" kern="1200" dirty="0" smtClean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s-ES" sz="1800" i="1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Co:O</a:t>
                      </a:r>
                      <a:r>
                        <a:rPr lang="es-ES" sz="1800" kern="1200" dirty="0" smtClean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s-ES" sz="1800" i="1" kern="1200" dirty="0" smtClean="0">
                          <a:solidFill>
                            <a:schemeClr val="bg1"/>
                          </a:solidFill>
                          <a:effectLst/>
                        </a:rPr>
                        <a:t>Ve</a:t>
                      </a:r>
                      <a:r>
                        <a:rPr lang="es-ES" sz="1800" kern="1200" dirty="0" smtClean="0">
                          <a:solidFill>
                            <a:schemeClr val="bg1"/>
                          </a:solidFill>
                          <a:effectLst/>
                        </a:rPr>
                        <a:t>; </a:t>
                      </a:r>
                      <a:r>
                        <a:rPr lang="es-ES" sz="1800" i="1" kern="1200" dirty="0" smtClean="0">
                          <a:solidFill>
                            <a:schemeClr val="bg1"/>
                          </a:solidFill>
                          <a:effectLst/>
                        </a:rPr>
                        <a:t>Cu</a:t>
                      </a:r>
                      <a:r>
                        <a:rPr lang="es-ES" sz="1800" kern="1200" dirty="0" smtClean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s-ES" sz="18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rur</a:t>
                      </a:r>
                      <a:r>
                        <a:rPr lang="es-ES" sz="1800" kern="1200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r>
                        <a:rPr lang="es-ES_tradnl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smtClean="0">
                          <a:solidFill>
                            <a:schemeClr val="bg1"/>
                          </a:solidFill>
                          <a:effectLst/>
                        </a:rPr>
                        <a:t>Variedad andaluza</a:t>
                      </a:r>
                      <a:endParaRPr lang="es-ES_tradnl" sz="1800" kern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s-ES" sz="1800" kern="1200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s-ES" sz="1800" kern="1200" cap="small" dirty="0" err="1" smtClean="0">
                          <a:solidFill>
                            <a:schemeClr val="bg1"/>
                          </a:solidFill>
                          <a:effectLst/>
                        </a:rPr>
                        <a:t>tlha</a:t>
                      </a:r>
                      <a:r>
                        <a:rPr lang="es-ES" sz="1800" kern="1200" dirty="0" smtClean="0">
                          <a:solidFill>
                            <a:schemeClr val="bg1"/>
                          </a:solidFill>
                          <a:effectLst/>
                        </a:rPr>
                        <a:t> 2000)</a:t>
                      </a:r>
                      <a:r>
                        <a:rPr lang="es-ES_tradnl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smtClean="0">
                          <a:solidFill>
                            <a:schemeClr val="bg1"/>
                          </a:solidFill>
                          <a:effectLst/>
                        </a:rPr>
                        <a:t>Variedad canaria</a:t>
                      </a:r>
                      <a:endParaRPr lang="es-ES_tradnl" sz="1800" kern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s-ES" sz="1800" kern="1200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s-ES" sz="1800" kern="1200" cap="small" dirty="0" err="1" smtClean="0">
                          <a:solidFill>
                            <a:schemeClr val="bg1"/>
                          </a:solidFill>
                          <a:effectLst/>
                        </a:rPr>
                        <a:t>dec</a:t>
                      </a:r>
                      <a:r>
                        <a:rPr lang="es-ES" sz="1800" kern="1200" dirty="0" smtClean="0">
                          <a:solidFill>
                            <a:schemeClr val="bg1"/>
                          </a:solidFill>
                          <a:effectLst/>
                        </a:rPr>
                        <a:t> 2009)</a:t>
                      </a:r>
                      <a:r>
                        <a:rPr lang="es-ES_tradnl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smtClean="0">
                          <a:solidFill>
                            <a:schemeClr val="bg1"/>
                          </a:solidFill>
                          <a:effectLst/>
                        </a:rPr>
                        <a:t>Español de América</a:t>
                      </a:r>
                      <a:endParaRPr lang="es-ES_tradnl" sz="1800" kern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s-ES" sz="1800" kern="1200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s-ES" sz="1800" kern="1200" cap="small" dirty="0" smtClean="0">
                          <a:solidFill>
                            <a:schemeClr val="bg1"/>
                          </a:solidFill>
                          <a:effectLst/>
                        </a:rPr>
                        <a:t>da</a:t>
                      </a:r>
                      <a:r>
                        <a:rPr lang="es-ES" sz="1800" kern="1200" dirty="0" smtClean="0">
                          <a:solidFill>
                            <a:schemeClr val="bg1"/>
                          </a:solidFill>
                          <a:effectLst/>
                        </a:rPr>
                        <a:t> 2010)</a:t>
                      </a:r>
                      <a:r>
                        <a:rPr lang="es-ES_tradnl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bg1"/>
                          </a:solidFill>
                        </a:rPr>
                        <a:t>‘Calor excesivo, bochorno’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77871">
                <a:tc gridSpan="3">
                  <a:txBody>
                    <a:bodyPr/>
                    <a:lstStyle/>
                    <a:p>
                      <a:pPr algn="ctr"/>
                      <a:r>
                        <a:rPr lang="es-ES" sz="1800" i="1" kern="1200" dirty="0" smtClean="0">
                          <a:solidFill>
                            <a:schemeClr val="bg1"/>
                          </a:solidFill>
                          <a:effectLst/>
                        </a:rPr>
                        <a:t>En zonas del español meridional</a:t>
                      </a:r>
                      <a:r>
                        <a:rPr lang="es-ES_tradnl" i="1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ES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04945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7"/>
          <p:cNvSpPr>
            <a:spLocks noChangeArrowheads="1"/>
          </p:cNvSpPr>
          <p:nvPr/>
        </p:nvSpPr>
        <p:spPr bwMode="auto">
          <a:xfrm>
            <a:off x="0" y="2852936"/>
            <a:ext cx="9144000" cy="40050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43" name="42 CuadroTexto"/>
          <p:cNvSpPr txBox="1"/>
          <p:nvPr/>
        </p:nvSpPr>
        <p:spPr>
          <a:xfrm>
            <a:off x="467544" y="1844824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FF0000"/>
                </a:solidFill>
              </a:rPr>
              <a:t>Articulación lexicográfica del español 1/2</a:t>
            </a:r>
            <a:endParaRPr lang="es-ES" sz="3200" i="1" dirty="0" smtClean="0">
              <a:solidFill>
                <a:srgbClr val="FF0000"/>
              </a:solidFill>
            </a:endParaRPr>
          </a:p>
          <a:p>
            <a:pPr algn="ctr"/>
            <a:r>
              <a:rPr lang="es-ES" sz="3200" b="1" dirty="0" smtClean="0">
                <a:solidFill>
                  <a:srgbClr val="FF0000"/>
                </a:solidFill>
              </a:rPr>
              <a:t>Un diccionario para cada variedad</a:t>
            </a:r>
            <a:endParaRPr lang="es-ES" sz="3200" b="1" i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99774"/>
              </p:ext>
            </p:extLst>
          </p:nvPr>
        </p:nvGraphicFramePr>
        <p:xfrm>
          <a:off x="539552" y="3645024"/>
          <a:ext cx="8136905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3384376"/>
                <a:gridCol w="2376265"/>
              </a:tblGrid>
              <a:tr h="477871">
                <a:tc gridSpan="3">
                  <a:txBody>
                    <a:bodyPr/>
                    <a:lstStyle/>
                    <a:p>
                      <a:pPr algn="ctr"/>
                      <a:r>
                        <a:rPr lang="es-ES" i="1" dirty="0" smtClean="0">
                          <a:solidFill>
                            <a:schemeClr val="bg1"/>
                          </a:solidFill>
                        </a:rPr>
                        <a:t>Variedades</a:t>
                      </a:r>
                      <a:endParaRPr lang="es-ES" b="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746265">
                <a:tc>
                  <a:txBody>
                    <a:bodyPr/>
                    <a:lstStyle/>
                    <a:p>
                      <a:pPr algn="ctr"/>
                      <a:r>
                        <a:rPr lang="es-ES_tradnl" sz="1800" i="1" kern="1200" dirty="0" smtClean="0">
                          <a:solidFill>
                            <a:schemeClr val="bg1"/>
                          </a:solidFill>
                          <a:effectLst/>
                        </a:rPr>
                        <a:t>Estándar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i="1" kern="1200" dirty="0" smtClean="0">
                          <a:solidFill>
                            <a:schemeClr val="bg1"/>
                          </a:solidFill>
                          <a:effectLst/>
                        </a:rPr>
                        <a:t>Funcionales</a:t>
                      </a:r>
                      <a:r>
                        <a:rPr lang="es-ES_tradnl" sz="1800" i="1" kern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s-ES_tradnl" sz="1800" i="1" kern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de uso restringido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i="1" kern="1200" dirty="0" smtClean="0">
                          <a:solidFill>
                            <a:schemeClr val="bg1"/>
                          </a:solidFill>
                          <a:effectLst/>
                        </a:rPr>
                        <a:t>No estándar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s-ES_tradnl" sz="1800" kern="1200" dirty="0" smtClean="0">
                          <a:solidFill>
                            <a:schemeClr val="bg1"/>
                          </a:solidFill>
                          <a:effectLst/>
                        </a:rPr>
                        <a:t>Diccionario de lengua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kern="1200" dirty="0" smtClean="0">
                          <a:solidFill>
                            <a:schemeClr val="bg1"/>
                          </a:solidFill>
                          <a:effectLst/>
                        </a:rPr>
                        <a:t>Diccionario de especialidad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kern="1200" dirty="0" smtClean="0">
                          <a:solidFill>
                            <a:schemeClr val="bg1"/>
                          </a:solidFill>
                          <a:effectLst/>
                        </a:rPr>
                        <a:t>Vocabulario dialectal</a:t>
                      </a:r>
                      <a:r>
                        <a:rPr lang="es-ES_tradnl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95318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7"/>
          <p:cNvSpPr>
            <a:spLocks noChangeArrowheads="1"/>
          </p:cNvSpPr>
          <p:nvPr/>
        </p:nvSpPr>
        <p:spPr bwMode="auto">
          <a:xfrm>
            <a:off x="0" y="2852936"/>
            <a:ext cx="9144000" cy="40050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43" name="42 CuadroTexto"/>
          <p:cNvSpPr txBox="1"/>
          <p:nvPr/>
        </p:nvSpPr>
        <p:spPr>
          <a:xfrm>
            <a:off x="467544" y="1844824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FF0000"/>
                </a:solidFill>
              </a:rPr>
              <a:t>Articulación lexicográfica del español 2/2</a:t>
            </a:r>
            <a:endParaRPr lang="es-ES" sz="3200" i="1" dirty="0" smtClean="0">
              <a:solidFill>
                <a:srgbClr val="FF0000"/>
              </a:solidFill>
            </a:endParaRPr>
          </a:p>
          <a:p>
            <a:pPr algn="ctr"/>
            <a:r>
              <a:rPr lang="es-ES" sz="3200" b="1" dirty="0" smtClean="0">
                <a:solidFill>
                  <a:srgbClr val="FF0000"/>
                </a:solidFill>
              </a:rPr>
              <a:t>La constelación de diccionarios</a:t>
            </a:r>
            <a:endParaRPr lang="es-ES" sz="3200" b="1" i="1" dirty="0" smtClean="0">
              <a:solidFill>
                <a:srgbClr val="FF0000"/>
              </a:solidFill>
            </a:endParaRPr>
          </a:p>
        </p:txBody>
      </p:sp>
      <p:pic>
        <p:nvPicPr>
          <p:cNvPr id="3" name="Imagen 2" descr="Constelación0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31840" y="3068960"/>
            <a:ext cx="3096344" cy="312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6108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54 Imagen" descr="fotolia_133236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588"/>
            <a:ext cx="4139952" cy="3145393"/>
          </a:xfrm>
          <a:prstGeom prst="rect">
            <a:avLst/>
          </a:prstGeom>
        </p:spPr>
      </p:pic>
      <p:sp>
        <p:nvSpPr>
          <p:cNvPr id="41" name="AutoShape 3"/>
          <p:cNvSpPr>
            <a:spLocks noChangeAspect="1" noChangeArrowheads="1" noTextEdit="1"/>
          </p:cNvSpPr>
          <p:nvPr/>
        </p:nvSpPr>
        <p:spPr bwMode="auto">
          <a:xfrm>
            <a:off x="0" y="812800"/>
            <a:ext cx="91440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8" name="Rectangle 37"/>
          <p:cNvSpPr>
            <a:spLocks noChangeArrowheads="1"/>
          </p:cNvSpPr>
          <p:nvPr/>
        </p:nvSpPr>
        <p:spPr bwMode="auto">
          <a:xfrm>
            <a:off x="0" y="2924944"/>
            <a:ext cx="9144000" cy="393305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endParaRPr lang="es-E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Atención a la estrategia editorial ideal, acorde con la diversidad </a:t>
            </a:r>
            <a:r>
              <a:rPr lang="es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geolingüística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del español.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Edición de diccionarios en el mundo hispánico: una obra distinta para cada variedad.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Continuidad en la elaboración de diccionarios de lengua (nacionales).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Romper con el eurocentrismo (lingüístico, cultural) impuesto por la Real Academia Española.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Diseño de una verdadera política editorial panhispánica, no centralizada.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827584" y="1484784"/>
            <a:ext cx="50405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Verdana" pitchFamily="34" charset="0"/>
              </a:rPr>
              <a:t>Conclusiones</a:t>
            </a:r>
            <a:endParaRPr lang="es-ES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54 Imagen" descr="fotolia_133236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588"/>
            <a:ext cx="4139952" cy="3145393"/>
          </a:xfrm>
          <a:prstGeom prst="rect">
            <a:avLst/>
          </a:prstGeom>
        </p:spPr>
      </p:pic>
      <p:sp>
        <p:nvSpPr>
          <p:cNvPr id="41" name="AutoShape 3"/>
          <p:cNvSpPr>
            <a:spLocks noChangeAspect="1" noChangeArrowheads="1" noTextEdit="1"/>
          </p:cNvSpPr>
          <p:nvPr/>
        </p:nvSpPr>
        <p:spPr bwMode="auto">
          <a:xfrm>
            <a:off x="0" y="812800"/>
            <a:ext cx="91440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8" name="Rectangle 37"/>
          <p:cNvSpPr>
            <a:spLocks noChangeArrowheads="1"/>
          </p:cNvSpPr>
          <p:nvPr/>
        </p:nvSpPr>
        <p:spPr bwMode="auto">
          <a:xfrm>
            <a:off x="0" y="2924944"/>
            <a:ext cx="9144000" cy="393305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/>
              <a:buChar char="•"/>
            </a:pPr>
            <a:r>
              <a:rPr lang="es-ES_tradnl" sz="1600" dirty="0" err="1" smtClean="0">
                <a:solidFill>
                  <a:schemeClr val="bg1"/>
                </a:solidFill>
              </a:rPr>
              <a:t>Ansón</a:t>
            </a:r>
            <a:r>
              <a:rPr lang="es-ES_tradnl" sz="1600" dirty="0" smtClean="0">
                <a:solidFill>
                  <a:schemeClr val="bg1"/>
                </a:solidFill>
              </a:rPr>
              <a:t>, L.M. (2012): “Enciclopedias, diccionarios, libros, internet”, en </a:t>
            </a:r>
            <a:r>
              <a:rPr lang="es-ES_tradnl" sz="1600" i="1" dirty="0" smtClean="0">
                <a:solidFill>
                  <a:schemeClr val="bg1"/>
                </a:solidFill>
              </a:rPr>
              <a:t>El Cultural</a:t>
            </a:r>
            <a:r>
              <a:rPr lang="es-ES_tradnl" sz="1600" dirty="0" smtClean="0">
                <a:solidFill>
                  <a:schemeClr val="bg1"/>
                </a:solidFill>
              </a:rPr>
              <a:t> (23-3-2012), 3.</a:t>
            </a:r>
          </a:p>
          <a:p>
            <a:pPr marL="285750" indent="-285750">
              <a:buFont typeface="Arial"/>
              <a:buChar char="•"/>
            </a:pPr>
            <a:r>
              <a:rPr lang="es-ES_tradnl" sz="1600" dirty="0" smtClean="0">
                <a:solidFill>
                  <a:schemeClr val="bg1"/>
                </a:solidFill>
              </a:rPr>
              <a:t>ASALE (</a:t>
            </a:r>
            <a:r>
              <a:rPr lang="es-ES_tradnl" sz="1600" dirty="0">
                <a:solidFill>
                  <a:schemeClr val="bg1"/>
                </a:solidFill>
              </a:rPr>
              <a:t>2010): </a:t>
            </a:r>
            <a:r>
              <a:rPr lang="es-ES_tradnl" sz="1600" i="1" dirty="0">
                <a:solidFill>
                  <a:schemeClr val="bg1"/>
                </a:solidFill>
              </a:rPr>
              <a:t>Diccionario de americanismos</a:t>
            </a:r>
            <a:r>
              <a:rPr lang="es-ES_tradnl" sz="1600" dirty="0">
                <a:solidFill>
                  <a:schemeClr val="bg1"/>
                </a:solidFill>
              </a:rPr>
              <a:t>. Madrid: </a:t>
            </a:r>
            <a:r>
              <a:rPr lang="es-ES_tradnl" sz="1600" dirty="0" smtClean="0">
                <a:solidFill>
                  <a:schemeClr val="bg1"/>
                </a:solidFill>
              </a:rPr>
              <a:t>Santillana.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Ávila, </a:t>
            </a:r>
            <a:r>
              <a:rPr lang="es-ES" sz="1600" dirty="0" smtClean="0">
                <a:solidFill>
                  <a:schemeClr val="bg1"/>
                </a:solidFill>
              </a:rPr>
              <a:t>R. </a:t>
            </a:r>
            <a:r>
              <a:rPr lang="es-ES" sz="1600" dirty="0">
                <a:solidFill>
                  <a:schemeClr val="bg1"/>
                </a:solidFill>
              </a:rPr>
              <a:t>(2003): </a:t>
            </a:r>
            <a:r>
              <a:rPr lang="es-ES" sz="1600" dirty="0" smtClean="0">
                <a:solidFill>
                  <a:schemeClr val="bg1"/>
                </a:solidFill>
              </a:rPr>
              <a:t>“Diccionarios </a:t>
            </a:r>
            <a:r>
              <a:rPr lang="es-ES" sz="1600" dirty="0">
                <a:solidFill>
                  <a:schemeClr val="bg1"/>
                </a:solidFill>
              </a:rPr>
              <a:t>locales, nacionales, </a:t>
            </a:r>
            <a:r>
              <a:rPr lang="es-ES" sz="1600" dirty="0" smtClean="0">
                <a:solidFill>
                  <a:schemeClr val="bg1"/>
                </a:solidFill>
              </a:rPr>
              <a:t>internacionales”, </a:t>
            </a:r>
            <a:r>
              <a:rPr lang="es-ES" sz="1600" dirty="0">
                <a:solidFill>
                  <a:schemeClr val="bg1"/>
                </a:solidFill>
              </a:rPr>
              <a:t>en </a:t>
            </a:r>
            <a:r>
              <a:rPr lang="es-ES" sz="1600" i="1" dirty="0">
                <a:solidFill>
                  <a:schemeClr val="bg1"/>
                </a:solidFill>
              </a:rPr>
              <a:t>Revista Internacional de Lingüística Iberoamericana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cap="small" dirty="0">
                <a:solidFill>
                  <a:schemeClr val="bg1"/>
                </a:solidFill>
              </a:rPr>
              <a:t>i</a:t>
            </a:r>
            <a:r>
              <a:rPr lang="es-ES" sz="1600" dirty="0">
                <a:solidFill>
                  <a:schemeClr val="bg1"/>
                </a:solidFill>
              </a:rPr>
              <a:t>/1, 51-66.</a:t>
            </a:r>
            <a:endParaRPr lang="es-ES_tradnl" sz="16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solidFill>
                  <a:schemeClr val="bg1"/>
                </a:solidFill>
              </a:rPr>
              <a:t>Corrales </a:t>
            </a:r>
            <a:r>
              <a:rPr lang="es-ES" sz="1600" dirty="0">
                <a:solidFill>
                  <a:schemeClr val="bg1"/>
                </a:solidFill>
              </a:rPr>
              <a:t>Zumbado, </a:t>
            </a:r>
            <a:r>
              <a:rPr lang="es-ES" sz="1600" dirty="0" smtClean="0">
                <a:solidFill>
                  <a:schemeClr val="bg1"/>
                </a:solidFill>
              </a:rPr>
              <a:t>C. </a:t>
            </a:r>
            <a:r>
              <a:rPr lang="es-ES" sz="1600" dirty="0">
                <a:solidFill>
                  <a:schemeClr val="bg1"/>
                </a:solidFill>
              </a:rPr>
              <a:t>- Corbella Díaz, </a:t>
            </a:r>
            <a:r>
              <a:rPr lang="es-ES" sz="1600" dirty="0" smtClean="0">
                <a:solidFill>
                  <a:schemeClr val="bg1"/>
                </a:solidFill>
              </a:rPr>
              <a:t>D. </a:t>
            </a:r>
            <a:r>
              <a:rPr lang="es-ES" sz="1600" dirty="0">
                <a:solidFill>
                  <a:schemeClr val="bg1"/>
                </a:solidFill>
              </a:rPr>
              <a:t>(2009): </a:t>
            </a:r>
            <a:r>
              <a:rPr lang="es-ES" sz="1600" i="1" dirty="0">
                <a:solidFill>
                  <a:schemeClr val="bg1"/>
                </a:solidFill>
              </a:rPr>
              <a:t>Diccionario ejemplificado de </a:t>
            </a:r>
            <a:r>
              <a:rPr lang="es-ES" sz="1600" i="1" dirty="0" err="1">
                <a:solidFill>
                  <a:schemeClr val="bg1"/>
                </a:solidFill>
              </a:rPr>
              <a:t>canarismos</a:t>
            </a:r>
            <a:r>
              <a:rPr lang="es-ES" sz="1600" dirty="0">
                <a:solidFill>
                  <a:schemeClr val="bg1"/>
                </a:solidFill>
              </a:rPr>
              <a:t>. La Laguna: Instituto de Estudios </a:t>
            </a:r>
            <a:r>
              <a:rPr lang="es-ES" sz="1600" dirty="0" smtClean="0">
                <a:solidFill>
                  <a:schemeClr val="bg1"/>
                </a:solidFill>
              </a:rPr>
              <a:t>Canarios.</a:t>
            </a:r>
            <a:endParaRPr lang="es-ES_tradnl" sz="16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s-ES_tradnl" sz="1600" spc="-40" dirty="0" err="1" smtClean="0">
                <a:solidFill>
                  <a:schemeClr val="bg1"/>
                </a:solidFill>
              </a:rPr>
              <a:t>Chuchuy</a:t>
            </a:r>
            <a:r>
              <a:rPr lang="es-ES_tradnl" sz="1600" spc="-40" dirty="0" smtClean="0">
                <a:solidFill>
                  <a:schemeClr val="bg1"/>
                </a:solidFill>
              </a:rPr>
              <a:t>, </a:t>
            </a:r>
            <a:r>
              <a:rPr lang="es-ES_tradnl" sz="1600" spc="-40" dirty="0">
                <a:solidFill>
                  <a:schemeClr val="bg1"/>
                </a:solidFill>
              </a:rPr>
              <a:t>C. </a:t>
            </a:r>
            <a:r>
              <a:rPr lang="es-ES_tradnl" sz="1600" spc="-40" dirty="0" smtClean="0">
                <a:solidFill>
                  <a:schemeClr val="bg1"/>
                </a:solidFill>
              </a:rPr>
              <a:t>- </a:t>
            </a:r>
            <a:r>
              <a:rPr lang="es-ES_tradnl" sz="1600" spc="-40" dirty="0" err="1" smtClean="0">
                <a:solidFill>
                  <a:schemeClr val="bg1"/>
                </a:solidFill>
              </a:rPr>
              <a:t>Hlavacka</a:t>
            </a:r>
            <a:r>
              <a:rPr lang="es-ES_tradnl" sz="1600" spc="-40" dirty="0" smtClean="0">
                <a:solidFill>
                  <a:schemeClr val="bg1"/>
                </a:solidFill>
              </a:rPr>
              <a:t>, </a:t>
            </a:r>
            <a:r>
              <a:rPr lang="es-ES_tradnl" sz="1600" spc="-40" dirty="0">
                <a:solidFill>
                  <a:schemeClr val="bg1"/>
                </a:solidFill>
              </a:rPr>
              <a:t>L. (</a:t>
            </a:r>
            <a:r>
              <a:rPr lang="es-ES_tradnl" sz="1600" spc="-40" dirty="0" err="1" smtClean="0">
                <a:solidFill>
                  <a:schemeClr val="bg1"/>
                </a:solidFill>
              </a:rPr>
              <a:t>coords</a:t>
            </a:r>
            <a:r>
              <a:rPr lang="es-ES_tradnl" sz="1600" spc="-40" dirty="0" smtClean="0">
                <a:solidFill>
                  <a:schemeClr val="bg1"/>
                </a:solidFill>
              </a:rPr>
              <a:t>.</a:t>
            </a:r>
            <a:r>
              <a:rPr lang="es-ES_tradnl" sz="1600" spc="-40" dirty="0">
                <a:solidFill>
                  <a:schemeClr val="bg1"/>
                </a:solidFill>
              </a:rPr>
              <a:t>) (1993): </a:t>
            </a:r>
            <a:r>
              <a:rPr lang="es-ES_tradnl" sz="1600" i="1" spc="-40" dirty="0">
                <a:solidFill>
                  <a:schemeClr val="bg1"/>
                </a:solidFill>
              </a:rPr>
              <a:t>Nuevo diccionario de argentinismos</a:t>
            </a:r>
            <a:r>
              <a:rPr lang="es-ES_tradnl" sz="1600" spc="-40" dirty="0">
                <a:solidFill>
                  <a:schemeClr val="bg1"/>
                </a:solidFill>
              </a:rPr>
              <a:t>, </a:t>
            </a:r>
            <a:r>
              <a:rPr lang="es-ES_tradnl" sz="1600" spc="-40" dirty="0" err="1">
                <a:solidFill>
                  <a:schemeClr val="bg1"/>
                </a:solidFill>
              </a:rPr>
              <a:t>Bogota</a:t>
            </a:r>
            <a:r>
              <a:rPr lang="es-ES_tradnl" sz="1600" spc="-40" dirty="0">
                <a:solidFill>
                  <a:schemeClr val="bg1"/>
                </a:solidFill>
              </a:rPr>
              <a:t>́: Instituto Caro y Cuervo. </a:t>
            </a:r>
            <a:endParaRPr lang="es-ES_tradnl" sz="1600" spc="-40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s-ES_tradnl" sz="1600" dirty="0" smtClean="0">
                <a:solidFill>
                  <a:schemeClr val="bg1"/>
                </a:solidFill>
              </a:rPr>
              <a:t>Guitarte, </a:t>
            </a:r>
            <a:r>
              <a:rPr lang="es-ES_tradnl" sz="1600" dirty="0">
                <a:solidFill>
                  <a:schemeClr val="bg1"/>
                </a:solidFill>
              </a:rPr>
              <a:t>G.L. (1991): </a:t>
            </a:r>
            <a:r>
              <a:rPr lang="es-ES_tradnl" sz="1600" dirty="0" smtClean="0">
                <a:solidFill>
                  <a:schemeClr val="bg1"/>
                </a:solidFill>
              </a:rPr>
              <a:t>“Del </a:t>
            </a:r>
            <a:r>
              <a:rPr lang="es-ES_tradnl" sz="1600" dirty="0" err="1">
                <a:solidFill>
                  <a:schemeClr val="bg1"/>
                </a:solidFill>
              </a:rPr>
              <a:t>español</a:t>
            </a:r>
            <a:r>
              <a:rPr lang="es-ES_tradnl" sz="1600" dirty="0">
                <a:solidFill>
                  <a:schemeClr val="bg1"/>
                </a:solidFill>
              </a:rPr>
              <a:t> de </a:t>
            </a:r>
            <a:r>
              <a:rPr lang="es-ES_tradnl" sz="1600" dirty="0" err="1">
                <a:solidFill>
                  <a:schemeClr val="bg1"/>
                </a:solidFill>
              </a:rPr>
              <a:t>España</a:t>
            </a:r>
            <a:r>
              <a:rPr lang="es-ES_tradnl" sz="1600" dirty="0">
                <a:solidFill>
                  <a:schemeClr val="bg1"/>
                </a:solidFill>
              </a:rPr>
              <a:t> al </a:t>
            </a:r>
            <a:r>
              <a:rPr lang="es-ES_tradnl" sz="1600" dirty="0" err="1">
                <a:solidFill>
                  <a:schemeClr val="bg1"/>
                </a:solidFill>
              </a:rPr>
              <a:t>español</a:t>
            </a:r>
            <a:r>
              <a:rPr lang="es-ES_tradnl" sz="1600" dirty="0">
                <a:solidFill>
                  <a:schemeClr val="bg1"/>
                </a:solidFill>
              </a:rPr>
              <a:t> de veinte naciones: La </a:t>
            </a:r>
            <a:r>
              <a:rPr lang="es-ES_tradnl" sz="1600" dirty="0" err="1">
                <a:solidFill>
                  <a:schemeClr val="bg1"/>
                </a:solidFill>
              </a:rPr>
              <a:t>integración</a:t>
            </a:r>
            <a:r>
              <a:rPr lang="es-ES_tradnl" sz="1600" dirty="0">
                <a:solidFill>
                  <a:schemeClr val="bg1"/>
                </a:solidFill>
              </a:rPr>
              <a:t> de </a:t>
            </a:r>
            <a:r>
              <a:rPr lang="es-ES_tradnl" sz="1600" dirty="0" err="1">
                <a:solidFill>
                  <a:schemeClr val="bg1"/>
                </a:solidFill>
              </a:rPr>
              <a:t>América</a:t>
            </a:r>
            <a:r>
              <a:rPr lang="es-ES_tradnl" sz="1600" dirty="0">
                <a:solidFill>
                  <a:schemeClr val="bg1"/>
                </a:solidFill>
              </a:rPr>
              <a:t> al </a:t>
            </a:r>
            <a:r>
              <a:rPr lang="es-ES_tradnl" sz="1600" dirty="0" smtClean="0">
                <a:solidFill>
                  <a:schemeClr val="bg1"/>
                </a:solidFill>
              </a:rPr>
              <a:t>concepto </a:t>
            </a:r>
            <a:r>
              <a:rPr lang="es-ES_tradnl" sz="1600" dirty="0">
                <a:solidFill>
                  <a:schemeClr val="bg1"/>
                </a:solidFill>
              </a:rPr>
              <a:t>de lengua </a:t>
            </a:r>
            <a:r>
              <a:rPr lang="es-ES_tradnl" sz="1600" dirty="0" err="1" smtClean="0">
                <a:solidFill>
                  <a:schemeClr val="bg1"/>
                </a:solidFill>
              </a:rPr>
              <a:t>española</a:t>
            </a:r>
            <a:r>
              <a:rPr lang="es-ES_tradnl" sz="1600" dirty="0" smtClean="0">
                <a:solidFill>
                  <a:schemeClr val="bg1"/>
                </a:solidFill>
              </a:rPr>
              <a:t>”, </a:t>
            </a:r>
            <a:r>
              <a:rPr lang="es-ES_tradnl" sz="1600" dirty="0">
                <a:solidFill>
                  <a:schemeClr val="bg1"/>
                </a:solidFill>
              </a:rPr>
              <a:t>en </a:t>
            </a:r>
            <a:r>
              <a:rPr lang="es-ES_tradnl" sz="1600" i="1" dirty="0" smtClean="0">
                <a:solidFill>
                  <a:schemeClr val="bg1"/>
                </a:solidFill>
              </a:rPr>
              <a:t>Actas </a:t>
            </a:r>
            <a:r>
              <a:rPr lang="es-ES_tradnl" sz="1600" i="1" dirty="0">
                <a:solidFill>
                  <a:schemeClr val="bg1"/>
                </a:solidFill>
              </a:rPr>
              <a:t>del III Congreso Internacional de El </a:t>
            </a:r>
            <a:r>
              <a:rPr lang="es-ES_tradnl" sz="1600" i="1" dirty="0" err="1">
                <a:solidFill>
                  <a:schemeClr val="bg1"/>
                </a:solidFill>
              </a:rPr>
              <a:t>español</a:t>
            </a:r>
            <a:r>
              <a:rPr lang="es-ES_tradnl" sz="1600" i="1" dirty="0">
                <a:solidFill>
                  <a:schemeClr val="bg1"/>
                </a:solidFill>
              </a:rPr>
              <a:t> de </a:t>
            </a:r>
            <a:r>
              <a:rPr lang="es-ES_tradnl" sz="1600" i="1" dirty="0" err="1" smtClean="0">
                <a:solidFill>
                  <a:schemeClr val="bg1"/>
                </a:solidFill>
              </a:rPr>
              <a:t>América</a:t>
            </a:r>
            <a:r>
              <a:rPr lang="es-ES_tradnl" sz="1600" dirty="0" smtClean="0">
                <a:solidFill>
                  <a:schemeClr val="bg1"/>
                </a:solidFill>
              </a:rPr>
              <a:t>. </a:t>
            </a:r>
            <a:r>
              <a:rPr lang="es-ES_tradnl" sz="1600" dirty="0">
                <a:solidFill>
                  <a:schemeClr val="bg1"/>
                </a:solidFill>
              </a:rPr>
              <a:t>Valladolid: Junta de Castilla y </a:t>
            </a:r>
            <a:r>
              <a:rPr lang="es-ES_tradnl" sz="1600" dirty="0" err="1" smtClean="0">
                <a:solidFill>
                  <a:schemeClr val="bg1"/>
                </a:solidFill>
              </a:rPr>
              <a:t>León</a:t>
            </a:r>
            <a:r>
              <a:rPr lang="es-ES_tradnl" sz="1600" dirty="0" smtClean="0">
                <a:solidFill>
                  <a:schemeClr val="bg1"/>
                </a:solidFill>
              </a:rPr>
              <a:t>, 65</a:t>
            </a:r>
            <a:r>
              <a:rPr lang="es-ES_tradnl" sz="1600" dirty="0">
                <a:solidFill>
                  <a:schemeClr val="bg1"/>
                </a:solidFill>
              </a:rPr>
              <a:t>-</a:t>
            </a:r>
            <a:r>
              <a:rPr lang="es-ES_tradnl" sz="1600" dirty="0" smtClean="0">
                <a:solidFill>
                  <a:schemeClr val="bg1"/>
                </a:solidFill>
              </a:rPr>
              <a:t>86. 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err="1" smtClean="0">
                <a:solidFill>
                  <a:schemeClr val="bg1"/>
                </a:solidFill>
              </a:rPr>
              <a:t>Haensch</a:t>
            </a:r>
            <a:r>
              <a:rPr lang="es-ES" sz="1600" dirty="0" smtClean="0">
                <a:solidFill>
                  <a:schemeClr val="bg1"/>
                </a:solidFill>
              </a:rPr>
              <a:t>, G. - Werner, R. (</a:t>
            </a:r>
            <a:r>
              <a:rPr lang="es-ES" sz="1600" dirty="0" err="1" smtClean="0">
                <a:solidFill>
                  <a:schemeClr val="bg1"/>
                </a:solidFill>
              </a:rPr>
              <a:t>dirs</a:t>
            </a:r>
            <a:r>
              <a:rPr lang="es-ES" sz="1600" dirty="0" smtClean="0">
                <a:solidFill>
                  <a:schemeClr val="bg1"/>
                </a:solidFill>
              </a:rPr>
              <a:t>.) (2001): </a:t>
            </a:r>
            <a:r>
              <a:rPr lang="es-ES" sz="1600" i="1" dirty="0" smtClean="0">
                <a:solidFill>
                  <a:schemeClr val="bg1"/>
                </a:solidFill>
              </a:rPr>
              <a:t>Diccionario del español de Argentina. Español de Argentina - Español de España</a:t>
            </a:r>
            <a:r>
              <a:rPr lang="es-ES" sz="1600" dirty="0" smtClean="0">
                <a:solidFill>
                  <a:schemeClr val="bg1"/>
                </a:solidFill>
              </a:rPr>
              <a:t>. Madrid: Gredos.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solidFill>
                  <a:schemeClr val="bg1"/>
                </a:solidFill>
              </a:rPr>
              <a:t>Hudson</a:t>
            </a:r>
            <a:r>
              <a:rPr lang="es-ES" sz="1600" dirty="0">
                <a:solidFill>
                  <a:schemeClr val="bg1"/>
                </a:solidFill>
              </a:rPr>
              <a:t>, </a:t>
            </a:r>
            <a:r>
              <a:rPr lang="es-ES" sz="1600" dirty="0" smtClean="0">
                <a:solidFill>
                  <a:schemeClr val="bg1"/>
                </a:solidFill>
              </a:rPr>
              <a:t>R.A</a:t>
            </a:r>
            <a:r>
              <a:rPr lang="es-ES" sz="1600" dirty="0">
                <a:solidFill>
                  <a:schemeClr val="bg1"/>
                </a:solidFill>
              </a:rPr>
              <a:t>. (1988): </a:t>
            </a:r>
            <a:r>
              <a:rPr lang="es-ES" sz="1600" i="1" dirty="0" err="1">
                <a:solidFill>
                  <a:schemeClr val="bg1"/>
                </a:solidFill>
              </a:rPr>
              <a:t>Sociolinguistics</a:t>
            </a:r>
            <a:r>
              <a:rPr lang="es-ES" sz="1600" dirty="0">
                <a:solidFill>
                  <a:schemeClr val="bg1"/>
                </a:solidFill>
              </a:rPr>
              <a:t>. Cambridge: Cambridge </a:t>
            </a:r>
            <a:r>
              <a:rPr lang="es-ES" sz="1600" dirty="0" err="1">
                <a:solidFill>
                  <a:schemeClr val="bg1"/>
                </a:solidFill>
              </a:rPr>
              <a:t>University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Press</a:t>
            </a:r>
            <a:r>
              <a:rPr lang="es-ES" sz="16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solidFill>
                  <a:schemeClr val="bg1"/>
                </a:solidFill>
              </a:rPr>
              <a:t>Lapesa, R. (1992): “Sobre el concepto exclusivista del americanismo </a:t>
            </a:r>
            <a:r>
              <a:rPr lang="es-ES" sz="1600" dirty="0" err="1" smtClean="0">
                <a:solidFill>
                  <a:schemeClr val="bg1"/>
                </a:solidFill>
              </a:rPr>
              <a:t>lingüístico</a:t>
            </a:r>
            <a:r>
              <a:rPr lang="es-ES" sz="1600" dirty="0" smtClean="0">
                <a:solidFill>
                  <a:schemeClr val="bg1"/>
                </a:solidFill>
              </a:rPr>
              <a:t>: sus consecuencias en la </a:t>
            </a:r>
            <a:r>
              <a:rPr lang="es-ES" sz="1600" dirty="0" err="1" smtClean="0">
                <a:solidFill>
                  <a:schemeClr val="bg1"/>
                </a:solidFill>
              </a:rPr>
              <a:t>lexicografía</a:t>
            </a:r>
            <a:r>
              <a:rPr lang="es-ES" sz="1600" dirty="0" smtClean="0">
                <a:solidFill>
                  <a:schemeClr val="bg1"/>
                </a:solidFill>
              </a:rPr>
              <a:t> actual”, en </a:t>
            </a:r>
            <a:r>
              <a:rPr lang="es-ES" sz="1600" i="1" dirty="0" smtClean="0">
                <a:solidFill>
                  <a:schemeClr val="bg1"/>
                </a:solidFill>
              </a:rPr>
              <a:t>Homenaje a Humberto </a:t>
            </a:r>
            <a:r>
              <a:rPr lang="es-ES" sz="1600" i="1" dirty="0" err="1" smtClean="0">
                <a:solidFill>
                  <a:schemeClr val="bg1"/>
                </a:solidFill>
              </a:rPr>
              <a:t>López</a:t>
            </a:r>
            <a:r>
              <a:rPr lang="es-ES" sz="1600" i="1" dirty="0" smtClean="0">
                <a:solidFill>
                  <a:schemeClr val="bg1"/>
                </a:solidFill>
              </a:rPr>
              <a:t> Morales</a:t>
            </a:r>
            <a:r>
              <a:rPr lang="es-ES" sz="1600" dirty="0" smtClean="0">
                <a:solidFill>
                  <a:schemeClr val="bg1"/>
                </a:solidFill>
              </a:rPr>
              <a:t>. Madrid: Arco Libros, 35-39. 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827584" y="1484784"/>
            <a:ext cx="50405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Verdana" pitchFamily="34" charset="0"/>
              </a:rPr>
              <a:t>Bibliografía 1/2</a:t>
            </a:r>
            <a:endParaRPr lang="es-ES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04492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54 Imagen" descr="fotolia_133236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588"/>
            <a:ext cx="4139952" cy="3145393"/>
          </a:xfrm>
          <a:prstGeom prst="rect">
            <a:avLst/>
          </a:prstGeom>
        </p:spPr>
      </p:pic>
      <p:sp>
        <p:nvSpPr>
          <p:cNvPr id="41" name="AutoShape 3"/>
          <p:cNvSpPr>
            <a:spLocks noChangeAspect="1" noChangeArrowheads="1" noTextEdit="1"/>
          </p:cNvSpPr>
          <p:nvPr/>
        </p:nvSpPr>
        <p:spPr bwMode="auto">
          <a:xfrm>
            <a:off x="0" y="812800"/>
            <a:ext cx="91440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8" name="Rectangle 37"/>
          <p:cNvSpPr>
            <a:spLocks noChangeArrowheads="1"/>
          </p:cNvSpPr>
          <p:nvPr/>
        </p:nvSpPr>
        <p:spPr bwMode="auto">
          <a:xfrm>
            <a:off x="0" y="2924944"/>
            <a:ext cx="9144000" cy="393305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/>
              <a:buChar char="•"/>
            </a:pPr>
            <a:r>
              <a:rPr lang="es-ES" sz="1600" dirty="0" smtClean="0">
                <a:solidFill>
                  <a:schemeClr val="bg1"/>
                </a:solidFill>
              </a:rPr>
              <a:t>Lara</a:t>
            </a:r>
            <a:r>
              <a:rPr lang="es-ES" sz="1600" dirty="0">
                <a:solidFill>
                  <a:schemeClr val="bg1"/>
                </a:solidFill>
              </a:rPr>
              <a:t>, </a:t>
            </a:r>
            <a:r>
              <a:rPr lang="es-ES" sz="1600" dirty="0" smtClean="0">
                <a:solidFill>
                  <a:schemeClr val="bg1"/>
                </a:solidFill>
              </a:rPr>
              <a:t>L.F</a:t>
            </a:r>
            <a:r>
              <a:rPr lang="es-ES" sz="1600" dirty="0">
                <a:solidFill>
                  <a:schemeClr val="bg1"/>
                </a:solidFill>
              </a:rPr>
              <a:t>. (</a:t>
            </a:r>
            <a:r>
              <a:rPr lang="es-ES" sz="1600" dirty="0" err="1">
                <a:solidFill>
                  <a:schemeClr val="bg1"/>
                </a:solidFill>
              </a:rPr>
              <a:t>dir.</a:t>
            </a:r>
            <a:r>
              <a:rPr lang="es-ES" sz="1600" dirty="0">
                <a:solidFill>
                  <a:schemeClr val="bg1"/>
                </a:solidFill>
              </a:rPr>
              <a:t>) (2010): </a:t>
            </a:r>
            <a:r>
              <a:rPr lang="es-ES" sz="1600" i="1" dirty="0">
                <a:solidFill>
                  <a:schemeClr val="bg1"/>
                </a:solidFill>
              </a:rPr>
              <a:t>Diccionario del español de México</a:t>
            </a:r>
            <a:r>
              <a:rPr lang="es-ES" sz="1600" dirty="0">
                <a:solidFill>
                  <a:schemeClr val="bg1"/>
                </a:solidFill>
              </a:rPr>
              <a:t>. México: El Colegio de México, Centro de Estudios Lingüísticos y Literarios, 2 vols</a:t>
            </a:r>
            <a:r>
              <a:rPr lang="es-ES" sz="16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–</a:t>
            </a:r>
            <a:r>
              <a:rPr lang="es-ES" sz="1600" dirty="0" smtClean="0">
                <a:solidFill>
                  <a:schemeClr val="bg1"/>
                </a:solidFill>
              </a:rPr>
              <a:t>(</a:t>
            </a:r>
            <a:r>
              <a:rPr lang="es-ES" sz="1600" dirty="0">
                <a:solidFill>
                  <a:schemeClr val="bg1"/>
                </a:solidFill>
              </a:rPr>
              <a:t>1981): </a:t>
            </a:r>
            <a:r>
              <a:rPr lang="es-ES" sz="1600" dirty="0" smtClean="0">
                <a:solidFill>
                  <a:schemeClr val="bg1"/>
                </a:solidFill>
              </a:rPr>
              <a:t>“Regional </a:t>
            </a:r>
            <a:r>
              <a:rPr lang="es-ES" sz="1600" dirty="0" err="1">
                <a:solidFill>
                  <a:schemeClr val="bg1"/>
                </a:solidFill>
              </a:rPr>
              <a:t>Dictionaries</a:t>
            </a:r>
            <a:r>
              <a:rPr lang="es-ES" sz="1600" dirty="0">
                <a:solidFill>
                  <a:schemeClr val="bg1"/>
                </a:solidFill>
              </a:rPr>
              <a:t>: A </a:t>
            </a:r>
            <a:r>
              <a:rPr lang="es-ES" sz="1600" dirty="0" err="1">
                <a:solidFill>
                  <a:schemeClr val="bg1"/>
                </a:solidFill>
              </a:rPr>
              <a:t>Lexicographical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Proposal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for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the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Third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World</a:t>
            </a:r>
            <a:r>
              <a:rPr lang="es-ES" sz="1600" dirty="0" smtClean="0">
                <a:solidFill>
                  <a:schemeClr val="bg1"/>
                </a:solidFill>
              </a:rPr>
              <a:t>”, en </a:t>
            </a:r>
            <a:r>
              <a:rPr lang="es-ES" sz="1600" i="1" dirty="0" err="1" smtClean="0">
                <a:solidFill>
                  <a:schemeClr val="bg1"/>
                </a:solidFill>
              </a:rPr>
              <a:t>Actes</a:t>
            </a:r>
            <a:r>
              <a:rPr lang="es-ES" sz="1600" i="1" dirty="0" smtClean="0">
                <a:solidFill>
                  <a:schemeClr val="bg1"/>
                </a:solidFill>
              </a:rPr>
              <a:t> </a:t>
            </a:r>
            <a:r>
              <a:rPr lang="es-ES" sz="1600" i="1" dirty="0">
                <a:solidFill>
                  <a:schemeClr val="bg1"/>
                </a:solidFill>
              </a:rPr>
              <a:t>du / </a:t>
            </a:r>
            <a:r>
              <a:rPr lang="es-ES" sz="1600" i="1" dirty="0" err="1">
                <a:solidFill>
                  <a:schemeClr val="bg1"/>
                </a:solidFill>
              </a:rPr>
              <a:t>Procceedings</a:t>
            </a:r>
            <a:r>
              <a:rPr lang="es-ES" sz="1600" i="1" dirty="0">
                <a:solidFill>
                  <a:schemeClr val="bg1"/>
                </a:solidFill>
              </a:rPr>
              <a:t> of / 5e </a:t>
            </a:r>
            <a:r>
              <a:rPr lang="es-ES" sz="1600" i="1" dirty="0" err="1">
                <a:solidFill>
                  <a:schemeClr val="bg1"/>
                </a:solidFill>
              </a:rPr>
              <a:t>Congrès</a:t>
            </a:r>
            <a:r>
              <a:rPr lang="es-ES" sz="1600" i="1" dirty="0">
                <a:solidFill>
                  <a:schemeClr val="bg1"/>
                </a:solidFill>
              </a:rPr>
              <a:t> de / </a:t>
            </a:r>
            <a:r>
              <a:rPr lang="es-ES" sz="1600" i="1" dirty="0" err="1">
                <a:solidFill>
                  <a:schemeClr val="bg1"/>
                </a:solidFill>
              </a:rPr>
              <a:t>the</a:t>
            </a:r>
            <a:r>
              <a:rPr lang="es-ES" sz="1600" i="1" dirty="0">
                <a:solidFill>
                  <a:schemeClr val="bg1"/>
                </a:solidFill>
              </a:rPr>
              <a:t> 5th </a:t>
            </a:r>
            <a:r>
              <a:rPr lang="es-ES" sz="1600" i="1" dirty="0" err="1">
                <a:solidFill>
                  <a:schemeClr val="bg1"/>
                </a:solidFill>
              </a:rPr>
              <a:t>Congress</a:t>
            </a:r>
            <a:r>
              <a:rPr lang="es-ES" sz="1600" i="1" dirty="0">
                <a:solidFill>
                  <a:schemeClr val="bg1"/>
                </a:solidFill>
              </a:rPr>
              <a:t> of </a:t>
            </a:r>
            <a:r>
              <a:rPr lang="es-ES" sz="1600" i="1" dirty="0" err="1">
                <a:solidFill>
                  <a:schemeClr val="bg1"/>
                </a:solidFill>
              </a:rPr>
              <a:t>L’Association</a:t>
            </a:r>
            <a:r>
              <a:rPr lang="es-ES" sz="1600" i="1" dirty="0">
                <a:solidFill>
                  <a:schemeClr val="bg1"/>
                </a:solidFill>
              </a:rPr>
              <a:t> </a:t>
            </a:r>
            <a:r>
              <a:rPr lang="es-ES" sz="1600" i="1" dirty="0" err="1">
                <a:solidFill>
                  <a:schemeClr val="bg1"/>
                </a:solidFill>
              </a:rPr>
              <a:t>Internationale</a:t>
            </a:r>
            <a:r>
              <a:rPr lang="es-ES" sz="1600" i="1" dirty="0">
                <a:solidFill>
                  <a:schemeClr val="bg1"/>
                </a:solidFill>
              </a:rPr>
              <a:t> de </a:t>
            </a:r>
            <a:r>
              <a:rPr lang="es-ES" sz="1600" i="1" dirty="0" err="1">
                <a:solidFill>
                  <a:schemeClr val="bg1"/>
                </a:solidFill>
              </a:rPr>
              <a:t>Linguistique</a:t>
            </a:r>
            <a:r>
              <a:rPr lang="es-ES" sz="1600" i="1" dirty="0">
                <a:solidFill>
                  <a:schemeClr val="bg1"/>
                </a:solidFill>
              </a:rPr>
              <a:t> </a:t>
            </a:r>
            <a:r>
              <a:rPr lang="es-ES" sz="1600" i="1" dirty="0" err="1" smtClean="0">
                <a:solidFill>
                  <a:schemeClr val="bg1"/>
                </a:solidFill>
              </a:rPr>
              <a:t>Appliquée</a:t>
            </a:r>
            <a:r>
              <a:rPr lang="es-ES" sz="1600" dirty="0" smtClean="0">
                <a:solidFill>
                  <a:schemeClr val="bg1"/>
                </a:solidFill>
              </a:rPr>
              <a:t>. </a:t>
            </a:r>
            <a:r>
              <a:rPr lang="es-ES" sz="1600" dirty="0" err="1" smtClean="0">
                <a:solidFill>
                  <a:schemeClr val="bg1"/>
                </a:solidFill>
              </a:rPr>
              <a:t>Québec</a:t>
            </a:r>
            <a:r>
              <a:rPr lang="es-ES" sz="1600" dirty="0">
                <a:solidFill>
                  <a:schemeClr val="bg1"/>
                </a:solidFill>
              </a:rPr>
              <a:t>: Les </a:t>
            </a:r>
            <a:r>
              <a:rPr lang="es-ES" sz="1600" dirty="0" err="1">
                <a:solidFill>
                  <a:schemeClr val="bg1"/>
                </a:solidFill>
              </a:rPr>
              <a:t>Presses</a:t>
            </a:r>
            <a:r>
              <a:rPr lang="es-ES" sz="1600" dirty="0">
                <a:solidFill>
                  <a:schemeClr val="bg1"/>
                </a:solidFill>
              </a:rPr>
              <a:t> de </a:t>
            </a:r>
            <a:r>
              <a:rPr lang="es-ES" sz="1600" dirty="0" err="1">
                <a:solidFill>
                  <a:schemeClr val="bg1"/>
                </a:solidFill>
              </a:rPr>
              <a:t>L‘Universite</a:t>
            </a:r>
            <a:r>
              <a:rPr lang="es-ES" sz="1600" dirty="0">
                <a:solidFill>
                  <a:schemeClr val="bg1"/>
                </a:solidFill>
              </a:rPr>
              <a:t>́ </a:t>
            </a:r>
            <a:r>
              <a:rPr lang="es-ES" sz="1600" dirty="0" smtClean="0">
                <a:solidFill>
                  <a:schemeClr val="bg1"/>
                </a:solidFill>
              </a:rPr>
              <a:t>Laval, 313</a:t>
            </a:r>
            <a:r>
              <a:rPr lang="es-ES" sz="1600" dirty="0">
                <a:solidFill>
                  <a:schemeClr val="bg1"/>
                </a:solidFill>
              </a:rPr>
              <a:t>-</a:t>
            </a:r>
            <a:r>
              <a:rPr lang="es-ES" sz="1600" dirty="0" smtClean="0">
                <a:solidFill>
                  <a:schemeClr val="bg1"/>
                </a:solidFill>
              </a:rPr>
              <a:t>321.</a:t>
            </a:r>
          </a:p>
          <a:p>
            <a:pPr marL="285750" indent="-285750">
              <a:buFont typeface="Arial"/>
              <a:buChar char="•"/>
            </a:pPr>
            <a:r>
              <a:rPr lang="es-ES_tradnl" sz="1600" dirty="0" smtClean="0">
                <a:solidFill>
                  <a:schemeClr val="bg1"/>
                </a:solidFill>
              </a:rPr>
              <a:t>Maldonado </a:t>
            </a:r>
            <a:r>
              <a:rPr lang="es-ES_tradnl" sz="1600" dirty="0">
                <a:solidFill>
                  <a:schemeClr val="bg1"/>
                </a:solidFill>
              </a:rPr>
              <a:t>González, </a:t>
            </a:r>
            <a:r>
              <a:rPr lang="es-ES_tradnl" sz="1600" dirty="0" smtClean="0">
                <a:solidFill>
                  <a:schemeClr val="bg1"/>
                </a:solidFill>
              </a:rPr>
              <a:t>C. </a:t>
            </a:r>
            <a:r>
              <a:rPr lang="es-ES_tradnl" sz="1600" dirty="0">
                <a:solidFill>
                  <a:schemeClr val="bg1"/>
                </a:solidFill>
              </a:rPr>
              <a:t>(</a:t>
            </a:r>
            <a:r>
              <a:rPr lang="es-ES_tradnl" sz="1600" dirty="0" err="1">
                <a:solidFill>
                  <a:schemeClr val="bg1"/>
                </a:solidFill>
              </a:rPr>
              <a:t>dir.</a:t>
            </a:r>
            <a:r>
              <a:rPr lang="es-ES_tradnl" sz="1600" dirty="0">
                <a:solidFill>
                  <a:schemeClr val="bg1"/>
                </a:solidFill>
              </a:rPr>
              <a:t>) (</a:t>
            </a:r>
            <a:r>
              <a:rPr lang="es-ES_tradnl" sz="1600" dirty="0" smtClean="0">
                <a:solidFill>
                  <a:schemeClr val="bg1"/>
                </a:solidFill>
              </a:rPr>
              <a:t>2012)</a:t>
            </a:r>
            <a:r>
              <a:rPr lang="es-ES_tradnl" sz="1600" dirty="0">
                <a:solidFill>
                  <a:schemeClr val="bg1"/>
                </a:solidFill>
              </a:rPr>
              <a:t>: </a:t>
            </a:r>
            <a:r>
              <a:rPr lang="es-ES_tradnl" sz="1600" i="1" dirty="0">
                <a:solidFill>
                  <a:schemeClr val="bg1"/>
                </a:solidFill>
              </a:rPr>
              <a:t>Clave. Diccionario de uso del español actual</a:t>
            </a:r>
            <a:r>
              <a:rPr lang="es-ES_tradnl" sz="1600" dirty="0">
                <a:solidFill>
                  <a:schemeClr val="bg1"/>
                </a:solidFill>
              </a:rPr>
              <a:t> [1997], 8ª ed., aumentada y actualizada. Madrid: </a:t>
            </a:r>
            <a:r>
              <a:rPr lang="es-ES_tradnl" sz="1600" cap="small" dirty="0" err="1" smtClean="0">
                <a:solidFill>
                  <a:schemeClr val="bg1"/>
                </a:solidFill>
              </a:rPr>
              <a:t>sm</a:t>
            </a:r>
            <a:r>
              <a:rPr lang="es-ES_tradnl" sz="16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solidFill>
                  <a:schemeClr val="bg1"/>
                </a:solidFill>
              </a:rPr>
              <a:t>Seco</a:t>
            </a:r>
            <a:r>
              <a:rPr lang="es-ES" sz="1600" dirty="0">
                <a:solidFill>
                  <a:schemeClr val="bg1"/>
                </a:solidFill>
              </a:rPr>
              <a:t>, </a:t>
            </a:r>
            <a:r>
              <a:rPr lang="es-ES" sz="1600" dirty="0" smtClean="0">
                <a:solidFill>
                  <a:schemeClr val="bg1"/>
                </a:solidFill>
              </a:rPr>
              <a:t>M. </a:t>
            </a:r>
            <a:r>
              <a:rPr lang="es-ES" sz="1600" dirty="0">
                <a:solidFill>
                  <a:schemeClr val="bg1"/>
                </a:solidFill>
              </a:rPr>
              <a:t>(1988): </a:t>
            </a:r>
            <a:r>
              <a:rPr lang="es-ES" sz="1600" dirty="0" smtClean="0">
                <a:solidFill>
                  <a:schemeClr val="bg1"/>
                </a:solidFill>
              </a:rPr>
              <a:t>“El </a:t>
            </a:r>
            <a:r>
              <a:rPr lang="es-ES" sz="1600" dirty="0">
                <a:solidFill>
                  <a:schemeClr val="bg1"/>
                </a:solidFill>
              </a:rPr>
              <a:t>léxico hispanoamericano en los diccionarios de la Academia </a:t>
            </a:r>
            <a:r>
              <a:rPr lang="es-ES" sz="1600" dirty="0" smtClean="0">
                <a:solidFill>
                  <a:schemeClr val="bg1"/>
                </a:solidFill>
              </a:rPr>
              <a:t>Española”, </a:t>
            </a:r>
            <a:r>
              <a:rPr lang="es-ES" sz="1600" dirty="0">
                <a:solidFill>
                  <a:schemeClr val="bg1"/>
                </a:solidFill>
              </a:rPr>
              <a:t>en </a:t>
            </a:r>
            <a:r>
              <a:rPr lang="es-ES" sz="1600" i="1" dirty="0">
                <a:solidFill>
                  <a:schemeClr val="bg1"/>
                </a:solidFill>
              </a:rPr>
              <a:t>Boletín de la Real Academia Española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cap="small" dirty="0" smtClean="0">
                <a:solidFill>
                  <a:schemeClr val="bg1"/>
                </a:solidFill>
              </a:rPr>
              <a:t>LXVIII</a:t>
            </a:r>
            <a:r>
              <a:rPr lang="es-ES" sz="1600" dirty="0" smtClean="0">
                <a:solidFill>
                  <a:schemeClr val="bg1"/>
                </a:solidFill>
              </a:rPr>
              <a:t>, </a:t>
            </a:r>
            <a:r>
              <a:rPr lang="es-ES" sz="1600" dirty="0">
                <a:solidFill>
                  <a:schemeClr val="bg1"/>
                </a:solidFill>
              </a:rPr>
              <a:t>enero-abril, 85-98</a:t>
            </a:r>
            <a:r>
              <a:rPr lang="es-ES" sz="1600" dirty="0" smtClean="0">
                <a:solidFill>
                  <a:schemeClr val="bg1"/>
                </a:solidFill>
              </a:rPr>
              <a:t>.</a:t>
            </a:r>
            <a:endParaRPr lang="es-ES_tradnl" sz="16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solidFill>
                  <a:schemeClr val="bg1"/>
                </a:solidFill>
              </a:rPr>
              <a:t>Seco</a:t>
            </a:r>
            <a:r>
              <a:rPr lang="es-ES" sz="1600" dirty="0">
                <a:solidFill>
                  <a:schemeClr val="bg1"/>
                </a:solidFill>
              </a:rPr>
              <a:t>, </a:t>
            </a:r>
            <a:r>
              <a:rPr lang="es-ES" sz="1600" dirty="0" smtClean="0">
                <a:solidFill>
                  <a:schemeClr val="bg1"/>
                </a:solidFill>
              </a:rPr>
              <a:t>M. </a:t>
            </a:r>
            <a:r>
              <a:rPr lang="es-ES" sz="1600" dirty="0">
                <a:solidFill>
                  <a:schemeClr val="bg1"/>
                </a:solidFill>
              </a:rPr>
              <a:t>- Andrés, </a:t>
            </a:r>
            <a:r>
              <a:rPr lang="es-ES" sz="1600" dirty="0" smtClean="0">
                <a:solidFill>
                  <a:schemeClr val="bg1"/>
                </a:solidFill>
              </a:rPr>
              <a:t>O. </a:t>
            </a:r>
            <a:r>
              <a:rPr lang="es-ES" sz="1600" dirty="0">
                <a:solidFill>
                  <a:schemeClr val="bg1"/>
                </a:solidFill>
              </a:rPr>
              <a:t>- Ramos, </a:t>
            </a:r>
            <a:r>
              <a:rPr lang="es-ES" sz="1600" dirty="0" smtClean="0">
                <a:solidFill>
                  <a:schemeClr val="bg1"/>
                </a:solidFill>
              </a:rPr>
              <a:t>G. </a:t>
            </a:r>
            <a:r>
              <a:rPr lang="es-ES" sz="1600" dirty="0">
                <a:solidFill>
                  <a:schemeClr val="bg1"/>
                </a:solidFill>
              </a:rPr>
              <a:t>(1999): </a:t>
            </a:r>
            <a:r>
              <a:rPr lang="es-ES" sz="1600" i="1" dirty="0">
                <a:solidFill>
                  <a:schemeClr val="bg1"/>
                </a:solidFill>
              </a:rPr>
              <a:t>Diccionario del español actual</a:t>
            </a:r>
            <a:r>
              <a:rPr lang="es-ES" sz="1600" dirty="0">
                <a:solidFill>
                  <a:schemeClr val="bg1"/>
                </a:solidFill>
              </a:rPr>
              <a:t>. Madrid: Aguilar, 2 </a:t>
            </a:r>
            <a:r>
              <a:rPr lang="es-ES" sz="1600" dirty="0" smtClean="0">
                <a:solidFill>
                  <a:schemeClr val="bg1"/>
                </a:solidFill>
              </a:rPr>
              <a:t>vols.</a:t>
            </a:r>
            <a:endParaRPr lang="es-ES_tradnl" sz="16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s-ES" sz="1600" dirty="0" smtClean="0">
                <a:solidFill>
                  <a:schemeClr val="bg1"/>
                </a:solidFill>
              </a:rPr>
              <a:t>Werner</a:t>
            </a:r>
            <a:r>
              <a:rPr lang="es-ES" sz="1600" dirty="0">
                <a:solidFill>
                  <a:schemeClr val="bg1"/>
                </a:solidFill>
              </a:rPr>
              <a:t>, </a:t>
            </a:r>
            <a:r>
              <a:rPr lang="es-ES" sz="1600" dirty="0" smtClean="0">
                <a:solidFill>
                  <a:schemeClr val="bg1"/>
                </a:solidFill>
              </a:rPr>
              <a:t>R. </a:t>
            </a:r>
            <a:r>
              <a:rPr lang="es-ES" sz="1600" dirty="0">
                <a:solidFill>
                  <a:schemeClr val="bg1"/>
                </a:solidFill>
              </a:rPr>
              <a:t>(1991): </a:t>
            </a:r>
            <a:r>
              <a:rPr lang="es-ES" sz="1600" dirty="0" smtClean="0">
                <a:solidFill>
                  <a:schemeClr val="bg1"/>
                </a:solidFill>
              </a:rPr>
              <a:t>“Principios </a:t>
            </a:r>
            <a:r>
              <a:rPr lang="es-ES" sz="1600" dirty="0">
                <a:solidFill>
                  <a:schemeClr val="bg1"/>
                </a:solidFill>
              </a:rPr>
              <a:t>diferenciales y contrastivos en la lexicografía del español </a:t>
            </a:r>
            <a:r>
              <a:rPr lang="es-ES" sz="1600" dirty="0" smtClean="0">
                <a:solidFill>
                  <a:schemeClr val="bg1"/>
                </a:solidFill>
              </a:rPr>
              <a:t>americano”, </a:t>
            </a:r>
            <a:r>
              <a:rPr lang="es-ES" sz="1600" dirty="0">
                <a:solidFill>
                  <a:schemeClr val="bg1"/>
                </a:solidFill>
              </a:rPr>
              <a:t>en </a:t>
            </a:r>
            <a:r>
              <a:rPr lang="es-ES" sz="1600" i="1" dirty="0">
                <a:solidFill>
                  <a:schemeClr val="bg1"/>
                </a:solidFill>
              </a:rPr>
              <a:t>II Encuentro de </a:t>
            </a:r>
            <a:r>
              <a:rPr lang="es-ES" sz="1600" i="1" dirty="0" err="1">
                <a:solidFill>
                  <a:schemeClr val="bg1"/>
                </a:solidFill>
              </a:rPr>
              <a:t>lingüistas</a:t>
            </a:r>
            <a:r>
              <a:rPr lang="es-ES" sz="1600" i="1" dirty="0">
                <a:solidFill>
                  <a:schemeClr val="bg1"/>
                </a:solidFill>
              </a:rPr>
              <a:t> y </a:t>
            </a:r>
            <a:r>
              <a:rPr lang="es-ES" sz="1600" i="1" dirty="0" err="1">
                <a:solidFill>
                  <a:schemeClr val="bg1"/>
                </a:solidFill>
              </a:rPr>
              <a:t>filólogos</a:t>
            </a:r>
            <a:r>
              <a:rPr lang="es-ES" sz="1600" i="1" dirty="0">
                <a:solidFill>
                  <a:schemeClr val="bg1"/>
                </a:solidFill>
              </a:rPr>
              <a:t> de </a:t>
            </a:r>
            <a:r>
              <a:rPr lang="es-ES" sz="1600" i="1" dirty="0" err="1">
                <a:solidFill>
                  <a:schemeClr val="bg1"/>
                </a:solidFill>
              </a:rPr>
              <a:t>España</a:t>
            </a:r>
            <a:r>
              <a:rPr lang="es-ES" sz="1600" i="1" dirty="0">
                <a:solidFill>
                  <a:schemeClr val="bg1"/>
                </a:solidFill>
              </a:rPr>
              <a:t> y </a:t>
            </a:r>
            <a:r>
              <a:rPr lang="es-ES" sz="1600" i="1" dirty="0" err="1" smtClean="0">
                <a:solidFill>
                  <a:schemeClr val="bg1"/>
                </a:solidFill>
              </a:rPr>
              <a:t>México</a:t>
            </a:r>
            <a:r>
              <a:rPr lang="es-ES" sz="1600" dirty="0">
                <a:solidFill>
                  <a:schemeClr val="bg1"/>
                </a:solidFill>
              </a:rPr>
              <a:t>.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>
                <a:solidFill>
                  <a:schemeClr val="bg1"/>
                </a:solidFill>
              </a:rPr>
              <a:t>Salamanca: Ediciones Universidad de </a:t>
            </a:r>
            <a:r>
              <a:rPr lang="es-ES" sz="1600" dirty="0" smtClean="0">
                <a:solidFill>
                  <a:schemeClr val="bg1"/>
                </a:solidFill>
              </a:rPr>
              <a:t>Salamanca, </a:t>
            </a:r>
            <a:r>
              <a:rPr lang="es-ES" sz="1600" cap="small" dirty="0" smtClean="0">
                <a:solidFill>
                  <a:schemeClr val="bg1"/>
                </a:solidFill>
              </a:rPr>
              <a:t>i</a:t>
            </a:r>
            <a:r>
              <a:rPr lang="es-ES" sz="1600" dirty="0">
                <a:solidFill>
                  <a:schemeClr val="bg1"/>
                </a:solidFill>
              </a:rPr>
              <a:t>, 229-</a:t>
            </a:r>
            <a:r>
              <a:rPr lang="es-ES" sz="1600" dirty="0" smtClean="0">
                <a:solidFill>
                  <a:schemeClr val="bg1"/>
                </a:solidFill>
              </a:rPr>
              <a:t>271.</a:t>
            </a:r>
            <a:endParaRPr lang="es-ES_tradnl" sz="16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s-ES" sz="1600" dirty="0">
                <a:solidFill>
                  <a:schemeClr val="bg1"/>
                </a:solidFill>
              </a:rPr>
              <a:t>–</a:t>
            </a:r>
            <a:r>
              <a:rPr lang="es-ES" sz="1600" dirty="0" smtClean="0">
                <a:solidFill>
                  <a:schemeClr val="bg1"/>
                </a:solidFill>
              </a:rPr>
              <a:t>(</a:t>
            </a:r>
            <a:r>
              <a:rPr lang="es-ES" sz="1600" dirty="0">
                <a:solidFill>
                  <a:schemeClr val="bg1"/>
                </a:solidFill>
              </a:rPr>
              <a:t>1994): </a:t>
            </a:r>
            <a:r>
              <a:rPr lang="es-ES" sz="1600" dirty="0" smtClean="0">
                <a:solidFill>
                  <a:schemeClr val="bg1"/>
                </a:solidFill>
              </a:rPr>
              <a:t>“¿</a:t>
            </a:r>
            <a:r>
              <a:rPr lang="es-ES" sz="1600" dirty="0">
                <a:solidFill>
                  <a:schemeClr val="bg1"/>
                </a:solidFill>
              </a:rPr>
              <a:t>Qué es un diccionario de americanismos</a:t>
            </a:r>
            <a:r>
              <a:rPr lang="es-ES" sz="1600" dirty="0" smtClean="0">
                <a:solidFill>
                  <a:schemeClr val="bg1"/>
                </a:solidFill>
              </a:rPr>
              <a:t>?”, </a:t>
            </a:r>
            <a:r>
              <a:rPr lang="es-ES" sz="1600" dirty="0">
                <a:solidFill>
                  <a:schemeClr val="bg1"/>
                </a:solidFill>
              </a:rPr>
              <a:t>en </a:t>
            </a:r>
            <a:r>
              <a:rPr lang="es-ES" sz="1600" i="1" dirty="0">
                <a:solidFill>
                  <a:schemeClr val="bg1"/>
                </a:solidFill>
              </a:rPr>
              <a:t>Unidad y variación léxicas del español de América</a:t>
            </a:r>
            <a:r>
              <a:rPr lang="es-ES" sz="1600" dirty="0">
                <a:solidFill>
                  <a:schemeClr val="bg1"/>
                </a:solidFill>
              </a:rPr>
              <a:t>. Frankfurt am </a:t>
            </a:r>
            <a:r>
              <a:rPr lang="es-ES" sz="1600" dirty="0" err="1">
                <a:solidFill>
                  <a:schemeClr val="bg1"/>
                </a:solidFill>
              </a:rPr>
              <a:t>Main</a:t>
            </a:r>
            <a:r>
              <a:rPr lang="es-ES" sz="1600" dirty="0">
                <a:solidFill>
                  <a:schemeClr val="bg1"/>
                </a:solidFill>
              </a:rPr>
              <a:t> - Madrid: </a:t>
            </a:r>
            <a:r>
              <a:rPr lang="es-ES" sz="1600" dirty="0" err="1">
                <a:solidFill>
                  <a:schemeClr val="bg1"/>
                </a:solidFill>
              </a:rPr>
              <a:t>Vervuert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smtClean="0">
                <a:solidFill>
                  <a:schemeClr val="bg1"/>
                </a:solidFill>
              </a:rPr>
              <a:t>– Iberoamericana, 9</a:t>
            </a:r>
            <a:r>
              <a:rPr lang="es-ES" sz="1600" dirty="0">
                <a:solidFill>
                  <a:schemeClr val="bg1"/>
                </a:solidFill>
              </a:rPr>
              <a:t>-</a:t>
            </a:r>
            <a:r>
              <a:rPr lang="es-ES" sz="1600" dirty="0" smtClean="0">
                <a:solidFill>
                  <a:schemeClr val="bg1"/>
                </a:solidFill>
              </a:rPr>
              <a:t>38.</a:t>
            </a:r>
            <a:endParaRPr lang="es-ES_tradnl" sz="1600" dirty="0">
              <a:solidFill>
                <a:schemeClr val="bg1"/>
              </a:solidFill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827584" y="1484784"/>
            <a:ext cx="50405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Verdana" pitchFamily="34" charset="0"/>
              </a:rPr>
              <a:t>Bibliografía 2/2</a:t>
            </a:r>
            <a:endParaRPr lang="es-ES" sz="32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97540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39552" y="2465020"/>
            <a:ext cx="7992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 smtClean="0">
                <a:solidFill>
                  <a:schemeClr val="bg1">
                    <a:lumMod val="85000"/>
                  </a:schemeClr>
                </a:solidFill>
              </a:rPr>
              <a:t>Muchas gracias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39552" y="1844824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Diccionarios nacionales del español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0" y="5661248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>
                <a:latin typeface="+mj-lt"/>
              </a:rPr>
              <a:t>esquivel@uma.es</a:t>
            </a:r>
            <a:endParaRPr lang="es-ES" sz="2400" dirty="0">
              <a:latin typeface="+mj-lt"/>
            </a:endParaRPr>
          </a:p>
        </p:txBody>
      </p:sp>
      <p:pic>
        <p:nvPicPr>
          <p:cNvPr id="7" name="6 Imagen" descr="fotolia_231363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261452"/>
            <a:ext cx="2397943" cy="228085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7"/>
          <p:cNvSpPr>
            <a:spLocks noChangeArrowheads="1"/>
          </p:cNvSpPr>
          <p:nvPr/>
        </p:nvSpPr>
        <p:spPr bwMode="auto">
          <a:xfrm>
            <a:off x="0" y="2924944"/>
            <a:ext cx="9144000" cy="393305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43" name="42 CuadroTexto"/>
          <p:cNvSpPr txBox="1"/>
          <p:nvPr/>
        </p:nvSpPr>
        <p:spPr>
          <a:xfrm>
            <a:off x="467544" y="1196752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FF0000"/>
                </a:solidFill>
              </a:rPr>
              <a:t>La diversidad </a:t>
            </a:r>
            <a:r>
              <a:rPr lang="es-ES" sz="3200" dirty="0" err="1" smtClean="0">
                <a:solidFill>
                  <a:srgbClr val="FF0000"/>
                </a:solidFill>
              </a:rPr>
              <a:t>geolingüística</a:t>
            </a:r>
            <a:r>
              <a:rPr lang="es-ES" sz="3200" dirty="0" smtClean="0">
                <a:solidFill>
                  <a:srgbClr val="FF0000"/>
                </a:solidFill>
              </a:rPr>
              <a:t> del español</a:t>
            </a:r>
          </a:p>
          <a:p>
            <a:pPr algn="ctr"/>
            <a:r>
              <a:rPr lang="es-ES" sz="3200" b="1" dirty="0" smtClean="0">
                <a:solidFill>
                  <a:srgbClr val="FF0000"/>
                </a:solidFill>
              </a:rPr>
              <a:t>↓</a:t>
            </a:r>
          </a:p>
          <a:p>
            <a:pPr algn="ctr"/>
            <a:r>
              <a:rPr lang="es-ES" sz="3200" b="1" dirty="0" smtClean="0">
                <a:solidFill>
                  <a:srgbClr val="FF0000"/>
                </a:solidFill>
              </a:rPr>
              <a:t>Estrategia editorial </a:t>
            </a:r>
            <a:r>
              <a:rPr lang="es-ES" sz="3200" b="1" i="1" dirty="0" smtClean="0">
                <a:solidFill>
                  <a:srgbClr val="FF0000"/>
                </a:solidFill>
              </a:rPr>
              <a:t>ideal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67544" y="3717032"/>
            <a:ext cx="8208912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Clr>
                <a:srgbClr val="FF0000"/>
              </a:buClr>
              <a:buSzPct val="125000"/>
              <a:buFont typeface="Arial"/>
              <a:buChar char="•"/>
              <a:defRPr/>
            </a:pPr>
            <a:r>
              <a:rPr lang="es-ES" sz="2800" dirty="0" smtClean="0">
                <a:solidFill>
                  <a:schemeClr val="bg1"/>
                </a:solidFill>
              </a:rPr>
              <a:t>A cada variedad estándar nacional le debería corresponder un diccionario </a:t>
            </a:r>
            <a:r>
              <a:rPr lang="es-ES" sz="2800" dirty="0">
                <a:solidFill>
                  <a:schemeClr val="bg1"/>
                </a:solidFill>
              </a:rPr>
              <a:t>de </a:t>
            </a:r>
            <a:r>
              <a:rPr lang="es-ES" sz="2800" dirty="0" smtClean="0">
                <a:solidFill>
                  <a:schemeClr val="bg1"/>
                </a:solidFill>
              </a:rPr>
              <a:t>lengua.</a:t>
            </a:r>
            <a:endParaRPr lang="es-ES" sz="2800" dirty="0">
              <a:solidFill>
                <a:schemeClr val="bg1"/>
              </a:solidFill>
            </a:endParaRP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SzPct val="125000"/>
              <a:buFont typeface="Arial"/>
              <a:buChar char="•"/>
              <a:defRPr/>
            </a:pPr>
            <a:r>
              <a:rPr lang="es-ES_tradnl" sz="2800" dirty="0" smtClean="0">
                <a:solidFill>
                  <a:schemeClr val="bg1"/>
                </a:solidFill>
              </a:rPr>
              <a:t>“[C]</a:t>
            </a:r>
            <a:r>
              <a:rPr lang="es-ES_tradnl" sz="2800" dirty="0" err="1" smtClean="0">
                <a:solidFill>
                  <a:schemeClr val="bg1"/>
                </a:solidFill>
              </a:rPr>
              <a:t>ada</a:t>
            </a:r>
            <a:r>
              <a:rPr lang="es-ES_tradnl" sz="2800" dirty="0" smtClean="0">
                <a:solidFill>
                  <a:schemeClr val="bg1"/>
                </a:solidFill>
              </a:rPr>
              <a:t> </a:t>
            </a:r>
            <a:r>
              <a:rPr lang="es-ES_tradnl" sz="2800" dirty="0">
                <a:solidFill>
                  <a:schemeClr val="bg1"/>
                </a:solidFill>
              </a:rPr>
              <a:t>país, así como tiene derecho a escribir su propia historia, tiene derecho a redactar su propio </a:t>
            </a:r>
            <a:r>
              <a:rPr lang="es-ES_tradnl" sz="2800" dirty="0" smtClean="0">
                <a:solidFill>
                  <a:schemeClr val="bg1"/>
                </a:solidFill>
              </a:rPr>
              <a:t>diccionario” (Ávila 2003</a:t>
            </a:r>
            <a:r>
              <a:rPr lang="es-ES_tradnl" sz="2800" dirty="0">
                <a:solidFill>
                  <a:schemeClr val="bg1"/>
                </a:solidFill>
              </a:rPr>
              <a:t>: 57). </a:t>
            </a:r>
            <a:endParaRPr lang="es-ES_tradnl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5513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noticias</a:t>
              </a:r>
              <a:endParaRPr lang="es-ES" dirty="0"/>
            </a:p>
          </p:txBody>
        </p:sp>
        <p:sp>
          <p:nvSpPr>
            <p:cNvPr id="15" name="14 Rectángulo redondeado"/>
            <p:cNvSpPr/>
            <p:nvPr/>
          </p:nvSpPr>
          <p:spPr>
            <a:xfrm>
              <a:off x="3563888" y="260648"/>
              <a:ext cx="4968552" cy="16561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Redondear rectángulo de esquina diagonal"/>
            <p:cNvSpPr/>
            <p:nvPr/>
          </p:nvSpPr>
          <p:spPr>
            <a:xfrm>
              <a:off x="755576" y="764704"/>
              <a:ext cx="8136904" cy="576064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3779912" y="332656"/>
              <a:ext cx="446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chemeClr val="bg1"/>
                  </a:solidFill>
                  <a:latin typeface="Verdana" pitchFamily="34" charset="0"/>
                </a:rPr>
                <a:t>Diccionarios (nacionales) de lengua</a:t>
              </a:r>
              <a:endParaRPr lang="es-ES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908720"/>
            <a:ext cx="3638019" cy="515719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052736"/>
            <a:ext cx="3600400" cy="518457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1268760"/>
            <a:ext cx="3600400" cy="518457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 rot="16200000">
            <a:off x="-2161111" y="3573888"/>
            <a:ext cx="4968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</a:rPr>
              <a:t>Estrategia editorial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noticias</a:t>
              </a:r>
              <a:endParaRPr lang="es-ES" dirty="0"/>
            </a:p>
          </p:txBody>
        </p:sp>
        <p:sp>
          <p:nvSpPr>
            <p:cNvPr id="15" name="14 Rectángulo redondeado"/>
            <p:cNvSpPr/>
            <p:nvPr/>
          </p:nvSpPr>
          <p:spPr>
            <a:xfrm>
              <a:off x="3563888" y="260648"/>
              <a:ext cx="4968552" cy="16561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Redondear rectángulo de esquina diagonal"/>
            <p:cNvSpPr/>
            <p:nvPr/>
          </p:nvSpPr>
          <p:spPr>
            <a:xfrm>
              <a:off x="755576" y="764704"/>
              <a:ext cx="8136904" cy="576064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3779912" y="332656"/>
              <a:ext cx="4464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i="1" dirty="0" smtClean="0">
                  <a:solidFill>
                    <a:schemeClr val="bg1"/>
                  </a:solidFill>
                  <a:latin typeface="Verdana" pitchFamily="34" charset="0"/>
                </a:rPr>
                <a:t>Diccionario del español de M</a:t>
              </a:r>
              <a:r>
                <a:rPr lang="es-ES" sz="1600" i="1" dirty="0" smtClean="0">
                  <a:solidFill>
                    <a:schemeClr val="bg1"/>
                  </a:solidFill>
                  <a:latin typeface="Verdana" pitchFamily="34" charset="0"/>
                </a:rPr>
                <a:t>éxico </a:t>
              </a:r>
              <a:r>
                <a:rPr lang="es-ES" sz="1600" dirty="0" smtClean="0">
                  <a:solidFill>
                    <a:schemeClr val="bg1"/>
                  </a:solidFill>
                  <a:latin typeface="Verdana" pitchFamily="34" charset="0"/>
                </a:rPr>
                <a:t>(2010)</a:t>
              </a:r>
              <a:endParaRPr lang="es-ES" sz="16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5" name="Rectángulo 4"/>
          <p:cNvSpPr/>
          <p:nvPr/>
        </p:nvSpPr>
        <p:spPr>
          <a:xfrm rot="16200000">
            <a:off x="-2161111" y="3573888"/>
            <a:ext cx="4968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</a:rPr>
              <a:t>El Colegio de M</a:t>
            </a:r>
            <a:r>
              <a:rPr lang="es-ES" sz="3600" dirty="0" smtClean="0">
                <a:solidFill>
                  <a:schemeClr val="bg1"/>
                </a:solidFill>
              </a:rPr>
              <a:t>éxico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7" name="Imagen 6" descr="IMG_23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24744"/>
            <a:ext cx="672074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4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noticias</a:t>
              </a:r>
              <a:endParaRPr lang="es-ES" dirty="0"/>
            </a:p>
          </p:txBody>
        </p:sp>
        <p:sp>
          <p:nvSpPr>
            <p:cNvPr id="15" name="14 Rectángulo redondeado"/>
            <p:cNvSpPr/>
            <p:nvPr/>
          </p:nvSpPr>
          <p:spPr>
            <a:xfrm>
              <a:off x="3563888" y="260648"/>
              <a:ext cx="4968552" cy="16561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Redondear rectángulo de esquina diagonal"/>
            <p:cNvSpPr/>
            <p:nvPr/>
          </p:nvSpPr>
          <p:spPr>
            <a:xfrm>
              <a:off x="755576" y="764704"/>
              <a:ext cx="8136904" cy="576064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3635896" y="332656"/>
              <a:ext cx="48245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i="1" dirty="0">
                  <a:solidFill>
                    <a:schemeClr val="bg1"/>
                  </a:solidFill>
                  <a:latin typeface="Verdana" pitchFamily="34" charset="0"/>
                </a:rPr>
                <a:t>Diccionario del español de México </a:t>
              </a:r>
              <a:r>
                <a:rPr lang="es-ES" sz="1600" dirty="0">
                  <a:solidFill>
                    <a:schemeClr val="bg1"/>
                  </a:solidFill>
                  <a:latin typeface="Verdana" pitchFamily="34" charset="0"/>
                </a:rPr>
                <a:t>(2010)</a:t>
              </a:r>
              <a:endParaRPr lang="es-ES" sz="16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5" name="Rectángulo 4"/>
          <p:cNvSpPr/>
          <p:nvPr/>
        </p:nvSpPr>
        <p:spPr>
          <a:xfrm rot="16200000">
            <a:off x="-2161111" y="3573888"/>
            <a:ext cx="4968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</a:rPr>
              <a:t>Taller lexicogr</a:t>
            </a:r>
            <a:r>
              <a:rPr lang="es-ES" sz="3600" dirty="0" smtClean="0">
                <a:solidFill>
                  <a:schemeClr val="bg1"/>
                </a:solidFill>
              </a:rPr>
              <a:t>áfico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6" name="Imagen 5" descr="IMG_21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4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noticias</a:t>
              </a:r>
              <a:endParaRPr lang="es-ES" dirty="0"/>
            </a:p>
          </p:txBody>
        </p:sp>
        <p:sp>
          <p:nvSpPr>
            <p:cNvPr id="15" name="14 Rectángulo redondeado"/>
            <p:cNvSpPr/>
            <p:nvPr/>
          </p:nvSpPr>
          <p:spPr>
            <a:xfrm>
              <a:off x="3563888" y="260648"/>
              <a:ext cx="4968552" cy="16561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Redondear rectángulo de esquina diagonal"/>
            <p:cNvSpPr/>
            <p:nvPr/>
          </p:nvSpPr>
          <p:spPr>
            <a:xfrm>
              <a:off x="755576" y="764704"/>
              <a:ext cx="8136904" cy="576064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3779912" y="332656"/>
              <a:ext cx="4464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i="1" dirty="0">
                  <a:solidFill>
                    <a:schemeClr val="bg1"/>
                  </a:solidFill>
                  <a:latin typeface="Verdana" pitchFamily="34" charset="0"/>
                </a:rPr>
                <a:t>Diccionario del español de México </a:t>
              </a:r>
              <a:r>
                <a:rPr lang="es-ES" sz="1600" dirty="0">
                  <a:solidFill>
                    <a:schemeClr val="bg1"/>
                  </a:solidFill>
                  <a:latin typeface="Verdana" pitchFamily="34" charset="0"/>
                </a:rPr>
                <a:t>(2010)</a:t>
              </a:r>
              <a:endParaRPr lang="es-ES" sz="16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5" name="Rectángulo 4"/>
          <p:cNvSpPr/>
          <p:nvPr/>
        </p:nvSpPr>
        <p:spPr>
          <a:xfrm rot="16200000">
            <a:off x="-2161111" y="3573888"/>
            <a:ext cx="4968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</a:rPr>
              <a:t>Taller lexicogr</a:t>
            </a:r>
            <a:r>
              <a:rPr lang="es-ES" sz="3600" dirty="0" smtClean="0">
                <a:solidFill>
                  <a:schemeClr val="bg1"/>
                </a:solidFill>
              </a:rPr>
              <a:t>áfico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6" name="Imagen 5" descr="IMG_21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681675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4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4" name="13 Rectángulo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noticias</a:t>
              </a:r>
              <a:endParaRPr lang="es-ES" dirty="0"/>
            </a:p>
          </p:txBody>
        </p:sp>
        <p:sp>
          <p:nvSpPr>
            <p:cNvPr id="15" name="14 Rectángulo redondeado"/>
            <p:cNvSpPr/>
            <p:nvPr/>
          </p:nvSpPr>
          <p:spPr>
            <a:xfrm>
              <a:off x="3563888" y="260648"/>
              <a:ext cx="4968552" cy="165618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Redondear rectángulo de esquina diagonal"/>
            <p:cNvSpPr/>
            <p:nvPr/>
          </p:nvSpPr>
          <p:spPr>
            <a:xfrm>
              <a:off x="755576" y="764704"/>
              <a:ext cx="8136904" cy="576064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3779912" y="332656"/>
              <a:ext cx="4464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i="1" dirty="0">
                  <a:solidFill>
                    <a:schemeClr val="bg1"/>
                  </a:solidFill>
                  <a:latin typeface="Verdana" pitchFamily="34" charset="0"/>
                </a:rPr>
                <a:t>Diccionario del español de México </a:t>
              </a:r>
              <a:r>
                <a:rPr lang="es-ES" sz="1600" dirty="0">
                  <a:solidFill>
                    <a:schemeClr val="bg1"/>
                  </a:solidFill>
                  <a:latin typeface="Verdana" pitchFamily="34" charset="0"/>
                </a:rPr>
                <a:t>(2010)</a:t>
              </a:r>
              <a:endParaRPr lang="es-ES" sz="16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5" name="Rectángulo 4"/>
          <p:cNvSpPr/>
          <p:nvPr/>
        </p:nvSpPr>
        <p:spPr>
          <a:xfrm rot="16200000">
            <a:off x="-2161111" y="3573888"/>
            <a:ext cx="4968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</a:rPr>
              <a:t>Director del proyecto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6" name="Imagen 5" descr="IMG_21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7008779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4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3753</TotalTime>
  <Words>2042</Words>
  <Application>Microsoft Macintosh PowerPoint</Application>
  <PresentationFormat>Presentación en pantalla (4:3)</PresentationFormat>
  <Paragraphs>195</Paragraphs>
  <Slides>39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jastenfrojen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año de los diccionarios SM</dc:title>
  <dc:creator>sara</dc:creator>
  <cp:lastModifiedBy>Francisco M. Carriscondo Esquivel</cp:lastModifiedBy>
  <cp:revision>336</cp:revision>
  <cp:lastPrinted>2012-04-24T16:05:40Z</cp:lastPrinted>
  <dcterms:created xsi:type="dcterms:W3CDTF">2011-11-28T17:08:10Z</dcterms:created>
  <dcterms:modified xsi:type="dcterms:W3CDTF">2012-05-08T07:13:37Z</dcterms:modified>
</cp:coreProperties>
</file>