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5"/>
  </p:notesMasterIdLst>
  <p:sldIdLst>
    <p:sldId id="309" r:id="rId3"/>
    <p:sldId id="256" r:id="rId4"/>
    <p:sldId id="270" r:id="rId5"/>
    <p:sldId id="271" r:id="rId6"/>
    <p:sldId id="273" r:id="rId7"/>
    <p:sldId id="274" r:id="rId8"/>
    <p:sldId id="272" r:id="rId9"/>
    <p:sldId id="275" r:id="rId10"/>
    <p:sldId id="257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308" r:id="rId19"/>
    <p:sldId id="304" r:id="rId20"/>
    <p:sldId id="305" r:id="rId21"/>
    <p:sldId id="284" r:id="rId22"/>
    <p:sldId id="306" r:id="rId23"/>
    <p:sldId id="307" r:id="rId24"/>
    <p:sldId id="286" r:id="rId25"/>
    <p:sldId id="287" r:id="rId26"/>
    <p:sldId id="288" r:id="rId27"/>
    <p:sldId id="289" r:id="rId28"/>
    <p:sldId id="290" r:id="rId29"/>
    <p:sldId id="291" r:id="rId30"/>
    <p:sldId id="294" r:id="rId31"/>
    <p:sldId id="297" r:id="rId32"/>
    <p:sldId id="300" r:id="rId33"/>
    <p:sldId id="292" r:id="rId34"/>
    <p:sldId id="295" r:id="rId35"/>
    <p:sldId id="298" r:id="rId36"/>
    <p:sldId id="301" r:id="rId37"/>
    <p:sldId id="293" r:id="rId38"/>
    <p:sldId id="296" r:id="rId39"/>
    <p:sldId id="299" r:id="rId40"/>
    <p:sldId id="302" r:id="rId41"/>
    <p:sldId id="303" r:id="rId42"/>
    <p:sldId id="267" r:id="rId43"/>
    <p:sldId id="31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55"/>
    <a:srgbClr val="E7C060"/>
    <a:srgbClr val="070819"/>
    <a:srgbClr val="212953"/>
    <a:srgbClr val="FBDF83"/>
    <a:srgbClr val="D0AD58"/>
    <a:srgbClr val="FEF1C6"/>
    <a:srgbClr val="9AA1C3"/>
    <a:srgbClr val="08091D"/>
    <a:srgbClr val="4D5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3" autoAdjust="0"/>
  </p:normalViewPr>
  <p:slideViewPr>
    <p:cSldViewPr snapToGrid="0" snapToObjects="1"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220BD1-3058-4A2F-9B8E-9A28413879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3BE0049-8AF2-4C10-AF98-468F3156FA63}">
      <dgm:prSet phldrT="[Text]"/>
      <dgm:spPr>
        <a:solidFill>
          <a:schemeClr val="bg1"/>
        </a:solidFill>
      </dgm:spPr>
      <dgm:t>
        <a:bodyPr/>
        <a:lstStyle/>
        <a:p>
          <a:r>
            <a:rPr lang="cs-CZ" dirty="0" err="1" smtClean="0">
              <a:solidFill>
                <a:srgbClr val="000055"/>
              </a:solidFill>
            </a:rPr>
            <a:t>Inception</a:t>
          </a:r>
          <a:endParaRPr lang="en-US" dirty="0">
            <a:solidFill>
              <a:srgbClr val="000055"/>
            </a:solidFill>
          </a:endParaRPr>
        </a:p>
      </dgm:t>
    </dgm:pt>
    <dgm:pt modelId="{2EA4F0D5-7258-4ABC-B895-09728A0A4EE3}" type="parTrans" cxnId="{5D71BDA0-7BAF-48AF-8A0A-E26E2250D81C}">
      <dgm:prSet/>
      <dgm:spPr/>
      <dgm:t>
        <a:bodyPr/>
        <a:lstStyle/>
        <a:p>
          <a:endParaRPr lang="en-US"/>
        </a:p>
      </dgm:t>
    </dgm:pt>
    <dgm:pt modelId="{060D10DB-F9AB-421B-98D8-89D7D81D38A3}" type="sibTrans" cxnId="{5D71BDA0-7BAF-48AF-8A0A-E26E2250D81C}">
      <dgm:prSet/>
      <dgm:spPr/>
      <dgm:t>
        <a:bodyPr/>
        <a:lstStyle/>
        <a:p>
          <a:endParaRPr lang="en-US"/>
        </a:p>
      </dgm:t>
    </dgm:pt>
    <dgm:pt modelId="{87F3212A-363A-4318-822B-0214F0314E15}">
      <dgm:prSet phldrT="[Text]"/>
      <dgm:spPr>
        <a:solidFill>
          <a:schemeClr val="bg1"/>
        </a:solidFill>
      </dgm:spPr>
      <dgm:t>
        <a:bodyPr/>
        <a:lstStyle/>
        <a:p>
          <a:r>
            <a:rPr lang="cs-CZ" dirty="0" err="1" smtClean="0">
              <a:solidFill>
                <a:srgbClr val="000055"/>
              </a:solidFill>
            </a:rPr>
            <a:t>Doubt</a:t>
          </a:r>
          <a:endParaRPr lang="en-US" dirty="0">
            <a:solidFill>
              <a:srgbClr val="000055"/>
            </a:solidFill>
          </a:endParaRPr>
        </a:p>
      </dgm:t>
    </dgm:pt>
    <dgm:pt modelId="{7AD78611-75CA-4923-BB90-97AF715C5024}" type="parTrans" cxnId="{3F5FF57B-F2F6-4BC3-ABB1-83A32FE4467E}">
      <dgm:prSet/>
      <dgm:spPr/>
      <dgm:t>
        <a:bodyPr/>
        <a:lstStyle/>
        <a:p>
          <a:endParaRPr lang="en-US"/>
        </a:p>
      </dgm:t>
    </dgm:pt>
    <dgm:pt modelId="{EA8A0D68-D2D8-4479-800D-3B9DD15C01BC}" type="sibTrans" cxnId="{3F5FF57B-F2F6-4BC3-ABB1-83A32FE4467E}">
      <dgm:prSet/>
      <dgm:spPr/>
      <dgm:t>
        <a:bodyPr/>
        <a:lstStyle/>
        <a:p>
          <a:endParaRPr lang="en-US"/>
        </a:p>
      </dgm:t>
    </dgm:pt>
    <dgm:pt modelId="{B8E745B6-1A3E-4620-9A1E-C7A0B61166F6}">
      <dgm:prSet phldrT="[Text]"/>
      <dgm:spPr>
        <a:solidFill>
          <a:srgbClr val="D0AD58"/>
        </a:solidFill>
      </dgm:spPr>
      <dgm:t>
        <a:bodyPr/>
        <a:lstStyle/>
        <a:p>
          <a:r>
            <a:rPr lang="cs-CZ" dirty="0" err="1" smtClean="0"/>
            <a:t>Acquisition</a:t>
          </a:r>
          <a:endParaRPr lang="en-US" dirty="0"/>
        </a:p>
      </dgm:t>
    </dgm:pt>
    <dgm:pt modelId="{90ACC9AB-EB00-423F-80B5-05A70F7D9633}" type="parTrans" cxnId="{324CFF31-9736-40E2-8852-15F7217E3CCA}">
      <dgm:prSet/>
      <dgm:spPr/>
      <dgm:t>
        <a:bodyPr/>
        <a:lstStyle/>
        <a:p>
          <a:endParaRPr lang="en-US"/>
        </a:p>
      </dgm:t>
    </dgm:pt>
    <dgm:pt modelId="{ACA0C023-AD1C-4AA1-8C43-D4CA6F0D355C}" type="sibTrans" cxnId="{324CFF31-9736-40E2-8852-15F7217E3CCA}">
      <dgm:prSet/>
      <dgm:spPr/>
      <dgm:t>
        <a:bodyPr/>
        <a:lstStyle/>
        <a:p>
          <a:endParaRPr lang="en-US"/>
        </a:p>
      </dgm:t>
    </dgm:pt>
    <dgm:pt modelId="{DF335E61-30DF-4FE3-9511-A36CE576A715}">
      <dgm:prSet/>
      <dgm:spPr>
        <a:solidFill>
          <a:srgbClr val="D0AD58"/>
        </a:solidFill>
      </dgm:spPr>
      <dgm:t>
        <a:bodyPr/>
        <a:lstStyle/>
        <a:p>
          <a:r>
            <a:rPr lang="cs-CZ" dirty="0" err="1" smtClean="0"/>
            <a:t>Research</a:t>
          </a:r>
          <a:endParaRPr lang="en-US" dirty="0"/>
        </a:p>
      </dgm:t>
    </dgm:pt>
    <dgm:pt modelId="{A510A68A-C108-46C8-AEE5-A4953DD5A492}" type="parTrans" cxnId="{FC5AC849-9463-442D-9B64-6179FE9078D2}">
      <dgm:prSet/>
      <dgm:spPr/>
      <dgm:t>
        <a:bodyPr/>
        <a:lstStyle/>
        <a:p>
          <a:endParaRPr lang="en-US"/>
        </a:p>
      </dgm:t>
    </dgm:pt>
    <dgm:pt modelId="{A407FA78-D067-47B9-8FC2-9746E16DDCE6}" type="sibTrans" cxnId="{FC5AC849-9463-442D-9B64-6179FE9078D2}">
      <dgm:prSet/>
      <dgm:spPr/>
      <dgm:t>
        <a:bodyPr/>
        <a:lstStyle/>
        <a:p>
          <a:endParaRPr lang="en-US"/>
        </a:p>
      </dgm:t>
    </dgm:pt>
    <dgm:pt modelId="{531AD880-F668-4B93-8201-EC9BBFF20EFF}" type="pres">
      <dgm:prSet presAssocID="{42220BD1-3058-4A2F-9B8E-9A2841387943}" presName="Name0" presStyleCnt="0">
        <dgm:presLayoutVars>
          <dgm:dir/>
          <dgm:animLvl val="lvl"/>
          <dgm:resizeHandles val="exact"/>
        </dgm:presLayoutVars>
      </dgm:prSet>
      <dgm:spPr/>
    </dgm:pt>
    <dgm:pt modelId="{33F793E9-EF04-4447-B4B0-0E65FD2F768E}" type="pres">
      <dgm:prSet presAssocID="{53BE0049-8AF2-4C10-AF98-468F3156FA6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48D48-F6A0-4501-84EA-7AB61B0C1E95}" type="pres">
      <dgm:prSet presAssocID="{060D10DB-F9AB-421B-98D8-89D7D81D38A3}" presName="parTxOnlySpace" presStyleCnt="0"/>
      <dgm:spPr/>
    </dgm:pt>
    <dgm:pt modelId="{ADD8D728-454E-4E9F-9BFE-A241CE629B16}" type="pres">
      <dgm:prSet presAssocID="{DF335E61-30DF-4FE3-9511-A36CE576A71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F2D43-1779-47B4-9F87-D44B3194FCAC}" type="pres">
      <dgm:prSet presAssocID="{A407FA78-D067-47B9-8FC2-9746E16DDCE6}" presName="parTxOnlySpace" presStyleCnt="0"/>
      <dgm:spPr/>
    </dgm:pt>
    <dgm:pt modelId="{8BD8DA40-B120-47E4-830C-A129238B1240}" type="pres">
      <dgm:prSet presAssocID="{87F3212A-363A-4318-822B-0214F0314E1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B9A42-F69E-4C50-B57F-063D7A37DA36}" type="pres">
      <dgm:prSet presAssocID="{EA8A0D68-D2D8-4479-800D-3B9DD15C01BC}" presName="parTxOnlySpace" presStyleCnt="0"/>
      <dgm:spPr/>
    </dgm:pt>
    <dgm:pt modelId="{CA637F0F-127D-4D1A-BED3-560005303EFB}" type="pres">
      <dgm:prSet presAssocID="{B8E745B6-1A3E-4620-9A1E-C7A0B61166F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8B9CB88-EE67-4884-94C3-E3B5AED9257C}" type="presOf" srcId="{42220BD1-3058-4A2F-9B8E-9A2841387943}" destId="{531AD880-F668-4B93-8201-EC9BBFF20EFF}" srcOrd="0" destOrd="0" presId="urn:microsoft.com/office/officeart/2005/8/layout/chevron1"/>
    <dgm:cxn modelId="{701BB433-C683-4993-8DF4-D04D9D701158}" type="presOf" srcId="{87F3212A-363A-4318-822B-0214F0314E15}" destId="{8BD8DA40-B120-47E4-830C-A129238B1240}" srcOrd="0" destOrd="0" presId="urn:microsoft.com/office/officeart/2005/8/layout/chevron1"/>
    <dgm:cxn modelId="{5B377A78-EB93-4C16-BEE6-F47BEF5EA33E}" type="presOf" srcId="{DF335E61-30DF-4FE3-9511-A36CE576A715}" destId="{ADD8D728-454E-4E9F-9BFE-A241CE629B16}" srcOrd="0" destOrd="0" presId="urn:microsoft.com/office/officeart/2005/8/layout/chevron1"/>
    <dgm:cxn modelId="{3F5FF57B-F2F6-4BC3-ABB1-83A32FE4467E}" srcId="{42220BD1-3058-4A2F-9B8E-9A2841387943}" destId="{87F3212A-363A-4318-822B-0214F0314E15}" srcOrd="2" destOrd="0" parTransId="{7AD78611-75CA-4923-BB90-97AF715C5024}" sibTransId="{EA8A0D68-D2D8-4479-800D-3B9DD15C01BC}"/>
    <dgm:cxn modelId="{FC5AC849-9463-442D-9B64-6179FE9078D2}" srcId="{42220BD1-3058-4A2F-9B8E-9A2841387943}" destId="{DF335E61-30DF-4FE3-9511-A36CE576A715}" srcOrd="1" destOrd="0" parTransId="{A510A68A-C108-46C8-AEE5-A4953DD5A492}" sibTransId="{A407FA78-D067-47B9-8FC2-9746E16DDCE6}"/>
    <dgm:cxn modelId="{5D71BDA0-7BAF-48AF-8A0A-E26E2250D81C}" srcId="{42220BD1-3058-4A2F-9B8E-9A2841387943}" destId="{53BE0049-8AF2-4C10-AF98-468F3156FA63}" srcOrd="0" destOrd="0" parTransId="{2EA4F0D5-7258-4ABC-B895-09728A0A4EE3}" sibTransId="{060D10DB-F9AB-421B-98D8-89D7D81D38A3}"/>
    <dgm:cxn modelId="{4FF0BE73-CEB3-41C0-BF80-2CB522FD49E9}" type="presOf" srcId="{53BE0049-8AF2-4C10-AF98-468F3156FA63}" destId="{33F793E9-EF04-4447-B4B0-0E65FD2F768E}" srcOrd="0" destOrd="0" presId="urn:microsoft.com/office/officeart/2005/8/layout/chevron1"/>
    <dgm:cxn modelId="{12457229-0D6C-4439-93A8-82FE3A520F4A}" type="presOf" srcId="{B8E745B6-1A3E-4620-9A1E-C7A0B61166F6}" destId="{CA637F0F-127D-4D1A-BED3-560005303EFB}" srcOrd="0" destOrd="0" presId="urn:microsoft.com/office/officeart/2005/8/layout/chevron1"/>
    <dgm:cxn modelId="{324CFF31-9736-40E2-8852-15F7217E3CCA}" srcId="{42220BD1-3058-4A2F-9B8E-9A2841387943}" destId="{B8E745B6-1A3E-4620-9A1E-C7A0B61166F6}" srcOrd="3" destOrd="0" parTransId="{90ACC9AB-EB00-423F-80B5-05A70F7D9633}" sibTransId="{ACA0C023-AD1C-4AA1-8C43-D4CA6F0D355C}"/>
    <dgm:cxn modelId="{162BC149-2A1A-453F-A4C2-217123CCE4BC}" type="presParOf" srcId="{531AD880-F668-4B93-8201-EC9BBFF20EFF}" destId="{33F793E9-EF04-4447-B4B0-0E65FD2F768E}" srcOrd="0" destOrd="0" presId="urn:microsoft.com/office/officeart/2005/8/layout/chevron1"/>
    <dgm:cxn modelId="{F1A4D413-0913-4184-9110-0F21C1D15138}" type="presParOf" srcId="{531AD880-F668-4B93-8201-EC9BBFF20EFF}" destId="{8E448D48-F6A0-4501-84EA-7AB61B0C1E95}" srcOrd="1" destOrd="0" presId="urn:microsoft.com/office/officeart/2005/8/layout/chevron1"/>
    <dgm:cxn modelId="{C606E5E0-0AF3-4E29-B6EC-63E82B51FBCC}" type="presParOf" srcId="{531AD880-F668-4B93-8201-EC9BBFF20EFF}" destId="{ADD8D728-454E-4E9F-9BFE-A241CE629B16}" srcOrd="2" destOrd="0" presId="urn:microsoft.com/office/officeart/2005/8/layout/chevron1"/>
    <dgm:cxn modelId="{3B2039F5-3B75-4DDF-93E4-3A8E01D590B8}" type="presParOf" srcId="{531AD880-F668-4B93-8201-EC9BBFF20EFF}" destId="{CFCF2D43-1779-47B4-9F87-D44B3194FCAC}" srcOrd="3" destOrd="0" presId="urn:microsoft.com/office/officeart/2005/8/layout/chevron1"/>
    <dgm:cxn modelId="{480542C7-ECAB-4F5A-AD55-64BDC0E1D0C8}" type="presParOf" srcId="{531AD880-F668-4B93-8201-EC9BBFF20EFF}" destId="{8BD8DA40-B120-47E4-830C-A129238B1240}" srcOrd="4" destOrd="0" presId="urn:microsoft.com/office/officeart/2005/8/layout/chevron1"/>
    <dgm:cxn modelId="{3912362F-92ED-43CF-B2A6-7AE9ACA19E48}" type="presParOf" srcId="{531AD880-F668-4B93-8201-EC9BBFF20EFF}" destId="{152B9A42-F69E-4C50-B57F-063D7A37DA36}" srcOrd="5" destOrd="0" presId="urn:microsoft.com/office/officeart/2005/8/layout/chevron1"/>
    <dgm:cxn modelId="{445FC8CA-774C-4737-85EB-631568E13A83}" type="presParOf" srcId="{531AD880-F668-4B93-8201-EC9BBFF20EFF}" destId="{CA637F0F-127D-4D1A-BED3-560005303E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220BD1-3058-4A2F-9B8E-9A284138794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3BE0049-8AF2-4C10-AF98-468F3156FA63}">
      <dgm:prSet phldrT="[Text]"/>
      <dgm:spPr>
        <a:solidFill>
          <a:schemeClr val="bg1"/>
        </a:solidFill>
      </dgm:spPr>
      <dgm:t>
        <a:bodyPr/>
        <a:lstStyle/>
        <a:p>
          <a:r>
            <a:rPr lang="cs-CZ" dirty="0" err="1" smtClean="0">
              <a:solidFill>
                <a:srgbClr val="000055"/>
              </a:solidFill>
            </a:rPr>
            <a:t>Inception</a:t>
          </a:r>
          <a:endParaRPr lang="en-US" dirty="0">
            <a:solidFill>
              <a:srgbClr val="000055"/>
            </a:solidFill>
          </a:endParaRPr>
        </a:p>
      </dgm:t>
    </dgm:pt>
    <dgm:pt modelId="{2EA4F0D5-7258-4ABC-B895-09728A0A4EE3}" type="parTrans" cxnId="{5D71BDA0-7BAF-48AF-8A0A-E26E2250D81C}">
      <dgm:prSet/>
      <dgm:spPr/>
      <dgm:t>
        <a:bodyPr/>
        <a:lstStyle/>
        <a:p>
          <a:endParaRPr lang="en-US"/>
        </a:p>
      </dgm:t>
    </dgm:pt>
    <dgm:pt modelId="{060D10DB-F9AB-421B-98D8-89D7D81D38A3}" type="sibTrans" cxnId="{5D71BDA0-7BAF-48AF-8A0A-E26E2250D81C}">
      <dgm:prSet/>
      <dgm:spPr/>
      <dgm:t>
        <a:bodyPr/>
        <a:lstStyle/>
        <a:p>
          <a:endParaRPr lang="en-US"/>
        </a:p>
      </dgm:t>
    </dgm:pt>
    <dgm:pt modelId="{87F3212A-363A-4318-822B-0214F0314E15}">
      <dgm:prSet phldrT="[Text]"/>
      <dgm:spPr>
        <a:solidFill>
          <a:schemeClr val="bg1"/>
        </a:solidFill>
      </dgm:spPr>
      <dgm:t>
        <a:bodyPr/>
        <a:lstStyle/>
        <a:p>
          <a:r>
            <a:rPr lang="cs-CZ" dirty="0" err="1" smtClean="0">
              <a:solidFill>
                <a:srgbClr val="000055"/>
              </a:solidFill>
            </a:rPr>
            <a:t>Doubt</a:t>
          </a:r>
          <a:endParaRPr lang="en-US" dirty="0">
            <a:solidFill>
              <a:srgbClr val="000055"/>
            </a:solidFill>
          </a:endParaRPr>
        </a:p>
      </dgm:t>
    </dgm:pt>
    <dgm:pt modelId="{7AD78611-75CA-4923-BB90-97AF715C5024}" type="parTrans" cxnId="{3F5FF57B-F2F6-4BC3-ABB1-83A32FE4467E}">
      <dgm:prSet/>
      <dgm:spPr/>
      <dgm:t>
        <a:bodyPr/>
        <a:lstStyle/>
        <a:p>
          <a:endParaRPr lang="en-US"/>
        </a:p>
      </dgm:t>
    </dgm:pt>
    <dgm:pt modelId="{EA8A0D68-D2D8-4479-800D-3B9DD15C01BC}" type="sibTrans" cxnId="{3F5FF57B-F2F6-4BC3-ABB1-83A32FE4467E}">
      <dgm:prSet/>
      <dgm:spPr/>
      <dgm:t>
        <a:bodyPr/>
        <a:lstStyle/>
        <a:p>
          <a:endParaRPr lang="en-US"/>
        </a:p>
      </dgm:t>
    </dgm:pt>
    <dgm:pt modelId="{B8E745B6-1A3E-4620-9A1E-C7A0B61166F6}">
      <dgm:prSet phldrT="[Text]"/>
      <dgm:spPr>
        <a:solidFill>
          <a:srgbClr val="D0AD58"/>
        </a:solidFill>
      </dgm:spPr>
      <dgm:t>
        <a:bodyPr/>
        <a:lstStyle/>
        <a:p>
          <a:r>
            <a:rPr lang="cs-CZ" dirty="0" err="1" smtClean="0"/>
            <a:t>Acquisition</a:t>
          </a:r>
          <a:endParaRPr lang="en-US" dirty="0"/>
        </a:p>
      </dgm:t>
    </dgm:pt>
    <dgm:pt modelId="{90ACC9AB-EB00-423F-80B5-05A70F7D9633}" type="parTrans" cxnId="{324CFF31-9736-40E2-8852-15F7217E3CCA}">
      <dgm:prSet/>
      <dgm:spPr/>
      <dgm:t>
        <a:bodyPr/>
        <a:lstStyle/>
        <a:p>
          <a:endParaRPr lang="en-US"/>
        </a:p>
      </dgm:t>
    </dgm:pt>
    <dgm:pt modelId="{ACA0C023-AD1C-4AA1-8C43-D4CA6F0D355C}" type="sibTrans" cxnId="{324CFF31-9736-40E2-8852-15F7217E3CCA}">
      <dgm:prSet/>
      <dgm:spPr/>
      <dgm:t>
        <a:bodyPr/>
        <a:lstStyle/>
        <a:p>
          <a:endParaRPr lang="en-US"/>
        </a:p>
      </dgm:t>
    </dgm:pt>
    <dgm:pt modelId="{DF335E61-30DF-4FE3-9511-A36CE576A715}">
      <dgm:prSet/>
      <dgm:spPr>
        <a:solidFill>
          <a:srgbClr val="D0AD58"/>
        </a:solidFill>
      </dgm:spPr>
      <dgm:t>
        <a:bodyPr/>
        <a:lstStyle/>
        <a:p>
          <a:r>
            <a:rPr lang="cs-CZ" dirty="0" err="1" smtClean="0"/>
            <a:t>Research</a:t>
          </a:r>
          <a:endParaRPr lang="en-US" dirty="0"/>
        </a:p>
      </dgm:t>
    </dgm:pt>
    <dgm:pt modelId="{A510A68A-C108-46C8-AEE5-A4953DD5A492}" type="parTrans" cxnId="{FC5AC849-9463-442D-9B64-6179FE9078D2}">
      <dgm:prSet/>
      <dgm:spPr/>
      <dgm:t>
        <a:bodyPr/>
        <a:lstStyle/>
        <a:p>
          <a:endParaRPr lang="en-US"/>
        </a:p>
      </dgm:t>
    </dgm:pt>
    <dgm:pt modelId="{A407FA78-D067-47B9-8FC2-9746E16DDCE6}" type="sibTrans" cxnId="{FC5AC849-9463-442D-9B64-6179FE9078D2}">
      <dgm:prSet/>
      <dgm:spPr/>
      <dgm:t>
        <a:bodyPr/>
        <a:lstStyle/>
        <a:p>
          <a:endParaRPr lang="en-US"/>
        </a:p>
      </dgm:t>
    </dgm:pt>
    <dgm:pt modelId="{531AD880-F668-4B93-8201-EC9BBFF20EFF}" type="pres">
      <dgm:prSet presAssocID="{42220BD1-3058-4A2F-9B8E-9A2841387943}" presName="Name0" presStyleCnt="0">
        <dgm:presLayoutVars>
          <dgm:dir/>
          <dgm:animLvl val="lvl"/>
          <dgm:resizeHandles val="exact"/>
        </dgm:presLayoutVars>
      </dgm:prSet>
      <dgm:spPr/>
    </dgm:pt>
    <dgm:pt modelId="{33F793E9-EF04-4447-B4B0-0E65FD2F768E}" type="pres">
      <dgm:prSet presAssocID="{53BE0049-8AF2-4C10-AF98-468F3156FA6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448D48-F6A0-4501-84EA-7AB61B0C1E95}" type="pres">
      <dgm:prSet presAssocID="{060D10DB-F9AB-421B-98D8-89D7D81D38A3}" presName="parTxOnlySpace" presStyleCnt="0"/>
      <dgm:spPr/>
    </dgm:pt>
    <dgm:pt modelId="{ADD8D728-454E-4E9F-9BFE-A241CE629B16}" type="pres">
      <dgm:prSet presAssocID="{DF335E61-30DF-4FE3-9511-A36CE576A71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F2D43-1779-47B4-9F87-D44B3194FCAC}" type="pres">
      <dgm:prSet presAssocID="{A407FA78-D067-47B9-8FC2-9746E16DDCE6}" presName="parTxOnlySpace" presStyleCnt="0"/>
      <dgm:spPr/>
    </dgm:pt>
    <dgm:pt modelId="{8BD8DA40-B120-47E4-830C-A129238B1240}" type="pres">
      <dgm:prSet presAssocID="{87F3212A-363A-4318-822B-0214F0314E15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2B9A42-F69E-4C50-B57F-063D7A37DA36}" type="pres">
      <dgm:prSet presAssocID="{EA8A0D68-D2D8-4479-800D-3B9DD15C01BC}" presName="parTxOnlySpace" presStyleCnt="0"/>
      <dgm:spPr/>
    </dgm:pt>
    <dgm:pt modelId="{CA637F0F-127D-4D1A-BED3-560005303EFB}" type="pres">
      <dgm:prSet presAssocID="{B8E745B6-1A3E-4620-9A1E-C7A0B61166F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4CFF31-9736-40E2-8852-15F7217E3CCA}" srcId="{42220BD1-3058-4A2F-9B8E-9A2841387943}" destId="{B8E745B6-1A3E-4620-9A1E-C7A0B61166F6}" srcOrd="3" destOrd="0" parTransId="{90ACC9AB-EB00-423F-80B5-05A70F7D9633}" sibTransId="{ACA0C023-AD1C-4AA1-8C43-D4CA6F0D355C}"/>
    <dgm:cxn modelId="{5D71BDA0-7BAF-48AF-8A0A-E26E2250D81C}" srcId="{42220BD1-3058-4A2F-9B8E-9A2841387943}" destId="{53BE0049-8AF2-4C10-AF98-468F3156FA63}" srcOrd="0" destOrd="0" parTransId="{2EA4F0D5-7258-4ABC-B895-09728A0A4EE3}" sibTransId="{060D10DB-F9AB-421B-98D8-89D7D81D38A3}"/>
    <dgm:cxn modelId="{4B42C8F1-9772-4983-8D0F-B975F13A06C9}" type="presOf" srcId="{DF335E61-30DF-4FE3-9511-A36CE576A715}" destId="{ADD8D728-454E-4E9F-9BFE-A241CE629B16}" srcOrd="0" destOrd="0" presId="urn:microsoft.com/office/officeart/2005/8/layout/chevron1"/>
    <dgm:cxn modelId="{3F5FF57B-F2F6-4BC3-ABB1-83A32FE4467E}" srcId="{42220BD1-3058-4A2F-9B8E-9A2841387943}" destId="{87F3212A-363A-4318-822B-0214F0314E15}" srcOrd="2" destOrd="0" parTransId="{7AD78611-75CA-4923-BB90-97AF715C5024}" sibTransId="{EA8A0D68-D2D8-4479-800D-3B9DD15C01BC}"/>
    <dgm:cxn modelId="{129C8D57-5DC7-43D4-B8F3-DFECE2DF855E}" type="presOf" srcId="{B8E745B6-1A3E-4620-9A1E-C7A0B61166F6}" destId="{CA637F0F-127D-4D1A-BED3-560005303EFB}" srcOrd="0" destOrd="0" presId="urn:microsoft.com/office/officeart/2005/8/layout/chevron1"/>
    <dgm:cxn modelId="{843204FB-9835-466D-A5BE-84B9582A2DC0}" type="presOf" srcId="{53BE0049-8AF2-4C10-AF98-468F3156FA63}" destId="{33F793E9-EF04-4447-B4B0-0E65FD2F768E}" srcOrd="0" destOrd="0" presId="urn:microsoft.com/office/officeart/2005/8/layout/chevron1"/>
    <dgm:cxn modelId="{7281ED81-E6F5-4D6A-A28D-77D35B3DFA8C}" type="presOf" srcId="{87F3212A-363A-4318-822B-0214F0314E15}" destId="{8BD8DA40-B120-47E4-830C-A129238B1240}" srcOrd="0" destOrd="0" presId="urn:microsoft.com/office/officeart/2005/8/layout/chevron1"/>
    <dgm:cxn modelId="{E613898D-08DE-4E30-AA1A-79489E616BF7}" type="presOf" srcId="{42220BD1-3058-4A2F-9B8E-9A2841387943}" destId="{531AD880-F668-4B93-8201-EC9BBFF20EFF}" srcOrd="0" destOrd="0" presId="urn:microsoft.com/office/officeart/2005/8/layout/chevron1"/>
    <dgm:cxn modelId="{FC5AC849-9463-442D-9B64-6179FE9078D2}" srcId="{42220BD1-3058-4A2F-9B8E-9A2841387943}" destId="{DF335E61-30DF-4FE3-9511-A36CE576A715}" srcOrd="1" destOrd="0" parTransId="{A510A68A-C108-46C8-AEE5-A4953DD5A492}" sibTransId="{A407FA78-D067-47B9-8FC2-9746E16DDCE6}"/>
    <dgm:cxn modelId="{C190762E-1289-495D-B324-3C7224C8C99F}" type="presParOf" srcId="{531AD880-F668-4B93-8201-EC9BBFF20EFF}" destId="{33F793E9-EF04-4447-B4B0-0E65FD2F768E}" srcOrd="0" destOrd="0" presId="urn:microsoft.com/office/officeart/2005/8/layout/chevron1"/>
    <dgm:cxn modelId="{30708C65-9218-4801-A2DB-D465654164C6}" type="presParOf" srcId="{531AD880-F668-4B93-8201-EC9BBFF20EFF}" destId="{8E448D48-F6A0-4501-84EA-7AB61B0C1E95}" srcOrd="1" destOrd="0" presId="urn:microsoft.com/office/officeart/2005/8/layout/chevron1"/>
    <dgm:cxn modelId="{CEE2FA6A-775D-4C6F-822F-EA6BBF51FAED}" type="presParOf" srcId="{531AD880-F668-4B93-8201-EC9BBFF20EFF}" destId="{ADD8D728-454E-4E9F-9BFE-A241CE629B16}" srcOrd="2" destOrd="0" presId="urn:microsoft.com/office/officeart/2005/8/layout/chevron1"/>
    <dgm:cxn modelId="{9F0D6BE0-2793-4E72-95B4-5B9C93EF71C1}" type="presParOf" srcId="{531AD880-F668-4B93-8201-EC9BBFF20EFF}" destId="{CFCF2D43-1779-47B4-9F87-D44B3194FCAC}" srcOrd="3" destOrd="0" presId="urn:microsoft.com/office/officeart/2005/8/layout/chevron1"/>
    <dgm:cxn modelId="{318DDCD4-6FFB-461C-933E-1F303E55F7D1}" type="presParOf" srcId="{531AD880-F668-4B93-8201-EC9BBFF20EFF}" destId="{8BD8DA40-B120-47E4-830C-A129238B1240}" srcOrd="4" destOrd="0" presId="urn:microsoft.com/office/officeart/2005/8/layout/chevron1"/>
    <dgm:cxn modelId="{D22B419C-3498-49F9-803D-E609AD70B5D2}" type="presParOf" srcId="{531AD880-F668-4B93-8201-EC9BBFF20EFF}" destId="{152B9A42-F69E-4C50-B57F-063D7A37DA36}" srcOrd="5" destOrd="0" presId="urn:microsoft.com/office/officeart/2005/8/layout/chevron1"/>
    <dgm:cxn modelId="{346E8A64-F980-44F5-AF2B-3D086510FC80}" type="presParOf" srcId="{531AD880-F668-4B93-8201-EC9BBFF20EFF}" destId="{CA637F0F-127D-4D1A-BED3-560005303EFB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C8E3F6-0DA7-421F-9812-D30D24F84A97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12A961-5A81-4A40-87DE-8ED6C9DD63BB}">
      <dgm:prSet phldrT="[Text]"/>
      <dgm:spPr>
        <a:solidFill>
          <a:srgbClr val="D0AD58"/>
        </a:solidFill>
      </dgm:spPr>
      <dgm:t>
        <a:bodyPr/>
        <a:lstStyle/>
        <a:p>
          <a:r>
            <a:rPr lang="cs-CZ" dirty="0" smtClean="0">
              <a:solidFill>
                <a:srgbClr val="000055"/>
              </a:solidFill>
            </a:rPr>
            <a:t>Velké kampaně</a:t>
          </a:r>
          <a:r>
            <a:rPr lang="cs-CZ" dirty="0" smtClean="0"/>
            <a:t> </a:t>
          </a:r>
          <a:endParaRPr lang="en-US" dirty="0"/>
        </a:p>
      </dgm:t>
    </dgm:pt>
    <dgm:pt modelId="{EAADE02B-DC63-4AF7-A903-AF8F0B879CD5}" type="parTrans" cxnId="{343A0B2E-B577-4BF3-B832-A2EE853E45E3}">
      <dgm:prSet/>
      <dgm:spPr/>
      <dgm:t>
        <a:bodyPr/>
        <a:lstStyle/>
        <a:p>
          <a:endParaRPr lang="en-US"/>
        </a:p>
      </dgm:t>
    </dgm:pt>
    <dgm:pt modelId="{7697B61E-B93A-480C-AFB5-0042D91A6EFA}" type="sibTrans" cxnId="{343A0B2E-B577-4BF3-B832-A2EE853E45E3}">
      <dgm:prSet/>
      <dgm:spPr/>
      <dgm:t>
        <a:bodyPr/>
        <a:lstStyle/>
        <a:p>
          <a:endParaRPr lang="en-US"/>
        </a:p>
      </dgm:t>
    </dgm:pt>
    <dgm:pt modelId="{D1F7ACE6-5031-4609-954F-DA7B30FAC3D6}">
      <dgm:prSet phldrT="[Text]"/>
      <dgm:spPr>
        <a:solidFill>
          <a:srgbClr val="D0AD58"/>
        </a:solidFill>
      </dgm:spPr>
      <dgm:t>
        <a:bodyPr/>
        <a:lstStyle/>
        <a:p>
          <a:r>
            <a:rPr lang="cs-CZ" dirty="0" smtClean="0">
              <a:solidFill>
                <a:srgbClr val="000055"/>
              </a:solidFill>
            </a:rPr>
            <a:t>Poptávkové kampaně</a:t>
          </a:r>
          <a:endParaRPr lang="en-US" dirty="0">
            <a:solidFill>
              <a:srgbClr val="000055"/>
            </a:solidFill>
          </a:endParaRPr>
        </a:p>
      </dgm:t>
    </dgm:pt>
    <dgm:pt modelId="{A9884B7A-8D20-41DE-BC8C-B67A7CAB199C}" type="parTrans" cxnId="{70F6C22B-030B-4DE3-94C3-3158C5243F3B}">
      <dgm:prSet/>
      <dgm:spPr/>
      <dgm:t>
        <a:bodyPr/>
        <a:lstStyle/>
        <a:p>
          <a:endParaRPr lang="en-US"/>
        </a:p>
      </dgm:t>
    </dgm:pt>
    <dgm:pt modelId="{5033640A-4027-41FA-9B13-188067E40276}" type="sibTrans" cxnId="{70F6C22B-030B-4DE3-94C3-3158C5243F3B}">
      <dgm:prSet/>
      <dgm:spPr/>
      <dgm:t>
        <a:bodyPr/>
        <a:lstStyle/>
        <a:p>
          <a:endParaRPr lang="en-US"/>
        </a:p>
      </dgm:t>
    </dgm:pt>
    <dgm:pt modelId="{79840FCE-AF48-46BC-8C92-ECDB6EE1A65C}">
      <dgm:prSet phldrT="[Text]"/>
      <dgm:spPr>
        <a:solidFill>
          <a:srgbClr val="D0AD58"/>
        </a:solidFill>
      </dgm:spPr>
      <dgm:t>
        <a:bodyPr/>
        <a:lstStyle/>
        <a:p>
          <a:r>
            <a:rPr lang="cs-CZ" dirty="0" smtClean="0">
              <a:solidFill>
                <a:srgbClr val="000055"/>
              </a:solidFill>
            </a:rPr>
            <a:t>Vlnové kampaně</a:t>
          </a:r>
          <a:endParaRPr lang="en-US" dirty="0">
            <a:solidFill>
              <a:srgbClr val="000055"/>
            </a:solidFill>
          </a:endParaRPr>
        </a:p>
      </dgm:t>
    </dgm:pt>
    <dgm:pt modelId="{D0F26C8B-E033-46EF-B3AC-153DA0F3CBDF}" type="parTrans" cxnId="{C13BADA6-0109-4503-9966-77D263325832}">
      <dgm:prSet/>
      <dgm:spPr/>
      <dgm:t>
        <a:bodyPr/>
        <a:lstStyle/>
        <a:p>
          <a:endParaRPr lang="en-US"/>
        </a:p>
      </dgm:t>
    </dgm:pt>
    <dgm:pt modelId="{9C8CE12D-5209-4FB2-A705-7A963615D7CF}" type="sibTrans" cxnId="{C13BADA6-0109-4503-9966-77D263325832}">
      <dgm:prSet/>
      <dgm:spPr/>
      <dgm:t>
        <a:bodyPr/>
        <a:lstStyle/>
        <a:p>
          <a:endParaRPr lang="en-US"/>
        </a:p>
      </dgm:t>
    </dgm:pt>
    <dgm:pt modelId="{91D1AA48-A522-4C76-9069-3CA331D5DB9D}">
      <dgm:prSet/>
      <dgm:spPr>
        <a:solidFill>
          <a:srgbClr val="D0AD58"/>
        </a:solidFill>
      </dgm:spPr>
      <dgm:t>
        <a:bodyPr/>
        <a:lstStyle/>
        <a:p>
          <a:r>
            <a:rPr lang="cs-CZ" dirty="0" smtClean="0">
              <a:solidFill>
                <a:schemeClr val="bg1"/>
              </a:solidFill>
            </a:rPr>
            <a:t>Personální kampaně</a:t>
          </a:r>
          <a:endParaRPr lang="en-US" dirty="0">
            <a:solidFill>
              <a:schemeClr val="bg1"/>
            </a:solidFill>
          </a:endParaRPr>
        </a:p>
      </dgm:t>
    </dgm:pt>
    <dgm:pt modelId="{0F12DA1C-4C0D-4B0C-9E02-E764C4BFC024}" type="parTrans" cxnId="{49F06017-CA5D-47BB-B246-D7BF713A13C2}">
      <dgm:prSet/>
      <dgm:spPr/>
      <dgm:t>
        <a:bodyPr/>
        <a:lstStyle/>
        <a:p>
          <a:endParaRPr lang="en-US"/>
        </a:p>
      </dgm:t>
    </dgm:pt>
    <dgm:pt modelId="{3282713F-539F-472B-985B-D6ED9944F5A7}" type="sibTrans" cxnId="{49F06017-CA5D-47BB-B246-D7BF713A13C2}">
      <dgm:prSet/>
      <dgm:spPr/>
      <dgm:t>
        <a:bodyPr/>
        <a:lstStyle/>
        <a:p>
          <a:endParaRPr lang="en-US"/>
        </a:p>
      </dgm:t>
    </dgm:pt>
    <dgm:pt modelId="{6E59B6F1-617B-42D3-AB52-EDDA6045102A}" type="pres">
      <dgm:prSet presAssocID="{DEC8E3F6-0DA7-421F-9812-D30D24F84A9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A53D3F-B303-4E03-87EB-B03613CF8B4F}" type="pres">
      <dgm:prSet presAssocID="{5312A961-5A81-4A40-87DE-8ED6C9DD63BB}" presName="Name8" presStyleCnt="0"/>
      <dgm:spPr/>
    </dgm:pt>
    <dgm:pt modelId="{61788E9C-1A21-4A9A-8938-7B21765171D8}" type="pres">
      <dgm:prSet presAssocID="{5312A961-5A81-4A40-87DE-8ED6C9DD63BB}" presName="level" presStyleLbl="node1" presStyleIdx="0" presStyleCnt="4" custLinFactNeighborX="21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EF319-EE01-444F-90AF-1C863F13A49B}" type="pres">
      <dgm:prSet presAssocID="{5312A961-5A81-4A40-87DE-8ED6C9DD63B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C7D4A-AACD-4B72-A2FF-4020451CE692}" type="pres">
      <dgm:prSet presAssocID="{D1F7ACE6-5031-4609-954F-DA7B30FAC3D6}" presName="Name8" presStyleCnt="0"/>
      <dgm:spPr/>
    </dgm:pt>
    <dgm:pt modelId="{BA1C16D1-BEF8-46C3-A337-BEE90278DBF3}" type="pres">
      <dgm:prSet presAssocID="{D1F7ACE6-5031-4609-954F-DA7B30FAC3D6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D8FB48-5B89-4247-9F09-5C4424156938}" type="pres">
      <dgm:prSet presAssocID="{D1F7ACE6-5031-4609-954F-DA7B30FAC3D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414D8D-81F2-491A-BF10-2D7092AEEA90}" type="pres">
      <dgm:prSet presAssocID="{79840FCE-AF48-46BC-8C92-ECDB6EE1A65C}" presName="Name8" presStyleCnt="0"/>
      <dgm:spPr/>
    </dgm:pt>
    <dgm:pt modelId="{13208A24-D16C-48BB-82FF-6DD5D87231EB}" type="pres">
      <dgm:prSet presAssocID="{79840FCE-AF48-46BC-8C92-ECDB6EE1A65C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80722-4A9E-4D80-8405-CD81BA7DDDFA}" type="pres">
      <dgm:prSet presAssocID="{79840FCE-AF48-46BC-8C92-ECDB6EE1A6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60490-E013-4B1A-B365-E1446402B8CF}" type="pres">
      <dgm:prSet presAssocID="{91D1AA48-A522-4C76-9069-3CA331D5DB9D}" presName="Name8" presStyleCnt="0"/>
      <dgm:spPr/>
    </dgm:pt>
    <dgm:pt modelId="{89ED0499-EE0C-48A9-A57B-6E07718D9A45}" type="pres">
      <dgm:prSet presAssocID="{91D1AA48-A522-4C76-9069-3CA331D5DB9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D14BF4-7361-419B-A0CF-0CCDB0DA1535}" type="pres">
      <dgm:prSet presAssocID="{91D1AA48-A522-4C76-9069-3CA331D5DB9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EC4623-FF33-4DD5-9C40-447E08C56803}" type="presOf" srcId="{79840FCE-AF48-46BC-8C92-ECDB6EE1A65C}" destId="{8F980722-4A9E-4D80-8405-CD81BA7DDDFA}" srcOrd="1" destOrd="0" presId="urn:microsoft.com/office/officeart/2005/8/layout/pyramid3"/>
    <dgm:cxn modelId="{70F6C22B-030B-4DE3-94C3-3158C5243F3B}" srcId="{DEC8E3F6-0DA7-421F-9812-D30D24F84A97}" destId="{D1F7ACE6-5031-4609-954F-DA7B30FAC3D6}" srcOrd="1" destOrd="0" parTransId="{A9884B7A-8D20-41DE-BC8C-B67A7CAB199C}" sibTransId="{5033640A-4027-41FA-9B13-188067E40276}"/>
    <dgm:cxn modelId="{A349D2EC-EB97-4602-84FD-22A04A075844}" type="presOf" srcId="{D1F7ACE6-5031-4609-954F-DA7B30FAC3D6}" destId="{C7D8FB48-5B89-4247-9F09-5C4424156938}" srcOrd="1" destOrd="0" presId="urn:microsoft.com/office/officeart/2005/8/layout/pyramid3"/>
    <dgm:cxn modelId="{343A0B2E-B577-4BF3-B832-A2EE853E45E3}" srcId="{DEC8E3F6-0DA7-421F-9812-D30D24F84A97}" destId="{5312A961-5A81-4A40-87DE-8ED6C9DD63BB}" srcOrd="0" destOrd="0" parTransId="{EAADE02B-DC63-4AF7-A903-AF8F0B879CD5}" sibTransId="{7697B61E-B93A-480C-AFB5-0042D91A6EFA}"/>
    <dgm:cxn modelId="{80B2D641-CC70-4DBB-937D-7128C4A786FF}" type="presOf" srcId="{5312A961-5A81-4A40-87DE-8ED6C9DD63BB}" destId="{61788E9C-1A21-4A9A-8938-7B21765171D8}" srcOrd="0" destOrd="0" presId="urn:microsoft.com/office/officeart/2005/8/layout/pyramid3"/>
    <dgm:cxn modelId="{F8CA6E24-EEEC-4776-A0A5-CB6420CAD89B}" type="presOf" srcId="{91D1AA48-A522-4C76-9069-3CA331D5DB9D}" destId="{FCD14BF4-7361-419B-A0CF-0CCDB0DA1535}" srcOrd="1" destOrd="0" presId="urn:microsoft.com/office/officeart/2005/8/layout/pyramid3"/>
    <dgm:cxn modelId="{46F82B90-7C89-4C76-A77C-6A2F7AC5B3C0}" type="presOf" srcId="{79840FCE-AF48-46BC-8C92-ECDB6EE1A65C}" destId="{13208A24-D16C-48BB-82FF-6DD5D87231EB}" srcOrd="0" destOrd="0" presId="urn:microsoft.com/office/officeart/2005/8/layout/pyramid3"/>
    <dgm:cxn modelId="{C13BADA6-0109-4503-9966-77D263325832}" srcId="{DEC8E3F6-0DA7-421F-9812-D30D24F84A97}" destId="{79840FCE-AF48-46BC-8C92-ECDB6EE1A65C}" srcOrd="2" destOrd="0" parTransId="{D0F26C8B-E033-46EF-B3AC-153DA0F3CBDF}" sibTransId="{9C8CE12D-5209-4FB2-A705-7A963615D7CF}"/>
    <dgm:cxn modelId="{A6637DAB-52DE-4F79-8CE6-FC51C73EEABB}" type="presOf" srcId="{5312A961-5A81-4A40-87DE-8ED6C9DD63BB}" destId="{8ACEF319-EE01-444F-90AF-1C863F13A49B}" srcOrd="1" destOrd="0" presId="urn:microsoft.com/office/officeart/2005/8/layout/pyramid3"/>
    <dgm:cxn modelId="{C83349C9-D0A3-4536-B5DD-50994986240C}" type="presOf" srcId="{D1F7ACE6-5031-4609-954F-DA7B30FAC3D6}" destId="{BA1C16D1-BEF8-46C3-A337-BEE90278DBF3}" srcOrd="0" destOrd="0" presId="urn:microsoft.com/office/officeart/2005/8/layout/pyramid3"/>
    <dgm:cxn modelId="{49F06017-CA5D-47BB-B246-D7BF713A13C2}" srcId="{DEC8E3F6-0DA7-421F-9812-D30D24F84A97}" destId="{91D1AA48-A522-4C76-9069-3CA331D5DB9D}" srcOrd="3" destOrd="0" parTransId="{0F12DA1C-4C0D-4B0C-9E02-E764C4BFC024}" sibTransId="{3282713F-539F-472B-985B-D6ED9944F5A7}"/>
    <dgm:cxn modelId="{CF9A5B10-B02F-4250-9F50-FE0694DD56A6}" type="presOf" srcId="{DEC8E3F6-0DA7-421F-9812-D30D24F84A97}" destId="{6E59B6F1-617B-42D3-AB52-EDDA6045102A}" srcOrd="0" destOrd="0" presId="urn:microsoft.com/office/officeart/2005/8/layout/pyramid3"/>
    <dgm:cxn modelId="{E60B9446-4985-4CE5-BE67-27B0C54038E9}" type="presOf" srcId="{91D1AA48-A522-4C76-9069-3CA331D5DB9D}" destId="{89ED0499-EE0C-48A9-A57B-6E07718D9A45}" srcOrd="0" destOrd="0" presId="urn:microsoft.com/office/officeart/2005/8/layout/pyramid3"/>
    <dgm:cxn modelId="{8B9E06C7-A4F3-46E9-9E21-1771EAD6A466}" type="presParOf" srcId="{6E59B6F1-617B-42D3-AB52-EDDA6045102A}" destId="{C8A53D3F-B303-4E03-87EB-B03613CF8B4F}" srcOrd="0" destOrd="0" presId="urn:microsoft.com/office/officeart/2005/8/layout/pyramid3"/>
    <dgm:cxn modelId="{59741C16-A63E-49EB-B4BC-77008864CD4A}" type="presParOf" srcId="{C8A53D3F-B303-4E03-87EB-B03613CF8B4F}" destId="{61788E9C-1A21-4A9A-8938-7B21765171D8}" srcOrd="0" destOrd="0" presId="urn:microsoft.com/office/officeart/2005/8/layout/pyramid3"/>
    <dgm:cxn modelId="{AEC265E9-F2FB-4CA5-9E17-CBBC28F8FA31}" type="presParOf" srcId="{C8A53D3F-B303-4E03-87EB-B03613CF8B4F}" destId="{8ACEF319-EE01-444F-90AF-1C863F13A49B}" srcOrd="1" destOrd="0" presId="urn:microsoft.com/office/officeart/2005/8/layout/pyramid3"/>
    <dgm:cxn modelId="{D6E53A5F-C795-4FA7-B6BE-E2B92466478D}" type="presParOf" srcId="{6E59B6F1-617B-42D3-AB52-EDDA6045102A}" destId="{F32C7D4A-AACD-4B72-A2FF-4020451CE692}" srcOrd="1" destOrd="0" presId="urn:microsoft.com/office/officeart/2005/8/layout/pyramid3"/>
    <dgm:cxn modelId="{864DEC7C-E33A-49EE-929C-C7B5D14190C1}" type="presParOf" srcId="{F32C7D4A-AACD-4B72-A2FF-4020451CE692}" destId="{BA1C16D1-BEF8-46C3-A337-BEE90278DBF3}" srcOrd="0" destOrd="0" presId="urn:microsoft.com/office/officeart/2005/8/layout/pyramid3"/>
    <dgm:cxn modelId="{2A6004B2-4A71-4A04-9DEE-8FD5015DE5D6}" type="presParOf" srcId="{F32C7D4A-AACD-4B72-A2FF-4020451CE692}" destId="{C7D8FB48-5B89-4247-9F09-5C4424156938}" srcOrd="1" destOrd="0" presId="urn:microsoft.com/office/officeart/2005/8/layout/pyramid3"/>
    <dgm:cxn modelId="{C426946F-D88A-4EAD-A613-D7BAE5B77F11}" type="presParOf" srcId="{6E59B6F1-617B-42D3-AB52-EDDA6045102A}" destId="{23414D8D-81F2-491A-BF10-2D7092AEEA90}" srcOrd="2" destOrd="0" presId="urn:microsoft.com/office/officeart/2005/8/layout/pyramid3"/>
    <dgm:cxn modelId="{BAF32119-D6E2-4F58-96F8-A6BBE96369BC}" type="presParOf" srcId="{23414D8D-81F2-491A-BF10-2D7092AEEA90}" destId="{13208A24-D16C-48BB-82FF-6DD5D87231EB}" srcOrd="0" destOrd="0" presId="urn:microsoft.com/office/officeart/2005/8/layout/pyramid3"/>
    <dgm:cxn modelId="{F5EF5F3E-BF95-48D6-9E3D-6200F7E8C014}" type="presParOf" srcId="{23414D8D-81F2-491A-BF10-2D7092AEEA90}" destId="{8F980722-4A9E-4D80-8405-CD81BA7DDDFA}" srcOrd="1" destOrd="0" presId="urn:microsoft.com/office/officeart/2005/8/layout/pyramid3"/>
    <dgm:cxn modelId="{B9902C34-6EE0-4321-A5CB-76ABE355E04B}" type="presParOf" srcId="{6E59B6F1-617B-42D3-AB52-EDDA6045102A}" destId="{D1B60490-E013-4B1A-B365-E1446402B8CF}" srcOrd="3" destOrd="0" presId="urn:microsoft.com/office/officeart/2005/8/layout/pyramid3"/>
    <dgm:cxn modelId="{E32F8B11-FB53-4070-AA33-6675B75A65DC}" type="presParOf" srcId="{D1B60490-E013-4B1A-B365-E1446402B8CF}" destId="{89ED0499-EE0C-48A9-A57B-6E07718D9A45}" srcOrd="0" destOrd="0" presId="urn:microsoft.com/office/officeart/2005/8/layout/pyramid3"/>
    <dgm:cxn modelId="{EA35CAAE-1A48-4F2C-ACE2-0F4567ABB0C7}" type="presParOf" srcId="{D1B60490-E013-4B1A-B365-E1446402B8CF}" destId="{FCD14BF4-7361-419B-A0CF-0CCDB0DA153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AFC17-1392-B644-9363-678CCE697785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47388-9E8D-3347-84BE-09DCA55C3B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244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287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104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45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567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81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75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185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3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53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221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691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48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425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075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67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9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423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080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19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888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613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42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873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987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fld id="{093F4553-8FBB-4071-AD38-C657F3EFE484}" type="slidenum">
              <a:rPr lang="cs-CZ" altLang="cs-CZ" sz="1200" smtClean="0">
                <a:solidFill>
                  <a:prstClr val="black"/>
                </a:solidFill>
                <a:latin typeface="Arial" charset="0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cs-CZ" altLang="cs-CZ" sz="120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82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60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3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43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044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47388-9E8D-3347-84BE-09DCA55C3B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8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3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02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2344738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1E5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/>
            <a:endParaRPr lang="cs-CZ" altLang="cs-CZ">
              <a:latin typeface="Arial" charset="0"/>
            </a:endParaRPr>
          </a:p>
        </p:txBody>
      </p:sp>
      <p:pic>
        <p:nvPicPr>
          <p:cNvPr id="4" name="Picture 3" descr="titl 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OPVK_MU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5248275"/>
            <a:ext cx="42052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517775" y="2728913"/>
            <a:ext cx="5688013" cy="2157412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cs-CZ" noProof="0" smtClean="0"/>
              <a:t>Klepnutím lze upravit styl předlohy nadpisů.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D8A8D-0371-4015-8148-2177E947FC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27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9C97B-AD61-4A18-88C7-7DAF7FC9DEF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66754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BF26F-5961-4F0D-BCA3-B52BDC60853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96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40D0A-F43C-406D-B1A0-03025B76A8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4334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841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DCD3F-E452-4CF3-830C-731ADB5AA96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314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9BB29-2F54-4C9A-98C2-1FB59FD1569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2344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7A4F2-441C-45EF-8AB2-6AD877B72F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834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ECC7E-E9C6-4015-8A0F-042399ACC1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7201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8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25E18-E8F1-488F-863F-58D3D902EEA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001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E0F7B-80B7-4DF7-BEB9-9DF94B2B2C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6855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E7BAD-AB52-44A0-80F1-C7F7B7B4AC2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799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1692275"/>
          </a:xfrm>
          <a:prstGeom prst="rect">
            <a:avLst/>
          </a:prstGeo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16922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CBB0DA-340E-45DA-8A86-1C03AAAC6F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50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9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20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8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605D6-7A32-394D-84B8-44F4BD869D72}" type="datetimeFigureOut">
              <a:rPr lang="en-US" smtClean="0"/>
              <a:t>9/25/2013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A7B86-049A-4449-A7E0-8AC75605A1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8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5F5F5"/>
            </a:gs>
            <a:gs pos="100000">
              <a:srgbClr val="E4E4E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809625"/>
          </a:xfrm>
          <a:prstGeom prst="rect">
            <a:avLst/>
          </a:prstGeom>
          <a:gradFill rotWithShape="1">
            <a:gsLst>
              <a:gs pos="0">
                <a:srgbClr val="00287D"/>
              </a:gs>
              <a:gs pos="100000">
                <a:srgbClr val="001E5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mtClean="0">
              <a:solidFill>
                <a:srgbClr val="000000"/>
              </a:solidFill>
            </a:endParaRPr>
          </a:p>
        </p:txBody>
      </p:sp>
      <p:pic>
        <p:nvPicPr>
          <p:cNvPr id="4099" name="Picture 3" descr="zahlavi CZ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17775" y="6248400"/>
            <a:ext cx="403225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cs-CZ"/>
          </a:p>
        </p:txBody>
      </p:sp>
      <p:sp>
        <p:nvSpPr>
          <p:cNvPr id="22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n-lt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E35E8A3-CDD3-42F5-8680-D860B744553C}" type="slidenum">
              <a:rPr lang="cs-CZ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cs-CZ"/>
          </a:p>
        </p:txBody>
      </p:sp>
      <p:pic>
        <p:nvPicPr>
          <p:cNvPr id="4103" name="Picture 11" descr="OPVK_MU_rgb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286125"/>
            <a:ext cx="8002588" cy="152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1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5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6.png"/><Relationship Id="rId9" Type="http://schemas.microsoft.com/office/2007/relationships/diagramDrawing" Target="../diagrams/drawing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hyperlink" Target="http://www.robertnemec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witter.com/RobertNemec_com" TargetMode="External"/><Relationship Id="rId5" Type="http://schemas.openxmlformats.org/officeDocument/2006/relationships/hyperlink" Target="http://www.facebook.com/RobertNemec.com" TargetMode="External"/><Relationship Id="rId4" Type="http://schemas.openxmlformats.org/officeDocument/2006/relationships/image" Target="../media/image47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E165A35-2874-4C2E-9337-5DFF3A816EAA}" type="slidenum">
              <a:rPr lang="cs-CZ"/>
              <a:pPr>
                <a:defRPr/>
              </a:pPr>
              <a:t>1</a:t>
            </a:fld>
            <a:endParaRPr lang="cs-CZ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IRDA: Chování zákazníků v digitálním věku</a:t>
            </a:r>
          </a:p>
        </p:txBody>
      </p:sp>
    </p:spTree>
    <p:extLst>
      <p:ext uri="{BB962C8B-B14F-4D97-AF65-F5344CB8AC3E}">
        <p14:creationId xmlns:p14="http://schemas.microsoft.com/office/powerpoint/2010/main" val="35122482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05.18.10-10-Tips-for-Adding-Value-by-Showing-Initiative.jpg (500×500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077" y="3058388"/>
            <a:ext cx="3551784" cy="355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3855" y="1027056"/>
            <a:ext cx="9157855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Reagujete-li až na zákazníka,</a:t>
            </a:r>
          </a:p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ztrácíte </a:t>
            </a:r>
            <a:r>
              <a:rPr lang="cs-CZ" sz="45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iniciativu. 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28029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027056"/>
            <a:ext cx="9144000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Jdete </a:t>
            </a:r>
            <a:r>
              <a:rPr lang="cs-CZ" sz="45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pozdě. 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Zákazník má již zjištěno mnoho informací.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pic>
        <p:nvPicPr>
          <p:cNvPr id="2050" name="Picture 2" descr="http://www.rpi.edu/dept/finance/images/bursar/running%20late%20pic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15" y="3154618"/>
            <a:ext cx="3196645" cy="337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71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530" y="762000"/>
            <a:ext cx="3510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Inception</a:t>
            </a:r>
            <a:endParaRPr lang="en-US" sz="48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529" y="1730529"/>
            <a:ext cx="351065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3600" i="1" dirty="0" smtClean="0">
                <a:solidFill>
                  <a:srgbClr val="FFFFFF"/>
                </a:solidFill>
                <a:latin typeface="Univers Condensed"/>
                <a:cs typeface="Univers Condensed"/>
              </a:rPr>
              <a:t>To bych chtěl(a)</a:t>
            </a:r>
            <a:endParaRPr lang="en-US" sz="3600" i="1" dirty="0">
              <a:solidFill>
                <a:srgbClr val="FFFFFF"/>
              </a:solidFill>
              <a:latin typeface="Univers Condensed"/>
              <a:cs typeface="Univers Condense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528" y="2560708"/>
            <a:ext cx="383685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Někdo nebo něco vnukne vašemu zákazníkovi, že by bylo dobré, aby si koupil váš produkt.</a:t>
            </a:r>
            <a:endParaRPr lang="en-US" sz="32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178" y="1730529"/>
            <a:ext cx="4114361" cy="485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530" y="762000"/>
            <a:ext cx="3510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Research</a:t>
            </a:r>
            <a:endParaRPr lang="en-US" sz="48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529" y="1730529"/>
            <a:ext cx="351065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3600" i="1" dirty="0" smtClean="0">
                <a:solidFill>
                  <a:srgbClr val="FFFFFF"/>
                </a:solidFill>
                <a:latin typeface="Univers Condensed"/>
                <a:cs typeface="Univers Condensed"/>
              </a:rPr>
              <a:t>Je to dobré? Jak to získám?</a:t>
            </a:r>
            <a:endParaRPr lang="en-US" sz="3600" i="1" dirty="0">
              <a:solidFill>
                <a:srgbClr val="FFFFFF"/>
              </a:solidFill>
              <a:latin typeface="Univers Condensed"/>
              <a:cs typeface="Univers Condense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528" y="2846790"/>
            <a:ext cx="40869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Můžete mi o tom sdělit více informací?</a:t>
            </a:r>
          </a:p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Kde to získám?</a:t>
            </a:r>
          </a:p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Jaké jsou podmínky?</a:t>
            </a:r>
          </a:p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Co pro to musím udělat?</a:t>
            </a:r>
          </a:p>
          <a:p>
            <a:r>
              <a:rPr lang="cs-CZ" sz="32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Kolik to stojí?</a:t>
            </a:r>
            <a:endParaRPr lang="en-US" sz="32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pic>
        <p:nvPicPr>
          <p:cNvPr id="5122" name="Picture 2" descr="begin_p1.jpg (400×26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44" y="1730529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2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530" y="762000"/>
            <a:ext cx="3510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Doubt</a:t>
            </a:r>
            <a:endParaRPr lang="en-US" sz="48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529" y="1730529"/>
            <a:ext cx="396899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3600" i="1" dirty="0" smtClean="0">
                <a:solidFill>
                  <a:srgbClr val="FFFFFF"/>
                </a:solidFill>
                <a:latin typeface="Univers Condensed"/>
                <a:cs typeface="Univers Condensed"/>
              </a:rPr>
              <a:t>Neudělám chybu?</a:t>
            </a:r>
            <a:endParaRPr lang="en-US" sz="3600" i="1" dirty="0">
              <a:solidFill>
                <a:srgbClr val="FFFFFF"/>
              </a:solidFill>
              <a:latin typeface="Univers Condensed"/>
              <a:cs typeface="Univers Condense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528" y="2846790"/>
            <a:ext cx="40869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chemeClr val="bg1"/>
                </a:solidFill>
                <a:latin typeface="Univers Condensed"/>
              </a:rPr>
              <a:t>Jak si  vyberu ten nejlepší produkt?</a:t>
            </a:r>
          </a:p>
          <a:p>
            <a:r>
              <a:rPr lang="cs-CZ" sz="3200" dirty="0">
                <a:solidFill>
                  <a:schemeClr val="bg1"/>
                </a:solidFill>
                <a:latin typeface="Univers Condensed"/>
              </a:rPr>
              <a:t>Je toto to nejlepší?</a:t>
            </a:r>
          </a:p>
          <a:p>
            <a:r>
              <a:rPr lang="cs-CZ" sz="3200" dirty="0">
                <a:solidFill>
                  <a:schemeClr val="bg1"/>
                </a:solidFill>
                <a:latin typeface="Univers Condensed"/>
              </a:rPr>
              <a:t>Je toto ta nejlepší cena?</a:t>
            </a:r>
          </a:p>
          <a:p>
            <a:r>
              <a:rPr lang="cs-CZ" sz="3200" dirty="0">
                <a:solidFill>
                  <a:schemeClr val="bg1"/>
                </a:solidFill>
                <a:latin typeface="Univers Condensed"/>
              </a:rPr>
              <a:t>Je toto ten nejlepší prodejce?</a:t>
            </a:r>
            <a:endParaRPr lang="en-US" sz="3200" dirty="0">
              <a:solidFill>
                <a:schemeClr val="bg1"/>
              </a:solidFill>
              <a:latin typeface="Univers Condensed"/>
            </a:endParaRPr>
          </a:p>
        </p:txBody>
      </p:sp>
      <p:pic>
        <p:nvPicPr>
          <p:cNvPr id="2050" name="Picture 2" descr="http://wp.patheos.com.s3.amazonaws.com/blogs/scienceonreligion/files/2012/09/Doub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266" y="1730529"/>
            <a:ext cx="394335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12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2530" y="762000"/>
            <a:ext cx="3510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Acquisition</a:t>
            </a:r>
            <a:endParaRPr lang="en-US" sz="48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2529" y="1730529"/>
            <a:ext cx="396899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3600" i="1" dirty="0" smtClean="0">
                <a:solidFill>
                  <a:srgbClr val="FFFFFF"/>
                </a:solidFill>
                <a:latin typeface="Univers Condensed"/>
                <a:cs typeface="Univers Condensed"/>
              </a:rPr>
              <a:t>Chci to!</a:t>
            </a:r>
            <a:endParaRPr lang="en-US" sz="3600" i="1" dirty="0">
              <a:solidFill>
                <a:srgbClr val="FFFFFF"/>
              </a:solidFill>
              <a:latin typeface="Univers Condensed"/>
              <a:cs typeface="Univers Condensed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2528" y="2846790"/>
            <a:ext cx="40869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  <a:latin typeface="Univers Condensed"/>
              </a:rPr>
              <a:t>A to co nejrychleji!</a:t>
            </a:r>
          </a:p>
          <a:p>
            <a:r>
              <a:rPr lang="cs-CZ" sz="3200" dirty="0" smtClean="0">
                <a:solidFill>
                  <a:schemeClr val="bg1"/>
                </a:solidFill>
                <a:latin typeface="Univers Condensed"/>
              </a:rPr>
              <a:t>A bez překážek!</a:t>
            </a:r>
            <a:endParaRPr lang="en-US" sz="3200" dirty="0">
              <a:solidFill>
                <a:schemeClr val="bg1"/>
              </a:solidFill>
              <a:latin typeface="Univers Condensed"/>
            </a:endParaRPr>
          </a:p>
        </p:txBody>
      </p:sp>
      <p:pic>
        <p:nvPicPr>
          <p:cNvPr id="3074" name="Picture 2" descr="http://blog.newchurchlive.tv/wp-content/uploads/2012/11/Black-Friday-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30" y="1730529"/>
            <a:ext cx="4719165" cy="33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4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15411133"/>
              </p:ext>
            </p:extLst>
          </p:nvPr>
        </p:nvGraphicFramePr>
        <p:xfrm>
          <a:off x="697833" y="671009"/>
          <a:ext cx="8085220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8" name="Curved Down Arrow 7"/>
          <p:cNvSpPr/>
          <p:nvPr/>
        </p:nvSpPr>
        <p:spPr>
          <a:xfrm flipH="1">
            <a:off x="3544278" y="2039831"/>
            <a:ext cx="2055445" cy="648677"/>
          </a:xfrm>
          <a:prstGeom prst="curved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5047" y="762000"/>
            <a:ext cx="38139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Jsou-li pochyby spotřebitele výrazně velké, vrací se do fáze </a:t>
            </a:r>
            <a:r>
              <a:rPr lang="cs-CZ" sz="2400" dirty="0" err="1" smtClean="0">
                <a:solidFill>
                  <a:schemeClr val="bg1"/>
                </a:solidFill>
              </a:rPr>
              <a:t>Research</a:t>
            </a:r>
            <a:r>
              <a:rPr lang="cs-CZ" sz="2400" dirty="0" smtClean="0">
                <a:solidFill>
                  <a:schemeClr val="bg1"/>
                </a:solidFill>
              </a:rPr>
              <a:t>.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3657600" y="3860818"/>
            <a:ext cx="4050896" cy="844062"/>
          </a:xfrm>
          <a:prstGeom prst="curvedUp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75743" y="4919008"/>
            <a:ext cx="6207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chemeClr val="bg1"/>
                </a:solidFill>
              </a:rPr>
              <a:t>Jen velmi málo zákazníků přeskočí fázi </a:t>
            </a:r>
            <a:r>
              <a:rPr lang="cs-CZ" sz="2400" dirty="0" err="1" smtClean="0">
                <a:solidFill>
                  <a:schemeClr val="bg1"/>
                </a:solidFill>
              </a:rPr>
              <a:t>Doubt</a:t>
            </a:r>
            <a:r>
              <a:rPr lang="cs-CZ" sz="2400" dirty="0" smtClean="0">
                <a:solidFill>
                  <a:schemeClr val="bg1"/>
                </a:solidFill>
              </a:rPr>
              <a:t>, a to proto, že:</a:t>
            </a:r>
          </a:p>
          <a:p>
            <a:pPr marL="457200" indent="-457200" algn="ctr">
              <a:buAutoNum type="arabicPeriod"/>
            </a:pPr>
            <a:r>
              <a:rPr lang="cs-CZ" sz="2400" dirty="0" smtClean="0">
                <a:solidFill>
                  <a:schemeClr val="bg1"/>
                </a:solidFill>
              </a:rPr>
              <a:t>Již ve fázi </a:t>
            </a:r>
            <a:r>
              <a:rPr lang="cs-CZ" sz="2400" dirty="0" err="1" smtClean="0">
                <a:solidFill>
                  <a:schemeClr val="bg1"/>
                </a:solidFill>
              </a:rPr>
              <a:t>Doubt</a:t>
            </a:r>
            <a:r>
              <a:rPr lang="cs-CZ" sz="2400" dirty="0" smtClean="0">
                <a:solidFill>
                  <a:schemeClr val="bg1"/>
                </a:solidFill>
              </a:rPr>
              <a:t> byli a vrátili se do </a:t>
            </a:r>
            <a:r>
              <a:rPr lang="cs-CZ" sz="2400" dirty="0" err="1" smtClean="0">
                <a:solidFill>
                  <a:schemeClr val="bg1"/>
                </a:solidFill>
              </a:rPr>
              <a:t>Research</a:t>
            </a:r>
            <a:r>
              <a:rPr lang="cs-CZ" sz="2400" dirty="0" smtClean="0">
                <a:solidFill>
                  <a:schemeClr val="bg1"/>
                </a:solidFill>
              </a:rPr>
              <a:t>.</a:t>
            </a:r>
          </a:p>
          <a:p>
            <a:pPr marL="457200" indent="-457200" algn="ctr">
              <a:buAutoNum type="arabicPeriod"/>
            </a:pPr>
            <a:r>
              <a:rPr lang="cs-CZ" sz="2400" i="1" dirty="0" smtClean="0">
                <a:solidFill>
                  <a:schemeClr val="bg1"/>
                </a:solidFill>
              </a:rPr>
              <a:t>Zamilují</a:t>
            </a:r>
            <a:r>
              <a:rPr lang="cs-CZ" sz="2400" dirty="0" smtClean="0">
                <a:solidFill>
                  <a:schemeClr val="bg1"/>
                </a:solidFill>
              </a:rPr>
              <a:t> se do nějakého „řešení“.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93E9-EF04-4447-B4B0-0E65FD2F7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D8D728-454E-4E9F-9BFE-A241CE629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D8DA40-B120-47E4-830C-A129238B1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637F0F-127D-4D1A-BED3-560005303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8" grpId="0" animBg="1"/>
      <p:bldP spid="9" grpId="0"/>
      <p:bldP spid="12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995197"/>
              </p:ext>
            </p:extLst>
          </p:nvPr>
        </p:nvGraphicFramePr>
        <p:xfrm>
          <a:off x="697833" y="2156909"/>
          <a:ext cx="8085220" cy="520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0624" y="1021308"/>
            <a:ext cx="64027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chemeClr val="bg1"/>
                </a:solidFill>
              </a:rPr>
              <a:t>Zamilujete-li se do něčeho, „vypínáte mozek“, neporovnáváte a ihned to chcete.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urved Down Arrow 2"/>
          <p:cNvSpPr/>
          <p:nvPr/>
        </p:nvSpPr>
        <p:spPr>
          <a:xfrm>
            <a:off x="1765300" y="3149600"/>
            <a:ext cx="5664200" cy="952500"/>
          </a:xfrm>
          <a:prstGeom prst="curvedDown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93E9-EF04-4447-B4B0-0E65FD2F76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D8D728-454E-4E9F-9BFE-A241CE629B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D8DA40-B120-47E4-830C-A129238B12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637F0F-127D-4D1A-BED3-560005303E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51" y="2027311"/>
            <a:ext cx="7967499" cy="28033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1" y="5218838"/>
            <a:ext cx="4136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Zdroj: 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přednáška Matthew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Turnera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z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BSkyB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na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Funnel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2011</a:t>
            </a:r>
            <a:endParaRPr lang="en-US" sz="2000" i="1" dirty="0">
              <a:solidFill>
                <a:srgbClr val="D0AD58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32299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9601" y="5218838"/>
            <a:ext cx="41361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Zdroj: 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přednáška Matthew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Turnera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z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BSkyB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na </a:t>
            </a:r>
            <a:r>
              <a:rPr lang="cs-CZ" sz="20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Funnel</a:t>
            </a:r>
            <a:r>
              <a:rPr lang="cs-CZ" sz="2000" i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 2011</a:t>
            </a:r>
            <a:endParaRPr lang="en-US" sz="2000" i="1" dirty="0">
              <a:solidFill>
                <a:srgbClr val="D0AD58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24" y="1801091"/>
            <a:ext cx="8001426" cy="287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100" y="1685925"/>
            <a:ext cx="7772400" cy="147002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sk-SK" sz="70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IRDA: Chování zákazníků v digitálním věku</a:t>
            </a:r>
            <a:endParaRPr lang="en-US" sz="70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78300"/>
            <a:ext cx="6400800" cy="8636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Robert Němec</a:t>
            </a:r>
          </a:p>
          <a:p>
            <a:r>
              <a:rPr lang="cs-CZ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RobertNemec.com, s, r. o.</a:t>
            </a:r>
            <a:endParaRPr lang="en-US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29980"/>
              </p:ext>
            </p:extLst>
          </p:nvPr>
        </p:nvGraphicFramePr>
        <p:xfrm>
          <a:off x="226252" y="803539"/>
          <a:ext cx="2045893" cy="5749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93"/>
              </a:tblGrid>
              <a:tr h="439404"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FFFF"/>
                          </a:solidFill>
                          <a:latin typeface="Univers Condensed"/>
                          <a:cs typeface="Univers Condensed"/>
                        </a:rPr>
                        <a:t>Inception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0D0E2B"/>
                    </a:solidFill>
                  </a:tcPr>
                </a:tc>
              </a:tr>
              <a:tr h="623278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Display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Ads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(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graphics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,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texts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, video)</a:t>
                      </a: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Email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Public Relations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Social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Media (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inc.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discussions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)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Content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Branding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Word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of</a:t>
                      </a:r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Mouth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Viral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Marketing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Affiiliate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Coupons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Mobile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402355"/>
              </p:ext>
            </p:extLst>
          </p:nvPr>
        </p:nvGraphicFramePr>
        <p:xfrm>
          <a:off x="2392141" y="803539"/>
          <a:ext cx="2045893" cy="574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93"/>
              </a:tblGrid>
              <a:tr h="38989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Research</a:t>
                      </a:r>
                      <a:endParaRPr lang="en-US" sz="2000" b="1" dirty="0" smtClean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E7C060"/>
                    </a:solidFill>
                  </a:tcPr>
                </a:tc>
              </a:tr>
              <a:tr h="509863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Content</a:t>
                      </a:r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(</a:t>
                      </a:r>
                      <a:r>
                        <a:rPr lang="cs-CZ" sz="1400" b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knowledge</a:t>
                      </a:r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,</a:t>
                      </a:r>
                      <a:r>
                        <a:rPr lang="cs-CZ" sz="1400" b="0" baseline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products</a:t>
                      </a:r>
                      <a:r>
                        <a:rPr lang="cs-CZ" sz="1400" b="0" baseline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)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SEO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Paid</a:t>
                      </a:r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Search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Contextual</a:t>
                      </a:r>
                      <a:r>
                        <a:rPr lang="cs-CZ" sz="1400" b="0" baseline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Display </a:t>
                      </a:r>
                      <a:r>
                        <a:rPr lang="cs-CZ" sz="1400" b="0" baseline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Ads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UX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Public Relations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Social</a:t>
                      </a:r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Media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Wikipedia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Affiliate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84948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Branding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0729">
                <a:tc>
                  <a:txBody>
                    <a:bodyPr/>
                    <a:lstStyle/>
                    <a:p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Mobile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181167"/>
              </p:ext>
            </p:extLst>
          </p:nvPr>
        </p:nvGraphicFramePr>
        <p:xfrm>
          <a:off x="4631998" y="803539"/>
          <a:ext cx="2045893" cy="5784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93"/>
              </a:tblGrid>
              <a:tr h="439404">
                <a:tc>
                  <a:txBody>
                    <a:bodyPr/>
                    <a:lstStyle/>
                    <a:p>
                      <a:r>
                        <a:rPr lang="cs-CZ" sz="2000" b="1" dirty="0" err="1" smtClean="0">
                          <a:solidFill>
                            <a:srgbClr val="FFFFFF"/>
                          </a:solidFill>
                          <a:latin typeface="Univers Condensed"/>
                          <a:cs typeface="Univers Condensed"/>
                        </a:rPr>
                        <a:t>Doubt</a:t>
                      </a:r>
                      <a:endParaRPr lang="en-US" sz="2000" b="1" dirty="0">
                        <a:solidFill>
                          <a:srgbClr val="FFFFFF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0D0E2B"/>
                    </a:solidFill>
                  </a:tcPr>
                </a:tc>
              </a:tr>
              <a:tr h="623278">
                <a:tc>
                  <a:txBody>
                    <a:bodyPr/>
                    <a:lstStyle/>
                    <a:p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Online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reputation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management (ORM)</a:t>
                      </a: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Social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Media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Public Relations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Price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Comparsion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Services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Consumer</a:t>
                      </a:r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Guides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and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Reviews</a:t>
                      </a:r>
                      <a:r>
                        <a:rPr lang="cs-CZ" sz="1400" b="0" baseline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baseline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Websites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Content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Word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of</a:t>
                      </a:r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Mouth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Online </a:t>
                      </a:r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Service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Branding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63155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Coupons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443803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chemeClr val="bg1"/>
                          </a:solidFill>
                          <a:latin typeface="Univers Condensed"/>
                          <a:cs typeface="Univers Condensed"/>
                        </a:rPr>
                        <a:t>Experience</a:t>
                      </a:r>
                      <a:endParaRPr lang="en-US" sz="1400" b="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3612932"/>
              </p:ext>
            </p:extLst>
          </p:nvPr>
        </p:nvGraphicFramePr>
        <p:xfrm>
          <a:off x="6851804" y="803539"/>
          <a:ext cx="2045893" cy="5742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5893"/>
              </a:tblGrid>
              <a:tr h="38921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Acquisition</a:t>
                      </a:r>
                      <a:endParaRPr lang="en-US" sz="2000" b="1" dirty="0" smtClean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E7C060"/>
                    </a:solidFill>
                  </a:tcPr>
                </a:tc>
              </a:tr>
              <a:tr h="508967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SEO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Paid</a:t>
                      </a:r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Search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IA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508967">
                <a:tc>
                  <a:txBody>
                    <a:bodyPr/>
                    <a:lstStyle/>
                    <a:p>
                      <a:r>
                        <a:rPr lang="cs-CZ" sz="1400" b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UX</a:t>
                      </a:r>
                      <a:endParaRPr lang="en-US" sz="1400" b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CRO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Email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Display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Personalization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Branding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476344">
                <a:tc>
                  <a:txBody>
                    <a:bodyPr/>
                    <a:lstStyle/>
                    <a:p>
                      <a:r>
                        <a:rPr lang="cs-CZ" sz="1400" b="0" i="0" dirty="0" err="1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Coupons</a:t>
                      </a:r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  <a:tr h="517591">
                <a:tc>
                  <a:txBody>
                    <a:bodyPr/>
                    <a:lstStyle/>
                    <a:p>
                      <a:endParaRPr lang="en-US" sz="1400" b="0" i="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FBDF83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04801" y="4314824"/>
            <a:ext cx="1866900" cy="2162175"/>
          </a:xfrm>
          <a:prstGeom prst="rect">
            <a:avLst/>
          </a:prstGeom>
          <a:solidFill>
            <a:srgbClr val="FBDF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Direct Marketing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TV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Print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OOH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Radio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In-</a:t>
            </a:r>
            <a:r>
              <a:rPr lang="cs-CZ" sz="1600" dirty="0" err="1" smtClean="0">
                <a:solidFill>
                  <a:srgbClr val="000055"/>
                </a:solidFill>
              </a:rPr>
              <a:t>store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WoM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See</a:t>
            </a:r>
            <a:endParaRPr lang="en-US" sz="1600" dirty="0">
              <a:solidFill>
                <a:srgbClr val="00005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95551" y="4314823"/>
            <a:ext cx="1866900" cy="2162175"/>
          </a:xfrm>
          <a:prstGeom prst="rect">
            <a:avLst/>
          </a:prstGeom>
          <a:solidFill>
            <a:srgbClr val="00005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WoM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Call-</a:t>
            </a:r>
            <a:r>
              <a:rPr lang="cs-CZ" sz="1600" dirty="0" err="1">
                <a:solidFill>
                  <a:schemeClr val="bg1"/>
                </a:solidFill>
              </a:rPr>
              <a:t>C</a:t>
            </a:r>
            <a:r>
              <a:rPr lang="cs-CZ" sz="1600" dirty="0" err="1" smtClean="0">
                <a:solidFill>
                  <a:schemeClr val="bg1"/>
                </a:solidFill>
              </a:rPr>
              <a:t>enters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Content</a:t>
            </a:r>
            <a:r>
              <a:rPr lang="cs-CZ" sz="1600" dirty="0" smtClean="0">
                <a:solidFill>
                  <a:schemeClr val="bg1"/>
                </a:solidFill>
              </a:rPr>
              <a:t> in </a:t>
            </a:r>
            <a:r>
              <a:rPr lang="cs-CZ" sz="1600" dirty="0" err="1" smtClean="0">
                <a:solidFill>
                  <a:schemeClr val="bg1"/>
                </a:solidFill>
              </a:rPr>
              <a:t>TVs</a:t>
            </a:r>
            <a:r>
              <a:rPr lang="cs-CZ" sz="1600" dirty="0" smtClean="0">
                <a:solidFill>
                  <a:schemeClr val="bg1"/>
                </a:solidFill>
              </a:rPr>
              <a:t>, </a:t>
            </a:r>
            <a:r>
              <a:rPr lang="cs-CZ" sz="1600" dirty="0" err="1" smtClean="0">
                <a:solidFill>
                  <a:schemeClr val="bg1"/>
                </a:solidFill>
              </a:rPr>
              <a:t>radios</a:t>
            </a:r>
            <a:r>
              <a:rPr lang="cs-CZ" sz="1600" dirty="0" smtClean="0">
                <a:solidFill>
                  <a:schemeClr val="bg1"/>
                </a:solidFill>
              </a:rPr>
              <a:t> and </a:t>
            </a:r>
            <a:r>
              <a:rPr lang="cs-CZ" sz="1600" dirty="0" err="1" smtClean="0">
                <a:solidFill>
                  <a:schemeClr val="bg1"/>
                </a:solidFill>
              </a:rPr>
              <a:t>magazines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PR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Branches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Direct marketing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Branding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24401" y="4314824"/>
            <a:ext cx="1866900" cy="2162175"/>
          </a:xfrm>
          <a:prstGeom prst="rect">
            <a:avLst/>
          </a:prstGeom>
          <a:solidFill>
            <a:srgbClr val="FBDF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WoM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Call-</a:t>
            </a:r>
            <a:r>
              <a:rPr lang="cs-CZ" sz="1600" dirty="0" err="1">
                <a:solidFill>
                  <a:srgbClr val="000055"/>
                </a:solidFill>
              </a:rPr>
              <a:t>C</a:t>
            </a:r>
            <a:r>
              <a:rPr lang="cs-CZ" sz="1600" dirty="0" err="1" smtClean="0">
                <a:solidFill>
                  <a:srgbClr val="000055"/>
                </a:solidFill>
              </a:rPr>
              <a:t>enters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Branches</a:t>
            </a:r>
            <a:endParaRPr lang="cs-CZ" sz="1600" dirty="0" smtClean="0">
              <a:solidFill>
                <a:srgbClr val="000055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rgbClr val="000055"/>
                </a:solidFill>
              </a:rPr>
              <a:t>Direct Marketing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rgbClr val="000055"/>
                </a:solidFill>
              </a:rPr>
              <a:t>Trusthworthy</a:t>
            </a:r>
            <a:r>
              <a:rPr lang="cs-CZ" sz="1600" dirty="0" smtClean="0">
                <a:solidFill>
                  <a:srgbClr val="000055"/>
                </a:solidFill>
              </a:rPr>
              <a:t> </a:t>
            </a:r>
            <a:r>
              <a:rPr lang="cs-CZ" sz="1600" dirty="0" err="1" smtClean="0">
                <a:solidFill>
                  <a:srgbClr val="000055"/>
                </a:solidFill>
              </a:rPr>
              <a:t>of</a:t>
            </a:r>
            <a:r>
              <a:rPr lang="cs-CZ" sz="1600" dirty="0" smtClean="0">
                <a:solidFill>
                  <a:srgbClr val="000055"/>
                </a:solidFill>
              </a:rPr>
              <a:t> Brand</a:t>
            </a:r>
            <a:endParaRPr lang="en-US" sz="1600" dirty="0">
              <a:solidFill>
                <a:srgbClr val="00005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53251" y="4314823"/>
            <a:ext cx="1866900" cy="2162175"/>
          </a:xfrm>
          <a:prstGeom prst="rect">
            <a:avLst/>
          </a:prstGeom>
          <a:solidFill>
            <a:srgbClr val="00005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Call-</a:t>
            </a:r>
            <a:r>
              <a:rPr lang="cs-CZ" sz="1600" dirty="0" err="1" smtClean="0">
                <a:solidFill>
                  <a:schemeClr val="bg1"/>
                </a:solidFill>
              </a:rPr>
              <a:t>Centers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Branches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Kiosks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sz="1600" dirty="0" err="1" smtClean="0">
                <a:solidFill>
                  <a:schemeClr val="bg1"/>
                </a:solidFill>
              </a:rPr>
              <a:t>Home</a:t>
            </a:r>
            <a:endParaRPr lang="cs-CZ" sz="1600" dirty="0" smtClean="0">
              <a:solidFill>
                <a:schemeClr val="bg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926859"/>
            <a:ext cx="7772400" cy="3004283"/>
          </a:xfrm>
        </p:spPr>
        <p:txBody>
          <a:bodyPr>
            <a:normAutofit/>
          </a:bodyPr>
          <a:lstStyle/>
          <a:p>
            <a:r>
              <a:rPr lang="cs-CZ" dirty="0" smtClean="0">
                <a:solidFill>
                  <a:srgbClr val="000055"/>
                </a:solidFill>
              </a:rPr>
              <a:t>Vaším úkolem je obsadit všechny styčné body, kudy zákazník během nákupního procesu projde.</a:t>
            </a:r>
            <a:endParaRPr lang="en-US" dirty="0">
              <a:solidFill>
                <a:srgbClr val="0000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9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1684581"/>
            <a:ext cx="7772400" cy="130871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000055"/>
                </a:solidFill>
              </a:rPr>
              <a:t>Obsadíte-li jenom některé body, nemusíte zákazníka dostat až k nákupu. Protože:</a:t>
            </a:r>
            <a:br>
              <a:rPr lang="cs-CZ" dirty="0" smtClean="0">
                <a:solidFill>
                  <a:srgbClr val="000055"/>
                </a:solidFill>
              </a:rPr>
            </a:br>
            <a:r>
              <a:rPr lang="cs-CZ" dirty="0">
                <a:solidFill>
                  <a:srgbClr val="000055"/>
                </a:solidFill>
              </a:rPr>
              <a:t/>
            </a:r>
            <a:br>
              <a:rPr lang="cs-CZ" dirty="0">
                <a:solidFill>
                  <a:srgbClr val="000055"/>
                </a:solidFill>
              </a:rPr>
            </a:br>
            <a:endParaRPr lang="en-US" dirty="0">
              <a:solidFill>
                <a:srgbClr val="000055"/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685800" y="2993292"/>
            <a:ext cx="7772400" cy="35716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 algn="l">
              <a:buFont typeface="+mj-lt"/>
              <a:buAutoNum type="arabicPeriod"/>
            </a:pPr>
            <a:r>
              <a:rPr lang="cs-CZ" dirty="0" smtClean="0">
                <a:solidFill>
                  <a:srgbClr val="000055"/>
                </a:solidFill>
              </a:rPr>
              <a:t>Zákazník nemusí získat </a:t>
            </a:r>
            <a:r>
              <a:rPr lang="cs-CZ" dirty="0" smtClean="0">
                <a:solidFill>
                  <a:srgbClr val="E7C060"/>
                </a:solidFill>
              </a:rPr>
              <a:t>podnět</a:t>
            </a:r>
            <a:r>
              <a:rPr lang="cs-CZ" dirty="0" smtClean="0">
                <a:solidFill>
                  <a:srgbClr val="000055"/>
                </a:solidFill>
              </a:rPr>
              <a:t>, aby nad vaším produktem začal uvažovat.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dirty="0" smtClean="0">
                <a:solidFill>
                  <a:srgbClr val="000055"/>
                </a:solidFill>
              </a:rPr>
              <a:t>Zákazník nebude mít dostatek </a:t>
            </a:r>
            <a:r>
              <a:rPr lang="cs-CZ" dirty="0" smtClean="0">
                <a:solidFill>
                  <a:srgbClr val="E7C060"/>
                </a:solidFill>
              </a:rPr>
              <a:t>energie</a:t>
            </a:r>
            <a:r>
              <a:rPr lang="cs-CZ" dirty="0" smtClean="0">
                <a:solidFill>
                  <a:srgbClr val="000055"/>
                </a:solidFill>
              </a:rPr>
              <a:t>, </a:t>
            </a:r>
            <a:r>
              <a:rPr lang="cs-CZ" dirty="0" smtClean="0">
                <a:solidFill>
                  <a:srgbClr val="E7C060"/>
                </a:solidFill>
              </a:rPr>
              <a:t>vůle</a:t>
            </a:r>
            <a:r>
              <a:rPr lang="cs-CZ" dirty="0" smtClean="0">
                <a:solidFill>
                  <a:srgbClr val="000055"/>
                </a:solidFill>
              </a:rPr>
              <a:t> nebo </a:t>
            </a:r>
            <a:r>
              <a:rPr lang="cs-CZ" dirty="0" smtClean="0">
                <a:solidFill>
                  <a:srgbClr val="E7C060"/>
                </a:solidFill>
              </a:rPr>
              <a:t>informací</a:t>
            </a:r>
            <a:r>
              <a:rPr lang="cs-CZ" dirty="0" smtClean="0">
                <a:solidFill>
                  <a:srgbClr val="000055"/>
                </a:solidFill>
              </a:rPr>
              <a:t> nebo naopak bude mít stále </a:t>
            </a:r>
            <a:r>
              <a:rPr lang="cs-CZ" dirty="0" smtClean="0">
                <a:solidFill>
                  <a:srgbClr val="E7C060"/>
                </a:solidFill>
              </a:rPr>
              <a:t>pochyby</a:t>
            </a:r>
            <a:r>
              <a:rPr lang="cs-CZ" dirty="0" smtClean="0">
                <a:solidFill>
                  <a:srgbClr val="000055"/>
                </a:solidFill>
              </a:rPr>
              <a:t>.</a:t>
            </a:r>
          </a:p>
          <a:p>
            <a:pPr marL="742950" indent="-742950" algn="l">
              <a:buFont typeface="+mj-lt"/>
              <a:buAutoNum type="arabicPeriod"/>
            </a:pPr>
            <a:r>
              <a:rPr lang="cs-CZ" dirty="0" smtClean="0">
                <a:solidFill>
                  <a:srgbClr val="000055"/>
                </a:solidFill>
              </a:rPr>
              <a:t>Během nákupního procesu jej </a:t>
            </a:r>
            <a:r>
              <a:rPr lang="cs-CZ" dirty="0" smtClean="0">
                <a:solidFill>
                  <a:srgbClr val="E7C060"/>
                </a:solidFill>
              </a:rPr>
              <a:t>na některém styčném bodě zláká vaše konkurence</a:t>
            </a:r>
            <a:r>
              <a:rPr lang="cs-CZ" dirty="0" smtClean="0">
                <a:solidFill>
                  <a:srgbClr val="000055"/>
                </a:solidFill>
              </a:rPr>
              <a:t>.</a:t>
            </a:r>
            <a:endParaRPr lang="en-US" dirty="0">
              <a:solidFill>
                <a:srgbClr val="0000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0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tateofsearch.com/wp-content/uploads/2011/11/user-intent-mi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16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5387973"/>
            <a:ext cx="9144000" cy="147002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7633" y="5438934"/>
            <a:ext cx="80286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0" spc="-3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Sledujte záměr!</a:t>
            </a:r>
            <a:endParaRPr lang="en-US" sz="8000" spc="-3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83236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Social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Media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Inception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To bych chtěl(a) mít!</a:t>
            </a:r>
          </a:p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To bych chtěl(a) zažít!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9" y="3147417"/>
            <a:ext cx="2495048" cy="3439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087" y="3147417"/>
            <a:ext cx="2883911" cy="26625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98" y="3147417"/>
            <a:ext cx="2619808" cy="11089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98" y="4256415"/>
            <a:ext cx="2166071" cy="22696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3687" y="6186427"/>
            <a:ext cx="21406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 smtClean="0"/>
              <a:t>Všechny ukázky jsou zveřejněny se souhlasem tvůrců nebo z příspěvků přístupných všem.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091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Social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Media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Research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lnSpc>
                <a:spcPct val="80000"/>
              </a:lnSpc>
            </a:pPr>
            <a:r>
              <a:rPr lang="cs-CZ" sz="2400" dirty="0">
                <a:solidFill>
                  <a:srgbClr val="000055"/>
                </a:solidFill>
              </a:rPr>
              <a:t>Co byste mi poradili? Co si mám koupit? </a:t>
            </a:r>
            <a:r>
              <a:rPr lang="cs-CZ" sz="2400" dirty="0" smtClean="0">
                <a:solidFill>
                  <a:srgbClr val="000055"/>
                </a:solidFill>
              </a:rPr>
              <a:t>Máte </a:t>
            </a:r>
            <a:r>
              <a:rPr lang="cs-CZ" sz="2400" dirty="0">
                <a:solidFill>
                  <a:srgbClr val="000055"/>
                </a:solidFill>
              </a:rPr>
              <a:t>s tím někdo zkušenosti? Kde to seženu?</a:t>
            </a:r>
            <a:endParaRPr lang="en-US" sz="2400" dirty="0">
              <a:solidFill>
                <a:srgbClr val="00005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54" y="3438362"/>
            <a:ext cx="2814952" cy="2138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9" y="3438362"/>
            <a:ext cx="2185812" cy="2119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6402" y="3438362"/>
            <a:ext cx="2039840" cy="311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4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Social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Media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Doubt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cs-CZ" sz="2000" dirty="0"/>
              <a:t>Je ta firma dobrá? Máte s tou firmou/produktem nějaké </a:t>
            </a:r>
            <a:r>
              <a:rPr lang="cs-CZ" sz="2000" dirty="0" smtClean="0"/>
              <a:t>zkušenosti? Jak </a:t>
            </a:r>
            <a:r>
              <a:rPr lang="cs-CZ" sz="2000" dirty="0"/>
              <a:t>funguje na sociálních sítích? Jak zodpovídá dotazy? Mohu se jí tam zeptat</a:t>
            </a:r>
            <a:r>
              <a:rPr lang="cs-CZ" sz="2000" dirty="0" smtClean="0"/>
              <a:t>?</a:t>
            </a:r>
            <a:endParaRPr lang="en-US" sz="2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9" y="5692891"/>
            <a:ext cx="2631512" cy="915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9" y="3429000"/>
            <a:ext cx="3175123" cy="2076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862" y="3429000"/>
            <a:ext cx="2388854" cy="2342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615" y="3429000"/>
            <a:ext cx="2580409" cy="11589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615" y="4962221"/>
            <a:ext cx="2281827" cy="14613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87091" y="5181600"/>
            <a:ext cx="563063" cy="1875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9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Social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Media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Aquisition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/>
            <a:r>
              <a:rPr lang="cs-CZ" sz="2400" dirty="0"/>
              <a:t>Právě tam zveřejnili výhodnou nabídku!</a:t>
            </a:r>
            <a:endParaRPr lang="en-US" sz="2400" dirty="0"/>
          </a:p>
          <a:p>
            <a:pPr algn="ctr">
              <a:lnSpc>
                <a:spcPct val="80000"/>
              </a:lnSpc>
            </a:pP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873" y="3508338"/>
            <a:ext cx="3800475" cy="2247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41739" y="3815309"/>
            <a:ext cx="3459965" cy="1633958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Aquisition</a:t>
            </a: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 na sociálních sítích příliš nefunguje.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26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SEO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Inception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b="1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Nefunguje!</a:t>
            </a:r>
          </a:p>
          <a:p>
            <a:pPr algn="ctr">
              <a:lnSpc>
                <a:spcPct val="80000"/>
              </a:lnSpc>
            </a:pPr>
            <a:endParaRPr lang="cs-CZ" sz="2400" dirty="0" smtClean="0">
              <a:solidFill>
                <a:srgbClr val="000055"/>
              </a:solidFill>
              <a:latin typeface="Univers Condensed"/>
              <a:cs typeface="Univers Condensed"/>
            </a:endParaRPr>
          </a:p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(Až na výjimky)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39" y="4244273"/>
            <a:ext cx="3752850" cy="1076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739" y="3201367"/>
            <a:ext cx="5781675" cy="723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66" y="4244273"/>
            <a:ext cx="2868158" cy="221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SEO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Research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Je dobré si to pořídit? Kde to mají? Co pro to musím udělat? Kolik to bude stát? 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93" y="4129087"/>
            <a:ext cx="73818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017442" y="3395845"/>
            <a:ext cx="34274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477310" y="5212036"/>
            <a:ext cx="2579294" cy="9416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Marketingový výzkum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1766957" y="4357332"/>
            <a:ext cx="0" cy="752089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38135" y="2602865"/>
            <a:ext cx="2353546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Nabídne jej zákazníkovi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6087" y="2603157"/>
            <a:ext cx="2353546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Zákazník jej koupí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90184" y="2602865"/>
            <a:ext cx="2353546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Firma vyrábí produkt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07569" y="362103"/>
            <a:ext cx="3713236" cy="1834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Televize</a:t>
            </a: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Rádio</a:t>
            </a: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Reklama v tisku</a:t>
            </a: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Display reklama na internetu</a:t>
            </a: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Direct mail</a:t>
            </a: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PR…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845819" y="3395845"/>
            <a:ext cx="34274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4187" y="2287856"/>
            <a:ext cx="0" cy="23292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582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SEO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Doubt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Popsal někdo na internetu zkušenosti s danou firmou nebo produktem? 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680" y="4138612"/>
            <a:ext cx="73247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SEO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Aquisition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Chci to!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803" y="3201367"/>
            <a:ext cx="4842597" cy="33924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9276" y="3743568"/>
            <a:ext cx="1497002" cy="935199"/>
          </a:xfrm>
          <a:prstGeom prst="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1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Zde by měla být reklama </a:t>
            </a:r>
            <a:r>
              <a:rPr lang="cs-CZ" sz="10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mBank</a:t>
            </a:r>
            <a:r>
              <a:rPr lang="cs-CZ" sz="1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 na cestovní pojištění (i když se jedná o placené, nikoli přirozené odkazy)</a:t>
            </a:r>
            <a:endParaRPr lang="en-US" sz="1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149" y="5736785"/>
            <a:ext cx="1898527" cy="935199"/>
          </a:xfrm>
          <a:prstGeom prst="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1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Stránku o cestovním pojištění by měla </a:t>
            </a:r>
            <a:r>
              <a:rPr lang="cs-CZ" sz="10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mBank</a:t>
            </a:r>
            <a:r>
              <a:rPr lang="cs-CZ" sz="1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 lépe optimalizovat, aby ji uživatel hledající „cestovní pojištění </a:t>
            </a:r>
            <a:r>
              <a:rPr lang="cs-CZ" sz="10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mbank</a:t>
            </a:r>
            <a:r>
              <a:rPr lang="cs-CZ" sz="1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“ našel na prvním místě.</a:t>
            </a:r>
            <a:endParaRPr lang="en-US" sz="1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875692" y="4259385"/>
            <a:ext cx="687754" cy="0"/>
          </a:xfrm>
          <a:prstGeom prst="straightConnector1">
            <a:avLst/>
          </a:prstGeom>
          <a:ln>
            <a:solidFill>
              <a:srgbClr val="0000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292848" y="6295292"/>
            <a:ext cx="343877" cy="1"/>
          </a:xfrm>
          <a:prstGeom prst="straightConnector1">
            <a:avLst/>
          </a:prstGeom>
          <a:ln>
            <a:solidFill>
              <a:srgbClr val="00005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0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Paid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Search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Inception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b="1" dirty="0">
                <a:solidFill>
                  <a:srgbClr val="000055"/>
                </a:solidFill>
                <a:latin typeface="Univers Condensed"/>
                <a:cs typeface="Univers Condensed"/>
              </a:rPr>
              <a:t>Nefunguje!</a:t>
            </a:r>
          </a:p>
          <a:p>
            <a:pPr algn="ctr">
              <a:lnSpc>
                <a:spcPct val="80000"/>
              </a:lnSpc>
            </a:pPr>
            <a:endParaRPr lang="cs-CZ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  <a:p>
            <a:pPr algn="ctr">
              <a:lnSpc>
                <a:spcPct val="80000"/>
              </a:lnSpc>
            </a:pPr>
            <a:r>
              <a:rPr lang="cs-CZ" sz="2400" dirty="0">
                <a:solidFill>
                  <a:srgbClr val="000055"/>
                </a:solidFill>
                <a:latin typeface="Univers Condensed"/>
                <a:cs typeface="Univers Condensed"/>
              </a:rPr>
              <a:t>(Až na výjimky)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166" y="3020642"/>
            <a:ext cx="5577754" cy="358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Paid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Search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Research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>
                <a:solidFill>
                  <a:srgbClr val="000055"/>
                </a:solidFill>
                <a:latin typeface="Univers Condensed"/>
                <a:cs typeface="Univers Condensed"/>
              </a:rPr>
              <a:t>Je dobré si to pořídit? Kde to mají? Co pro to musím udělat? Kolik to bude stát? 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81" y="4086225"/>
            <a:ext cx="74295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Paid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Search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Doubt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>
                <a:solidFill>
                  <a:srgbClr val="000055"/>
                </a:solidFill>
                <a:latin typeface="Univers Condensed"/>
                <a:cs typeface="Univers Condensed"/>
              </a:rPr>
              <a:t>Popsal někdo na internetu zkušenosti s danou firmou nebo produktem? 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31" y="3201367"/>
            <a:ext cx="3843338" cy="316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Paid</a:t>
            </a: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 Search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Aquisition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Chci to!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447" y="3402991"/>
            <a:ext cx="4670280" cy="307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4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Display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Inception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To bych chtěl(a) mít!</a:t>
            </a:r>
          </a:p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To bych chtěl(a) zažít!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465" y="3201367"/>
            <a:ext cx="5947155" cy="1680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218" y="5200565"/>
            <a:ext cx="4493648" cy="6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Display</a:t>
            </a:r>
            <a:endParaRPr lang="cs-CZ" sz="4500" dirty="0">
              <a:solidFill>
                <a:schemeClr val="bg1"/>
              </a:solidFill>
              <a:latin typeface="Univers Condensed"/>
              <a:cs typeface="Univers Condensed"/>
            </a:endParaRP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Research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To budou mít tam! (</a:t>
            </a:r>
            <a:r>
              <a:rPr lang="cs-CZ" sz="24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branding</a:t>
            </a: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)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434" y="3020642"/>
            <a:ext cx="5875193" cy="37769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32698" y="6182915"/>
            <a:ext cx="2135993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Zdroj: </a:t>
            </a:r>
            <a:r>
              <a:rPr lang="cs-CZ" sz="16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iProspect</a:t>
            </a: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2010</a:t>
            </a:r>
            <a:endParaRPr lang="en-US" sz="1600" i="1" dirty="0">
              <a:solidFill>
                <a:srgbClr val="D0AD58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0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Display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Doubt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Tu firmu přeci znám (</a:t>
            </a:r>
            <a:r>
              <a:rPr lang="cs-CZ" sz="2400" dirty="0" err="1" smtClean="0">
                <a:solidFill>
                  <a:srgbClr val="000055"/>
                </a:solidFill>
                <a:latin typeface="Univers Condensed"/>
                <a:cs typeface="Univers Condensed"/>
              </a:rPr>
              <a:t>awareness</a:t>
            </a:r>
            <a:r>
              <a:rPr lang="cs-CZ" sz="2400" smtClean="0">
                <a:solidFill>
                  <a:srgbClr val="000055"/>
                </a:solidFill>
                <a:latin typeface="Univers Condensed"/>
                <a:cs typeface="Univers Condensed"/>
              </a:rPr>
              <a:t>)!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66081" y="6182915"/>
            <a:ext cx="3510651" cy="486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Zdroj: </a:t>
            </a:r>
            <a:r>
              <a:rPr lang="cs-CZ" sz="1600" i="1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iProspect</a:t>
            </a: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, </a:t>
            </a:r>
          </a:p>
          <a:p>
            <a:pPr>
              <a:lnSpc>
                <a:spcPct val="80000"/>
              </a:lnSpc>
            </a:pPr>
            <a:r>
              <a:rPr lang="cs-CZ" sz="1600" i="1" dirty="0" smtClean="0">
                <a:solidFill>
                  <a:srgbClr val="D0AD58"/>
                </a:solidFill>
                <a:latin typeface="Univers Condensed"/>
                <a:cs typeface="Univers Condensed"/>
              </a:rPr>
              <a:t>2010</a:t>
            </a:r>
            <a:endParaRPr lang="en-US" sz="1600" i="1" dirty="0">
              <a:solidFill>
                <a:srgbClr val="D0AD58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981" y="3069756"/>
            <a:ext cx="5364100" cy="340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0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063" y="1027056"/>
            <a:ext cx="9119937" cy="1855305"/>
          </a:xfrm>
          <a:prstGeom prst="rect">
            <a:avLst/>
          </a:prstGeom>
          <a:solidFill>
            <a:srgbClr val="000055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739" y="1346062"/>
            <a:ext cx="8028609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4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Display</a:t>
            </a:r>
          </a:p>
          <a:p>
            <a:pPr>
              <a:lnSpc>
                <a:spcPct val="80000"/>
              </a:lnSpc>
            </a:pPr>
            <a:r>
              <a:rPr lang="cs-CZ" sz="45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Aquisition</a:t>
            </a:r>
            <a:endParaRPr lang="en-US" sz="45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87091" y="1346062"/>
            <a:ext cx="4800933" cy="1355574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Právě jsem zahlédl výhodnou nabídku!</a:t>
            </a:r>
          </a:p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Připomínají mi nákup!</a:t>
            </a:r>
          </a:p>
          <a:p>
            <a:pPr algn="ctr">
              <a:lnSpc>
                <a:spcPct val="80000"/>
              </a:lnSpc>
            </a:pPr>
            <a:r>
              <a:rPr lang="cs-CZ" sz="24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Chci to!</a:t>
            </a:r>
            <a:endParaRPr lang="en-US" sz="24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57" y="3099021"/>
            <a:ext cx="3171825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668" y="3099021"/>
            <a:ext cx="4508356" cy="27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0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3111" y="1650107"/>
            <a:ext cx="6197779" cy="1199950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Ale někteří se vydali ještě horší cestou: </a:t>
            </a:r>
            <a:endParaRPr lang="en-US" sz="60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3993661"/>
            <a:ext cx="6807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6600" i="1" spc="-150" dirty="0" smtClean="0">
                <a:solidFill>
                  <a:srgbClr val="E7C060"/>
                </a:solidFill>
                <a:latin typeface="Georgia"/>
                <a:cs typeface="Georgia"/>
              </a:rPr>
              <a:t>Spolehli se jenom na vyhledávače</a:t>
            </a:r>
            <a:endParaRPr lang="en-US" sz="6600" i="1" spc="-150" dirty="0">
              <a:solidFill>
                <a:srgbClr val="E7C060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5203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 flipV="1">
            <a:off x="6702956" y="1413164"/>
            <a:ext cx="750801" cy="27034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578449" y="1243887"/>
            <a:ext cx="2499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Brandové</a:t>
            </a:r>
            <a:endParaRPr lang="en-US" sz="2000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96414514"/>
              </p:ext>
            </p:extLst>
          </p:nvPr>
        </p:nvGraphicFramePr>
        <p:xfrm>
          <a:off x="609600" y="1025237"/>
          <a:ext cx="6317673" cy="5389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21" name="Straight Arrow Connector 20"/>
          <p:cNvCxnSpPr/>
          <p:nvPr/>
        </p:nvCxnSpPr>
        <p:spPr>
          <a:xfrm>
            <a:off x="6702956" y="1835910"/>
            <a:ext cx="695383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689101" y="2035115"/>
            <a:ext cx="750801" cy="505508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82882" y="3297747"/>
            <a:ext cx="750801" cy="3321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96735" y="2892228"/>
            <a:ext cx="750801" cy="27034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578448" y="1707579"/>
            <a:ext cx="2499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Direct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78449" y="2149235"/>
            <a:ext cx="2499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Up-</a:t>
            </a:r>
            <a:r>
              <a:rPr lang="cs-CZ" sz="20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sell</a:t>
            </a: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/</a:t>
            </a:r>
          </a:p>
          <a:p>
            <a:pPr>
              <a:lnSpc>
                <a:spcPct val="80000"/>
              </a:lnSpc>
            </a:pPr>
            <a:r>
              <a:rPr lang="cs-CZ" sz="2000" dirty="0" err="1" smtClean="0">
                <a:solidFill>
                  <a:srgbClr val="E7C060"/>
                </a:solidFill>
                <a:latin typeface="Univers Condensed"/>
                <a:cs typeface="Univers Condensed"/>
              </a:rPr>
              <a:t>Cross-sell</a:t>
            </a:r>
            <a:endParaRPr lang="cs-CZ" sz="2000" dirty="0" smtClean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77942" y="2803868"/>
            <a:ext cx="2499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Brandové</a:t>
            </a:r>
            <a:endParaRPr lang="en-US" sz="2000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77943" y="3514179"/>
            <a:ext cx="2499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Generické</a:t>
            </a:r>
            <a:endParaRPr lang="en-US" sz="2000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6701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718" y="626696"/>
            <a:ext cx="737586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endParaRPr lang="cs-CZ" sz="4000" b="1" dirty="0">
              <a:solidFill>
                <a:schemeClr val="bg1"/>
              </a:solidFill>
              <a:latin typeface="Univers Condensed"/>
              <a:cs typeface="Univers Condensed"/>
            </a:endParaRPr>
          </a:p>
          <a:p>
            <a:pPr algn="ctr">
              <a:lnSpc>
                <a:spcPct val="80000"/>
              </a:lnSpc>
            </a:pPr>
            <a:r>
              <a:rPr lang="cs-CZ" sz="6000" b="1" dirty="0" smtClean="0">
                <a:solidFill>
                  <a:srgbClr val="E7C060"/>
                </a:solidFill>
                <a:latin typeface="Univers Condensed"/>
                <a:cs typeface="Univers Condensed"/>
              </a:rPr>
              <a:t>Co teď:</a:t>
            </a:r>
            <a:endParaRPr lang="en-US" sz="60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517" y="5649840"/>
            <a:ext cx="1934266" cy="639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807" y="2610765"/>
            <a:ext cx="8264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4000" b="1" dirty="0">
                <a:solidFill>
                  <a:schemeClr val="bg1"/>
                </a:solidFill>
                <a:latin typeface="Univers Condensed"/>
                <a:cs typeface="Univers Condensed"/>
                <a:hlinkClick r:id="rId5"/>
              </a:rPr>
              <a:t>f</a:t>
            </a:r>
            <a:r>
              <a:rPr lang="cs-CZ" sz="4000" b="1" dirty="0" smtClean="0">
                <a:solidFill>
                  <a:schemeClr val="bg1"/>
                </a:solidFill>
                <a:latin typeface="Univers Condensed"/>
                <a:cs typeface="Univers Condensed"/>
                <a:hlinkClick r:id="rId5"/>
              </a:rPr>
              <a:t>acebook.com/RobertNemec.com</a:t>
            </a:r>
            <a:endParaRPr lang="en-US" sz="4000" b="1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6860" y="3483289"/>
            <a:ext cx="7710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4000" b="1" dirty="0" smtClean="0">
                <a:solidFill>
                  <a:schemeClr val="bg1"/>
                </a:solidFill>
                <a:latin typeface="Univers Condensed"/>
                <a:cs typeface="Univers Condensed"/>
                <a:hlinkClick r:id="rId6"/>
              </a:rPr>
              <a:t>twitter.com/</a:t>
            </a:r>
            <a:r>
              <a:rPr lang="cs-CZ" sz="4000" b="1" dirty="0" err="1" smtClean="0">
                <a:solidFill>
                  <a:schemeClr val="bg1"/>
                </a:solidFill>
                <a:latin typeface="Univers Condensed"/>
                <a:cs typeface="Univers Condensed"/>
                <a:hlinkClick r:id="rId6"/>
              </a:rPr>
              <a:t>RobertNemec_com</a:t>
            </a:r>
            <a:endParaRPr lang="en-US" sz="40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41130" y="4355814"/>
            <a:ext cx="58617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sz="4000" b="1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Odebírejte </a:t>
            </a:r>
            <a:r>
              <a:rPr lang="cs-CZ" sz="4000" b="1" dirty="0" err="1" smtClean="0">
                <a:solidFill>
                  <a:schemeClr val="bg1"/>
                </a:solidFill>
                <a:latin typeface="Univers Condensed"/>
                <a:cs typeface="Univers Condensed"/>
              </a:rPr>
              <a:t>newsletter</a:t>
            </a:r>
            <a:r>
              <a:rPr lang="cs-CZ" sz="4000" b="1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: </a:t>
            </a:r>
            <a:r>
              <a:rPr lang="cs-CZ" sz="4000" b="1" dirty="0" smtClean="0">
                <a:solidFill>
                  <a:schemeClr val="bg1"/>
                </a:solidFill>
                <a:latin typeface="Univers Condensed"/>
                <a:cs typeface="Univers Condensed"/>
                <a:hlinkClick r:id="rId7"/>
              </a:rPr>
              <a:t>www.robertnemec.com</a:t>
            </a:r>
            <a:endParaRPr lang="en-US" sz="4000" b="1" dirty="0">
              <a:solidFill>
                <a:srgbClr val="E7C060"/>
              </a:solidFill>
              <a:latin typeface="Univers Condensed"/>
              <a:cs typeface="Univers Condensed"/>
            </a:endParaRPr>
          </a:p>
        </p:txBody>
      </p:sp>
      <p:pic>
        <p:nvPicPr>
          <p:cNvPr id="7" name="Picture 6" descr="ppt-asets-sta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8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4"/>
          <p:cNvSpPr txBox="1">
            <a:spLocks noGrp="1"/>
          </p:cNvSpPr>
          <p:nvPr/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/>
        </p:spPr>
        <p:txBody>
          <a:bodyPr lIns="0" rIns="0" anchor="b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455CF95-03A5-4DA6-85E0-6B48C2652815}" type="slidenum">
              <a:rPr lang="cs-CZ" sz="1200">
                <a:solidFill>
                  <a:srgbClr val="969696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cs-CZ" sz="1200">
              <a:solidFill>
                <a:srgbClr val="969696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 anchor="b"/>
          <a:lstStyle/>
          <a:p>
            <a:pPr eaLnBrk="1" hangingPunct="1">
              <a:buFont typeface="Wingdings" pitchFamily="2" charset="2"/>
              <a:buNone/>
            </a:pPr>
            <a:r>
              <a:rPr lang="cs-CZ" altLang="cs-CZ" sz="3200" b="1" smtClean="0">
                <a:solidFill>
                  <a:srgbClr val="00287D"/>
                </a:solidFill>
              </a:rPr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16693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3111" y="2839613"/>
            <a:ext cx="6197779" cy="1199950"/>
          </a:xfrm>
        </p:spPr>
        <p:txBody>
          <a:bodyPr>
            <a:normAutofit fontScale="90000"/>
          </a:bodyPr>
          <a:lstStyle/>
          <a:p>
            <a:r>
              <a:rPr lang="cs-CZ" sz="60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Ještě horší varianta </a:t>
            </a:r>
            <a:endParaRPr lang="en-US" sz="60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587203"/>
            <a:ext cx="8886825" cy="5848350"/>
          </a:xfrm>
          <a:prstGeom prst="rect">
            <a:avLst/>
          </a:prstGeom>
        </p:spPr>
      </p:pic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0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400519"/>
              </p:ext>
            </p:extLst>
          </p:nvPr>
        </p:nvGraphicFramePr>
        <p:xfrm>
          <a:off x="584886" y="1422372"/>
          <a:ext cx="7908324" cy="4351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9665"/>
                <a:gridCol w="3278659"/>
              </a:tblGrid>
              <a:tr h="797056">
                <a:tc>
                  <a:txBody>
                    <a:bodyPr/>
                    <a:lstStyle/>
                    <a:p>
                      <a:r>
                        <a:rPr lang="cs-CZ" sz="250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Kanál (zdroj)</a:t>
                      </a:r>
                      <a:endParaRPr lang="en-US" sz="2500" dirty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E7C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50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Podíl na celkových</a:t>
                      </a:r>
                      <a:r>
                        <a:rPr lang="cs-CZ" sz="2500" baseline="0" dirty="0" smtClean="0">
                          <a:solidFill>
                            <a:srgbClr val="000055"/>
                          </a:solidFill>
                          <a:latin typeface="Univers Condensed"/>
                          <a:cs typeface="Univers Condensed"/>
                        </a:rPr>
                        <a:t> konverzích</a:t>
                      </a:r>
                      <a:endParaRPr lang="en-US" sz="2500" dirty="0" smtClean="0">
                        <a:solidFill>
                          <a:srgbClr val="000055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E7C060"/>
                    </a:solidFill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Přirozené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výsledky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vyhledávání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brandové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2129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8 %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212953"/>
                    </a:solidFill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Přirozené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výsledky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vyhledávání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– non-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brandové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16,7 %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PPC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kampaně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vyhledávačích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brandové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2129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4,7 %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solidFill>
                      <a:srgbClr val="212953"/>
                    </a:solidFill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PPC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kampaně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ve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vyhledávačích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– non-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brandové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22,4 %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Přímé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návštěvy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17,5 %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pl-PL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Facebook (stránky, PPC kampaně i odkazy)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1,2 %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E-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mailový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marketing (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newslettery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)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22,6 %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597792">
                <a:tc>
                  <a:txBody>
                    <a:bodyPr/>
                    <a:lstStyle/>
                    <a:p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Odkazy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na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jiných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stránkách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včetně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display </a:t>
                      </a:r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reklam</a:t>
                      </a:r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 (referral)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2 %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  <a:tr h="362480">
                <a:tc>
                  <a:txBody>
                    <a:bodyPr/>
                    <a:lstStyle/>
                    <a:p>
                      <a:r>
                        <a:rPr lang="en-US" sz="1400" b="0" i="0" kern="1200" dirty="0" err="1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Ostatní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Univers Condensed"/>
                          <a:ea typeface="+mn-ea"/>
                          <a:cs typeface="+mn-cs"/>
                        </a:rPr>
                        <a:t>1,8 %</a:t>
                      </a:r>
                      <a:endParaRPr lang="en-US" sz="1400" dirty="0">
                        <a:solidFill>
                          <a:schemeClr val="bg1"/>
                        </a:solidFill>
                        <a:latin typeface="Univers Condensed"/>
                        <a:cs typeface="Univers Condensed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3931" y="675145"/>
            <a:ext cx="795121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500" dirty="0" smtClean="0">
                <a:solidFill>
                  <a:schemeClr val="bg1"/>
                </a:solidFill>
                <a:latin typeface="Univers Condensed"/>
                <a:cs typeface="Univers Condensed"/>
              </a:rPr>
              <a:t>Podíl na konverzích jednotlivých zdrojů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96968" y="5971058"/>
            <a:ext cx="6399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sz="1400" i="1" dirty="0" smtClean="0">
                <a:solidFill>
                  <a:schemeClr val="bg1"/>
                </a:solidFill>
                <a:latin typeface="Univers Condensed"/>
              </a:rPr>
              <a:t>Zdroj: RobertNemec.com, říjen 2012, 14 </a:t>
            </a:r>
            <a:r>
              <a:rPr lang="cs-CZ" sz="1400" i="1" dirty="0" err="1" smtClean="0">
                <a:solidFill>
                  <a:schemeClr val="bg1"/>
                </a:solidFill>
                <a:latin typeface="Univers Condensed"/>
              </a:rPr>
              <a:t>ecommerce</a:t>
            </a:r>
            <a:r>
              <a:rPr lang="cs-CZ" sz="1400" i="1" dirty="0" smtClean="0">
                <a:solidFill>
                  <a:schemeClr val="bg1"/>
                </a:solidFill>
                <a:latin typeface="Univers Condensed"/>
              </a:rPr>
              <a:t> webů, </a:t>
            </a:r>
            <a:r>
              <a:rPr lang="en-US" sz="1400" i="1" dirty="0">
                <a:solidFill>
                  <a:schemeClr val="bg1"/>
                </a:solidFill>
                <a:latin typeface="Univers Condensed"/>
              </a:rPr>
              <a:t>7 104 </a:t>
            </a:r>
            <a:r>
              <a:rPr lang="en-US" sz="1400" i="1" dirty="0" smtClean="0">
                <a:solidFill>
                  <a:schemeClr val="bg1"/>
                </a:solidFill>
                <a:latin typeface="Univers Condensed"/>
              </a:rPr>
              <a:t>107</a:t>
            </a:r>
            <a:r>
              <a:rPr lang="cs-CZ" sz="1400" i="1" dirty="0" smtClean="0">
                <a:solidFill>
                  <a:schemeClr val="bg1"/>
                </a:solidFill>
                <a:latin typeface="Univers Condensed"/>
              </a:rPr>
              <a:t> návštěv</a:t>
            </a:r>
            <a:endParaRPr lang="en-US" sz="1400" i="1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689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546421" y="3397701"/>
            <a:ext cx="34274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66112" y="2602865"/>
            <a:ext cx="3219325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Nalezne jej prostřednictvím vyhledávače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656172" y="2603157"/>
            <a:ext cx="2210359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Zákazník jej koupí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77143" y="2602865"/>
            <a:ext cx="2192334" cy="1585960"/>
          </a:xfrm>
          <a:prstGeom prst="roundRect">
            <a:avLst/>
          </a:prstGeom>
          <a:solidFill>
            <a:srgbClr val="D0AD5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3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Zákazník hledá produkt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707569" y="362103"/>
            <a:ext cx="3713236" cy="18349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SEO</a:t>
            </a:r>
          </a:p>
          <a:p>
            <a:pPr algn="ctr">
              <a:lnSpc>
                <a:spcPct val="80000"/>
              </a:lnSpc>
            </a:pPr>
            <a:endParaRPr lang="cs-CZ" sz="2000" dirty="0">
              <a:solidFill>
                <a:srgbClr val="000055"/>
              </a:solidFill>
              <a:latin typeface="Univers Condensed"/>
              <a:cs typeface="Univers Condensed"/>
            </a:endParaRPr>
          </a:p>
          <a:p>
            <a:pPr algn="ctr">
              <a:lnSpc>
                <a:spcPct val="80000"/>
              </a:lnSpc>
            </a:pPr>
            <a:r>
              <a:rPr lang="cs-CZ" sz="2000" dirty="0" smtClean="0">
                <a:solidFill>
                  <a:srgbClr val="000055"/>
                </a:solidFill>
                <a:latin typeface="Univers Condensed"/>
                <a:cs typeface="Univers Condensed"/>
              </a:rPr>
              <a:t>Placené odkazy ve vyhledávačích („PPC“)</a:t>
            </a:r>
            <a:endParaRPr lang="en-US" sz="3000" dirty="0">
              <a:solidFill>
                <a:srgbClr val="000055"/>
              </a:solidFill>
              <a:latin typeface="Univers Condensed"/>
              <a:cs typeface="Univers Condensed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249431" y="3397701"/>
            <a:ext cx="342747" cy="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64187" y="2287856"/>
            <a:ext cx="0" cy="23292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4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158" y="1536174"/>
            <a:ext cx="5639684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8000" i="1" spc="-150" dirty="0" smtClean="0">
                <a:solidFill>
                  <a:srgbClr val="E7C060"/>
                </a:solidFill>
                <a:latin typeface="Georgia"/>
                <a:cs typeface="Georgia"/>
              </a:rPr>
              <a:t>Takto se ale </a:t>
            </a:r>
          </a:p>
          <a:p>
            <a:pPr algn="ctr"/>
            <a:r>
              <a:rPr lang="cs-CZ" sz="8000" i="1" spc="-150" dirty="0" smtClean="0">
                <a:solidFill>
                  <a:srgbClr val="E7C060"/>
                </a:solidFill>
                <a:latin typeface="Georgia"/>
                <a:cs typeface="Georgia"/>
              </a:rPr>
              <a:t>zákazníci</a:t>
            </a:r>
          </a:p>
          <a:p>
            <a:pPr algn="ctr"/>
            <a:r>
              <a:rPr lang="cs-CZ" sz="8000" i="1" spc="-150" dirty="0" smtClean="0">
                <a:solidFill>
                  <a:srgbClr val="E7C060"/>
                </a:solidFill>
                <a:latin typeface="Georgia"/>
                <a:cs typeface="Georgia"/>
              </a:rPr>
              <a:t> nechovají </a:t>
            </a:r>
            <a:endParaRPr lang="en-US" sz="8000" i="1" spc="-150" dirty="0">
              <a:solidFill>
                <a:srgbClr val="E7C060"/>
              </a:solidFill>
              <a:latin typeface="Georgia"/>
              <a:cs typeface="Georgi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asets-st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96" y="0"/>
            <a:ext cx="547746" cy="762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4299" y="3059637"/>
            <a:ext cx="7935402" cy="1199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6000" smtClean="0">
                <a:solidFill>
                  <a:schemeClr val="bg1"/>
                </a:solidFill>
                <a:latin typeface="Univers Condensed"/>
                <a:cs typeface="Univers Condensed"/>
              </a:rPr>
              <a:t>A chová-li se tak obchodník, je to pro něj nevýhodné</a:t>
            </a:r>
            <a:endParaRPr lang="en-US" sz="6000" dirty="0">
              <a:solidFill>
                <a:schemeClr val="bg1"/>
              </a:solidFill>
              <a:latin typeface="Univers Condensed"/>
              <a:cs typeface="Univers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9940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8A13B"/>
      </a:hlink>
      <a:folHlink>
        <a:srgbClr val="C5923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Směsi">
  <a:themeElements>
    <a:clrScheme name="3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3_Směsi">
      <a:majorFont>
        <a:latin typeface="Tahoma"/>
        <a:ea typeface=""/>
        <a:cs typeface=""/>
      </a:majorFont>
      <a:minorFont>
        <a:latin typeface="Trebuchet MS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3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1006</Words>
  <Application>Microsoft Office PowerPoint</Application>
  <PresentationFormat>Předvádění na obrazovce (4:3)</PresentationFormat>
  <Paragraphs>321</Paragraphs>
  <Slides>42</Slides>
  <Notes>37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4" baseType="lpstr">
      <vt:lpstr>Office Theme</vt:lpstr>
      <vt:lpstr>3_Směsi</vt:lpstr>
      <vt:lpstr>IRDA: Chování zákazníků v digitálním věku</vt:lpstr>
      <vt:lpstr>IRDA: Chování zákazníků v digitálním věku</vt:lpstr>
      <vt:lpstr>Prezentace aplikace PowerPoint</vt:lpstr>
      <vt:lpstr>Ale někteří se vydali ještě horší cestou: </vt:lpstr>
      <vt:lpstr>Ještě horší varianta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Vaším úkolem je obsadit všechny styčné body, kudy zákazník během nákupního procesu projde.</vt:lpstr>
      <vt:lpstr>Obsadíte-li jenom některé body, nemusíte zákazníka dostat až k nákupu. Protože: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Matej Loncko</dc:creator>
  <cp:lastModifiedBy>Marie Dorazilová</cp:lastModifiedBy>
  <cp:revision>80</cp:revision>
  <dcterms:created xsi:type="dcterms:W3CDTF">2013-01-17T11:02:40Z</dcterms:created>
  <dcterms:modified xsi:type="dcterms:W3CDTF">2013-09-25T12:16:52Z</dcterms:modified>
</cp:coreProperties>
</file>