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E9488-F1E8-4956-B146-DD3744CAFF89}" type="datetimeFigureOut">
              <a:rPr lang="cs-CZ" smtClean="0"/>
              <a:t>3.10.2013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DC5FD-E0B2-4BBE-9819-60AE5EA47E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63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3C11-C25D-4952-9349-37B986E38BAB}" type="datetime1">
              <a:rPr lang="cs-CZ" smtClean="0"/>
              <a:t>3.10.2013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91C3-BF0E-4562-9ACD-AE31CBFCADE8}" type="datetime1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8596-2715-4CF0-AE6A-B56CDA863D6F}" type="datetime1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060A-53C9-4118-A81B-1E611BD08C3F}" type="datetime1">
              <a:rPr lang="cs-CZ" smtClean="0"/>
              <a:t>3.10.2013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6586-6B97-4727-9EAA-15819C794F6D}" type="datetime1">
              <a:rPr lang="cs-CZ" smtClean="0"/>
              <a:t>3.10.2013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BB639F5-1621-4A03-9058-37A6252F3375}" type="datetime1">
              <a:rPr lang="cs-CZ" smtClean="0"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18D1-585D-4E46-B2D6-AE0B9670B59C}" type="datetime1">
              <a:rPr lang="cs-CZ" smtClean="0"/>
              <a:t>3.10.2013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C6FA-7912-44F9-8119-2AC644B32DAF}" type="datetime1">
              <a:rPr lang="cs-CZ" smtClean="0"/>
              <a:t>3.10.2013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E4B3-8055-4DDB-A3A4-D500078A6B35}" type="datetime1">
              <a:rPr lang="cs-CZ" smtClean="0"/>
              <a:t>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C1FC-1FA4-4BCE-A8C8-0F7EDBF03A4D}" type="datetime1">
              <a:rPr lang="cs-CZ" smtClean="0"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08B531-AC4B-4D79-B056-A16599DE1C19}" type="datetime1">
              <a:rPr lang="cs-CZ" smtClean="0"/>
              <a:t>3.10.2013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B4ABDFF-4E7D-4DD3-9920-1E435988BEDE}" type="datetime1">
              <a:rPr lang="cs-CZ" smtClean="0"/>
              <a:t>3.10.2013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Korpus v moderním slova smyslu a budování korpusů</a:t>
            </a: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korpusové lingvistiky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673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Co má uživatel korpusu vědět o anotaci, chce-li ji použít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10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Mělo by být jasné JAK a KDO anotaci provedl (JAK – ručně x automaticky x poloautomaticky, s </a:t>
            </a:r>
            <a:r>
              <a:rPr lang="cs-CZ" dirty="0" err="1"/>
              <a:t>postkorekcí</a:t>
            </a:r>
            <a:r>
              <a:rPr lang="cs-CZ" dirty="0"/>
              <a:t> x bez korekce) (KDO – počítačový program, </a:t>
            </a:r>
            <a:r>
              <a:rPr lang="cs-CZ" dirty="0" err="1"/>
              <a:t>anotátor</a:t>
            </a:r>
            <a:r>
              <a:rPr lang="cs-CZ" dirty="0"/>
              <a:t> - člověk)</a:t>
            </a:r>
          </a:p>
          <a:p>
            <a:pPr lvl="0"/>
            <a:r>
              <a:rPr lang="cs-CZ" dirty="0"/>
              <a:t>Uživatel korpusu by si měl být vědom toho, že anotace nejsou nějakou nedotknutelnou neomylnou instancí. Anotace je pouze více či méně užitečným nástrojem. INTERPRETACE.</a:t>
            </a:r>
          </a:p>
          <a:p>
            <a:pPr lvl="0"/>
            <a:r>
              <a:rPr lang="cs-CZ" dirty="0"/>
              <a:t>Anotační schéma by mělo být založeno na široce schvalovaných a teoreticky nezatížených principech. Není na škodu i zjednodušující přístup. </a:t>
            </a:r>
          </a:p>
          <a:p>
            <a:pPr lvl="0"/>
            <a:r>
              <a:rPr lang="cs-CZ" dirty="0"/>
              <a:t>Žádné anotační schéma nemá právo být pokládáno za standardní. Je-li nějaké řešení uznávanější, děje se tak pouze z praktických důvodů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3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Korpus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širším slova smyslu soubor textů </a:t>
            </a:r>
          </a:p>
          <a:p>
            <a:r>
              <a:rPr lang="cs-CZ" dirty="0" smtClean="0"/>
              <a:t>Sbírka textů</a:t>
            </a:r>
          </a:p>
          <a:p>
            <a:r>
              <a:rPr lang="cs-CZ" dirty="0" smtClean="0"/>
              <a:t>Korpus v moderním slova smyslu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9584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Definice korpusu v moderním slova smyslu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3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vzorky (</a:t>
            </a:r>
            <a:r>
              <a:rPr lang="cs-CZ" dirty="0" err="1"/>
              <a:t>sampling</a:t>
            </a:r>
            <a:r>
              <a:rPr lang="cs-CZ" dirty="0"/>
              <a:t>) a reprezentativnost</a:t>
            </a:r>
          </a:p>
          <a:p>
            <a:pPr lvl="0"/>
            <a:r>
              <a:rPr lang="cs-CZ" dirty="0"/>
              <a:t>konečná velikost (omezený a vymezený rozsah)</a:t>
            </a:r>
          </a:p>
          <a:p>
            <a:pPr lvl="0"/>
            <a:r>
              <a:rPr lang="cs-CZ" dirty="0"/>
              <a:t>strojově čitelná forma (MRF)</a:t>
            </a:r>
          </a:p>
          <a:p>
            <a:pPr lvl="0"/>
            <a:r>
              <a:rPr lang="cs-CZ" dirty="0"/>
              <a:t>standardní reference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891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Reprezentativnost korpusu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Texty mají reprezentovat jazyk, a to buď obecně v jeho různých podobách (psané/mluvené), nebo speciálně (např. žánrově vymezené korpusy, autorské korpusy, žákovské korpusy). </a:t>
            </a:r>
          </a:p>
          <a:p>
            <a:r>
              <a:rPr lang="cs-CZ" dirty="0" smtClean="0"/>
              <a:t>Vzorky – z textů, z nichž se skládá korpus, se vybírá vzorek (reprezentativní část textu), nebo je text zařazen do korpusu jako celek.</a:t>
            </a:r>
          </a:p>
        </p:txBody>
      </p:sp>
    </p:spTree>
    <p:extLst>
      <p:ext uri="{BB962C8B-B14F-4D97-AF65-F5344CB8AC3E}">
        <p14:creationId xmlns:p14="http://schemas.microsoft.com/office/powerpoint/2010/main" val="1766411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Velikost korpusu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5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Vymezený obsah i rozsah</a:t>
            </a:r>
          </a:p>
          <a:p>
            <a:r>
              <a:rPr lang="cs-CZ" dirty="0" smtClean="0"/>
              <a:t>Rozsah psaných a mluvených korpusů s ohledem na žánr</a:t>
            </a:r>
          </a:p>
          <a:p>
            <a:r>
              <a:rPr lang="cs-CZ" dirty="0" smtClean="0"/>
              <a:t>Rozsah a obsah autorských korpusů</a:t>
            </a:r>
          </a:p>
          <a:p>
            <a:r>
              <a:rPr lang="cs-CZ" dirty="0" smtClean="0"/>
              <a:t>Rozsah a obsah specializovaných korpusů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92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Strojově čitelná a přístupná podoba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Konverze textů existujících ve strojově čitelné podobě do jednotného formátu</a:t>
            </a:r>
          </a:p>
          <a:p>
            <a:r>
              <a:rPr lang="cs-CZ" dirty="0" smtClean="0"/>
              <a:t>Převedení textů, které neexistují ve strojově čitelné podobě</a:t>
            </a:r>
          </a:p>
          <a:p>
            <a:r>
              <a:rPr lang="cs-CZ" dirty="0" smtClean="0"/>
              <a:t>OCR metody</a:t>
            </a:r>
          </a:p>
          <a:p>
            <a:r>
              <a:rPr lang="cs-CZ" dirty="0" smtClean="0"/>
              <a:t>Ruční přepis</a:t>
            </a:r>
          </a:p>
          <a:p>
            <a:r>
              <a:rPr lang="cs-CZ" dirty="0" smtClean="0"/>
              <a:t>Budování pravidel pro ruční přepis jako metodologie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908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Standardní reference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Vnětextové</a:t>
            </a:r>
            <a:r>
              <a:rPr lang="cs-CZ" dirty="0" smtClean="0"/>
              <a:t> značkování</a:t>
            </a:r>
          </a:p>
          <a:p>
            <a:r>
              <a:rPr lang="cs-CZ" dirty="0" err="1" smtClean="0"/>
              <a:t>Vnitrotextové</a:t>
            </a:r>
            <a:r>
              <a:rPr lang="cs-CZ" dirty="0" smtClean="0"/>
              <a:t> značkování</a:t>
            </a:r>
          </a:p>
          <a:p>
            <a:r>
              <a:rPr lang="cs-CZ" dirty="0" err="1" smtClean="0"/>
              <a:t>Tokenizace</a:t>
            </a:r>
            <a:endParaRPr lang="cs-CZ" dirty="0" smtClean="0"/>
          </a:p>
          <a:p>
            <a:r>
              <a:rPr lang="cs-CZ" dirty="0" err="1" smtClean="0"/>
              <a:t>Tagging</a:t>
            </a:r>
            <a:endParaRPr lang="cs-CZ" dirty="0" smtClean="0"/>
          </a:p>
          <a:p>
            <a:r>
              <a:rPr lang="cs-CZ" dirty="0" err="1" smtClean="0"/>
              <a:t>Tree</a:t>
            </a:r>
            <a:r>
              <a:rPr lang="cs-CZ" dirty="0" smtClean="0"/>
              <a:t> bank</a:t>
            </a:r>
          </a:p>
          <a:p>
            <a:r>
              <a:rPr lang="cs-CZ" dirty="0" smtClean="0"/>
              <a:t>Sémantické anotace</a:t>
            </a:r>
          </a:p>
          <a:p>
            <a:r>
              <a:rPr lang="cs-CZ" dirty="0" smtClean="0"/>
              <a:t>Fonetický přepis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309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Budování korpusu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Určit typ a účel</a:t>
            </a:r>
          </a:p>
          <a:p>
            <a:r>
              <a:rPr lang="cs-CZ" dirty="0" smtClean="0"/>
              <a:t>Sběr dat</a:t>
            </a:r>
          </a:p>
          <a:p>
            <a:r>
              <a:rPr lang="cs-CZ" dirty="0" smtClean="0"/>
              <a:t>Zajištění právní ochrany poskytnutých dat</a:t>
            </a:r>
          </a:p>
          <a:p>
            <a:r>
              <a:rPr lang="cs-CZ" dirty="0"/>
              <a:t>Z</a:t>
            </a:r>
            <a:r>
              <a:rPr lang="cs-CZ" dirty="0" smtClean="0"/>
              <a:t>ajištění automatických nástrojů pro budování korpusu</a:t>
            </a:r>
          </a:p>
          <a:p>
            <a:r>
              <a:rPr lang="cs-CZ" dirty="0" smtClean="0"/>
              <a:t>Zajištění kvalifikovaných </a:t>
            </a:r>
            <a:r>
              <a:rPr lang="cs-CZ" dirty="0" err="1" smtClean="0"/>
              <a:t>anotátorů</a:t>
            </a:r>
            <a:endParaRPr lang="cs-CZ" dirty="0" smtClean="0"/>
          </a:p>
          <a:p>
            <a:r>
              <a:rPr lang="cs-CZ" dirty="0" smtClean="0"/>
              <a:t>Zajištění nástrojů pro přístup ke korpusům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485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zásady anotační praxe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Anotační schéma by mělo vycházet z teoretických východisek, která by měla být jasně formulovaná a přístupná každému konečnému uživateli korpusu. Mnohé korpusy byly anotovány ručně (existence subjektivních interpretací zaviněných osobou </a:t>
            </a:r>
            <a:r>
              <a:rPr lang="cs-CZ" dirty="0" err="1"/>
              <a:t>anotátora</a:t>
            </a:r>
            <a:r>
              <a:rPr lang="cs-CZ" dirty="0"/>
              <a:t> ve sporných případech). Značkování by pak mělo být doplněno komentáři, z nichž by byl důvod příslušné volby patrný.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0369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58</TotalTime>
  <Words>262</Words>
  <Application>Microsoft Office PowerPoint</Application>
  <PresentationFormat>Předvádění na obrazovce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Administrativní</vt:lpstr>
      <vt:lpstr>Úvod do korpusové lingvistiky 2</vt:lpstr>
      <vt:lpstr>Korpus</vt:lpstr>
      <vt:lpstr>Definice korpusu v moderním slova smyslu</vt:lpstr>
      <vt:lpstr>Reprezentativnost korpusu</vt:lpstr>
      <vt:lpstr>Velikost korpusu</vt:lpstr>
      <vt:lpstr>Strojově čitelná a přístupná podoba</vt:lpstr>
      <vt:lpstr>Standardní reference</vt:lpstr>
      <vt:lpstr>Budování korpusu</vt:lpstr>
      <vt:lpstr>Hlavní zásady anotační praxe</vt:lpstr>
      <vt:lpstr>Co má uživatel korpusu vědět o anotaci, chce-li ji použít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korpusové lingvistiky 2</dc:title>
  <dc:creator>Klára Osolsobě</dc:creator>
  <cp:lastModifiedBy>Dante</cp:lastModifiedBy>
  <cp:revision>5</cp:revision>
  <dcterms:created xsi:type="dcterms:W3CDTF">2013-09-30T09:42:58Z</dcterms:created>
  <dcterms:modified xsi:type="dcterms:W3CDTF">2013-10-03T08:17:50Z</dcterms:modified>
</cp:coreProperties>
</file>