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5" r:id="rId7"/>
    <p:sldId id="266" r:id="rId8"/>
    <p:sldId id="259" r:id="rId9"/>
    <p:sldId id="258" r:id="rId10"/>
    <p:sldId id="260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4BB9B9F-EBEB-419F-B99A-A588603354D2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Automatická morfologická analýza (</a:t>
            </a:r>
            <a:r>
              <a:rPr lang="cs-CZ" b="1" dirty="0" err="1"/>
              <a:t>tokenizace</a:t>
            </a:r>
            <a:r>
              <a:rPr lang="cs-CZ" b="1" dirty="0"/>
              <a:t>, analýza a desambiguace, </a:t>
            </a:r>
            <a:r>
              <a:rPr lang="cs-CZ" b="1" dirty="0" err="1"/>
              <a:t>tagging</a:t>
            </a:r>
            <a:r>
              <a:rPr lang="cs-CZ" b="1" dirty="0"/>
              <a:t> a lemmatizace)</a:t>
            </a:r>
            <a:r>
              <a:rPr lang="cs-CZ" dirty="0"/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korpusové lingvistiky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217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Homonymie tvarů od různých lemmat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ženu /žena </a:t>
            </a:r>
          </a:p>
          <a:p>
            <a:r>
              <a:rPr lang="cs-CZ" dirty="0" smtClean="0"/>
              <a:t>ženu/hnát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1.ř.</a:t>
            </a:r>
            <a:r>
              <a:rPr lang="cs-CZ" dirty="0" smtClean="0"/>
              <a:t> … je </a:t>
            </a:r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cs-CZ" b="1" dirty="0" smtClean="0">
                <a:solidFill>
                  <a:srgbClr val="FF0000"/>
                </a:solidFill>
              </a:rPr>
              <a:t>ženu/hnát/VB-S---1P-AA.*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i muže vyšetřit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3.ř.</a:t>
            </a:r>
            <a:r>
              <a:rPr lang="en-US" dirty="0" smtClean="0"/>
              <a:t> … </a:t>
            </a:r>
            <a:r>
              <a:rPr lang="cs-CZ" dirty="0" smtClean="0"/>
              <a:t>cílem </a:t>
            </a:r>
            <a:r>
              <a:rPr lang="en-US" dirty="0" smtClean="0"/>
              <a:t>je </a:t>
            </a: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cs-CZ" b="1" dirty="0">
                <a:solidFill>
                  <a:srgbClr val="FF0000"/>
                </a:solidFill>
              </a:rPr>
              <a:t> ženu/hnát/VB-S---1P-AA</a:t>
            </a:r>
            <a:r>
              <a:rPr lang="cs-CZ" b="1" dirty="0">
                <a:solidFill>
                  <a:srgbClr val="FF0000"/>
                </a:solidFill>
              </a:rPr>
              <a:t>.*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smtClean="0"/>
              <a:t>ženu zaujmout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4581128"/>
            <a:ext cx="7172325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177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Homonymie tvarů od různých lemmat</a:t>
            </a:r>
            <a:br>
              <a:rPr lang="cs-CZ" dirty="0" smtClean="0"/>
            </a:br>
            <a:r>
              <a:rPr lang="cs-CZ" dirty="0" smtClean="0"/>
              <a:t>pila/pila x pila/pít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09714"/>
            <a:ext cx="8229600" cy="4616450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5. ř. </a:t>
            </a:r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cs-CZ" b="1" dirty="0" smtClean="0">
                <a:solidFill>
                  <a:srgbClr val="FF0000"/>
                </a:solidFill>
              </a:rPr>
              <a:t>Pila</a:t>
            </a:r>
            <a:r>
              <a:rPr lang="cs-CZ" b="1" dirty="0" smtClean="0">
                <a:solidFill>
                  <a:srgbClr val="FF0000"/>
                </a:solidFill>
              </a:rPr>
              <a:t>/pít/VpFS---3R-AA.*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je přímo propojena s počítačem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8353425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923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Slovnědruhové přechody a přesahy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19238"/>
            <a:ext cx="8604448" cy="457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1764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Lemma a </a:t>
            </a:r>
            <a:r>
              <a:rPr lang="cs-CZ" dirty="0" err="1" smtClean="0"/>
              <a:t>tag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Výsledkem automatické morfologické analýzy a </a:t>
            </a:r>
            <a:r>
              <a:rPr lang="cs-CZ" dirty="0" err="1" smtClean="0"/>
              <a:t>desambiguce</a:t>
            </a:r>
            <a:endParaRPr lang="cs-CZ" dirty="0" smtClean="0"/>
          </a:p>
          <a:p>
            <a:r>
              <a:rPr lang="cs-CZ" dirty="0" smtClean="0"/>
              <a:t>Závisí na rozsahu a obsahu slovníku, nad nímž pracuje AMA</a:t>
            </a:r>
          </a:p>
          <a:p>
            <a:r>
              <a:rPr lang="cs-CZ" dirty="0" smtClean="0"/>
              <a:t>Závisí na použité desambiguace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411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a obsah slovníku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Pouze interpretace uložené ve slovníku</a:t>
            </a:r>
          </a:p>
          <a:p>
            <a:r>
              <a:rPr lang="cs-CZ" dirty="0" smtClean="0"/>
              <a:t>Pouze jednotky uložené ve slovníku</a:t>
            </a:r>
          </a:p>
          <a:p>
            <a:r>
              <a:rPr lang="cs-CZ" dirty="0" smtClean="0"/>
              <a:t>Tvary nerozpoznané AMA</a:t>
            </a:r>
          </a:p>
          <a:p>
            <a:r>
              <a:rPr lang="cs-CZ" dirty="0" smtClean="0"/>
              <a:t>Tag=X.*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954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Desambiguace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Stochastické metody</a:t>
            </a:r>
          </a:p>
          <a:p>
            <a:r>
              <a:rPr lang="cs-CZ" dirty="0" err="1" smtClean="0"/>
              <a:t>Pravidlové</a:t>
            </a:r>
            <a:r>
              <a:rPr lang="cs-CZ" dirty="0" smtClean="0"/>
              <a:t> metody</a:t>
            </a:r>
          </a:p>
          <a:p>
            <a:r>
              <a:rPr lang="cs-CZ" smtClean="0"/>
              <a:t>Hybridní </a:t>
            </a:r>
            <a:r>
              <a:rPr lang="cs-CZ" dirty="0" smtClean="0"/>
              <a:t>metody</a:t>
            </a:r>
          </a:p>
          <a:p>
            <a:r>
              <a:rPr lang="cs-CZ" dirty="0" err="1" smtClean="0"/>
              <a:t>Guessery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833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Desambiguace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Zjednoznačnění  =  volba konkrétní (kontextově správné) interpretace z nabízených možností</a:t>
            </a:r>
          </a:p>
          <a:p>
            <a:r>
              <a:rPr lang="cs-CZ" dirty="0" smtClean="0"/>
              <a:t>Problémy: nepřítomnost správné interpretace, nemožnost jednoznačně určit, která interpretace je správná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722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Stochastické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Ruční analýza dat – </a:t>
            </a:r>
            <a:r>
              <a:rPr lang="cs-CZ" dirty="0" err="1" smtClean="0"/>
              <a:t>trénovací</a:t>
            </a:r>
            <a:r>
              <a:rPr lang="cs-CZ" dirty="0" smtClean="0"/>
              <a:t> data</a:t>
            </a:r>
          </a:p>
          <a:p>
            <a:r>
              <a:rPr lang="cs-CZ" dirty="0" smtClean="0"/>
              <a:t>Metody strojového učení</a:t>
            </a:r>
          </a:p>
          <a:p>
            <a:r>
              <a:rPr lang="cs-CZ" dirty="0" err="1" smtClean="0"/>
              <a:t>Automaticcké</a:t>
            </a:r>
            <a:r>
              <a:rPr lang="cs-CZ" dirty="0" smtClean="0"/>
              <a:t> nástroje založené na matematické pravděpodobnosti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059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Pravidlové</a:t>
            </a:r>
            <a:r>
              <a:rPr lang="cs-CZ" dirty="0" smtClean="0"/>
              <a:t>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Implementace pravidel, která v jazyce platí (kognitivně plausibilní přístup).</a:t>
            </a:r>
          </a:p>
          <a:p>
            <a:r>
              <a:rPr lang="cs-CZ" dirty="0" smtClean="0"/>
              <a:t>Pozitivně formulovaná pravidla</a:t>
            </a:r>
          </a:p>
          <a:p>
            <a:r>
              <a:rPr lang="cs-CZ" dirty="0" smtClean="0"/>
              <a:t>Negativně </a:t>
            </a:r>
            <a:r>
              <a:rPr lang="cs-CZ" dirty="0"/>
              <a:t>formulovaná pravidla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53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Hybridní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Kombinují různé přístupy statistické a </a:t>
            </a:r>
            <a:r>
              <a:rPr lang="cs-CZ" dirty="0" err="1" smtClean="0"/>
              <a:t>pravidlové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587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Značkování pomocí nástrojů automatické morfologické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Morfologický slovník</a:t>
            </a:r>
          </a:p>
          <a:p>
            <a:r>
              <a:rPr lang="cs-CZ" dirty="0" smtClean="0"/>
              <a:t>Jednotky + interpretace</a:t>
            </a:r>
          </a:p>
          <a:p>
            <a:r>
              <a:rPr lang="cs-CZ" dirty="0" smtClean="0"/>
              <a:t>Word – lemma – </a:t>
            </a:r>
            <a:r>
              <a:rPr lang="cs-CZ" dirty="0" err="1" smtClean="0"/>
              <a:t>tag</a:t>
            </a:r>
            <a:endParaRPr lang="cs-CZ" dirty="0" smtClean="0"/>
          </a:p>
          <a:p>
            <a:r>
              <a:rPr lang="cs-CZ" dirty="0" smtClean="0"/>
              <a:t>Identifikace</a:t>
            </a:r>
          </a:p>
          <a:p>
            <a:r>
              <a:rPr lang="cs-CZ" dirty="0" smtClean="0"/>
              <a:t>Obecně nejednoznačné přiřazení</a:t>
            </a:r>
          </a:p>
          <a:p>
            <a:r>
              <a:rPr lang="cs-CZ" dirty="0" err="1" smtClean="0"/>
              <a:t>disambiguce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463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Guesser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Hadač – program, který pracuje na různých základech (statistika/pravidla) a bez znalostní databáze (slovníku) se snaží „uhádnout“ příslušnou interpretaci.</a:t>
            </a:r>
          </a:p>
          <a:p>
            <a:r>
              <a:rPr lang="cs-CZ" dirty="0" err="1" smtClean="0"/>
              <a:t>Guessery</a:t>
            </a:r>
            <a:r>
              <a:rPr lang="cs-CZ" dirty="0" smtClean="0"/>
              <a:t> byly testovány na korpusu SYN2005.</a:t>
            </a:r>
          </a:p>
        </p:txBody>
      </p:sp>
    </p:spTree>
    <p:extLst>
      <p:ext uri="{BB962C8B-B14F-4D97-AF65-F5344CB8AC3E}">
        <p14:creationId xmlns:p14="http://schemas.microsoft.com/office/powerpoint/2010/main" val="47134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textu na tokeny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Token – jednotka pro další analýzu</a:t>
            </a:r>
          </a:p>
          <a:p>
            <a:r>
              <a:rPr lang="cs-CZ" dirty="0" smtClean="0"/>
              <a:t>Jednotky typu </a:t>
            </a:r>
            <a:r>
              <a:rPr lang="cs-CZ" dirty="0" err="1" smtClean="0"/>
              <a:t>word</a:t>
            </a:r>
            <a:endParaRPr lang="cs-CZ" dirty="0" smtClean="0"/>
          </a:p>
          <a:p>
            <a:r>
              <a:rPr lang="cs-CZ" dirty="0" smtClean="0"/>
              <a:t>Textová slova</a:t>
            </a:r>
          </a:p>
          <a:p>
            <a:r>
              <a:rPr lang="cs-CZ" dirty="0" smtClean="0"/>
              <a:t>Interpunkce</a:t>
            </a:r>
          </a:p>
          <a:p>
            <a:r>
              <a:rPr lang="cs-CZ" dirty="0" smtClean="0"/>
              <a:t>problémy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17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Lemmatizace a značkování proloženě psaného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</a:t>
            </a:r>
            <a:r>
              <a:rPr lang="cs-CZ" b="1" dirty="0" smtClean="0">
                <a:solidFill>
                  <a:srgbClr val="FF0000"/>
                </a:solidFill>
              </a:rPr>
              <a:t> o </a:t>
            </a:r>
            <a:r>
              <a:rPr lang="cs-CZ" b="1" dirty="0" err="1" smtClean="0">
                <a:solidFill>
                  <a:srgbClr val="FF0000"/>
                </a:solidFill>
              </a:rPr>
              <a:t>o</a:t>
            </a:r>
            <a:r>
              <a:rPr lang="cs-CZ" b="1" dirty="0" smtClean="0">
                <a:solidFill>
                  <a:srgbClr val="FF0000"/>
                </a:solidFill>
              </a:rPr>
              <a:t> l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2824163"/>
            <a:ext cx="884872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106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Tvary s volným morfémem </a:t>
            </a:r>
            <a:r>
              <a:rPr lang="cs-CZ" i="1" dirty="0" smtClean="0"/>
              <a:t>-s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Lemma a slovní druh (</a:t>
            </a:r>
            <a:r>
              <a:rPr lang="cs-CZ" dirty="0" err="1" smtClean="0"/>
              <a:t>pos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2352675"/>
            <a:ext cx="77819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357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Tvary se spojovníkem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První část kompozit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619375"/>
            <a:ext cx="80010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466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Automatická morfologická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Obecně víceznačná</a:t>
            </a:r>
          </a:p>
          <a:p>
            <a:r>
              <a:rPr lang="cs-CZ" dirty="0" smtClean="0"/>
              <a:t>Tvarová homonymie</a:t>
            </a:r>
          </a:p>
          <a:p>
            <a:r>
              <a:rPr lang="cs-CZ" dirty="0" smtClean="0"/>
              <a:t>Homonymie na úrovni slovního druhu</a:t>
            </a:r>
          </a:p>
          <a:p>
            <a:r>
              <a:rPr lang="cs-CZ" dirty="0" smtClean="0"/>
              <a:t>Slovnědruhové přechody a přesahy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164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Tvarová homonymie</a:t>
            </a:r>
            <a:br>
              <a:rPr lang="cs-CZ" dirty="0" smtClean="0"/>
            </a:br>
            <a:r>
              <a:rPr lang="cs-CZ" dirty="0" smtClean="0"/>
              <a:t>Word: který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/>
              <a:t>který: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P4MS1-----------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P4IS1-----------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P4IS4-----------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P4MS5-----------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P4IS5-----------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              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868373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Tvarová homonymie</a:t>
            </a:r>
            <a:br>
              <a:rPr lang="cs-CZ" dirty="0" smtClean="0"/>
            </a:br>
            <a:r>
              <a:rPr lang="cs-CZ" dirty="0" smtClean="0"/>
              <a:t>Word: který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/>
              <a:t>který: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k2gMnSc1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k2gInSc1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k2gInSc4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k2gMnSc5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k2gInSc5</a:t>
            </a:r>
            <a:r>
              <a:rPr lang="cs-CZ" altLang="cs-CZ" dirty="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accent2"/>
                </a:solidFill>
              </a:rPr>
              <a:t>k2gMnPc1wH k2gMnPc4wH k2gMnPc5wH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accent2"/>
                </a:solidFill>
              </a:rPr>
              <a:t>k2gInPc1wH   k2gInPc4wH   k2gInPc5wH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accent2"/>
                </a:solidFill>
              </a:rPr>
              <a:t>k2gFnSc2wH  k2gFnSc3wH  k2gFnSc6wH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folHlink"/>
                </a:solidFill>
              </a:rPr>
              <a:t>k2gFnPc1wH</a:t>
            </a:r>
            <a:r>
              <a:rPr lang="cs-CZ" altLang="cs-CZ" dirty="0" smtClean="0">
                <a:solidFill>
                  <a:schemeClr val="accent2"/>
                </a:solidFill>
              </a:rPr>
              <a:t>  k2gFnPc4wH  k2gFnPc5wH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accent2"/>
                </a:solidFill>
              </a:rPr>
              <a:t>k2gNnSc1wH  k2gNnSc4wH k2gNnSc5wH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accent2"/>
                </a:solidFill>
              </a:rPr>
              <a:t>k2gNnPc1wH  k2gNnPc4wH k2gNnPc5wH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55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</TotalTime>
  <Words>361</Words>
  <Application>Microsoft Office PowerPoint</Application>
  <PresentationFormat>Předvádění na obrazovce (4:3)</PresentationFormat>
  <Paragraphs>86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Administrativní</vt:lpstr>
      <vt:lpstr>Úvod do korpusové lingvistiky 4</vt:lpstr>
      <vt:lpstr>Značkování pomocí nástrojů automatické morfologické analýzy</vt:lpstr>
      <vt:lpstr>Rozdělení textu na tokeny</vt:lpstr>
      <vt:lpstr>Lemmatizace a značkování proloženě psaného textu</vt:lpstr>
      <vt:lpstr>Tvary s volným morfémem -s</vt:lpstr>
      <vt:lpstr>Tvary se spojovníkem</vt:lpstr>
      <vt:lpstr>Automatická morfologická analýza</vt:lpstr>
      <vt:lpstr>Tvarová homonymie Word: který</vt:lpstr>
      <vt:lpstr>Tvarová homonymie Word: který</vt:lpstr>
      <vt:lpstr>Homonymie tvarů od různých lemmat</vt:lpstr>
      <vt:lpstr>Homonymie tvarů od různých lemmat pila/pila x pila/pít</vt:lpstr>
      <vt:lpstr>Slovnědruhové přechody a přesahy</vt:lpstr>
      <vt:lpstr>Lemma a tag</vt:lpstr>
      <vt:lpstr>Rozsah a obsah slovníku</vt:lpstr>
      <vt:lpstr>Desambiguace</vt:lpstr>
      <vt:lpstr>Desambiguace</vt:lpstr>
      <vt:lpstr>Stochastické metody</vt:lpstr>
      <vt:lpstr>Pravidlové metody</vt:lpstr>
      <vt:lpstr>Hybridní metody</vt:lpstr>
      <vt:lpstr>Guesser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4</dc:title>
  <dc:creator>Klára Osolsobě</dc:creator>
  <cp:lastModifiedBy>Klára Osolsobě</cp:lastModifiedBy>
  <cp:revision>7</cp:revision>
  <dcterms:created xsi:type="dcterms:W3CDTF">2013-10-07T09:53:16Z</dcterms:created>
  <dcterms:modified xsi:type="dcterms:W3CDTF">2013-10-16T06:12:17Z</dcterms:modified>
</cp:coreProperties>
</file>