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4"/>
  </p:notes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FBF0-0356-4F6D-94E4-FE3A5880C18F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7BBD-A200-40D4-B449-28B4ECF9EB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1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210A98-FB60-40EF-B770-7E9597C33C2B}" type="slidenum">
              <a:rPr lang="en-US" altLang="cs-CZ" sz="1200" i="0"/>
              <a:pPr eaLnBrk="1" hangingPunct="1"/>
              <a:t>9</a:t>
            </a:fld>
            <a:endParaRPr lang="en-US" altLang="cs-CZ" sz="1200" i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FF2B37-6A74-4B43-A1C3-3B36BA2D799B}" type="slidenum">
              <a:rPr lang="en-US" altLang="cs-CZ" sz="1200" i="0"/>
              <a:pPr eaLnBrk="1" hangingPunct="1"/>
              <a:t>10</a:t>
            </a:fld>
            <a:endParaRPr lang="en-US" altLang="cs-CZ" sz="1200" i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BA9B-35F4-47C6-9A14-FBCD5CFA9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76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08117-EE80-4D52-8394-D3E0D2362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9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488CD1-422B-4578-9DE9-509F25C4F99E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cnk.ff.cuni.cz/charakter_ksk.php#vyhledavani" TargetMode="External"/><Relationship Id="rId2" Type="http://schemas.openxmlformats.org/officeDocument/2006/relationships/hyperlink" Target="http://ucnk.ff.cuni.cz/charakter_ksk.php#znackova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cnk.ff.cuni.cz/charakter_ksk.php#statistik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800" dirty="0" smtClean="0"/>
              <a:t>KSK</a:t>
            </a:r>
          </a:p>
          <a:p>
            <a:r>
              <a:rPr lang="cs-CZ" sz="4800" dirty="0" smtClean="0"/>
              <a:t>Korpus soukromé korespondence</a:t>
            </a:r>
            <a:endParaRPr lang="cs-CZ" sz="4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</a:t>
            </a:r>
            <a:r>
              <a:rPr lang="cs-CZ" smtClean="0"/>
              <a:t>lingvistiky </a:t>
            </a:r>
            <a:r>
              <a:rPr lang="cs-CZ" smtClean="0"/>
              <a:t>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87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0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413" cy="1282700"/>
          </a:xfrm>
          <a:noFill/>
        </p:spPr>
        <p:txBody>
          <a:bodyPr/>
          <a:lstStyle/>
          <a:p>
            <a:pPr algn="l" eaLnBrk="1" hangingPunct="1"/>
            <a:r>
              <a:rPr lang="cs-CZ" altLang="cs-CZ" b="1" smtClean="0"/>
              <a:t>Hypokoristika</a:t>
            </a:r>
            <a:r>
              <a:rPr lang="cs-CZ" altLang="cs-CZ" b="1" u="sng" smtClean="0"/>
              <a:t> </a:t>
            </a:r>
            <a:endParaRPr lang="en-US" altLang="cs-CZ" b="1" u="sng" smtClean="0"/>
          </a:p>
        </p:txBody>
      </p:sp>
      <p:sp>
        <p:nvSpPr>
          <p:cNvPr id="5123" name="Rectangle 61"/>
          <p:cNvSpPr>
            <a:spLocks noGrp="1" noChangeArrowheads="1"/>
          </p:cNvSpPr>
          <p:nvPr>
            <p:ph type="body" sz="half" idx="1"/>
          </p:nvPr>
        </p:nvSpPr>
        <p:spPr>
          <a:xfrm>
            <a:off x="792163" y="1800225"/>
            <a:ext cx="7823200" cy="1131888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sz="2800" smtClean="0"/>
              <a:t>V našem pojetí = </a:t>
            </a:r>
            <a:r>
              <a:rPr lang="cs-CZ" altLang="cs-CZ" sz="2800" b="1" smtClean="0"/>
              <a:t>expresivní obměny rodných jmen.</a:t>
            </a:r>
            <a:endParaRPr lang="cs-CZ" altLang="cs-CZ" sz="2800" smtClean="0"/>
          </a:p>
        </p:txBody>
      </p:sp>
      <p:graphicFrame>
        <p:nvGraphicFramePr>
          <p:cNvPr id="5124" name="Object 63"/>
          <p:cNvGraphicFramePr>
            <a:graphicFrameLocks noGrp="1" noChangeAspect="1"/>
          </p:cNvGraphicFramePr>
          <p:nvPr>
            <p:ph sz="half" idx="2"/>
          </p:nvPr>
        </p:nvGraphicFramePr>
        <p:xfrm>
          <a:off x="4584700" y="3681413"/>
          <a:ext cx="3598863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Graf" r:id="rId4" imgW="5667300" imgH="3305265" progId="Excel.Chart.8">
                  <p:embed/>
                </p:oleObj>
              </mc:Choice>
              <mc:Fallback>
                <p:oleObj name="Graf" r:id="rId4" imgW="5667300" imgH="330526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823" t="15227" r="9785" b="20818"/>
                      <a:stretch>
                        <a:fillRect/>
                      </a:stretch>
                    </p:blipFill>
                    <p:spPr bwMode="auto">
                      <a:xfrm>
                        <a:off x="4584700" y="3681413"/>
                        <a:ext cx="3598863" cy="209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67"/>
          <p:cNvSpPr txBox="1">
            <a:spLocks noChangeArrowheads="1"/>
          </p:cNvSpPr>
          <p:nvPr/>
        </p:nvSpPr>
        <p:spPr bwMode="auto">
          <a:xfrm>
            <a:off x="576263" y="2565400"/>
            <a:ext cx="370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1800" b="1" i="0"/>
          </a:p>
        </p:txBody>
      </p:sp>
      <p:sp>
        <p:nvSpPr>
          <p:cNvPr id="5126" name="Text Box 68"/>
          <p:cNvSpPr txBox="1">
            <a:spLocks noChangeArrowheads="1"/>
          </p:cNvSpPr>
          <p:nvPr/>
        </p:nvSpPr>
        <p:spPr bwMode="auto">
          <a:xfrm>
            <a:off x="792163" y="2932113"/>
            <a:ext cx="7823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800" i="0" dirty="0"/>
              <a:t>Zastoupena </a:t>
            </a:r>
            <a:r>
              <a:rPr lang="cs-CZ" altLang="cs-CZ" sz="2800" b="1" i="0" dirty="0"/>
              <a:t>917 lemmaty</a:t>
            </a:r>
            <a:r>
              <a:rPr lang="cs-CZ" altLang="cs-CZ" sz="2800" i="0" dirty="0"/>
              <a:t> s celkovým počtem </a:t>
            </a:r>
            <a:r>
              <a:rPr lang="cs-CZ" altLang="cs-CZ" sz="2800" b="1" i="0" dirty="0"/>
              <a:t>6 665</a:t>
            </a:r>
            <a:r>
              <a:rPr lang="cs-CZ" altLang="cs-CZ" sz="2800" i="0" dirty="0"/>
              <a:t> výskytů.</a:t>
            </a:r>
          </a:p>
        </p:txBody>
      </p:sp>
      <p:sp>
        <p:nvSpPr>
          <p:cNvPr id="5127" name="Text Box 69"/>
          <p:cNvSpPr txBox="1">
            <a:spLocks noChangeArrowheads="1"/>
          </p:cNvSpPr>
          <p:nvPr/>
        </p:nvSpPr>
        <p:spPr bwMode="auto">
          <a:xfrm>
            <a:off x="792163" y="4149725"/>
            <a:ext cx="30257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 sz="2400" b="1" i="0">
                <a:solidFill>
                  <a:schemeClr val="tx2"/>
                </a:solidFill>
              </a:rPr>
              <a:t>Feminina:</a:t>
            </a:r>
            <a:r>
              <a:rPr lang="cs-CZ" altLang="cs-CZ" sz="2400" i="0"/>
              <a:t> </a:t>
            </a:r>
          </a:p>
          <a:p>
            <a:pPr algn="r" eaLnBrk="1" hangingPunct="1">
              <a:spcBef>
                <a:spcPct val="0"/>
              </a:spcBef>
            </a:pPr>
            <a:r>
              <a:rPr lang="cs-CZ" altLang="cs-CZ" sz="2400" b="1" i="0"/>
              <a:t>594</a:t>
            </a:r>
            <a:r>
              <a:rPr lang="cs-CZ" altLang="cs-CZ" sz="2400" i="0"/>
              <a:t> (4 173 výskytů)</a:t>
            </a:r>
          </a:p>
          <a:p>
            <a:pPr algn="r" eaLnBrk="1" hangingPunct="1">
              <a:spcBef>
                <a:spcPct val="0"/>
              </a:spcBef>
            </a:pPr>
            <a:endParaRPr lang="cs-CZ" altLang="cs-CZ" sz="1200" i="0"/>
          </a:p>
          <a:p>
            <a:pPr algn="r" eaLnBrk="1" hangingPunct="1">
              <a:spcBef>
                <a:spcPct val="0"/>
              </a:spcBef>
            </a:pPr>
            <a:r>
              <a:rPr lang="cs-CZ" altLang="cs-CZ" sz="2400" b="1" i="0">
                <a:solidFill>
                  <a:schemeClr val="accent2"/>
                </a:solidFill>
              </a:rPr>
              <a:t>Maskulina:</a:t>
            </a:r>
            <a:r>
              <a:rPr lang="cs-CZ" altLang="cs-CZ" sz="2400" i="0"/>
              <a:t>  </a:t>
            </a:r>
          </a:p>
          <a:p>
            <a:pPr algn="r" eaLnBrk="1" hangingPunct="1">
              <a:spcBef>
                <a:spcPct val="0"/>
              </a:spcBef>
            </a:pPr>
            <a:r>
              <a:rPr lang="cs-CZ" altLang="cs-CZ" sz="2400" b="1" i="0"/>
              <a:t>323 </a:t>
            </a:r>
            <a:r>
              <a:rPr lang="cs-CZ" altLang="cs-CZ" sz="2400" i="0"/>
              <a:t>(2 492 výskytů)</a:t>
            </a:r>
          </a:p>
          <a:p>
            <a:pPr eaLnBrk="1" hangingPunct="1"/>
            <a:endParaRPr lang="cs-CZ" altLang="cs-CZ" sz="2400" i="0"/>
          </a:p>
        </p:txBody>
      </p:sp>
    </p:spTree>
    <p:extLst>
      <p:ext uri="{BB962C8B-B14F-4D97-AF65-F5344CB8AC3E}">
        <p14:creationId xmlns:p14="http://schemas.microsoft.com/office/powerpoint/2010/main" val="72497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obálka"/>
          <p:cNvPicPr>
            <a:picLocks noChangeAspect="1" noChangeArrowheads="1"/>
          </p:cNvPicPr>
          <p:nvPr/>
        </p:nvPicPr>
        <p:blipFill>
          <a:blip r:embed="rId2">
            <a:lum bright="30000"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25"/>
          <a:stretch>
            <a:fillRect/>
          </a:stretch>
        </p:blipFill>
        <p:spPr bwMode="auto">
          <a:xfrm>
            <a:off x="-180975" y="3824288"/>
            <a:ext cx="532765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/>
              <a:t>Specifika materiálu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2060575"/>
            <a:ext cx="7705725" cy="4392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200" b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zachycuje </a:t>
            </a:r>
            <a:r>
              <a:rPr lang="cs-CZ" altLang="cs-CZ" b="1" smtClean="0"/>
              <a:t>běžnou mluvu</a:t>
            </a:r>
            <a:r>
              <a:rPr lang="cs-CZ" altLang="cs-CZ" smtClean="0"/>
              <a:t> v </a:t>
            </a:r>
            <a:r>
              <a:rPr lang="cs-CZ" altLang="cs-CZ" b="1" smtClean="0"/>
              <a:t>neformálním, soukromém</a:t>
            </a:r>
            <a:r>
              <a:rPr lang="cs-CZ" altLang="cs-CZ" smtClean="0"/>
              <a:t> prostředí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2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dopis má ráz </a:t>
            </a:r>
            <a:r>
              <a:rPr lang="cs-CZ" altLang="cs-CZ" b="1" smtClean="0"/>
              <a:t>důvěrnosti</a:t>
            </a:r>
            <a:r>
              <a:rPr lang="cs-CZ" altLang="cs-CZ" smtClean="0"/>
              <a:t> a </a:t>
            </a:r>
            <a:r>
              <a:rPr lang="cs-CZ" altLang="cs-CZ" b="1" smtClean="0"/>
              <a:t>spontánnosti </a:t>
            </a:r>
            <a:r>
              <a:rPr lang="cs-CZ" altLang="cs-CZ" smtClean="0">
                <a:cs typeface="Arial" charset="0"/>
              </a:rPr>
              <a:t>→</a:t>
            </a:r>
            <a:r>
              <a:rPr lang="cs-CZ" altLang="cs-CZ" b="1" smtClean="0"/>
              <a:t>  </a:t>
            </a:r>
            <a:r>
              <a:rPr lang="cs-CZ" altLang="cs-CZ" smtClean="0"/>
              <a:t>přirozeným zdrojem</a:t>
            </a:r>
            <a:r>
              <a:rPr lang="cs-CZ" altLang="cs-CZ" b="1" smtClean="0"/>
              <a:t> expresívních obměn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2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F2FDF7"/>
                </a:solidFill>
              </a:rPr>
              <a:t>forma a obsah</a:t>
            </a:r>
            <a:r>
              <a:rPr lang="cs-CZ" altLang="cs-CZ" smtClean="0"/>
              <a:t> dopisu přínosem pro kvantitu materiálu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457200" y="1417638"/>
            <a:ext cx="7921625" cy="126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cs-CZ" altLang="cs-CZ" sz="3200" i="0"/>
              <a:t>→ dána žánrem </a:t>
            </a:r>
            <a:r>
              <a:rPr lang="cs-CZ" altLang="cs-CZ" sz="3200" b="1" i="0" u="sng"/>
              <a:t>soukromého dopisu</a:t>
            </a:r>
            <a:r>
              <a:rPr lang="cs-CZ" altLang="cs-CZ" sz="3200" b="1" i="0"/>
              <a:t>:</a:t>
            </a:r>
          </a:p>
          <a:p>
            <a:pPr eaLnBrk="1" hangingPunct="1"/>
            <a:endParaRPr lang="cs-CZ" altLang="cs-CZ" sz="3200" i="0"/>
          </a:p>
        </p:txBody>
      </p:sp>
    </p:spTree>
    <p:extLst>
      <p:ext uri="{BB962C8B-B14F-4D97-AF65-F5344CB8AC3E}">
        <p14:creationId xmlns:p14="http://schemas.microsoft.com/office/powerpoint/2010/main" val="30189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9"/>
          <p:cNvSpPr>
            <a:spLocks noChangeShapeType="1"/>
          </p:cNvSpPr>
          <p:nvPr/>
        </p:nvSpPr>
        <p:spPr bwMode="auto">
          <a:xfrm flipH="1" flipV="1">
            <a:off x="4427538" y="1268413"/>
            <a:ext cx="0" cy="5113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600" b="1" smtClean="0"/>
              <a:t>KSK </a:t>
            </a:r>
            <a:r>
              <a:rPr lang="cs-CZ" altLang="cs-CZ" sz="4600" smtClean="0"/>
              <a:t>vs.</a:t>
            </a:r>
            <a:r>
              <a:rPr lang="cs-CZ" altLang="cs-CZ" sz="4600" b="1" smtClean="0"/>
              <a:t> dotazníky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38113" y="2606675"/>
            <a:ext cx="3894137" cy="3708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>
              <a:buFontTx/>
              <a:buNone/>
            </a:pPr>
            <a:r>
              <a:rPr lang="cs-CZ" altLang="cs-CZ" smtClean="0"/>
              <a:t>materiál odpovídá </a:t>
            </a:r>
            <a:r>
              <a:rPr lang="cs-CZ" altLang="cs-CZ" b="1" smtClean="0"/>
              <a:t>skutečnému úzu</a:t>
            </a:r>
          </a:p>
          <a:p>
            <a:pPr algn="r" eaLnBrk="1" hangingPunct="1">
              <a:buFontTx/>
              <a:buNone/>
            </a:pPr>
            <a:endParaRPr lang="cs-CZ" altLang="cs-CZ" sz="1000" b="1" smtClean="0"/>
          </a:p>
          <a:p>
            <a:pPr algn="r" eaLnBrk="1" hangingPunct="1">
              <a:buFontTx/>
              <a:buNone/>
            </a:pPr>
            <a:r>
              <a:rPr lang="cs-CZ" altLang="cs-CZ" smtClean="0"/>
              <a:t>objektivní </a:t>
            </a:r>
            <a:r>
              <a:rPr lang="cs-CZ" altLang="cs-CZ" b="1" smtClean="0"/>
              <a:t>frekvenční údaje</a:t>
            </a:r>
            <a:r>
              <a:rPr lang="cs-CZ" altLang="cs-CZ" sz="3400" smtClean="0"/>
              <a:t> </a:t>
            </a:r>
          </a:p>
          <a:p>
            <a:pPr algn="r" eaLnBrk="1" hangingPunct="1">
              <a:buFontTx/>
              <a:buNone/>
            </a:pPr>
            <a:endParaRPr lang="cs-CZ" altLang="cs-CZ" sz="1000" smtClean="0"/>
          </a:p>
          <a:p>
            <a:pPr algn="r" eaLnBrk="1" hangingPunct="1">
              <a:buFontTx/>
              <a:buNone/>
            </a:pPr>
            <a:r>
              <a:rPr lang="cs-CZ" altLang="cs-CZ" smtClean="0"/>
              <a:t>hypokoristika v</a:t>
            </a:r>
            <a:r>
              <a:rPr lang="cs-CZ" altLang="cs-CZ" b="1" smtClean="0"/>
              <a:t> přirozeném kontextu</a:t>
            </a:r>
            <a:endParaRPr lang="cs-CZ" altLang="cs-CZ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716463" y="2606675"/>
            <a:ext cx="4211637" cy="37004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absence údajů o základních podobách jmen</a:t>
            </a:r>
            <a:r>
              <a:rPr lang="cs-CZ" altLang="cs-CZ" sz="300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sz="12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nevyváženost </a:t>
            </a:r>
            <a:r>
              <a:rPr lang="cs-CZ" altLang="cs-CZ" smtClean="0"/>
              <a:t>pohlaví pisatele a adresáta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120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malý výskyt </a:t>
            </a:r>
            <a:r>
              <a:rPr lang="cs-CZ" altLang="cs-CZ" b="1" smtClean="0"/>
              <a:t>záporně expresivních 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906588" y="1463675"/>
            <a:ext cx="2125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 sz="3600" b="1" i="0" u="sng">
                <a:solidFill>
                  <a:schemeClr val="folHlink"/>
                </a:solidFill>
              </a:rPr>
              <a:t>výhody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427538" y="1471613"/>
            <a:ext cx="28797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3600" b="1" i="0" u="sng">
                <a:solidFill>
                  <a:schemeClr val="folHlink"/>
                </a:solidFill>
              </a:rPr>
              <a:t>nevýhody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7200" y="1471613"/>
            <a:ext cx="837406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7" name="Oval 10"/>
          <p:cNvSpPr>
            <a:spLocks noChangeArrowheads="1"/>
          </p:cNvSpPr>
          <p:nvPr/>
        </p:nvSpPr>
        <p:spPr bwMode="auto">
          <a:xfrm>
            <a:off x="4562475" y="2781300"/>
            <a:ext cx="153988" cy="1666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78" name="Oval 11"/>
          <p:cNvSpPr>
            <a:spLocks noChangeArrowheads="1"/>
          </p:cNvSpPr>
          <p:nvPr/>
        </p:nvSpPr>
        <p:spPr bwMode="auto">
          <a:xfrm>
            <a:off x="4119563" y="2794000"/>
            <a:ext cx="153987" cy="1666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79" name="Oval 12"/>
          <p:cNvSpPr>
            <a:spLocks noChangeArrowheads="1"/>
          </p:cNvSpPr>
          <p:nvPr/>
        </p:nvSpPr>
        <p:spPr bwMode="auto">
          <a:xfrm>
            <a:off x="4119563" y="5445125"/>
            <a:ext cx="153987" cy="1666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80" name="Oval 13"/>
          <p:cNvSpPr>
            <a:spLocks noChangeArrowheads="1"/>
          </p:cNvSpPr>
          <p:nvPr/>
        </p:nvSpPr>
        <p:spPr bwMode="auto">
          <a:xfrm>
            <a:off x="4562475" y="4292600"/>
            <a:ext cx="153988" cy="1666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81" name="Oval 14"/>
          <p:cNvSpPr>
            <a:spLocks noChangeArrowheads="1"/>
          </p:cNvSpPr>
          <p:nvPr/>
        </p:nvSpPr>
        <p:spPr bwMode="auto">
          <a:xfrm>
            <a:off x="4119563" y="4292600"/>
            <a:ext cx="153987" cy="1666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82" name="Oval 15"/>
          <p:cNvSpPr>
            <a:spLocks noChangeArrowheads="1"/>
          </p:cNvSpPr>
          <p:nvPr/>
        </p:nvSpPr>
        <p:spPr bwMode="auto">
          <a:xfrm>
            <a:off x="4562475" y="5445125"/>
            <a:ext cx="153988" cy="1666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10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/>
              <a:t>Slovotvorná analýza</a:t>
            </a:r>
            <a:r>
              <a:rPr lang="cs-CZ" altLang="cs-CZ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36750"/>
            <a:ext cx="8399463" cy="2879725"/>
          </a:xfrm>
        </p:spPr>
        <p:txBody>
          <a:bodyPr/>
          <a:lstStyle/>
          <a:p>
            <a:pPr marL="627063" indent="-446088" eaLnBrk="1" hangingPunct="1">
              <a:buFontTx/>
              <a:buNone/>
            </a:pPr>
            <a:endParaRPr lang="cs-CZ" altLang="cs-CZ" smtClean="0"/>
          </a:p>
          <a:p>
            <a:pPr marL="627063" indent="-446088" eaLnBrk="1" hangingPunct="1">
              <a:buFontTx/>
              <a:buBlip>
                <a:blip r:embed="rId2"/>
              </a:buBlip>
            </a:pPr>
            <a:r>
              <a:rPr lang="cs-CZ" altLang="cs-CZ" sz="2600" smtClean="0"/>
              <a:t>v některých případech </a:t>
            </a:r>
            <a:r>
              <a:rPr lang="cs-CZ" altLang="cs-CZ" sz="2600" b="1" smtClean="0"/>
              <a:t>nelze zjistit východiska</a:t>
            </a:r>
            <a:r>
              <a:rPr lang="cs-CZ" altLang="cs-CZ" sz="2600" smtClean="0"/>
              <a:t>:</a:t>
            </a:r>
          </a:p>
          <a:p>
            <a:pPr marL="1177925" lvl="1" indent="-371475" eaLnBrk="1" hangingPunct="1">
              <a:buFontTx/>
              <a:buChar char="-"/>
            </a:pPr>
            <a:r>
              <a:rPr lang="cs-CZ" altLang="cs-CZ" sz="2000" smtClean="0"/>
              <a:t>neidentifikovatelné  základy rodných jmen </a:t>
            </a:r>
          </a:p>
          <a:p>
            <a:pPr marL="1177925" lvl="1" indent="-371475" eaLnBrk="1" hangingPunct="1">
              <a:buFontTx/>
              <a:buChar char="-"/>
            </a:pPr>
            <a:r>
              <a:rPr lang="cs-CZ" altLang="cs-CZ" sz="2000" smtClean="0"/>
              <a:t>více možných základů</a:t>
            </a:r>
          </a:p>
          <a:p>
            <a:pPr marL="1177925" lvl="1" indent="-371475" eaLnBrk="1" hangingPunct="1">
              <a:buFontTx/>
              <a:buNone/>
            </a:pPr>
            <a:endParaRPr lang="cs-CZ" altLang="cs-CZ" sz="800" smtClean="0"/>
          </a:p>
          <a:p>
            <a:pPr marL="627063" indent="-446088" eaLnBrk="1" hangingPunct="1">
              <a:buFontTx/>
              <a:buBlip>
                <a:blip r:embed="rId2"/>
              </a:buBlip>
            </a:pPr>
            <a:r>
              <a:rPr lang="cs-CZ" altLang="cs-CZ" sz="2600" smtClean="0"/>
              <a:t>výjimečně nelze </a:t>
            </a:r>
            <a:r>
              <a:rPr lang="cs-CZ" altLang="cs-CZ" sz="2600" b="1" smtClean="0"/>
              <a:t>určit přirozený rod nositele</a:t>
            </a:r>
            <a:r>
              <a:rPr lang="cs-CZ" altLang="cs-CZ" sz="2600" smtClean="0"/>
              <a:t> HYP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1936750"/>
            <a:ext cx="8229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cs-CZ" altLang="cs-CZ" i="0"/>
              <a:t>Tradiční přístup vznikají vzhledem k vlastnostem materiálu </a:t>
            </a:r>
            <a:r>
              <a:rPr lang="cs-CZ" altLang="cs-CZ" b="1" i="0"/>
              <a:t>potíže</a:t>
            </a:r>
            <a:r>
              <a:rPr lang="cs-CZ" altLang="cs-CZ" i="0"/>
              <a:t>:</a:t>
            </a:r>
            <a:endParaRPr lang="cs-CZ" altLang="cs-CZ" sz="1800" i="0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600450" y="1157288"/>
            <a:ext cx="5086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800" b="1" i="0">
                <a:solidFill>
                  <a:schemeClr val="tx2"/>
                </a:solidFill>
              </a:rPr>
              <a:t>- slovotvorné základy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457200" y="4525963"/>
            <a:ext cx="5086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200" b="1" i="0"/>
              <a:t>Slovotvorné základy: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935038" y="5105400"/>
            <a:ext cx="7751762" cy="150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tabLst>
                <a:tab pos="180975" algn="l"/>
              </a:tabLs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cs-CZ" altLang="cs-CZ" b="1" i="0">
                <a:solidFill>
                  <a:schemeClr val="hlink"/>
                </a:solidFill>
              </a:rPr>
              <a:t>  plné</a:t>
            </a:r>
            <a:r>
              <a:rPr lang="cs-CZ" altLang="cs-CZ" b="1" i="0"/>
              <a:t> </a:t>
            </a:r>
            <a:r>
              <a:rPr lang="cs-CZ" altLang="cs-CZ" sz="1800" i="0"/>
              <a:t>(</a:t>
            </a:r>
            <a:r>
              <a:rPr lang="cs-CZ" altLang="cs-CZ" sz="1800"/>
              <a:t>Jana</a:t>
            </a:r>
            <a:r>
              <a:rPr lang="cs-CZ" altLang="cs-CZ" sz="1800" i="0"/>
              <a:t>, </a:t>
            </a:r>
            <a:r>
              <a:rPr lang="cs-CZ" altLang="cs-CZ" sz="1800"/>
              <a:t>Miroslav</a:t>
            </a:r>
            <a:r>
              <a:rPr lang="cs-CZ" altLang="cs-CZ" sz="1800" i="0"/>
              <a:t>)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cs-CZ" altLang="cs-CZ" b="1" i="0">
                <a:solidFill>
                  <a:schemeClr val="hlink"/>
                </a:solidFill>
              </a:rPr>
              <a:t>  obměněné </a:t>
            </a:r>
            <a:r>
              <a:rPr lang="cs-CZ" altLang="cs-CZ" sz="1800" i="0"/>
              <a:t>(</a:t>
            </a:r>
            <a:r>
              <a:rPr lang="cs-CZ" altLang="cs-CZ" sz="1800"/>
              <a:t>Jáňa</a:t>
            </a:r>
            <a:r>
              <a:rPr lang="cs-CZ" altLang="cs-CZ" sz="1800" i="0"/>
              <a:t>, </a:t>
            </a:r>
            <a:r>
              <a:rPr lang="cs-CZ" altLang="cs-CZ" sz="1800"/>
              <a:t>Mirek</a:t>
            </a:r>
            <a:r>
              <a:rPr lang="cs-CZ" altLang="cs-CZ" sz="1800" i="0"/>
              <a:t>)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cs-CZ" altLang="cs-CZ" b="1" i="0">
                <a:solidFill>
                  <a:schemeClr val="hlink"/>
                </a:solidFill>
              </a:rPr>
              <a:t>  základy s hypokoristickým formantem</a:t>
            </a:r>
            <a:r>
              <a:rPr lang="cs-CZ" altLang="cs-CZ" sz="1800" i="0"/>
              <a:t> (</a:t>
            </a:r>
            <a:r>
              <a:rPr lang="cs-CZ" altLang="cs-CZ" sz="1800"/>
              <a:t>Jaňula</a:t>
            </a:r>
            <a:r>
              <a:rPr lang="cs-CZ" altLang="cs-CZ" sz="1800" i="0"/>
              <a:t>, </a:t>
            </a:r>
            <a:r>
              <a:rPr lang="cs-CZ" altLang="cs-CZ" sz="1800"/>
              <a:t>Mireček</a:t>
            </a:r>
            <a:r>
              <a:rPr lang="cs-CZ" altLang="cs-CZ" sz="1800" i="0"/>
              <a:t>)</a:t>
            </a:r>
          </a:p>
          <a:p>
            <a:pPr eaLnBrk="1" hangingPunct="1"/>
            <a:endParaRPr lang="cs-CZ" altLang="cs-CZ" sz="1800" i="0"/>
          </a:p>
        </p:txBody>
      </p:sp>
    </p:spTree>
    <p:extLst>
      <p:ext uri="{BB962C8B-B14F-4D97-AF65-F5344CB8AC3E}">
        <p14:creationId xmlns:p14="http://schemas.microsoft.com/office/powerpoint/2010/main" val="38795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2663"/>
            <a:ext cx="8229600" cy="868362"/>
          </a:xfrm>
        </p:spPr>
        <p:txBody>
          <a:bodyPr/>
          <a:lstStyle/>
          <a:p>
            <a:pPr algn="r" eaLnBrk="1" hangingPunct="1"/>
            <a:r>
              <a:rPr lang="cs-CZ" altLang="cs-CZ" sz="2800" smtClean="0"/>
              <a:t>- </a:t>
            </a:r>
            <a:r>
              <a:rPr lang="cs-CZ" altLang="cs-CZ" sz="2800" b="1" smtClean="0"/>
              <a:t>slovotvorné formanty</a:t>
            </a:r>
          </a:p>
        </p:txBody>
      </p:sp>
      <p:graphicFrame>
        <p:nvGraphicFramePr>
          <p:cNvPr id="41990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2255838"/>
          <a:ext cx="4067175" cy="22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Graf" r:id="rId3" imgW="7277040" imgH="3991065" progId="Excel.Chart.8">
                  <p:embed/>
                </p:oleObj>
              </mc:Choice>
              <mc:Fallback>
                <p:oleObj name="Graf" r:id="rId3" imgW="7277040" imgH="399106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3428" r="19496"/>
                      <a:stretch>
                        <a:fillRect/>
                      </a:stretch>
                    </p:blipFill>
                    <p:spPr bwMode="auto">
                      <a:xfrm>
                        <a:off x="0" y="2255838"/>
                        <a:ext cx="4067175" cy="223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33825" y="1851025"/>
            <a:ext cx="4978400" cy="1116013"/>
          </a:xfrm>
        </p:spPr>
        <p:txBody>
          <a:bodyPr/>
          <a:lstStyle/>
          <a:p>
            <a:pPr marL="446088" indent="-446088" eaLnBrk="1" hangingPunct="1">
              <a:buFontTx/>
              <a:buNone/>
            </a:pPr>
            <a:r>
              <a:rPr lang="cs-CZ" altLang="cs-CZ" sz="2600" smtClean="0">
                <a:solidFill>
                  <a:schemeClr val="hlink"/>
                </a:solidFill>
                <a:cs typeface="Arial" charset="0"/>
              </a:rPr>
              <a:t>→</a:t>
            </a:r>
            <a:r>
              <a:rPr lang="cs-CZ" altLang="cs-CZ" sz="2800" smtClean="0">
                <a:cs typeface="Arial" charset="0"/>
              </a:rPr>
              <a:t> </a:t>
            </a:r>
            <a:r>
              <a:rPr lang="cs-CZ" altLang="cs-CZ" sz="2600" smtClean="0"/>
              <a:t>Mnohé jsou typické pouze pro propriální oblast.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4400" b="1" i="0">
                <a:solidFill>
                  <a:schemeClr val="tx2"/>
                </a:solidFill>
              </a:rPr>
              <a:t>Slovotvorná analýza</a:t>
            </a:r>
            <a:r>
              <a:rPr lang="cs-CZ" altLang="cs-CZ" sz="4400" i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4418013" y="3141663"/>
            <a:ext cx="4494212" cy="267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2600" i="0">
                <a:solidFill>
                  <a:schemeClr val="hlink"/>
                </a:solidFill>
              </a:rPr>
              <a:t>→</a:t>
            </a:r>
            <a:r>
              <a:rPr lang="cs-CZ" altLang="cs-CZ" sz="2600" i="0"/>
              <a:t> Přidávají k základu další příznak - identifikační funkce propria je obohacena o </a:t>
            </a:r>
            <a:r>
              <a:rPr lang="cs-CZ" altLang="cs-CZ" sz="2600" b="1" i="0"/>
              <a:t>funkci expresivní</a:t>
            </a:r>
            <a:r>
              <a:rPr lang="cs-CZ" altLang="cs-CZ" sz="2600" i="0"/>
              <a:t>.</a:t>
            </a:r>
          </a:p>
          <a:p>
            <a:pPr eaLnBrk="1" hangingPunct="1"/>
            <a:endParaRPr lang="cs-CZ" altLang="cs-CZ" sz="2600" i="0"/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792163" y="5487988"/>
            <a:ext cx="80375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600" b="1">
                <a:solidFill>
                  <a:schemeClr val="hlink"/>
                </a:solidFill>
              </a:rPr>
              <a:t>→</a:t>
            </a:r>
            <a:r>
              <a:rPr lang="cs-CZ" altLang="cs-CZ" sz="2800" b="1">
                <a:solidFill>
                  <a:schemeClr val="hlink"/>
                </a:solidFill>
              </a:rPr>
              <a:t> </a:t>
            </a:r>
            <a:r>
              <a:rPr lang="cs-CZ" altLang="cs-CZ" sz="2800" i="0"/>
              <a:t> </a:t>
            </a:r>
            <a:r>
              <a:rPr lang="cs-CZ" altLang="cs-CZ" sz="2600" i="0"/>
              <a:t>Časté je řetězení jednotlivých prostředků za sebou.</a:t>
            </a:r>
          </a:p>
        </p:txBody>
      </p:sp>
    </p:spTree>
    <p:extLst>
      <p:ext uri="{BB962C8B-B14F-4D97-AF65-F5344CB8AC3E}">
        <p14:creationId xmlns:p14="http://schemas.microsoft.com/office/powerpoint/2010/main" val="1868847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19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333375"/>
            <a:ext cx="8229600" cy="1143000"/>
          </a:xfrm>
        </p:spPr>
        <p:txBody>
          <a:bodyPr/>
          <a:lstStyle/>
          <a:p>
            <a:pPr algn="l" eaLnBrk="1" hangingPunct="1"/>
            <a:r>
              <a:rPr lang="cs-CZ" altLang="cs-CZ" b="1" smtClean="0"/>
              <a:t>Deminutivní formanty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1619250"/>
            <a:ext cx="8137525" cy="2386013"/>
          </a:xfrm>
        </p:spPr>
        <p:txBody>
          <a:bodyPr/>
          <a:lstStyle/>
          <a:p>
            <a:pPr marL="446088" indent="-446088" defTabSz="893763" eaLnBrk="1" hangingPunct="1">
              <a:lnSpc>
                <a:spcPct val="90000"/>
              </a:lnSpc>
              <a:buFontTx/>
              <a:buBlip>
                <a:blip r:embed="rId3"/>
              </a:buBlip>
              <a:tabLst>
                <a:tab pos="446088" algn="l"/>
              </a:tabLst>
            </a:pPr>
            <a:r>
              <a:rPr lang="cs-CZ" altLang="cs-CZ" sz="2200" b="1" i="1" smtClean="0"/>
              <a:t>-ka, -ek a -ík</a:t>
            </a:r>
            <a:r>
              <a:rPr lang="cs-CZ" altLang="cs-CZ" sz="2200" smtClean="0"/>
              <a:t>: jedny z nejčastějších slovotvorných prostředků hypokoristik </a:t>
            </a:r>
            <a:r>
              <a:rPr lang="cs-CZ" altLang="cs-CZ" sz="2200" smtClean="0">
                <a:cs typeface="Arial" charset="0"/>
              </a:rPr>
              <a:t>→ </a:t>
            </a:r>
            <a:r>
              <a:rPr lang="cs-CZ" altLang="cs-CZ" sz="2200" smtClean="0"/>
              <a:t> 394 tvarů, tj. </a:t>
            </a:r>
            <a:r>
              <a:rPr lang="cs-CZ" altLang="cs-CZ" sz="2200" b="1" smtClean="0"/>
              <a:t>43 %</a:t>
            </a:r>
            <a:r>
              <a:rPr lang="cs-CZ" altLang="cs-CZ" sz="2200" smtClean="0"/>
              <a:t> z celkového počtu hypokoristik zakončeno na tyto formanty</a:t>
            </a:r>
          </a:p>
          <a:p>
            <a:pPr marL="446088" indent="-446088" defTabSz="893763" eaLnBrk="1" hangingPunct="1">
              <a:lnSpc>
                <a:spcPct val="90000"/>
              </a:lnSpc>
              <a:buFontTx/>
              <a:buNone/>
              <a:tabLst>
                <a:tab pos="446088" algn="l"/>
              </a:tabLst>
            </a:pPr>
            <a:r>
              <a:rPr lang="cs-CZ" altLang="cs-CZ" sz="2200" smtClean="0"/>
              <a:t>	</a:t>
            </a:r>
            <a:r>
              <a:rPr lang="cs-CZ" altLang="cs-CZ" sz="1800" smtClean="0"/>
              <a:t>(př.</a:t>
            </a:r>
            <a:r>
              <a:rPr lang="cs-CZ" altLang="cs-CZ" sz="2200" smtClean="0"/>
              <a:t> </a:t>
            </a:r>
            <a:r>
              <a:rPr lang="cs-CZ" altLang="cs-CZ" sz="1800" i="1" smtClean="0"/>
              <a:t>Janka, Jirka, Tomášek, Pavlík</a:t>
            </a:r>
            <a:r>
              <a:rPr lang="cs-CZ" altLang="cs-CZ" sz="1800" smtClean="0"/>
              <a:t>)</a:t>
            </a:r>
          </a:p>
          <a:p>
            <a:pPr marL="446088" indent="-446088" defTabSz="893763" eaLnBrk="1" hangingPunct="1">
              <a:lnSpc>
                <a:spcPct val="90000"/>
              </a:lnSpc>
              <a:buFontTx/>
              <a:buNone/>
              <a:tabLst>
                <a:tab pos="446088" algn="l"/>
              </a:tabLst>
            </a:pPr>
            <a:endParaRPr lang="cs-CZ" altLang="cs-CZ" sz="1200" smtClean="0">
              <a:cs typeface="Arial" charset="0"/>
            </a:endParaRPr>
          </a:p>
          <a:p>
            <a:pPr marL="446088" indent="-446088" defTabSz="893763" eaLnBrk="1" hangingPunct="1">
              <a:lnSpc>
                <a:spcPct val="90000"/>
              </a:lnSpc>
              <a:buFontTx/>
              <a:buBlip>
                <a:blip r:embed="rId3"/>
              </a:buBlip>
              <a:tabLst>
                <a:tab pos="446088" algn="l"/>
              </a:tabLst>
            </a:pPr>
            <a:r>
              <a:rPr lang="cs-CZ" altLang="cs-CZ" sz="2200" smtClean="0"/>
              <a:t>Vedle zdrobňování slouží i k zařazení hypokoristika k flektivnímu paradigmatu </a:t>
            </a:r>
            <a:r>
              <a:rPr lang="cs-CZ" altLang="cs-CZ" sz="2200" smtClean="0">
                <a:cs typeface="Arial" charset="0"/>
              </a:rPr>
              <a:t>→</a:t>
            </a:r>
            <a:r>
              <a:rPr lang="cs-CZ" altLang="cs-CZ" sz="2200" smtClean="0"/>
              <a:t> mají i gramatickou funkci</a:t>
            </a:r>
            <a:endParaRPr lang="cs-CZ" altLang="cs-CZ" sz="2800" smtClean="0"/>
          </a:p>
          <a:p>
            <a:pPr marL="446088" indent="-446088" defTabSz="893763" eaLnBrk="1" hangingPunct="1">
              <a:lnSpc>
                <a:spcPct val="90000"/>
              </a:lnSpc>
              <a:buFontTx/>
              <a:buNone/>
              <a:tabLst>
                <a:tab pos="446088" algn="l"/>
              </a:tabLst>
            </a:pPr>
            <a:endParaRPr lang="cs-CZ" altLang="cs-CZ" sz="2800" smtClean="0"/>
          </a:p>
        </p:txBody>
      </p:sp>
      <p:graphicFrame>
        <p:nvGraphicFramePr>
          <p:cNvPr id="10245" name="Object 19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912938"/>
          <a:ext cx="4038600" cy="200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Graf" r:id="rId4" imgW="6648480" imgH="3305265" progId="Excel.Chart.8">
                  <p:embed/>
                </p:oleObj>
              </mc:Choice>
              <mc:Fallback>
                <p:oleObj name="Graf" r:id="rId4" imgW="6648480" imgH="3305265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3129" t="9843" r="15565" b="31937"/>
                      <a:stretch>
                        <a:fillRect/>
                      </a:stretch>
                    </p:blipFill>
                    <p:spPr bwMode="auto">
                      <a:xfrm>
                        <a:off x="4648200" y="1912938"/>
                        <a:ext cx="4038600" cy="200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19113" y="4022725"/>
            <a:ext cx="4989512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600" b="1" i="0" u="sng"/>
              <a:t>Sekundární deminutiva</a:t>
            </a:r>
            <a:r>
              <a:rPr lang="cs-CZ" altLang="cs-CZ" sz="2600" i="0"/>
              <a:t> 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cs-CZ" altLang="cs-CZ" sz="2000" i="0"/>
              <a:t>-</a:t>
            </a:r>
            <a:r>
              <a:rPr lang="cs-CZ" altLang="cs-CZ" sz="2000"/>
              <a:t>ečka/-ička</a:t>
            </a:r>
            <a:r>
              <a:rPr lang="cs-CZ" altLang="cs-CZ" sz="2000" i="0"/>
              <a:t>, </a:t>
            </a:r>
            <a:r>
              <a:rPr lang="cs-CZ" altLang="cs-CZ" sz="2000"/>
              <a:t>-eček/-íček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cs-CZ" altLang="cs-CZ" sz="2000" i="0"/>
              <a:t>mnohem více expresivnější </a:t>
            </a:r>
          </a:p>
          <a:p>
            <a:pPr eaLnBrk="1" hangingPunct="1">
              <a:buFontTx/>
              <a:buBlip>
                <a:blip r:embed="rId3"/>
              </a:buBlip>
            </a:pPr>
            <a:r>
              <a:rPr lang="cs-CZ" altLang="cs-CZ" sz="2000" i="0"/>
              <a:t>poměr: 83,8 % : 16,2 %. </a:t>
            </a:r>
          </a:p>
          <a:p>
            <a:pPr eaLnBrk="1" hangingPunct="1"/>
            <a:r>
              <a:rPr lang="cs-CZ" altLang="cs-CZ" sz="1800" i="0"/>
              <a:t>	(př. </a:t>
            </a:r>
            <a:r>
              <a:rPr lang="cs-CZ" altLang="cs-CZ" sz="1800"/>
              <a:t>Mirečka, Hanička, Daneček, Petříček</a:t>
            </a:r>
            <a:r>
              <a:rPr lang="cs-CZ" altLang="cs-CZ" sz="1800" i="0"/>
              <a:t>)</a:t>
            </a:r>
          </a:p>
          <a:p>
            <a:pPr eaLnBrk="1" hangingPunct="1"/>
            <a:endParaRPr lang="cs-CZ" altLang="cs-CZ" sz="1800" i="0"/>
          </a:p>
        </p:txBody>
      </p:sp>
      <p:sp>
        <p:nvSpPr>
          <p:cNvPr id="10246" name="Text Box 20"/>
          <p:cNvSpPr txBox="1">
            <a:spLocks noChangeArrowheads="1"/>
          </p:cNvSpPr>
          <p:nvPr/>
        </p:nvSpPr>
        <p:spPr bwMode="auto">
          <a:xfrm>
            <a:off x="1008063" y="5883275"/>
            <a:ext cx="6264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1800" i="0"/>
          </a:p>
        </p:txBody>
      </p:sp>
    </p:spTree>
    <p:extLst>
      <p:ext uri="{BB962C8B-B14F-4D97-AF65-F5344CB8AC3E}">
        <p14:creationId xmlns:p14="http://schemas.microsoft.com/office/powerpoint/2010/main" val="22018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229600" cy="927100"/>
          </a:xfrm>
        </p:spPr>
        <p:txBody>
          <a:bodyPr/>
          <a:lstStyle/>
          <a:p>
            <a:pPr algn="l" eaLnBrk="1" hangingPunct="1"/>
            <a:r>
              <a:rPr lang="cs-CZ" altLang="cs-CZ" b="1" smtClean="0"/>
              <a:t>Krácení jmen</a:t>
            </a:r>
            <a:endParaRPr lang="cs-CZ" altLang="cs-CZ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7700" y="2781300"/>
            <a:ext cx="8039100" cy="2771775"/>
          </a:xfrm>
        </p:spPr>
        <p:txBody>
          <a:bodyPr>
            <a:normAutofit lnSpcReduction="10000"/>
          </a:bodyPr>
          <a:lstStyle/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2400" b="1" i="1" smtClean="0">
                <a:solidFill>
                  <a:schemeClr val="hlink"/>
                </a:solidFill>
              </a:rPr>
              <a:t>-a/‘a</a:t>
            </a:r>
            <a:r>
              <a:rPr lang="cs-CZ" altLang="cs-CZ" sz="2400" i="1" smtClean="0"/>
              <a:t> : </a:t>
            </a:r>
            <a:r>
              <a:rPr lang="cs-CZ" altLang="cs-CZ" sz="2400" smtClean="0"/>
              <a:t>hlavním formantem (140 dokladů; </a:t>
            </a:r>
            <a:r>
              <a:rPr lang="cs-CZ" altLang="cs-CZ" sz="1800" i="1" smtClean="0"/>
              <a:t>Stáňa, Vojta</a:t>
            </a:r>
            <a:r>
              <a:rPr lang="cs-CZ" altLang="cs-CZ" sz="2400" smtClean="0"/>
              <a:t>)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2400" b="1" i="1" smtClean="0">
                <a:solidFill>
                  <a:schemeClr val="hlink"/>
                </a:solidFill>
              </a:rPr>
              <a:t>                -i</a:t>
            </a:r>
            <a:r>
              <a:rPr lang="cs-CZ" altLang="cs-CZ" sz="2400" smtClean="0"/>
              <a:t> a </a:t>
            </a:r>
            <a:r>
              <a:rPr lang="cs-CZ" altLang="cs-CZ" sz="2400" b="1" i="1" smtClean="0">
                <a:solidFill>
                  <a:schemeClr val="hlink"/>
                </a:solidFill>
              </a:rPr>
              <a:t>-y</a:t>
            </a:r>
            <a:r>
              <a:rPr lang="cs-CZ" altLang="cs-CZ" sz="2400" i="1" smtClean="0"/>
              <a:t> : </a:t>
            </a:r>
            <a:r>
              <a:rPr lang="cs-CZ" altLang="cs-CZ" sz="2400" smtClean="0"/>
              <a:t>rozmach především v poslední době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2400" smtClean="0"/>
              <a:t>                           (dohromady</a:t>
            </a:r>
            <a:r>
              <a:rPr lang="cs-CZ" altLang="cs-CZ" sz="2400" i="1" smtClean="0"/>
              <a:t> </a:t>
            </a:r>
            <a:r>
              <a:rPr lang="cs-CZ" altLang="cs-CZ" sz="2400" smtClean="0"/>
              <a:t>145 dokladů; </a:t>
            </a:r>
            <a:r>
              <a:rPr lang="cs-CZ" altLang="cs-CZ" sz="1800" i="1" smtClean="0"/>
              <a:t>Jani, Lubi</a:t>
            </a:r>
            <a:r>
              <a:rPr lang="cs-CZ" altLang="cs-CZ" sz="2400" smtClean="0"/>
              <a:t>)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2400" b="1" i="1" smtClean="0">
                <a:solidFill>
                  <a:schemeClr val="hlink"/>
                </a:solidFill>
              </a:rPr>
              <a:t>                               -Ø</a:t>
            </a:r>
            <a:r>
              <a:rPr lang="cs-CZ" altLang="cs-CZ" sz="2400" i="1" smtClean="0"/>
              <a:t> : </a:t>
            </a:r>
            <a:r>
              <a:rPr lang="cs-CZ" altLang="cs-CZ" sz="2400" smtClean="0"/>
              <a:t>mechanické krácení (41 dokladů;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1800" i="1" smtClean="0"/>
              <a:t>                                                   Iren, Tom</a:t>
            </a:r>
            <a:r>
              <a:rPr lang="cs-CZ" altLang="cs-CZ" sz="2400" smtClean="0"/>
              <a:t>)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2400" b="1" i="1" smtClean="0">
                <a:solidFill>
                  <a:schemeClr val="hlink"/>
                </a:solidFill>
              </a:rPr>
              <a:t>                                       -u</a:t>
            </a:r>
            <a:r>
              <a:rPr lang="cs-CZ" altLang="cs-CZ" sz="2400" smtClean="0"/>
              <a:t> : okrajový způsob (13 dokladů;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r>
              <a:rPr lang="cs-CZ" altLang="cs-CZ" sz="1800" smtClean="0"/>
              <a:t>                                                           </a:t>
            </a:r>
            <a:r>
              <a:rPr lang="cs-CZ" altLang="cs-CZ" sz="1800" i="1" smtClean="0"/>
              <a:t>Kiku, Fanu</a:t>
            </a:r>
            <a:r>
              <a:rPr lang="cs-CZ" altLang="cs-CZ" sz="1800" smtClean="0"/>
              <a:t>)</a:t>
            </a:r>
          </a:p>
          <a:p>
            <a:pPr marL="3232150" indent="-3232150" eaLnBrk="1" hangingPunct="1">
              <a:buFontTx/>
              <a:buNone/>
              <a:tabLst>
                <a:tab pos="2509838" algn="l"/>
              </a:tabLst>
            </a:pPr>
            <a:endParaRPr lang="cs-CZ" altLang="cs-CZ" sz="1800" smtClean="0"/>
          </a:p>
        </p:txBody>
      </p:sp>
      <p:graphicFrame>
        <p:nvGraphicFramePr>
          <p:cNvPr id="11270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142875" y="4332288"/>
          <a:ext cx="3311525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Graf" r:id="rId3" imgW="6648480" imgH="3305265" progId="Excel.Chart.8">
                  <p:embed/>
                </p:oleObj>
              </mc:Choice>
              <mc:Fallback>
                <p:oleObj name="Graf" r:id="rId3" imgW="6648480" imgH="330526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4962" r="25117"/>
                      <a:stretch>
                        <a:fillRect/>
                      </a:stretch>
                    </p:blipFill>
                    <p:spPr bwMode="auto">
                      <a:xfrm>
                        <a:off x="142875" y="4332288"/>
                        <a:ext cx="3311525" cy="164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457200" y="1584325"/>
            <a:ext cx="80391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2400" i="0"/>
              <a:t>Druhá z hlavních tendencí ve slovotvorbě HYP:  celkem 339 tvarů </a:t>
            </a:r>
            <a:r>
              <a:rPr lang="cs-CZ" altLang="cs-CZ" sz="2400" b="1" i="0"/>
              <a:t>– 37 %</a:t>
            </a:r>
            <a:r>
              <a:rPr lang="cs-CZ" altLang="cs-CZ" sz="2400" i="0"/>
              <a:t> z celkového počtu hypokoristik</a:t>
            </a:r>
          </a:p>
          <a:p>
            <a:pPr eaLnBrk="1" hangingPunct="1"/>
            <a:endParaRPr lang="cs-CZ" altLang="cs-CZ" sz="2400" i="0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024188" y="5878513"/>
            <a:ext cx="64801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i="0"/>
              <a:t>Všechny formanty derivují od jmen obou rodů.</a:t>
            </a:r>
          </a:p>
        </p:txBody>
      </p:sp>
    </p:spTree>
    <p:extLst>
      <p:ext uri="{BB962C8B-B14F-4D97-AF65-F5344CB8AC3E}">
        <p14:creationId xmlns:p14="http://schemas.microsoft.com/office/powerpoint/2010/main" val="372034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404813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b="1" smtClean="0"/>
              <a:t>Charakteristické formanty </a:t>
            </a:r>
            <a:br>
              <a:rPr lang="cs-CZ" altLang="cs-CZ" b="1" smtClean="0"/>
            </a:br>
            <a:r>
              <a:rPr lang="cs-CZ" altLang="cs-CZ" sz="3600" b="1" smtClean="0"/>
              <a:t>pro tvoření HYP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24063"/>
            <a:ext cx="8435975" cy="4608512"/>
          </a:xfrm>
        </p:spPr>
        <p:txBody>
          <a:bodyPr>
            <a:normAutofit fontScale="92500"/>
          </a:bodyPr>
          <a:lstStyle/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Š-ové</a:t>
            </a:r>
            <a:r>
              <a:rPr lang="cs-CZ" altLang="cs-CZ" sz="2400" smtClean="0">
                <a:solidFill>
                  <a:schemeClr val="hlink"/>
                </a:solidFill>
              </a:rPr>
              <a:t> </a:t>
            </a:r>
            <a:r>
              <a:rPr lang="cs-CZ" altLang="cs-CZ" sz="2400" smtClean="0"/>
              <a:t>formanty (</a:t>
            </a:r>
            <a:r>
              <a:rPr lang="cs-CZ" altLang="cs-CZ" sz="2400" i="1" smtClean="0"/>
              <a:t>-aš, -iš, -oš, -ouš/-uš, -uša/-uše</a:t>
            </a:r>
            <a:r>
              <a:rPr lang="cs-CZ" altLang="cs-CZ" sz="2400" smtClean="0"/>
              <a:t>)</a:t>
            </a:r>
            <a:r>
              <a:rPr lang="cs-CZ" altLang="cs-CZ" sz="2400" i="1" smtClean="0"/>
              <a:t> </a:t>
            </a:r>
            <a:r>
              <a:rPr lang="cs-CZ" altLang="cs-CZ" sz="2400" smtClean="0"/>
              <a:t>– </a:t>
            </a:r>
            <a:r>
              <a:rPr lang="cs-CZ" altLang="cs-CZ" sz="2400" b="1" i="1" smtClean="0"/>
              <a:t>26,5 %</a:t>
            </a:r>
          </a:p>
          <a:p>
            <a:pPr marL="180975" indent="-180975" eaLnBrk="1" hangingPunct="1">
              <a:buClr>
                <a:schemeClr val="accent2"/>
              </a:buClr>
            </a:pPr>
            <a:endParaRPr lang="cs-CZ" altLang="cs-CZ" sz="1200" i="1" smtClean="0"/>
          </a:p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N-ové</a:t>
            </a:r>
            <a:r>
              <a:rPr lang="cs-CZ" altLang="cs-CZ" sz="2400" smtClean="0">
                <a:solidFill>
                  <a:schemeClr val="hlink"/>
                </a:solidFill>
              </a:rPr>
              <a:t> </a:t>
            </a:r>
            <a:r>
              <a:rPr lang="cs-CZ" altLang="cs-CZ" sz="2400" smtClean="0"/>
              <a:t>formanty (</a:t>
            </a:r>
            <a:r>
              <a:rPr lang="cs-CZ" altLang="cs-CZ" sz="2400" i="1" smtClean="0"/>
              <a:t>-ena, -i/yn, -i/yna, -una, -n/ňa</a:t>
            </a:r>
            <a:r>
              <a:rPr lang="cs-CZ" altLang="cs-CZ" sz="2400" smtClean="0"/>
              <a:t>) –</a:t>
            </a:r>
            <a:r>
              <a:rPr lang="cs-CZ" altLang="cs-CZ" sz="2400" i="1" smtClean="0"/>
              <a:t> </a:t>
            </a:r>
            <a:r>
              <a:rPr lang="cs-CZ" altLang="cs-CZ" sz="2400" b="1" i="1" smtClean="0"/>
              <a:t>24,9 %</a:t>
            </a:r>
          </a:p>
          <a:p>
            <a:pPr marL="180975" indent="-180975" eaLnBrk="1" hangingPunct="1">
              <a:buClr>
                <a:schemeClr val="accent2"/>
              </a:buClr>
            </a:pPr>
            <a:endParaRPr lang="cs-CZ" altLang="cs-CZ" sz="1200" smtClean="0"/>
          </a:p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L-ové</a:t>
            </a:r>
            <a:r>
              <a:rPr lang="cs-CZ" altLang="cs-CZ" sz="2400" i="1" smtClean="0">
                <a:solidFill>
                  <a:schemeClr val="hlink"/>
                </a:solidFill>
              </a:rPr>
              <a:t> </a:t>
            </a:r>
            <a:r>
              <a:rPr lang="cs-CZ" altLang="cs-CZ" sz="2400" smtClean="0"/>
              <a:t>formanty(</a:t>
            </a:r>
            <a:r>
              <a:rPr lang="cs-CZ" altLang="cs-CZ" sz="2400" i="1" smtClean="0"/>
              <a:t>-ula/-ule</a:t>
            </a:r>
            <a:r>
              <a:rPr lang="cs-CZ" altLang="cs-CZ" sz="2400" smtClean="0"/>
              <a:t>)</a:t>
            </a:r>
            <a:r>
              <a:rPr lang="cs-CZ" altLang="cs-CZ" sz="2400" i="1" smtClean="0"/>
              <a:t> </a:t>
            </a:r>
            <a:r>
              <a:rPr lang="cs-CZ" altLang="cs-CZ" sz="2400" smtClean="0"/>
              <a:t>– </a:t>
            </a:r>
            <a:r>
              <a:rPr lang="cs-CZ" altLang="cs-CZ" sz="2400" b="1" i="1" smtClean="0"/>
              <a:t>13,3 %</a:t>
            </a:r>
          </a:p>
          <a:p>
            <a:pPr marL="180975" indent="-180975" eaLnBrk="1" hangingPunct="1">
              <a:buClr>
                <a:schemeClr val="accent2"/>
              </a:buClr>
            </a:pPr>
            <a:endParaRPr lang="cs-CZ" altLang="cs-CZ" sz="1200" smtClean="0"/>
          </a:p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-ča</a:t>
            </a:r>
            <a:r>
              <a:rPr lang="cs-CZ" altLang="cs-CZ" sz="2400" smtClean="0"/>
              <a:t> – </a:t>
            </a:r>
            <a:r>
              <a:rPr lang="cs-CZ" altLang="cs-CZ" sz="2400" b="1" i="1" smtClean="0"/>
              <a:t>11,7 %</a:t>
            </a:r>
            <a:endParaRPr lang="cs-CZ" altLang="cs-CZ" sz="2400" smtClean="0"/>
          </a:p>
          <a:p>
            <a:pPr marL="180975" indent="-180975" eaLnBrk="1" hangingPunct="1">
              <a:buClr>
                <a:schemeClr val="accent2"/>
              </a:buClr>
            </a:pPr>
            <a:endParaRPr lang="cs-CZ" altLang="cs-CZ" sz="1200" smtClean="0"/>
          </a:p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-d/ďa</a:t>
            </a:r>
            <a:r>
              <a:rPr lang="cs-CZ" altLang="cs-CZ" sz="2400" smtClean="0"/>
              <a:t> – </a:t>
            </a:r>
            <a:r>
              <a:rPr lang="cs-CZ" altLang="cs-CZ" sz="2400" b="1" i="1" smtClean="0"/>
              <a:t>10,9 %</a:t>
            </a:r>
            <a:endParaRPr lang="cs-CZ" altLang="cs-CZ" sz="2400" smtClean="0"/>
          </a:p>
          <a:p>
            <a:pPr marL="180975" indent="-180975" eaLnBrk="1" hangingPunct="1">
              <a:buClr>
                <a:schemeClr val="accent2"/>
              </a:buClr>
            </a:pPr>
            <a:endParaRPr lang="cs-CZ" altLang="cs-CZ" sz="1200" smtClean="0"/>
          </a:p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-ja</a:t>
            </a:r>
            <a:r>
              <a:rPr lang="cs-CZ" altLang="cs-CZ" sz="2400" b="1" i="1" smtClean="0"/>
              <a:t> </a:t>
            </a:r>
            <a:r>
              <a:rPr lang="cs-CZ" altLang="cs-CZ" sz="2400" smtClean="0"/>
              <a:t>–</a:t>
            </a:r>
            <a:r>
              <a:rPr lang="cs-CZ" altLang="cs-CZ" sz="2400" b="1" i="1" smtClean="0"/>
              <a:t> 8,2 %</a:t>
            </a:r>
            <a:endParaRPr lang="cs-CZ" altLang="cs-CZ" sz="2400" smtClean="0"/>
          </a:p>
          <a:p>
            <a:pPr marL="180975" indent="-180975" eaLnBrk="1" hangingPunct="1">
              <a:buClr>
                <a:schemeClr val="accent2"/>
              </a:buClr>
            </a:pPr>
            <a:endParaRPr lang="cs-CZ" altLang="cs-CZ" sz="1200" smtClean="0"/>
          </a:p>
          <a:p>
            <a:pPr marL="180975" indent="-180975" eaLnBrk="1" hangingPunct="1">
              <a:buClr>
                <a:schemeClr val="accent2"/>
              </a:buClr>
            </a:pPr>
            <a:r>
              <a:rPr lang="cs-CZ" altLang="cs-CZ" sz="2400" b="1" i="1" smtClean="0">
                <a:solidFill>
                  <a:schemeClr val="hlink"/>
                </a:solidFill>
              </a:rPr>
              <a:t>S-ové </a:t>
            </a:r>
            <a:r>
              <a:rPr lang="cs-CZ" altLang="cs-CZ" sz="2400" smtClean="0"/>
              <a:t>formanty (</a:t>
            </a:r>
            <a:r>
              <a:rPr lang="cs-CZ" altLang="cs-CZ" sz="2400" i="1" smtClean="0"/>
              <a:t>-as, -es, -i/ys, -os, -us</a:t>
            </a:r>
            <a:r>
              <a:rPr lang="cs-CZ" altLang="cs-CZ" sz="2400" smtClean="0"/>
              <a:t>) – </a:t>
            </a:r>
            <a:r>
              <a:rPr lang="cs-CZ" altLang="cs-CZ" sz="2400" b="1" i="1" smtClean="0"/>
              <a:t>4,5 %</a:t>
            </a:r>
          </a:p>
        </p:txBody>
      </p:sp>
      <p:graphicFrame>
        <p:nvGraphicFramePr>
          <p:cNvPr id="4506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873500" y="3824288"/>
          <a:ext cx="4719638" cy="210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Graf" r:id="rId3" imgW="5667300" imgH="2533740" progId="Excel.Chart.8">
                  <p:embed/>
                </p:oleObj>
              </mc:Choice>
              <mc:Fallback>
                <p:oleObj name="Graf" r:id="rId3" imgW="5667300" imgH="253374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3824288"/>
                        <a:ext cx="4719638" cy="210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430213" y="1782763"/>
            <a:ext cx="843597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15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50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/>
              <a:t>Sufixy s nízkou frekvencí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417638"/>
            <a:ext cx="7669212" cy="1331912"/>
          </a:xfrm>
        </p:spPr>
        <p:txBody>
          <a:bodyPr/>
          <a:lstStyle/>
          <a:p>
            <a:pPr marL="361950" indent="-361950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>
                <a:cs typeface="Arial" charset="0"/>
              </a:rPr>
              <a:t>→ tvoří obvykle více expresivní formace</a:t>
            </a:r>
            <a:r>
              <a:rPr lang="cs-CZ" altLang="cs-CZ" sz="2400" smtClean="0"/>
              <a:t>: </a:t>
            </a:r>
            <a:r>
              <a:rPr lang="cs-CZ" altLang="cs-CZ" sz="2400" b="1" i="1" smtClean="0"/>
              <a:t>-ák</a:t>
            </a:r>
            <a:r>
              <a:rPr lang="cs-CZ" altLang="cs-CZ" sz="2400" i="1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Mišák</a:t>
            </a:r>
            <a:r>
              <a:rPr lang="cs-CZ" altLang="cs-CZ" sz="1800" smtClean="0"/>
              <a:t>)</a:t>
            </a:r>
            <a:r>
              <a:rPr lang="cs-CZ" altLang="cs-CZ" sz="2400" smtClean="0"/>
              <a:t>, </a:t>
            </a:r>
            <a:r>
              <a:rPr lang="cs-CZ" altLang="cs-CZ" sz="2400" b="1" i="1" smtClean="0"/>
              <a:t>-ál</a:t>
            </a:r>
            <a:r>
              <a:rPr lang="cs-CZ" altLang="cs-CZ" sz="2400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Zdenál</a:t>
            </a:r>
            <a:r>
              <a:rPr lang="cs-CZ" altLang="cs-CZ" sz="1800" smtClean="0"/>
              <a:t>)</a:t>
            </a:r>
            <a:r>
              <a:rPr lang="cs-CZ" altLang="cs-CZ" sz="2400" smtClean="0"/>
              <a:t>, </a:t>
            </a:r>
            <a:r>
              <a:rPr lang="cs-CZ" altLang="cs-CZ" sz="2400" b="1" i="1" smtClean="0"/>
              <a:t>-ca: </a:t>
            </a:r>
            <a:r>
              <a:rPr lang="cs-CZ" altLang="cs-CZ" sz="2400" i="1" smtClean="0"/>
              <a:t>-c-ek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Toncek</a:t>
            </a:r>
            <a:r>
              <a:rPr lang="cs-CZ" altLang="cs-CZ" sz="1800" smtClean="0"/>
              <a:t>)</a:t>
            </a:r>
            <a:r>
              <a:rPr lang="cs-CZ" altLang="cs-CZ" sz="2400" smtClean="0"/>
              <a:t>, </a:t>
            </a:r>
            <a:r>
              <a:rPr lang="cs-CZ" altLang="cs-CZ" sz="2400" b="1" i="1" smtClean="0"/>
              <a:t>-ec</a:t>
            </a:r>
            <a:r>
              <a:rPr lang="cs-CZ" altLang="cs-CZ" sz="2400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Vlastec</a:t>
            </a:r>
            <a:r>
              <a:rPr lang="cs-CZ" altLang="cs-CZ" sz="1800" smtClean="0"/>
              <a:t>)</a:t>
            </a:r>
            <a:r>
              <a:rPr lang="cs-CZ" altLang="cs-CZ" sz="2400" smtClean="0"/>
              <a:t>, </a:t>
            </a:r>
            <a:r>
              <a:rPr lang="cs-CZ" altLang="cs-CZ" sz="2400" b="1" i="1" smtClean="0"/>
              <a:t>-o</a:t>
            </a:r>
            <a:r>
              <a:rPr lang="cs-CZ" altLang="cs-CZ" sz="2400" b="1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Radko, Pepíno</a:t>
            </a:r>
            <a:r>
              <a:rPr lang="cs-CZ" altLang="cs-CZ" sz="1800" smtClean="0"/>
              <a:t>)</a:t>
            </a:r>
            <a:r>
              <a:rPr lang="cs-CZ" altLang="cs-CZ" sz="2400" smtClean="0"/>
              <a:t>, </a:t>
            </a:r>
            <a:r>
              <a:rPr lang="cs-CZ" altLang="cs-CZ" sz="2400" b="1" i="1" smtClean="0"/>
              <a:t>-our</a:t>
            </a:r>
            <a:r>
              <a:rPr lang="cs-CZ" altLang="cs-CZ" sz="2400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Lucour</a:t>
            </a:r>
            <a:r>
              <a:rPr lang="cs-CZ" altLang="cs-CZ" sz="2400" smtClean="0"/>
              <a:t>), </a:t>
            </a:r>
            <a:r>
              <a:rPr lang="cs-CZ" altLang="cs-CZ" sz="2400" b="1" i="1" smtClean="0"/>
              <a:t>-la: </a:t>
            </a:r>
            <a:r>
              <a:rPr lang="cs-CZ" altLang="cs-CZ" sz="2400" i="1" smtClean="0"/>
              <a:t>-l-ánka</a:t>
            </a:r>
            <a:r>
              <a:rPr lang="cs-CZ" altLang="cs-CZ" sz="2400" b="1" i="1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Petlánka</a:t>
            </a:r>
            <a:r>
              <a:rPr lang="cs-CZ" altLang="cs-CZ" sz="1800" smtClean="0"/>
              <a:t>)</a:t>
            </a:r>
            <a:r>
              <a:rPr lang="cs-CZ" altLang="cs-CZ" sz="2400" smtClean="0"/>
              <a:t>, </a:t>
            </a:r>
            <a:r>
              <a:rPr lang="cs-CZ" altLang="cs-CZ" sz="2400" b="1" i="1" smtClean="0"/>
              <a:t>-dl</a:t>
            </a:r>
            <a:r>
              <a:rPr lang="cs-CZ" altLang="cs-CZ" sz="2400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Kadl</a:t>
            </a:r>
            <a:r>
              <a:rPr lang="cs-CZ" altLang="cs-CZ" sz="1800" smtClean="0"/>
              <a:t>, </a:t>
            </a:r>
            <a:r>
              <a:rPr lang="cs-CZ" altLang="cs-CZ" sz="1800" i="1" smtClean="0"/>
              <a:t>Hedl</a:t>
            </a:r>
            <a:r>
              <a:rPr lang="cs-CZ" altLang="cs-CZ" sz="1800" smtClean="0"/>
              <a:t>)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2982913"/>
            <a:ext cx="53292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600" b="1" i="0">
                <a:solidFill>
                  <a:schemeClr val="hlink"/>
                </a:solidFill>
              </a:rPr>
              <a:t>Kvazistylizace: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87338" y="3471863"/>
            <a:ext cx="8399462" cy="338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2788" indent="-35083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chemeClr val="accent2"/>
              </a:buClr>
              <a:buFontTx/>
              <a:buChar char="•"/>
            </a:pPr>
            <a:r>
              <a:rPr lang="cs-CZ" altLang="cs-CZ" sz="2400" i="0" u="sng"/>
              <a:t>Cizí sufix a český základ</a:t>
            </a:r>
            <a:r>
              <a:rPr lang="cs-CZ" altLang="cs-CZ" sz="2400" i="0"/>
              <a:t> </a:t>
            </a:r>
            <a:r>
              <a:rPr lang="cs-CZ" altLang="cs-CZ" sz="2400" i="0">
                <a:cs typeface="Arial" charset="0"/>
              </a:rPr>
              <a:t>→</a:t>
            </a:r>
            <a:r>
              <a:rPr lang="cs-CZ" altLang="cs-CZ" sz="2400" i="0"/>
              <a:t> neobvyklé kvazistylizace: </a:t>
            </a:r>
            <a:r>
              <a:rPr lang="cs-CZ" altLang="cs-CZ" sz="2400" b="1"/>
              <a:t>-ie</a:t>
            </a:r>
            <a:r>
              <a:rPr lang="cs-CZ" altLang="cs-CZ" sz="2600"/>
              <a:t> </a:t>
            </a:r>
            <a:r>
              <a:rPr lang="cs-CZ" altLang="cs-CZ" sz="1800" i="0"/>
              <a:t>(</a:t>
            </a:r>
            <a:r>
              <a:rPr lang="cs-CZ" altLang="cs-CZ" sz="1800"/>
              <a:t>Jarmilie</a:t>
            </a:r>
            <a:r>
              <a:rPr lang="cs-CZ" altLang="cs-CZ" sz="1800" i="0"/>
              <a:t>)</a:t>
            </a:r>
            <a:r>
              <a:rPr lang="cs-CZ" altLang="cs-CZ" sz="2400" i="0"/>
              <a:t>,</a:t>
            </a:r>
            <a:r>
              <a:rPr lang="cs-CZ" altLang="cs-CZ" sz="2600" i="0"/>
              <a:t> </a:t>
            </a:r>
            <a:r>
              <a:rPr lang="cs-CZ" altLang="cs-CZ" sz="2400" b="1"/>
              <a:t>-ov</a:t>
            </a:r>
            <a:r>
              <a:rPr lang="cs-CZ" altLang="cs-CZ" sz="2600"/>
              <a:t> </a:t>
            </a:r>
            <a:r>
              <a:rPr lang="cs-CZ" altLang="cs-CZ" sz="1800" i="0"/>
              <a:t>(</a:t>
            </a:r>
            <a:r>
              <a:rPr lang="cs-CZ" altLang="cs-CZ" sz="1800"/>
              <a:t>Pavlov</a:t>
            </a:r>
            <a:r>
              <a:rPr lang="cs-CZ" altLang="cs-CZ" sz="1800" i="0"/>
              <a:t>)</a:t>
            </a:r>
            <a:r>
              <a:rPr lang="cs-CZ" altLang="cs-CZ" sz="2400" i="0"/>
              <a:t>.</a:t>
            </a:r>
          </a:p>
          <a:p>
            <a:pPr eaLnBrk="1" hangingPunct="1">
              <a:buClr>
                <a:schemeClr val="accent2"/>
              </a:buClr>
              <a:buFontTx/>
              <a:buChar char="•"/>
            </a:pPr>
            <a:r>
              <a:rPr lang="cs-CZ" altLang="cs-CZ" sz="2400" i="0"/>
              <a:t>Zde možno zahrnout i sufixy </a:t>
            </a:r>
            <a:r>
              <a:rPr lang="cs-CZ" altLang="cs-CZ" sz="2400" b="1"/>
              <a:t>-us</a:t>
            </a:r>
            <a:r>
              <a:rPr lang="cs-CZ" altLang="cs-CZ" sz="2600" i="0"/>
              <a:t> </a:t>
            </a:r>
            <a:r>
              <a:rPr lang="cs-CZ" altLang="cs-CZ" sz="1800" i="0"/>
              <a:t>(</a:t>
            </a:r>
            <a:r>
              <a:rPr lang="cs-CZ" altLang="cs-CZ" sz="1800"/>
              <a:t>Adélus</a:t>
            </a:r>
            <a:r>
              <a:rPr lang="cs-CZ" altLang="cs-CZ" sz="1800" i="0"/>
              <a:t> – stylizace do latiny)</a:t>
            </a:r>
            <a:r>
              <a:rPr lang="cs-CZ" altLang="cs-CZ" sz="2600" i="0"/>
              <a:t>, </a:t>
            </a:r>
            <a:r>
              <a:rPr lang="cs-CZ" altLang="cs-CZ" sz="2600" b="1"/>
              <a:t>-os</a:t>
            </a:r>
            <a:r>
              <a:rPr lang="cs-CZ" altLang="cs-CZ" sz="2600" i="0"/>
              <a:t> </a:t>
            </a:r>
            <a:r>
              <a:rPr lang="cs-CZ" altLang="cs-CZ" sz="1800" i="0"/>
              <a:t>(</a:t>
            </a:r>
            <a:r>
              <a:rPr lang="cs-CZ" altLang="cs-CZ" sz="1800"/>
              <a:t>Pavlos</a:t>
            </a:r>
            <a:r>
              <a:rPr lang="cs-CZ" altLang="cs-CZ" sz="1800" i="0"/>
              <a:t> – španělština)</a:t>
            </a:r>
            <a:r>
              <a:rPr lang="cs-CZ" altLang="cs-CZ" sz="2600" i="0"/>
              <a:t>, </a:t>
            </a:r>
            <a:r>
              <a:rPr lang="cs-CZ" altLang="cs-CZ" sz="2400" b="1"/>
              <a:t>-o</a:t>
            </a:r>
            <a:r>
              <a:rPr lang="cs-CZ" altLang="cs-CZ" sz="2600" i="0"/>
              <a:t> </a:t>
            </a:r>
            <a:r>
              <a:rPr lang="cs-CZ" altLang="cs-CZ" sz="1800" i="0"/>
              <a:t>(</a:t>
            </a:r>
            <a:r>
              <a:rPr lang="cs-CZ" altLang="cs-CZ" sz="1800"/>
              <a:t>Fejo </a:t>
            </a:r>
            <a:r>
              <a:rPr lang="cs-CZ" altLang="cs-CZ" sz="1800" i="0"/>
              <a:t>– slovenština</a:t>
            </a:r>
            <a:r>
              <a:rPr lang="cs-CZ" altLang="cs-CZ" sz="2600" i="0"/>
              <a:t>). </a:t>
            </a:r>
          </a:p>
          <a:p>
            <a:pPr eaLnBrk="1" hangingPunct="1">
              <a:buClr>
                <a:schemeClr val="accent2"/>
              </a:buClr>
              <a:buFontTx/>
              <a:buChar char="•"/>
            </a:pPr>
            <a:r>
              <a:rPr lang="cs-CZ" altLang="cs-CZ" sz="2400" i="0"/>
              <a:t>Připojením 2. komponentu za jméno vzniká stylizace do historie </a:t>
            </a:r>
            <a:r>
              <a:rPr lang="cs-CZ" altLang="cs-CZ" sz="1800" i="0"/>
              <a:t>(</a:t>
            </a:r>
            <a:r>
              <a:rPr lang="cs-CZ" altLang="cs-CZ" sz="1800"/>
              <a:t>Kači</a:t>
            </a:r>
            <a:r>
              <a:rPr lang="cs-CZ" altLang="cs-CZ" sz="1800" b="1"/>
              <a:t>slava</a:t>
            </a:r>
            <a:r>
              <a:rPr lang="cs-CZ" altLang="cs-CZ" sz="1800" i="0"/>
              <a:t>, </a:t>
            </a:r>
            <a:r>
              <a:rPr lang="cs-CZ" altLang="cs-CZ" sz="1800"/>
              <a:t>Soni</a:t>
            </a:r>
            <a:r>
              <a:rPr lang="cs-CZ" altLang="cs-CZ" sz="1800" b="1"/>
              <a:t>slava</a:t>
            </a:r>
            <a:r>
              <a:rPr lang="cs-CZ" altLang="cs-CZ" sz="1800" i="0"/>
              <a:t>, </a:t>
            </a:r>
            <a:r>
              <a:rPr lang="cs-CZ" altLang="cs-CZ" sz="1800"/>
              <a:t>Oto</a:t>
            </a:r>
            <a:r>
              <a:rPr lang="cs-CZ" altLang="cs-CZ" sz="1800" b="1"/>
              <a:t>mil</a:t>
            </a:r>
            <a:r>
              <a:rPr lang="cs-CZ" altLang="cs-CZ" sz="1800" i="0"/>
              <a:t>)</a:t>
            </a:r>
            <a:r>
              <a:rPr lang="cs-CZ" altLang="cs-CZ" sz="2600" i="0"/>
              <a:t>.</a:t>
            </a:r>
          </a:p>
          <a:p>
            <a:pPr eaLnBrk="1" hangingPunct="1"/>
            <a:endParaRPr lang="cs-CZ" altLang="cs-CZ" sz="2600" i="0"/>
          </a:p>
        </p:txBody>
      </p:sp>
    </p:spTree>
    <p:extLst>
      <p:ext uri="{BB962C8B-B14F-4D97-AF65-F5344CB8AC3E}">
        <p14:creationId xmlns:p14="http://schemas.microsoft.com/office/powerpoint/2010/main" val="38545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42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000" b="1" smtClean="0"/>
              <a:t>Napětí mezi gramatickým a přirozeným rodem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205038"/>
            <a:ext cx="8470900" cy="4033837"/>
          </a:xfrm>
        </p:spPr>
        <p:txBody>
          <a:bodyPr/>
          <a:lstStyle/>
          <a:p>
            <a:pPr marL="627063" indent="-361950" eaLnBrk="1" hangingPunct="1">
              <a:lnSpc>
                <a:spcPct val="80000"/>
              </a:lnSpc>
              <a:buFontTx/>
              <a:buNone/>
            </a:pPr>
            <a:r>
              <a:rPr lang="cs-CZ" altLang="cs-CZ" sz="2200" smtClean="0"/>
              <a:t>	svědčí o vyšší míře emocionality mezi účastníky komunikace…</a:t>
            </a:r>
          </a:p>
          <a:p>
            <a:pPr marL="627063" indent="-361950" eaLnBrk="1" hangingPunct="1">
              <a:lnSpc>
                <a:spcPct val="80000"/>
              </a:lnSpc>
            </a:pPr>
            <a:endParaRPr lang="cs-CZ" altLang="cs-CZ" sz="1000" smtClean="0"/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cs-CZ" altLang="cs-CZ" sz="2200" smtClean="0"/>
              <a:t>Nalezeno </a:t>
            </a:r>
            <a:r>
              <a:rPr lang="cs-CZ" altLang="cs-CZ" sz="2200" b="1" smtClean="0"/>
              <a:t>23 formálních maskulin</a:t>
            </a:r>
            <a:r>
              <a:rPr lang="cs-CZ" altLang="cs-CZ" sz="2200" smtClean="0"/>
              <a:t> (39 výskytů svědčí o jejich malé frekvenci).</a:t>
            </a:r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  <a:buFontTx/>
              <a:buNone/>
            </a:pPr>
            <a:endParaRPr lang="cs-CZ" altLang="cs-CZ" sz="1000" smtClean="0"/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cs-CZ" altLang="cs-CZ" sz="2200" smtClean="0"/>
              <a:t>Vedle tradičních formantů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Irísek, Janík, Lucík, Macek</a:t>
            </a:r>
            <a:r>
              <a:rPr lang="cs-CZ" altLang="cs-CZ" sz="2200" smtClean="0"/>
              <a:t> </a:t>
            </a:r>
            <a:r>
              <a:rPr lang="cs-CZ" altLang="cs-CZ" sz="1800" smtClean="0"/>
              <a:t>ad.),</a:t>
            </a:r>
            <a:r>
              <a:rPr lang="cs-CZ" altLang="cs-CZ" sz="2200" smtClean="0"/>
              <a:t> byly při tvorbě užity i velmi exkluzivní sufixy </a:t>
            </a:r>
            <a:r>
              <a:rPr lang="cs-CZ" altLang="cs-CZ" sz="2200" smtClean="0">
                <a:cs typeface="Arial" charset="0"/>
              </a:rPr>
              <a:t>→</a:t>
            </a:r>
            <a:r>
              <a:rPr lang="cs-CZ" altLang="cs-CZ" sz="2200" smtClean="0"/>
              <a:t> snaha o co nejvýraznější expresivní vyjádření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Bárus, Haňuláč, Marťas</a:t>
            </a:r>
            <a:r>
              <a:rPr lang="cs-CZ" altLang="cs-CZ" sz="2200" smtClean="0"/>
              <a:t> </a:t>
            </a:r>
            <a:r>
              <a:rPr lang="cs-CZ" altLang="cs-CZ" sz="1800" smtClean="0"/>
              <a:t>ad.)</a:t>
            </a:r>
            <a:r>
              <a:rPr lang="cs-CZ" altLang="cs-CZ" sz="2200" smtClean="0"/>
              <a:t>.</a:t>
            </a:r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</a:pPr>
            <a:endParaRPr lang="cs-CZ" altLang="cs-CZ" sz="1000" smtClean="0"/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cs-CZ" altLang="cs-CZ" sz="2200" smtClean="0"/>
              <a:t>Doložen i jeden tvar </a:t>
            </a:r>
            <a:r>
              <a:rPr lang="cs-CZ" altLang="cs-CZ" sz="2200" b="1" smtClean="0"/>
              <a:t>formálního neutra</a:t>
            </a:r>
            <a:r>
              <a:rPr lang="cs-CZ" altLang="cs-CZ" sz="2200" smtClean="0"/>
              <a:t>: </a:t>
            </a:r>
            <a:r>
              <a:rPr lang="cs-CZ" altLang="cs-CZ" sz="1800" i="1" smtClean="0"/>
              <a:t>Haňátko</a:t>
            </a:r>
            <a:r>
              <a:rPr lang="cs-CZ" altLang="cs-CZ" sz="2200" i="1" smtClean="0"/>
              <a:t>.</a:t>
            </a:r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  <a:buFontTx/>
              <a:buNone/>
            </a:pPr>
            <a:endParaRPr lang="cs-CZ" altLang="cs-CZ" sz="1000" i="1" smtClean="0"/>
          </a:p>
          <a:p>
            <a:pPr marL="627063" indent="-361950" eaLnBrk="1" hangingPunct="1">
              <a:lnSpc>
                <a:spcPct val="80000"/>
              </a:lnSpc>
              <a:buClr>
                <a:schemeClr val="hlink"/>
              </a:buClr>
            </a:pPr>
            <a:r>
              <a:rPr lang="cs-CZ" altLang="cs-CZ" sz="2200" smtClean="0"/>
              <a:t>Užití femininních sufixů  -</a:t>
            </a:r>
            <a:r>
              <a:rPr lang="cs-CZ" altLang="cs-CZ" sz="2200" i="1" smtClean="0"/>
              <a:t>ula</a:t>
            </a:r>
            <a:r>
              <a:rPr lang="cs-CZ" altLang="cs-CZ" sz="2200" smtClean="0"/>
              <a:t>, či </a:t>
            </a:r>
            <a:r>
              <a:rPr lang="cs-CZ" altLang="cs-CZ" sz="2200" i="1" smtClean="0"/>
              <a:t>–ulka, </a:t>
            </a:r>
            <a:r>
              <a:rPr lang="cs-CZ" altLang="cs-CZ" sz="2200" smtClean="0"/>
              <a:t>rovněž pro maskulina hodně příznakové</a:t>
            </a:r>
            <a:r>
              <a:rPr lang="cs-CZ" altLang="cs-CZ" sz="2200" i="1" smtClean="0"/>
              <a:t> </a:t>
            </a:r>
            <a:r>
              <a:rPr lang="cs-CZ" altLang="cs-CZ" sz="1800" smtClean="0"/>
              <a:t>(</a:t>
            </a:r>
            <a:r>
              <a:rPr lang="cs-CZ" altLang="cs-CZ" sz="1800" i="1" smtClean="0"/>
              <a:t>Honzula, Víťulka, Jéňulka</a:t>
            </a:r>
            <a:r>
              <a:rPr lang="cs-CZ" altLang="cs-CZ" sz="1800" smtClean="0"/>
              <a:t>)</a:t>
            </a:r>
            <a:r>
              <a:rPr lang="cs-CZ" altLang="cs-CZ" sz="2200" i="1" smtClean="0"/>
              <a:t>.</a:t>
            </a:r>
            <a:endParaRPr lang="cs-CZ" altLang="cs-CZ" sz="2200" smtClean="0"/>
          </a:p>
          <a:p>
            <a:pPr marL="627063" indent="-361950" eaLnBrk="1" hangingPunct="1">
              <a:lnSpc>
                <a:spcPct val="80000"/>
              </a:lnSpc>
            </a:pPr>
            <a:endParaRPr lang="cs-CZ" altLang="cs-CZ" sz="2200" smtClean="0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457200" y="2060575"/>
            <a:ext cx="792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4000" i="0">
                <a:solidFill>
                  <a:schemeClr val="tx2"/>
                </a:solidFill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23702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 soukromé korespondence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Korpus soukromé korespondence (KSK)</a:t>
            </a:r>
            <a:r>
              <a:rPr lang="cs-CZ" dirty="0" smtClean="0"/>
              <a:t> přináší nahlédnutí do jazyka a stylu současných epistolárních textů soukromého charakteru. </a:t>
            </a:r>
          </a:p>
          <a:p>
            <a:r>
              <a:rPr lang="cs-CZ" b="1" dirty="0" smtClean="0"/>
              <a:t>ručně psaná korespondence - </a:t>
            </a:r>
            <a:r>
              <a:rPr lang="cs-CZ" dirty="0" smtClean="0"/>
              <a:t>elektronické přepisy 2000 dopisů z let 1990-2004</a:t>
            </a:r>
          </a:p>
          <a:p>
            <a:r>
              <a:rPr lang="cs-CZ" dirty="0" smtClean="0"/>
              <a:t>Výběr textů zachovává podmínku různosti idiolektů, tj. reprezentuje jazyk </a:t>
            </a:r>
            <a:r>
              <a:rPr lang="cs-CZ" b="1" dirty="0" smtClean="0"/>
              <a:t>2000 různých pisatelů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Zastoupeni jsou pisatelé z </a:t>
            </a:r>
            <a:r>
              <a:rPr lang="cs-CZ" b="1" dirty="0" smtClean="0"/>
              <a:t>celé České republiky</a:t>
            </a:r>
            <a:endParaRPr lang="cs-CZ" dirty="0"/>
          </a:p>
          <a:p>
            <a:r>
              <a:rPr lang="cs-CZ" dirty="0" smtClean="0"/>
              <a:t>všech </a:t>
            </a:r>
            <a:r>
              <a:rPr lang="cs-CZ" b="1" dirty="0" smtClean="0"/>
              <a:t>věkových a vzdělanostních kategorií </a:t>
            </a:r>
            <a:r>
              <a:rPr lang="cs-CZ" dirty="0" smtClean="0"/>
              <a:t>(</a:t>
            </a:r>
            <a:r>
              <a:rPr lang="cs-CZ" dirty="0"/>
              <a:t>z</a:t>
            </a:r>
            <a:r>
              <a:rPr lang="cs-CZ" dirty="0" smtClean="0"/>
              <a:t>ejména komunikace mladých lidí)</a:t>
            </a:r>
          </a:p>
        </p:txBody>
      </p:sp>
    </p:spTree>
    <p:extLst>
      <p:ext uri="{BB962C8B-B14F-4D97-AF65-F5344CB8AC3E}">
        <p14:creationId xmlns:p14="http://schemas.microsoft.com/office/powerpoint/2010/main" val="3457790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/>
              <a:t>Přechody do oficiální sféry</a:t>
            </a:r>
            <a:r>
              <a:rPr lang="cs-CZ" altLang="cs-CZ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7638"/>
            <a:ext cx="8229600" cy="2516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obohacování repertoáru rodných jmen – celkem </a:t>
            </a:r>
            <a:r>
              <a:rPr lang="cs-CZ" altLang="cs-CZ" sz="2800" b="1" smtClean="0"/>
              <a:t>79 </a:t>
            </a:r>
            <a:r>
              <a:rPr lang="cs-CZ" altLang="cs-CZ" sz="2800" smtClean="0"/>
              <a:t>lemmat (48 feminin, 31 maskulin), ale velmi frekventované </a:t>
            </a:r>
            <a:r>
              <a:rPr lang="cs-CZ" altLang="cs-CZ" sz="2800" smtClean="0">
                <a:cs typeface="Arial" charset="0"/>
              </a:rPr>
              <a:t>→ </a:t>
            </a:r>
            <a:r>
              <a:rPr lang="cs-CZ" altLang="cs-CZ" sz="2800" b="1" u="sng" smtClean="0"/>
              <a:t>17,4 </a:t>
            </a:r>
            <a:r>
              <a:rPr lang="cs-CZ" altLang="cs-CZ" sz="2800" smtClean="0"/>
              <a:t>výskytů na jeden tvar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2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smtClean="0">
                <a:cs typeface="Arial" charset="0"/>
              </a:rPr>
              <a:t>!!</a:t>
            </a:r>
            <a:r>
              <a:rPr lang="cs-CZ" altLang="cs-CZ" sz="2800" smtClean="0">
                <a:cs typeface="Arial" charset="0"/>
              </a:rPr>
              <a:t> </a:t>
            </a:r>
            <a:r>
              <a:rPr lang="cs-CZ" altLang="cs-CZ" sz="3600" b="1" smtClean="0">
                <a:solidFill>
                  <a:schemeClr val="hlink"/>
                </a:solidFill>
                <a:cs typeface="Arial" charset="0"/>
              </a:rPr>
              <a:t>×</a:t>
            </a:r>
            <a:r>
              <a:rPr lang="cs-CZ" altLang="cs-CZ" sz="2800" smtClean="0">
                <a:cs typeface="Arial" charset="0"/>
              </a:rPr>
              <a:t> </a:t>
            </a:r>
            <a:r>
              <a:rPr lang="cs-CZ" altLang="cs-CZ" sz="2800" b="1" smtClean="0">
                <a:cs typeface="Arial" charset="0"/>
              </a:rPr>
              <a:t>hypokoristika</a:t>
            </a:r>
            <a:r>
              <a:rPr lang="cs-CZ" altLang="cs-CZ" sz="2800" smtClean="0">
                <a:cs typeface="Arial" charset="0"/>
              </a:rPr>
              <a:t> (bez těchto přechodů) jen </a:t>
            </a:r>
            <a:r>
              <a:rPr lang="cs-CZ" altLang="cs-CZ" sz="2800" b="1" u="sng" smtClean="0"/>
              <a:t>6,3 </a:t>
            </a:r>
            <a:r>
              <a:rPr lang="cs-CZ" altLang="cs-CZ" sz="2800" smtClean="0"/>
              <a:t>výskytů na jeden tvar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508625" y="3789363"/>
            <a:ext cx="28067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b="1"/>
              <a:t>-a</a:t>
            </a:r>
            <a:r>
              <a:rPr lang="cs-CZ" altLang="cs-CZ" sz="2000" i="0"/>
              <a:t>:</a:t>
            </a:r>
            <a:r>
              <a:rPr lang="cs-CZ" altLang="cs-CZ" sz="2000"/>
              <a:t> Bára</a:t>
            </a:r>
          </a:p>
          <a:p>
            <a:pPr eaLnBrk="1" hangingPunct="1"/>
            <a:r>
              <a:rPr lang="cs-CZ" altLang="cs-CZ" sz="2000" b="1"/>
              <a:t>-ina</a:t>
            </a:r>
            <a:r>
              <a:rPr lang="cs-CZ" altLang="cs-CZ" sz="2000" i="0"/>
              <a:t>:</a:t>
            </a:r>
            <a:r>
              <a:rPr lang="cs-CZ" altLang="cs-CZ" sz="2000"/>
              <a:t> Gábina</a:t>
            </a:r>
            <a:endParaRPr lang="cs-CZ" altLang="cs-CZ" sz="2000" i="0"/>
          </a:p>
          <a:p>
            <a:pPr eaLnBrk="1" hangingPunct="1"/>
            <a:r>
              <a:rPr lang="cs-CZ" altLang="cs-CZ" sz="2000" b="1"/>
              <a:t>-ja</a:t>
            </a:r>
            <a:r>
              <a:rPr lang="cs-CZ" altLang="cs-CZ" sz="2000" i="0"/>
              <a:t>:</a:t>
            </a:r>
            <a:r>
              <a:rPr lang="cs-CZ" altLang="cs-CZ" sz="2000"/>
              <a:t> Mája</a:t>
            </a:r>
          </a:p>
          <a:p>
            <a:pPr eaLnBrk="1" hangingPunct="1"/>
            <a:r>
              <a:rPr lang="cs-CZ" altLang="cs-CZ" sz="2000" b="1"/>
              <a:t>-ka</a:t>
            </a:r>
            <a:r>
              <a:rPr lang="cs-CZ" altLang="cs-CZ" sz="2000" i="0"/>
              <a:t>:</a:t>
            </a:r>
            <a:r>
              <a:rPr lang="cs-CZ" altLang="cs-CZ" sz="2000"/>
              <a:t> Hanka, Katka </a:t>
            </a:r>
          </a:p>
          <a:p>
            <a:pPr eaLnBrk="1" hangingPunct="1"/>
            <a:r>
              <a:rPr lang="cs-CZ" altLang="cs-CZ" sz="2000" b="1"/>
              <a:t>-uše/-ša</a:t>
            </a:r>
            <a:r>
              <a:rPr lang="cs-CZ" altLang="cs-CZ" sz="2000" i="0"/>
              <a:t>:</a:t>
            </a:r>
            <a:r>
              <a:rPr lang="cs-CZ" altLang="cs-CZ" sz="2000"/>
              <a:t> Katuše, Míša</a:t>
            </a:r>
            <a:endParaRPr lang="cs-CZ" altLang="cs-CZ" sz="2000" i="0"/>
          </a:p>
          <a:p>
            <a:pPr eaLnBrk="1" hangingPunct="1"/>
            <a:endParaRPr lang="cs-CZ" altLang="cs-CZ" sz="2000" i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4213" y="4257675"/>
            <a:ext cx="30353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808038" indent="-80803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/>
              <a:t>-a</a:t>
            </a:r>
            <a:r>
              <a:rPr lang="cs-CZ" altLang="cs-CZ" sz="2000" i="0"/>
              <a:t>: </a:t>
            </a:r>
            <a:r>
              <a:rPr lang="cs-CZ" altLang="cs-CZ" sz="2000"/>
              <a:t>Eda</a:t>
            </a:r>
            <a:r>
              <a:rPr lang="cs-CZ" altLang="cs-CZ" sz="2000" i="0"/>
              <a:t>, </a:t>
            </a:r>
            <a:r>
              <a:rPr lang="cs-CZ" altLang="cs-CZ" sz="2000"/>
              <a:t>Vojta</a:t>
            </a:r>
          </a:p>
          <a:p>
            <a:pPr algn="r" eaLnBrk="1" hangingPunct="1"/>
            <a:r>
              <a:rPr lang="cs-CZ" altLang="cs-CZ" sz="2000" b="1"/>
              <a:t>-ek</a:t>
            </a:r>
            <a:r>
              <a:rPr lang="cs-CZ" altLang="cs-CZ" sz="2000" i="0"/>
              <a:t>: </a:t>
            </a:r>
            <a:r>
              <a:rPr lang="cs-CZ" altLang="cs-CZ" sz="2000"/>
              <a:t>Mirek, Slávek</a:t>
            </a:r>
            <a:endParaRPr lang="cs-CZ" altLang="cs-CZ" sz="2000" i="0"/>
          </a:p>
          <a:p>
            <a:pPr algn="r" eaLnBrk="1" hangingPunct="1"/>
            <a:r>
              <a:rPr lang="cs-CZ" altLang="cs-CZ" sz="2000" b="1"/>
              <a:t>-oš/-ouš</a:t>
            </a:r>
            <a:r>
              <a:rPr lang="cs-CZ" altLang="cs-CZ" sz="2000" i="0"/>
              <a:t>:</a:t>
            </a:r>
            <a:r>
              <a:rPr lang="cs-CZ" altLang="cs-CZ" sz="2000"/>
              <a:t> Drahoš, Milouš</a:t>
            </a:r>
            <a:endParaRPr lang="cs-CZ" altLang="cs-CZ" sz="2000" i="0"/>
          </a:p>
          <a:p>
            <a:pPr algn="r" eaLnBrk="1" hangingPunct="1"/>
            <a:r>
              <a:rPr lang="cs-CZ" altLang="cs-CZ" sz="2000" b="1"/>
              <a:t>-ø</a:t>
            </a:r>
            <a:r>
              <a:rPr lang="cs-CZ" altLang="cs-CZ" sz="2000" i="0"/>
              <a:t>: </a:t>
            </a:r>
            <a:r>
              <a:rPr lang="cs-CZ" altLang="cs-CZ" sz="2000"/>
              <a:t>Tom</a:t>
            </a:r>
            <a:endParaRPr lang="cs-CZ" altLang="cs-CZ" sz="2000" i="0"/>
          </a:p>
          <a:p>
            <a:pPr eaLnBrk="1" hangingPunct="1"/>
            <a:endParaRPr lang="cs-CZ" altLang="cs-CZ" sz="2000" i="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211638" y="4076700"/>
            <a:ext cx="29273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i="0">
                <a:solidFill>
                  <a:schemeClr val="tx2"/>
                </a:solidFill>
              </a:rPr>
              <a:t>feminina</a:t>
            </a:r>
            <a:r>
              <a:rPr lang="cs-CZ" altLang="cs-CZ" b="1" i="0" u="sng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719513" y="4730750"/>
            <a:ext cx="16208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i="0">
                <a:solidFill>
                  <a:schemeClr val="accent2"/>
                </a:solidFill>
              </a:rPr>
              <a:t>maskulina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5508625" y="3563938"/>
            <a:ext cx="0" cy="25495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457700" y="4470400"/>
            <a:ext cx="1050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719513" y="4076700"/>
            <a:ext cx="0" cy="2036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3719513" y="5157788"/>
            <a:ext cx="117633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2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/>
              <a:t>Podoby na </a:t>
            </a:r>
            <a:r>
              <a:rPr lang="cs-CZ" altLang="cs-CZ" b="1" i="1" smtClean="0"/>
              <a:t>-i</a:t>
            </a:r>
            <a:r>
              <a:rPr lang="cs-CZ" altLang="cs-CZ" b="1" smtClean="0"/>
              <a:t> a </a:t>
            </a:r>
            <a:r>
              <a:rPr lang="cs-CZ" altLang="cs-CZ" b="1" i="1" smtClean="0"/>
              <a:t>-y</a:t>
            </a:r>
            <a:r>
              <a:rPr lang="cs-CZ" altLang="cs-CZ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35038" y="2133600"/>
            <a:ext cx="7751762" cy="1727200"/>
          </a:xfrm>
        </p:spPr>
        <p:txBody>
          <a:bodyPr/>
          <a:lstStyle/>
          <a:p>
            <a:pPr marL="627063" indent="-627063" eaLnBrk="1" hangingPunct="1">
              <a:lnSpc>
                <a:spcPct val="80000"/>
              </a:lnSpc>
              <a:buFontTx/>
              <a:buBlip>
                <a:blip r:embed="rId2"/>
              </a:buBlip>
            </a:pPr>
            <a:r>
              <a:rPr lang="cs-CZ" altLang="cs-CZ" sz="2000" smtClean="0"/>
              <a:t>tvary mohou být </a:t>
            </a:r>
            <a:r>
              <a:rPr lang="cs-CZ" altLang="cs-CZ" sz="2000" b="1" smtClean="0"/>
              <a:t>převzaty z cizího jazyka</a:t>
            </a:r>
            <a:r>
              <a:rPr lang="cs-CZ" altLang="cs-CZ" sz="2000" smtClean="0"/>
              <a:t> (dříve němčina, v současnosti angličtina; např. </a:t>
            </a:r>
            <a:r>
              <a:rPr lang="cs-CZ" altLang="cs-CZ" sz="2000" i="1" smtClean="0"/>
              <a:t>Andy, Fany, Toni </a:t>
            </a:r>
            <a:r>
              <a:rPr lang="cs-CZ" altLang="cs-CZ" sz="2000" smtClean="0"/>
              <a:t>ad.)</a:t>
            </a:r>
          </a:p>
          <a:p>
            <a:pPr marL="627063" indent="-627063" eaLnBrk="1" hangingPunct="1">
              <a:lnSpc>
                <a:spcPct val="80000"/>
              </a:lnSpc>
              <a:buFontTx/>
              <a:buNone/>
            </a:pPr>
            <a:endParaRPr lang="cs-CZ" altLang="cs-CZ" sz="900" smtClean="0"/>
          </a:p>
          <a:p>
            <a:pPr marL="627063" indent="-627063" eaLnBrk="1" hangingPunct="1">
              <a:lnSpc>
                <a:spcPct val="80000"/>
              </a:lnSpc>
              <a:buFontTx/>
              <a:buBlip>
                <a:blip r:embed="rId2"/>
              </a:buBlip>
            </a:pPr>
            <a:r>
              <a:rPr lang="cs-CZ" altLang="cs-CZ" sz="2000" b="1" smtClean="0"/>
              <a:t>napodobení cizího slovotvorného modelu</a:t>
            </a:r>
            <a:r>
              <a:rPr lang="cs-CZ" altLang="cs-CZ" sz="2000" smtClean="0"/>
              <a:t> </a:t>
            </a:r>
            <a:r>
              <a:rPr lang="cs-CZ" altLang="cs-CZ" sz="2000" smtClean="0">
                <a:cs typeface="Arial" charset="0"/>
              </a:rPr>
              <a:t>→ derivace pomocí sufixu -i/-y (</a:t>
            </a:r>
            <a:r>
              <a:rPr lang="cs-CZ" altLang="cs-CZ" sz="2000" i="1" smtClean="0">
                <a:cs typeface="Arial" charset="0"/>
              </a:rPr>
              <a:t>Duši, Romi, Teri</a:t>
            </a:r>
            <a:r>
              <a:rPr lang="cs-CZ" altLang="cs-CZ" sz="2000" smtClean="0">
                <a:cs typeface="Arial" charset="0"/>
              </a:rPr>
              <a:t>)</a:t>
            </a:r>
          </a:p>
          <a:p>
            <a:pPr marL="627063" indent="-627063" eaLnBrk="1" hangingPunct="1">
              <a:lnSpc>
                <a:spcPct val="80000"/>
              </a:lnSpc>
              <a:buFontTx/>
              <a:buNone/>
            </a:pPr>
            <a:endParaRPr lang="cs-CZ" altLang="cs-CZ" sz="800" smtClean="0">
              <a:cs typeface="Arial" charset="0"/>
            </a:endParaRPr>
          </a:p>
          <a:p>
            <a:pPr marL="627063" indent="-627063" eaLnBrk="1" hangingPunct="1">
              <a:lnSpc>
                <a:spcPct val="80000"/>
              </a:lnSpc>
              <a:buFontTx/>
              <a:buBlip>
                <a:blip r:embed="rId2"/>
              </a:buBlip>
            </a:pPr>
            <a:r>
              <a:rPr lang="cs-CZ" altLang="cs-CZ" sz="2000" b="1" smtClean="0"/>
              <a:t>mechanické krácení </a:t>
            </a:r>
            <a:r>
              <a:rPr lang="cs-CZ" altLang="cs-CZ" sz="2000" smtClean="0"/>
              <a:t>(Gábi, Jani, Kami)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457200" y="1196975"/>
            <a:ext cx="8002588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i="0"/>
              <a:t>V současnosti velmi progresivní (celkem </a:t>
            </a:r>
            <a:r>
              <a:rPr lang="cs-CZ" altLang="cs-CZ" b="1" i="0"/>
              <a:t>145</a:t>
            </a:r>
            <a:r>
              <a:rPr lang="cs-CZ" altLang="cs-CZ" i="0"/>
              <a:t> dokladů).</a:t>
            </a:r>
          </a:p>
          <a:p>
            <a:pPr eaLnBrk="1" hangingPunct="1"/>
            <a:r>
              <a:rPr lang="cs-CZ" altLang="cs-CZ" b="1" i="0"/>
              <a:t>Nejednoznačný vznik:</a:t>
            </a:r>
            <a:endParaRPr lang="cs-CZ" altLang="cs-CZ" b="1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935038" y="4433888"/>
            <a:ext cx="775176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 i="0">
                <a:solidFill>
                  <a:schemeClr val="tx2"/>
                </a:solidFill>
              </a:rPr>
              <a:t>×</a:t>
            </a:r>
            <a:r>
              <a:rPr lang="cs-CZ" altLang="cs-CZ" i="0"/>
              <a:t> </a:t>
            </a:r>
            <a:r>
              <a:rPr lang="cs-CZ" altLang="cs-CZ" sz="2000" i="0"/>
              <a:t>formace </a:t>
            </a:r>
            <a:r>
              <a:rPr lang="cs-CZ" altLang="cs-CZ" sz="2000" b="1" i="0"/>
              <a:t>užívány i v jiných pádech</a:t>
            </a:r>
            <a:r>
              <a:rPr lang="cs-CZ" altLang="cs-CZ" sz="2000" i="0"/>
              <a:t> a </a:t>
            </a:r>
            <a:r>
              <a:rPr lang="cs-CZ" altLang="cs-CZ" sz="2000" b="1" i="0"/>
              <a:t>maskulina mají zájmenné sklonění</a:t>
            </a:r>
          </a:p>
          <a:p>
            <a:pPr eaLnBrk="1" hangingPunct="1"/>
            <a:r>
              <a:rPr lang="cs-CZ" altLang="cs-CZ" sz="2000" i="0"/>
              <a:t> 	Přesto ale tvary vokativu převažují – 51 % dokladů pouze ve vokativu a i u zbytku převažuje, k jiným pádům nejčastěji přecházejí maskulina.</a:t>
            </a:r>
            <a:r>
              <a:rPr lang="cs-CZ" altLang="cs-CZ" i="0"/>
              <a:t> </a:t>
            </a:r>
            <a:endParaRPr lang="cs-CZ" altLang="cs-CZ"/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457200" y="3860800"/>
            <a:ext cx="7019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i="0"/>
              <a:t>Funkční omezení: </a:t>
            </a:r>
            <a:endParaRPr lang="cs-CZ" altLang="cs-CZ" b="1"/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2951163" y="4006850"/>
            <a:ext cx="51133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6088" indent="-446088" eaLnBrk="0" hangingPunct="0">
              <a:defRPr sz="2200"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200" i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chemeClr val="tx2"/>
                </a:solidFill>
              </a:rPr>
              <a:t>Sufix -i/-y </a:t>
            </a:r>
            <a:r>
              <a:rPr lang="cs-CZ" altLang="cs-CZ" i="0">
                <a:solidFill>
                  <a:schemeClr val="tx2"/>
                </a:solidFill>
              </a:rPr>
              <a:t>–</a:t>
            </a:r>
            <a:r>
              <a:rPr lang="cs-CZ" altLang="cs-CZ"/>
              <a:t> </a:t>
            </a:r>
            <a:r>
              <a:rPr lang="cs-CZ" altLang="cs-CZ">
                <a:solidFill>
                  <a:schemeClr val="tx2"/>
                </a:solidFill>
              </a:rPr>
              <a:t>zvláštní tvar vokativu?</a:t>
            </a:r>
          </a:p>
        </p:txBody>
      </p:sp>
    </p:spTree>
    <p:extLst>
      <p:ext uri="{BB962C8B-B14F-4D97-AF65-F5344CB8AC3E}">
        <p14:creationId xmlns:p14="http://schemas.microsoft.com/office/powerpoint/2010/main" val="34975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b="1" smtClean="0"/>
              <a:t>Závěr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50938" y="1417638"/>
            <a:ext cx="6769100" cy="4206875"/>
          </a:xfrm>
          <a:noFill/>
        </p:spPr>
        <p:txBody>
          <a:bodyPr>
            <a:spAutoFit/>
          </a:bodyPr>
          <a:lstStyle/>
          <a:p>
            <a:pPr eaLnBrk="1" hangingPunct="1">
              <a:buClr>
                <a:schemeClr val="tx2"/>
              </a:buClr>
              <a:buSzPct val="150000"/>
            </a:pPr>
            <a:r>
              <a:rPr lang="cs-CZ" altLang="cs-CZ" sz="3000" smtClean="0"/>
              <a:t>Slovotvorná analýza hypokoristik z KSK popisuje mechanismy tvoření, které jsou živé a opravdu používané.</a:t>
            </a:r>
          </a:p>
          <a:p>
            <a:pPr eaLnBrk="1" hangingPunct="1">
              <a:buClr>
                <a:schemeClr val="tx2"/>
              </a:buClr>
              <a:buSzPct val="150000"/>
              <a:buFontTx/>
              <a:buNone/>
            </a:pPr>
            <a:endParaRPr lang="cs-CZ" altLang="cs-CZ" sz="2000" smtClean="0"/>
          </a:p>
          <a:p>
            <a:pPr eaLnBrk="1" hangingPunct="1">
              <a:buClr>
                <a:schemeClr val="tx2"/>
              </a:buClr>
              <a:buSzPct val="150000"/>
            </a:pPr>
            <a:r>
              <a:rPr lang="cs-CZ" altLang="cs-CZ" sz="3000" smtClean="0"/>
              <a:t>Soukromá korespondence je navíc vhodné prostředí pro tvorbu neotřelých citově zabarvených jmen a pojmenování, která stojí za to zmapovat. </a:t>
            </a:r>
          </a:p>
        </p:txBody>
      </p:sp>
    </p:spTree>
    <p:extLst>
      <p:ext uri="{BB962C8B-B14F-4D97-AF65-F5344CB8AC3E}">
        <p14:creationId xmlns:p14="http://schemas.microsoft.com/office/powerpoint/2010/main" val="31281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2000 ručně psaných dopisů</a:t>
            </a:r>
          </a:p>
          <a:p>
            <a:r>
              <a:rPr lang="cs-CZ" dirty="0" smtClean="0"/>
              <a:t>1000 e-mailů</a:t>
            </a:r>
          </a:p>
          <a:p>
            <a:r>
              <a:rPr lang="cs-CZ" dirty="0" smtClean="0"/>
              <a:t>SMS </a:t>
            </a:r>
          </a:p>
          <a:p>
            <a:r>
              <a:rPr lang="cs-CZ" dirty="0" smtClean="0"/>
              <a:t>KSK111 – 2000 ručně psaných dopisů z let 1902-2012</a:t>
            </a:r>
          </a:p>
        </p:txBody>
      </p:sp>
    </p:spTree>
    <p:extLst>
      <p:ext uri="{BB962C8B-B14F-4D97-AF65-F5344CB8AC3E}">
        <p14:creationId xmlns:p14="http://schemas.microsoft.com/office/powerpoint/2010/main" val="158831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Lze sledovat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současné vývojové tendence češtiny</a:t>
            </a:r>
          </a:p>
          <a:p>
            <a:r>
              <a:rPr lang="cs-CZ" b="1" dirty="0" smtClean="0"/>
              <a:t>proměny korespondenčního žánru i psaného projevu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19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Vnětextové</a:t>
            </a:r>
            <a:r>
              <a:rPr lang="cs-CZ" dirty="0" smtClean="0"/>
              <a:t> značkování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sociologickými charakteristikami pisatelů a adresátů</a:t>
            </a:r>
          </a:p>
          <a:p>
            <a:r>
              <a:rPr lang="cs-CZ" b="1" dirty="0" smtClean="0"/>
              <a:t>Věk</a:t>
            </a:r>
          </a:p>
          <a:p>
            <a:r>
              <a:rPr lang="cs-CZ" b="1" dirty="0" smtClean="0"/>
              <a:t>Pohlaví</a:t>
            </a:r>
          </a:p>
          <a:p>
            <a:r>
              <a:rPr lang="cs-CZ" b="1" dirty="0" smtClean="0"/>
              <a:t>Nejvyšší dosažené vzdělání</a:t>
            </a:r>
          </a:p>
          <a:p>
            <a:r>
              <a:rPr lang="cs-CZ" b="1" dirty="0" smtClean="0"/>
              <a:t>Teritoriální zázemí pisatele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40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Autenticita</a:t>
            </a:r>
          </a:p>
          <a:p>
            <a:r>
              <a:rPr lang="cs-CZ" dirty="0" smtClean="0"/>
              <a:t>neformálnost </a:t>
            </a:r>
            <a:endParaRPr lang="cs-CZ" dirty="0"/>
          </a:p>
          <a:p>
            <a:r>
              <a:rPr lang="cs-CZ" dirty="0" smtClean="0"/>
              <a:t>spontánnost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69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Zdeňka Hladká a kol.: Čeština v současné soukromé korespondenci. Dopisy, e-maily, SMS. Brno: Masarykova univerzita 2005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86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 smtClean="0"/>
              <a:t>Více:</a:t>
            </a:r>
            <a:br>
              <a:rPr lang="cs-CZ" sz="2800" dirty="0" smtClean="0"/>
            </a:br>
            <a:r>
              <a:rPr lang="cs-CZ" sz="2800" dirty="0" smtClean="0"/>
              <a:t>http://ucnk.ff.cuni.cz/charakter_ksk.php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Sociologické a nářeční značkování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Vyhledávání v KSK podle doprovodných charakteristik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>
                <a:hlinkClick r:id="rId4"/>
              </a:rPr>
              <a:t>Statistické hodnoty doprovodných charakteristik v KSK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639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0" descr="dopisy"/>
          <p:cNvPicPr>
            <a:picLocks noChangeAspect="1" noChangeArrowheads="1"/>
          </p:cNvPicPr>
          <p:nvPr/>
        </p:nvPicPr>
        <p:blipFill>
          <a:blip r:embed="rId3">
            <a:lum bright="24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731963"/>
            <a:ext cx="3467100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55"/>
          <p:cNvSpPr>
            <a:spLocks noGrp="1" noChangeArrowheads="1"/>
          </p:cNvSpPr>
          <p:nvPr>
            <p:ph type="title"/>
          </p:nvPr>
        </p:nvSpPr>
        <p:spPr>
          <a:xfrm>
            <a:off x="457200" y="588963"/>
            <a:ext cx="8229600" cy="114300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cs-CZ" altLang="cs-CZ" sz="4000" smtClean="0"/>
              <a:t>Materiál získaný z</a:t>
            </a:r>
            <a:br>
              <a:rPr lang="cs-CZ" altLang="cs-CZ" sz="4000" smtClean="0"/>
            </a:br>
            <a:r>
              <a:rPr lang="cs-CZ" altLang="cs-CZ" sz="4000" smtClean="0"/>
              <a:t>Korpusu soukromé korespondence</a:t>
            </a:r>
            <a:endParaRPr lang="en-US" altLang="cs-CZ" sz="4000" smtClean="0"/>
          </a:p>
        </p:txBody>
      </p:sp>
      <p:sp>
        <p:nvSpPr>
          <p:cNvPr id="4100" name="Rectangle 56"/>
          <p:cNvSpPr>
            <a:spLocks noGrp="1" noChangeArrowheads="1"/>
          </p:cNvSpPr>
          <p:nvPr>
            <p:ph sz="quarter" idx="1"/>
          </p:nvPr>
        </p:nvSpPr>
        <p:spPr>
          <a:xfrm>
            <a:off x="684213" y="2097088"/>
            <a:ext cx="8002587" cy="3700462"/>
          </a:xfrm>
        </p:spPr>
        <p:txBody>
          <a:bodyPr/>
          <a:lstStyle/>
          <a:p>
            <a:pPr eaLnBrk="1" hangingPunct="1"/>
            <a:r>
              <a:rPr lang="cs-CZ" altLang="cs-CZ" sz="2600" b="1" smtClean="0"/>
              <a:t>Česká rodná jmen </a:t>
            </a:r>
          </a:p>
          <a:p>
            <a:pPr eaLnBrk="1" hangingPunct="1"/>
            <a:r>
              <a:rPr lang="cs-CZ" altLang="cs-CZ" sz="2600" b="1" smtClean="0"/>
              <a:t>Česká hypokoristika </a:t>
            </a:r>
            <a:endParaRPr lang="cs-CZ" altLang="cs-CZ" sz="2600" smtClean="0"/>
          </a:p>
          <a:p>
            <a:pPr marL="1438275" lvl="1" indent="-276225" eaLnBrk="1" hangingPunct="1"/>
            <a:r>
              <a:rPr lang="cs-CZ" altLang="cs-CZ" sz="2400" smtClean="0"/>
              <a:t>Přechody k přezdívkám</a:t>
            </a:r>
          </a:p>
          <a:p>
            <a:pPr marL="1438275" lvl="1" indent="-276225" eaLnBrk="1" hangingPunct="1"/>
            <a:r>
              <a:rPr lang="cs-CZ" altLang="cs-CZ" sz="2400" smtClean="0"/>
              <a:t>Grafické obměny </a:t>
            </a:r>
          </a:p>
          <a:p>
            <a:pPr marL="1438275" lvl="1" indent="-276225" eaLnBrk="1" hangingPunct="1"/>
            <a:r>
              <a:rPr lang="cs-CZ" altLang="cs-CZ" sz="2400" smtClean="0"/>
              <a:t>Stylizace</a:t>
            </a:r>
          </a:p>
          <a:p>
            <a:pPr eaLnBrk="1" hangingPunct="1">
              <a:buFontTx/>
              <a:buNone/>
            </a:pPr>
            <a:endParaRPr lang="cs-CZ" altLang="cs-CZ" sz="2400" smtClean="0"/>
          </a:p>
        </p:txBody>
      </p:sp>
      <p:sp>
        <p:nvSpPr>
          <p:cNvPr id="4101" name="Rectangle 5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95400" y="4616450"/>
            <a:ext cx="7848600" cy="15763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smtClean="0">
                <a:cs typeface="Arial" charset="0"/>
              </a:rPr>
              <a:t>→</a:t>
            </a:r>
            <a:r>
              <a:rPr lang="cs-CZ" altLang="cs-CZ" sz="2800" smtClean="0">
                <a:cs typeface="Arial" charset="0"/>
              </a:rPr>
              <a:t> celkem: </a:t>
            </a:r>
            <a:r>
              <a:rPr lang="cs-CZ" altLang="cs-CZ" b="1" u="sng" smtClean="0"/>
              <a:t>1 311</a:t>
            </a:r>
            <a:r>
              <a:rPr lang="cs-CZ" altLang="cs-CZ" u="sng" smtClean="0"/>
              <a:t> různých lemmat</a:t>
            </a:r>
            <a:r>
              <a:rPr lang="cs-CZ" altLang="cs-CZ" smtClean="0"/>
              <a:t> o </a:t>
            </a:r>
          </a:p>
          <a:p>
            <a:pPr algn="r" eaLnBrk="1" hangingPunct="1">
              <a:buFontTx/>
              <a:buNone/>
            </a:pPr>
            <a:r>
              <a:rPr lang="cs-CZ" altLang="cs-CZ" b="1" smtClean="0"/>
              <a:t>11 283</a:t>
            </a:r>
            <a:r>
              <a:rPr lang="cs-CZ" altLang="cs-CZ" smtClean="0"/>
              <a:t> výskytech </a:t>
            </a:r>
            <a:r>
              <a:rPr lang="cs-CZ" altLang="cs-CZ" sz="2200" smtClean="0"/>
              <a:t>(1, 47 % korpusových jednotek)</a:t>
            </a:r>
          </a:p>
        </p:txBody>
      </p:sp>
    </p:spTree>
    <p:extLst>
      <p:ext uri="{BB962C8B-B14F-4D97-AF65-F5344CB8AC3E}">
        <p14:creationId xmlns:p14="http://schemas.microsoft.com/office/powerpoint/2010/main" val="42273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</TotalTime>
  <Words>898</Words>
  <Application>Microsoft Office PowerPoint</Application>
  <PresentationFormat>Předvádění na obrazovce (4:3)</PresentationFormat>
  <Paragraphs>170</Paragraphs>
  <Slides>22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Administrativní</vt:lpstr>
      <vt:lpstr>Graf</vt:lpstr>
      <vt:lpstr>Úvod do korpusové lingvistiky 7</vt:lpstr>
      <vt:lpstr>Korpus soukromé korespondence</vt:lpstr>
      <vt:lpstr>KSK</vt:lpstr>
      <vt:lpstr>Lze sledovat</vt:lpstr>
      <vt:lpstr>Vnětextové značkování</vt:lpstr>
      <vt:lpstr>Přednosti</vt:lpstr>
      <vt:lpstr>Vše</vt:lpstr>
      <vt:lpstr>Více: http://ucnk.ff.cuni.cz/charakter_ksk.php</vt:lpstr>
      <vt:lpstr>Materiál získaný z Korpusu soukromé korespondence</vt:lpstr>
      <vt:lpstr>Hypokoristika </vt:lpstr>
      <vt:lpstr>Specifika materiálu</vt:lpstr>
      <vt:lpstr>KSK vs. dotazníky</vt:lpstr>
      <vt:lpstr>Slovotvorná analýza </vt:lpstr>
      <vt:lpstr>- slovotvorné formanty</vt:lpstr>
      <vt:lpstr>Deminutivní formanty </vt:lpstr>
      <vt:lpstr>Krácení jmen</vt:lpstr>
      <vt:lpstr>Charakteristické formanty  pro tvoření HYP</vt:lpstr>
      <vt:lpstr>Sufixy s nízkou frekvencí</vt:lpstr>
      <vt:lpstr>Napětí mezi gramatickým a přirozeným rodem</vt:lpstr>
      <vt:lpstr>Přechody do oficiální sféry </vt:lpstr>
      <vt:lpstr>Podoby na -i a -y </vt:lpstr>
      <vt:lpstr>Závěr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9</dc:title>
  <dc:creator>Klára Osolsobě</dc:creator>
  <cp:lastModifiedBy>Klára Osolsobě</cp:lastModifiedBy>
  <cp:revision>6</cp:revision>
  <dcterms:created xsi:type="dcterms:W3CDTF">2013-11-19T16:04:01Z</dcterms:created>
  <dcterms:modified xsi:type="dcterms:W3CDTF">2014-03-24T10:28:20Z</dcterms:modified>
</cp:coreProperties>
</file>