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893160-E833-4C43-A23F-6D276FEE9D6C}" type="datetimeFigureOut">
              <a:rPr lang="cs-CZ" smtClean="0"/>
              <a:pPr/>
              <a:t>12.2.2012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E698E1-6943-46D2-BE3A-CC6E16DF785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698E1-6943-46D2-BE3A-CC6E16DF7854}" type="slidenum">
              <a:rPr lang="cs-CZ" smtClean="0"/>
              <a:pPr/>
              <a:t>18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698E1-6943-46D2-BE3A-CC6E16DF7854}" type="slidenum">
              <a:rPr lang="cs-CZ" smtClean="0"/>
              <a:pPr/>
              <a:t>19</a:t>
            </a:fld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698E1-6943-46D2-BE3A-CC6E16DF7854}" type="slidenum">
              <a:rPr lang="cs-CZ" smtClean="0"/>
              <a:pPr/>
              <a:t>35</a:t>
            </a:fld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698E1-6943-46D2-BE3A-CC6E16DF7854}" type="slidenum">
              <a:rPr lang="cs-CZ" smtClean="0"/>
              <a:pPr/>
              <a:t>43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35B72-D508-46A2-B06D-F757C4D00519}" type="datetimeFigureOut">
              <a:rPr lang="cs-CZ" smtClean="0"/>
              <a:pPr/>
              <a:t>12.2.2012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51777-D563-49B4-A3E1-9CECC297A5C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35B72-D508-46A2-B06D-F757C4D00519}" type="datetimeFigureOut">
              <a:rPr lang="cs-CZ" smtClean="0"/>
              <a:pPr/>
              <a:t>12.2.2012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51777-D563-49B4-A3E1-9CECC297A5C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35B72-D508-46A2-B06D-F757C4D00519}" type="datetimeFigureOut">
              <a:rPr lang="cs-CZ" smtClean="0"/>
              <a:pPr/>
              <a:t>12.2.2012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51777-D563-49B4-A3E1-9CECC297A5C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35B72-D508-46A2-B06D-F757C4D00519}" type="datetimeFigureOut">
              <a:rPr lang="cs-CZ" smtClean="0"/>
              <a:pPr/>
              <a:t>12.2.2012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51777-D563-49B4-A3E1-9CECC297A5C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35B72-D508-46A2-B06D-F757C4D00519}" type="datetimeFigureOut">
              <a:rPr lang="cs-CZ" smtClean="0"/>
              <a:pPr/>
              <a:t>12.2.2012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51777-D563-49B4-A3E1-9CECC297A5C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35B72-D508-46A2-B06D-F757C4D00519}" type="datetimeFigureOut">
              <a:rPr lang="cs-CZ" smtClean="0"/>
              <a:pPr/>
              <a:t>12.2.2012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51777-D563-49B4-A3E1-9CECC297A5C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35B72-D508-46A2-B06D-F757C4D00519}" type="datetimeFigureOut">
              <a:rPr lang="cs-CZ" smtClean="0"/>
              <a:pPr/>
              <a:t>12.2.2012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51777-D563-49B4-A3E1-9CECC297A5C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35B72-D508-46A2-B06D-F757C4D00519}" type="datetimeFigureOut">
              <a:rPr lang="cs-CZ" smtClean="0"/>
              <a:pPr/>
              <a:t>12.2.2012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51777-D563-49B4-A3E1-9CECC297A5C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35B72-D508-46A2-B06D-F757C4D00519}" type="datetimeFigureOut">
              <a:rPr lang="cs-CZ" smtClean="0"/>
              <a:pPr/>
              <a:t>12.2.2012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51777-D563-49B4-A3E1-9CECC297A5C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35B72-D508-46A2-B06D-F757C4D00519}" type="datetimeFigureOut">
              <a:rPr lang="cs-CZ" smtClean="0"/>
              <a:pPr/>
              <a:t>12.2.2012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51777-D563-49B4-A3E1-9CECC297A5C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35B72-D508-46A2-B06D-F757C4D00519}" type="datetimeFigureOut">
              <a:rPr lang="cs-CZ" smtClean="0"/>
              <a:pPr/>
              <a:t>12.2.2012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51777-D563-49B4-A3E1-9CECC297A5C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35B72-D508-46A2-B06D-F757C4D00519}" type="datetimeFigureOut">
              <a:rPr lang="cs-CZ" smtClean="0"/>
              <a:pPr/>
              <a:t>12.2.2012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751777-D563-49B4-A3E1-9CECC297A5CC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ctrTitle"/>
          </p:nvPr>
        </p:nvSpPr>
        <p:spPr>
          <a:xfrm>
            <a:off x="611560" y="692696"/>
            <a:ext cx="7772400" cy="216024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cs-CZ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Dějiny Řecka I.</a:t>
            </a:r>
            <a:br>
              <a:rPr lang="cs-CZ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cs-CZ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seminář</a:t>
            </a:r>
            <a:endParaRPr lang="cs-CZ" sz="7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Podnadpis 2"/>
          <p:cNvSpPr>
            <a:spLocks noGrp="1"/>
          </p:cNvSpPr>
          <p:nvPr>
            <p:ph type="subTitle" idx="1"/>
          </p:nvPr>
        </p:nvSpPr>
        <p:spPr>
          <a:xfrm>
            <a:off x="1043608" y="3886200"/>
            <a:ext cx="7128792" cy="1752600"/>
          </a:xfrm>
        </p:spPr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cs-CZ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1. téma</a:t>
            </a:r>
            <a:br>
              <a:rPr lang="cs-CZ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cs-CZ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topografie minojské </a:t>
            </a:r>
            <a:r>
              <a:rPr lang="cs-CZ" sz="40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kréty</a:t>
            </a:r>
            <a:endParaRPr lang="cs-CZ" sz="40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3415466086_10b541bba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415465"/>
            <a:ext cx="4680520" cy="3229559"/>
          </a:xfrm>
          <a:prstGeom prst="rect">
            <a:avLst/>
          </a:prstGeom>
        </p:spPr>
      </p:pic>
      <p:pic>
        <p:nvPicPr>
          <p:cNvPr id="3" name="Obrázek 2" descr="Minoan palace sce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3933056"/>
            <a:ext cx="4286250" cy="257175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44grandsta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228196"/>
            <a:ext cx="5688632" cy="3200804"/>
          </a:xfrm>
          <a:prstGeom prst="rect">
            <a:avLst/>
          </a:prstGeom>
        </p:spPr>
      </p:pic>
      <p:pic>
        <p:nvPicPr>
          <p:cNvPr id="3" name="Obrázek 2" descr="tripartite shrine at Knoss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91680" y="3717032"/>
            <a:ext cx="5715000" cy="290512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3-tripartite-ampho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404664"/>
            <a:ext cx="3748800" cy="2736304"/>
          </a:xfrm>
          <a:prstGeom prst="rect">
            <a:avLst/>
          </a:prstGeom>
        </p:spPr>
      </p:pic>
      <p:pic>
        <p:nvPicPr>
          <p:cNvPr id="3" name="Obrázek 2" descr="tripartite-shrine-draw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4864" y="381720"/>
            <a:ext cx="4547616" cy="6071616"/>
          </a:xfrm>
          <a:prstGeom prst="rect">
            <a:avLst/>
          </a:prstGeom>
        </p:spPr>
      </p:pic>
      <p:pic>
        <p:nvPicPr>
          <p:cNvPr id="4" name="Obrázek 3" descr="tripartite-gol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1518" y="3429000"/>
            <a:ext cx="2600362" cy="300533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326" y="2007956"/>
            <a:ext cx="8575154" cy="4013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odnadpis 2"/>
          <p:cNvSpPr txBox="1">
            <a:spLocks/>
          </p:cNvSpPr>
          <p:nvPr/>
        </p:nvSpPr>
        <p:spPr>
          <a:xfrm>
            <a:off x="971600" y="260648"/>
            <a:ext cx="7128792" cy="1728192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cs-CZ" sz="4800" b="1" i="0" u="none" strike="noStrike" kern="1200" cap="all" spc="0" normalizeH="0" baseline="0" noProof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+mn-lt"/>
                <a:ea typeface="+mn-ea"/>
                <a:cs typeface="+mn-cs"/>
              </a:rPr>
              <a:t>Knossos</a:t>
            </a:r>
            <a:endParaRPr kumimoji="0" lang="cs-CZ" sz="4000" b="1" i="0" u="none" strike="noStrike" kern="1200" cap="all" spc="0" normalizeH="0" baseline="0" noProof="0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cs-CZ" sz="2400" b="1" i="1" dirty="0" err="1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Arthur</a:t>
            </a:r>
            <a:r>
              <a:rPr lang="cs-CZ" sz="2400" b="1" i="1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cs-CZ" sz="2400" b="1" i="1" dirty="0" err="1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Evans</a:t>
            </a:r>
            <a:endParaRPr kumimoji="0" lang="cs-CZ" sz="2400" b="1" i="1" u="none" strike="noStrike" kern="1200" normalizeH="0" baseline="0" noProof="0" dirty="0" smtClean="0">
              <a:ln w="17780" cmpd="sng">
                <a:solidFill>
                  <a:sysClr val="windowText" lastClr="000000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cs-CZ" sz="4000" b="1" i="0" u="none" strike="noStrike" kern="1200" cap="all" spc="0" normalizeH="0" baseline="0" noProof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knossos_ma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60848" y="3198029"/>
            <a:ext cx="5975648" cy="3471331"/>
          </a:xfrm>
          <a:prstGeom prst="rect">
            <a:avLst/>
          </a:prstGeom>
        </p:spPr>
      </p:pic>
      <p:pic>
        <p:nvPicPr>
          <p:cNvPr id="2" name="Obrázek 1" descr="knossos site pla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60648"/>
            <a:ext cx="5242486" cy="386965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3787281" cy="3793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29980" y="1916832"/>
            <a:ext cx="4762500" cy="473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018" y="332656"/>
            <a:ext cx="8720470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knossos-rendering_we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35672" y="3069329"/>
            <a:ext cx="5328816" cy="3672039"/>
          </a:xfrm>
          <a:prstGeom prst="rect">
            <a:avLst/>
          </a:prstGeom>
        </p:spPr>
      </p:pic>
      <p:pic>
        <p:nvPicPr>
          <p:cNvPr id="2" name="Obrázek 1" descr="knoss_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16632"/>
            <a:ext cx="5202920" cy="356452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548680"/>
            <a:ext cx="3792421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181744"/>
            <a:ext cx="4536504" cy="3031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3429000"/>
            <a:ext cx="4507979" cy="314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3840427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861048"/>
            <a:ext cx="3894620" cy="2606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 descr="Slide3.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62611" y="188640"/>
            <a:ext cx="4701877" cy="3139475"/>
          </a:xfrm>
          <a:prstGeom prst="rect">
            <a:avLst/>
          </a:prstGeom>
        </p:spPr>
      </p:pic>
      <p:pic>
        <p:nvPicPr>
          <p:cNvPr id="7" name="Obrázek 6" descr="stock-photo-fresco-on-a-wall-of-throne-room-a-at-knossos-archeological-site-in-crete-greece-6066409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6616" y="3572516"/>
            <a:ext cx="4677872" cy="2808812"/>
          </a:xfrm>
          <a:prstGeom prst="rect">
            <a:avLst/>
          </a:prstGeom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2204864"/>
            <a:ext cx="1800200" cy="242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77-smal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764704"/>
            <a:ext cx="8232622" cy="5400600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7067"/>
            <a:ext cx="4572000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501008"/>
            <a:ext cx="4608512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 descr="009.plan_doubleAxe.jp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908720"/>
            <a:ext cx="3619500" cy="508635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132856"/>
            <a:ext cx="7620000" cy="450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1565" y="212004"/>
            <a:ext cx="4539254" cy="2856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318135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88640"/>
            <a:ext cx="34956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7923" y="3284984"/>
            <a:ext cx="4728333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326" y="2007956"/>
            <a:ext cx="8575154" cy="4013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odnadpis 2"/>
          <p:cNvSpPr txBox="1">
            <a:spLocks/>
          </p:cNvSpPr>
          <p:nvPr/>
        </p:nvSpPr>
        <p:spPr>
          <a:xfrm>
            <a:off x="971600" y="260648"/>
            <a:ext cx="7128792" cy="1728192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cs-CZ" sz="4800" b="1" i="0" u="none" strike="noStrike" kern="1200" cap="all" spc="0" normalizeH="0" baseline="0" noProof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+mn-lt"/>
                <a:ea typeface="+mn-ea"/>
                <a:cs typeface="+mn-cs"/>
              </a:rPr>
              <a:t>Faistos</a:t>
            </a:r>
            <a:endParaRPr kumimoji="0" lang="cs-CZ" sz="4000" b="1" i="0" u="none" strike="noStrike" kern="1200" cap="all" spc="0" normalizeH="0" baseline="0" noProof="0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cs-CZ" sz="2400" b="1" i="1" u="none" strike="noStrike" kern="1200" normalizeH="0" baseline="0" noProof="0" dirty="0" err="1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Federico</a:t>
            </a:r>
            <a:r>
              <a:rPr kumimoji="0" lang="cs-CZ" sz="2400" b="1" i="1" u="none" strike="noStrike" kern="1200" normalizeH="0" baseline="0" noProof="0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2400" b="1" i="1" u="none" strike="noStrike" kern="1200" normalizeH="0" baseline="0" noProof="0" dirty="0" err="1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Halbherr</a:t>
            </a:r>
            <a:r>
              <a:rPr kumimoji="0" lang="cs-CZ" sz="2400" b="1" i="1" u="none" strike="noStrike" kern="1200" normalizeH="0" baseline="0" noProof="0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+ </a:t>
            </a:r>
            <a:r>
              <a:rPr kumimoji="0" lang="cs-CZ" sz="2400" b="1" i="1" u="none" strike="noStrike" kern="1200" normalizeH="0" baseline="0" noProof="0" dirty="0" err="1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Luigi</a:t>
            </a:r>
            <a:r>
              <a:rPr kumimoji="0" lang="cs-CZ" sz="2400" b="1" i="1" u="none" strike="noStrike" kern="1200" normalizeH="0" baseline="0" noProof="0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2400" b="1" i="1" u="none" strike="noStrike" kern="1200" normalizeH="0" baseline="0" noProof="0" dirty="0" err="1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Pernier</a:t>
            </a:r>
            <a:endParaRPr kumimoji="0" lang="cs-CZ" sz="2400" b="1" i="1" u="none" strike="noStrike" kern="1200" normalizeH="0" baseline="0" noProof="0" dirty="0" smtClean="0">
              <a:ln w="17780" cmpd="sng">
                <a:solidFill>
                  <a:sysClr val="windowText" lastClr="000000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cs-CZ" sz="4000" b="1" i="0" u="none" strike="noStrike" kern="1200" cap="all" spc="0" normalizeH="0" baseline="0" noProof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3371" y="332656"/>
            <a:ext cx="8477101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56388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 descr="phaistos-rec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71727" y="3356992"/>
            <a:ext cx="4443649" cy="332496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4762500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573016"/>
            <a:ext cx="4752528" cy="3115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2348880"/>
            <a:ext cx="3695700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7" y="332656"/>
            <a:ext cx="5733077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6040" y="3068960"/>
            <a:ext cx="5403592" cy="355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9259" y="2709936"/>
            <a:ext cx="5183221" cy="3887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5142909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4608512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04495" y="3088260"/>
            <a:ext cx="4587985" cy="3509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0191" y="692696"/>
            <a:ext cx="3809801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340768"/>
            <a:ext cx="3031604" cy="4960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5951307" cy="4463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2768" y="3574504"/>
            <a:ext cx="6333728" cy="3166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326" y="2007956"/>
            <a:ext cx="8575154" cy="4013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odnadpis 2"/>
          <p:cNvSpPr txBox="1">
            <a:spLocks/>
          </p:cNvSpPr>
          <p:nvPr/>
        </p:nvSpPr>
        <p:spPr>
          <a:xfrm>
            <a:off x="971600" y="260648"/>
            <a:ext cx="7128792" cy="1728192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cs-CZ" sz="4800" b="1" i="0" u="none" strike="noStrike" kern="1200" cap="all" spc="0" normalizeH="0" baseline="0" noProof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+mn-lt"/>
                <a:ea typeface="+mn-ea"/>
                <a:cs typeface="+mn-cs"/>
              </a:rPr>
              <a:t>Malia</a:t>
            </a:r>
            <a:endParaRPr kumimoji="0" lang="cs-CZ" sz="4000" b="1" i="0" u="none" strike="noStrike" kern="1200" cap="all" spc="0" normalizeH="0" baseline="0" noProof="0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cs-CZ" sz="2400" b="1" i="1" u="none" strike="noStrike" kern="1200" normalizeH="0" baseline="0" noProof="0" dirty="0" err="1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Joseph</a:t>
            </a:r>
            <a:r>
              <a:rPr kumimoji="0" lang="cs-CZ" sz="2400" b="1" i="1" u="none" strike="noStrike" kern="1200" normalizeH="0" baseline="0" noProof="0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2400" b="1" i="1" u="none" strike="noStrike" kern="1200" normalizeH="0" baseline="0" noProof="0" dirty="0" err="1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Hadzidakis</a:t>
            </a:r>
            <a:endParaRPr kumimoji="0" lang="cs-CZ" sz="2400" b="1" i="1" u="none" strike="noStrike" kern="1200" normalizeH="0" baseline="0" noProof="0" dirty="0" smtClean="0">
              <a:ln w="17780" cmpd="sng">
                <a:solidFill>
                  <a:sysClr val="windowText" lastClr="000000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cs-CZ" sz="4000" b="1" i="0" u="none" strike="noStrike" kern="1200" cap="all" spc="0" normalizeH="0" baseline="0" noProof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916832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5092"/>
            <a:ext cx="5324305" cy="6484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263" y="188640"/>
            <a:ext cx="5258841" cy="371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462136"/>
            <a:ext cx="4422073" cy="5207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4149080"/>
            <a:ext cx="3335016" cy="250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7446" y="4149080"/>
            <a:ext cx="362853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116632"/>
            <a:ext cx="5148064" cy="3861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4486275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1782" y="3453358"/>
            <a:ext cx="4197394" cy="3143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326" y="2276872"/>
            <a:ext cx="8575154" cy="4013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odnadpis 2"/>
          <p:cNvSpPr txBox="1">
            <a:spLocks/>
          </p:cNvSpPr>
          <p:nvPr/>
        </p:nvSpPr>
        <p:spPr>
          <a:xfrm>
            <a:off x="971600" y="260648"/>
            <a:ext cx="7128792" cy="1728192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cs-CZ" sz="4800" b="1" i="0" u="none" strike="noStrike" kern="1200" cap="all" spc="0" normalizeH="0" baseline="0" noProof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+mn-lt"/>
                <a:ea typeface="+mn-ea"/>
                <a:cs typeface="+mn-cs"/>
              </a:rPr>
              <a:t>Kato </a:t>
            </a:r>
            <a:r>
              <a:rPr kumimoji="0" lang="cs-CZ" sz="4800" b="1" i="0" u="none" strike="noStrike" kern="1200" cap="all" spc="0" normalizeH="0" baseline="0" noProof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+mn-lt"/>
                <a:ea typeface="+mn-ea"/>
                <a:cs typeface="+mn-cs"/>
              </a:rPr>
              <a:t>zakros</a:t>
            </a:r>
            <a:endParaRPr kumimoji="0" lang="cs-CZ" sz="4000" b="1" i="0" u="none" strike="noStrike" kern="1200" cap="all" spc="0" normalizeH="0" baseline="0" noProof="0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cs-CZ" sz="2400" b="1" i="1" dirty="0" err="1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D.G.Howarth</a:t>
            </a:r>
            <a:r>
              <a:rPr lang="cs-CZ" sz="2400" b="1" i="1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cs-CZ" sz="2400" b="1" i="1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cs-CZ" sz="2400" b="1" i="1" dirty="0" err="1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Nikolaos</a:t>
            </a:r>
            <a:r>
              <a:rPr lang="cs-CZ" sz="2400" b="1" i="1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Platon</a:t>
            </a:r>
            <a:endParaRPr kumimoji="0" lang="cs-CZ" sz="2400" b="1" i="1" u="none" strike="noStrike" kern="1200" normalizeH="0" baseline="0" noProof="0" dirty="0" smtClean="0">
              <a:ln w="17780" cmpd="sng">
                <a:solidFill>
                  <a:sysClr val="windowText" lastClr="000000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cs-CZ" sz="4000" b="1" i="0" u="none" strike="noStrike" kern="1200" cap="all" spc="0" normalizeH="0" baseline="0" noProof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kriti-palace-of-kato-ma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512" y="779718"/>
            <a:ext cx="9144000" cy="5385586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5351240" cy="3373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3307057"/>
            <a:ext cx="4933421" cy="321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86472" y="3025477"/>
            <a:ext cx="53340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0648"/>
            <a:ext cx="5106313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2"/>
            <a:ext cx="20955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3356992"/>
            <a:ext cx="2929050" cy="3131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476672"/>
            <a:ext cx="3178324" cy="2612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15888"/>
            <a:ext cx="2238375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2016" y="836712"/>
            <a:ext cx="2604120" cy="550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 descr="154_546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8144" y="1412776"/>
            <a:ext cx="3012796" cy="4392488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326" y="2132856"/>
            <a:ext cx="8575154" cy="4013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odnadpis 2"/>
          <p:cNvSpPr txBox="1">
            <a:spLocks/>
          </p:cNvSpPr>
          <p:nvPr/>
        </p:nvSpPr>
        <p:spPr>
          <a:xfrm>
            <a:off x="971600" y="260648"/>
            <a:ext cx="7128792" cy="1728192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cs-CZ" sz="4800" b="1" i="0" u="none" strike="noStrike" kern="1200" cap="all" spc="0" normalizeH="0" baseline="0" noProof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+mn-lt"/>
                <a:ea typeface="+mn-ea"/>
                <a:cs typeface="+mn-cs"/>
              </a:rPr>
              <a:t>Hagia</a:t>
            </a:r>
            <a:r>
              <a:rPr kumimoji="0" lang="cs-CZ" sz="4800" b="1" i="0" u="none" strike="noStrike" kern="1200" cap="all" spc="0" normalizeH="0" noProof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4800" b="1" i="0" u="none" strike="noStrike" kern="1200" cap="all" spc="0" normalizeH="0" noProof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+mn-lt"/>
                <a:ea typeface="+mn-ea"/>
                <a:cs typeface="+mn-cs"/>
              </a:rPr>
              <a:t>Triada</a:t>
            </a:r>
            <a:endParaRPr kumimoji="0" lang="cs-CZ" sz="4000" b="1" i="0" u="none" strike="noStrike" kern="1200" cap="all" spc="0" normalizeH="0" baseline="0" noProof="0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 algn="ctr">
              <a:spcBef>
                <a:spcPct val="20000"/>
              </a:spcBef>
            </a:pPr>
            <a:r>
              <a:rPr lang="cs-CZ" sz="2400" b="1" i="1" dirty="0" err="1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Federico</a:t>
            </a:r>
            <a:r>
              <a:rPr lang="cs-CZ" sz="2400" b="1" i="1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cs-CZ" sz="2400" b="1" i="1" dirty="0" err="1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Halbherr</a:t>
            </a:r>
            <a:r>
              <a:rPr lang="cs-CZ" sz="2400" b="1" i="1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+ </a:t>
            </a:r>
            <a:r>
              <a:rPr lang="cs-CZ" sz="2400" b="1" i="1" dirty="0" err="1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Luigi</a:t>
            </a:r>
            <a:r>
              <a:rPr lang="cs-CZ" sz="2400" b="1" i="1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cs-CZ" sz="2400" b="1" i="1" dirty="0" err="1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Pernier</a:t>
            </a:r>
            <a:endParaRPr lang="cs-CZ" sz="2400" b="1" i="1" dirty="0" smtClean="0">
              <a:ln w="17780" cmpd="sng">
                <a:solidFill>
                  <a:sysClr val="windowText" lastClr="000000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cs-CZ" sz="2400" b="1" i="1" u="none" strike="noStrike" kern="1200" normalizeH="0" baseline="0" noProof="0" dirty="0" smtClean="0">
              <a:ln w="17780" cmpd="sng">
                <a:solidFill>
                  <a:sysClr val="windowText" lastClr="000000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cs-CZ" sz="4000" b="1" i="0" u="none" strike="noStrike" kern="1200" cap="all" spc="0" normalizeH="0" baseline="0" noProof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20688"/>
            <a:ext cx="5711682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ázek 2" descr="AgiaTriadaAeri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2160" y="1412776"/>
            <a:ext cx="2858268" cy="4176464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4559152" cy="3419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3068960"/>
            <a:ext cx="4703168" cy="3527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404664"/>
            <a:ext cx="4590510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773832"/>
            <a:ext cx="4607157" cy="3455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51234"/>
            <a:ext cx="7658100" cy="493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9236" y="3769749"/>
            <a:ext cx="4435252" cy="2971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4960328437_8fa7b929b1_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6613582" cy="4536504"/>
          </a:xfrm>
          <a:prstGeom prst="rect">
            <a:avLst/>
          </a:prstGeom>
        </p:spPr>
      </p:pic>
      <p:pic>
        <p:nvPicPr>
          <p:cNvPr id="3" name="Obrázek 2" descr="HWK-144_Knossos_bull-sacrific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3564529"/>
            <a:ext cx="7191003" cy="310183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324670"/>
            <a:ext cx="6984776" cy="6406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2420888"/>
            <a:ext cx="4989934" cy="404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60648"/>
            <a:ext cx="47625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23528" y="404664"/>
            <a:ext cx="8568952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Literatura</a:t>
            </a:r>
          </a:p>
          <a:p>
            <a:endParaRPr lang="cs-CZ" sz="2000" dirty="0" smtClean="0"/>
          </a:p>
          <a:p>
            <a:pPr>
              <a:buFont typeface="Courier New" pitchFamily="49" charset="0"/>
              <a:buChar char="o"/>
            </a:pPr>
            <a:r>
              <a:rPr lang="cs-CZ" sz="2000" dirty="0" smtClean="0"/>
              <a:t> </a:t>
            </a:r>
            <a:r>
              <a:rPr lang="cs-CZ" sz="2400" dirty="0" smtClean="0"/>
              <a:t>ANTONÍN, Bartoněk. </a:t>
            </a:r>
            <a:r>
              <a:rPr lang="cs-CZ" sz="2400" i="1" dirty="0" smtClean="0"/>
              <a:t>Zlatá </a:t>
            </a:r>
            <a:r>
              <a:rPr lang="cs-CZ" sz="2400" i="1" dirty="0" err="1" smtClean="0"/>
              <a:t>Egeis</a:t>
            </a:r>
            <a:r>
              <a:rPr lang="cs-CZ" sz="2400" dirty="0" smtClean="0"/>
              <a:t>. Praha: Mladá Fronta, 1969</a:t>
            </a:r>
            <a:r>
              <a:rPr lang="cs-CZ" sz="2400" dirty="0" smtClean="0"/>
              <a:t>.</a:t>
            </a:r>
          </a:p>
          <a:p>
            <a:pPr>
              <a:buFont typeface="Courier New" pitchFamily="49" charset="0"/>
              <a:buChar char="o"/>
            </a:pPr>
            <a:endParaRPr lang="cs-CZ" sz="2400" dirty="0" smtClean="0"/>
          </a:p>
          <a:p>
            <a:pPr>
              <a:buFont typeface="Courier New" pitchFamily="49" charset="0"/>
              <a:buChar char="o"/>
            </a:pPr>
            <a:r>
              <a:rPr lang="cs-CZ" sz="2400" dirty="0" smtClean="0"/>
              <a:t> HIGGINS, </a:t>
            </a:r>
            <a:r>
              <a:rPr lang="cs-CZ" sz="2400" dirty="0" err="1" smtClean="0"/>
              <a:t>Reynold</a:t>
            </a:r>
            <a:r>
              <a:rPr lang="cs-CZ" sz="2400" dirty="0" smtClean="0"/>
              <a:t> </a:t>
            </a:r>
            <a:r>
              <a:rPr lang="cs-CZ" sz="2400" dirty="0" err="1" smtClean="0"/>
              <a:t>Alleyne</a:t>
            </a:r>
            <a:r>
              <a:rPr lang="cs-CZ" sz="2400" dirty="0" smtClean="0"/>
              <a:t>; BENDA, Klement. </a:t>
            </a:r>
            <a:r>
              <a:rPr lang="cs-CZ" sz="2400" i="1" dirty="0" smtClean="0"/>
              <a:t>Minojské a </a:t>
            </a:r>
            <a:r>
              <a:rPr lang="cs-CZ" sz="2400" i="1" dirty="0" smtClean="0"/>
              <a:t/>
            </a:r>
            <a:br>
              <a:rPr lang="cs-CZ" sz="2400" i="1" dirty="0" smtClean="0"/>
            </a:br>
            <a:r>
              <a:rPr lang="cs-CZ" sz="2400" i="1" dirty="0" smtClean="0"/>
              <a:t>    mykénské </a:t>
            </a:r>
            <a:r>
              <a:rPr lang="cs-CZ" sz="2400" i="1" dirty="0" smtClean="0"/>
              <a:t>umění</a:t>
            </a:r>
            <a:r>
              <a:rPr lang="cs-CZ" sz="2400" dirty="0" smtClean="0"/>
              <a:t>. Praha: </a:t>
            </a:r>
            <a:r>
              <a:rPr lang="cs-CZ" sz="2400" dirty="0" smtClean="0"/>
              <a:t>Odeon, 1973. </a:t>
            </a:r>
            <a:endParaRPr lang="cs-CZ" sz="2400" dirty="0" smtClean="0"/>
          </a:p>
          <a:p>
            <a:pPr>
              <a:buFont typeface="Courier New" pitchFamily="49" charset="0"/>
              <a:buChar char="o"/>
            </a:pPr>
            <a:endParaRPr lang="cs-CZ" sz="2400" dirty="0" smtClean="0"/>
          </a:p>
          <a:p>
            <a:pPr>
              <a:buFont typeface="Courier New" pitchFamily="49" charset="0"/>
              <a:buChar char="o"/>
            </a:pPr>
            <a:r>
              <a:rPr lang="cs-CZ" sz="2400" dirty="0" smtClean="0"/>
              <a:t> CAH. vol I, part 2 – </a:t>
            </a:r>
            <a:r>
              <a:rPr lang="cs-CZ" sz="2400" dirty="0" err="1" smtClean="0"/>
              <a:t>Early</a:t>
            </a:r>
            <a:r>
              <a:rPr lang="cs-CZ" sz="2400" dirty="0" smtClean="0"/>
              <a:t> </a:t>
            </a:r>
            <a:r>
              <a:rPr lang="cs-CZ" sz="2400" dirty="0" err="1" smtClean="0"/>
              <a:t>history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Middle</a:t>
            </a:r>
            <a:r>
              <a:rPr lang="cs-CZ" sz="2400" dirty="0" smtClean="0"/>
              <a:t> </a:t>
            </a:r>
            <a:r>
              <a:rPr lang="cs-CZ" sz="2400" dirty="0" err="1" smtClean="0"/>
              <a:t>East</a:t>
            </a:r>
            <a:r>
              <a:rPr lang="cs-CZ" sz="2400" dirty="0" smtClean="0"/>
              <a:t>, </a:t>
            </a:r>
            <a:r>
              <a:rPr lang="cs-CZ" sz="2400" dirty="0" err="1" smtClean="0"/>
              <a:t>chapter</a:t>
            </a:r>
            <a:r>
              <a:rPr lang="cs-CZ" sz="2400" dirty="0" smtClean="0"/>
              <a:t> XXVI, </a:t>
            </a:r>
            <a:br>
              <a:rPr lang="cs-CZ" sz="2400" dirty="0" smtClean="0"/>
            </a:br>
            <a:r>
              <a:rPr lang="cs-CZ" sz="2400" dirty="0" smtClean="0"/>
              <a:t>    p. 771-808.</a:t>
            </a:r>
          </a:p>
          <a:p>
            <a:pPr>
              <a:buFont typeface="Courier New" pitchFamily="49" charset="0"/>
              <a:buChar char="o"/>
            </a:pPr>
            <a:endParaRPr lang="cs-CZ" sz="2400" dirty="0" smtClean="0"/>
          </a:p>
          <a:p>
            <a:pPr>
              <a:buFont typeface="Courier New" pitchFamily="49" charset="0"/>
              <a:buChar char="o"/>
            </a:pPr>
            <a:r>
              <a:rPr lang="cs-CZ" sz="2400" dirty="0" smtClean="0"/>
              <a:t> CAH. vol II, part 1 – </a:t>
            </a:r>
            <a:r>
              <a:rPr lang="cs-CZ" sz="2400" dirty="0" err="1" smtClean="0"/>
              <a:t>History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Middle</a:t>
            </a:r>
            <a:r>
              <a:rPr lang="cs-CZ" sz="2400" dirty="0" smtClean="0"/>
              <a:t> </a:t>
            </a:r>
            <a:r>
              <a:rPr lang="cs-CZ" sz="2400" dirty="0" err="1" smtClean="0"/>
              <a:t>East</a:t>
            </a:r>
            <a:r>
              <a:rPr lang="cs-CZ" sz="2400" dirty="0" smtClean="0"/>
              <a:t> </a:t>
            </a:r>
            <a:r>
              <a:rPr lang="cs-CZ" sz="2400" dirty="0" err="1" smtClean="0"/>
              <a:t>and</a:t>
            </a:r>
            <a:r>
              <a:rPr lang="cs-CZ" sz="2400" dirty="0" smtClean="0"/>
              <a:t>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Aegean</a:t>
            </a:r>
            <a:r>
              <a:rPr lang="cs-CZ" sz="2400" dirty="0" smtClean="0"/>
              <a:t> </a:t>
            </a:r>
            <a:br>
              <a:rPr lang="cs-CZ" sz="2400" dirty="0" smtClean="0"/>
            </a:br>
            <a:r>
              <a:rPr lang="cs-CZ" sz="2400" dirty="0" smtClean="0"/>
              <a:t>    region </a:t>
            </a:r>
            <a:r>
              <a:rPr lang="cs-CZ" sz="2400" dirty="0" err="1" smtClean="0"/>
              <a:t>c</a:t>
            </a:r>
            <a:r>
              <a:rPr lang="cs-CZ" sz="2400" dirty="0" smtClean="0"/>
              <a:t>. 1800-1380 B.C.,  </a:t>
            </a:r>
            <a:r>
              <a:rPr lang="cs-CZ" sz="2400" dirty="0" err="1" smtClean="0"/>
              <a:t>chapter</a:t>
            </a:r>
            <a:r>
              <a:rPr lang="cs-CZ" sz="2400" dirty="0" smtClean="0"/>
              <a:t> IV(b), p. 141-164.</a:t>
            </a:r>
          </a:p>
          <a:p>
            <a:pPr>
              <a:buFont typeface="Courier New" pitchFamily="49" charset="0"/>
              <a:buChar char="o"/>
            </a:pPr>
            <a:endParaRPr lang="cs-CZ" sz="2400" dirty="0" smtClean="0"/>
          </a:p>
          <a:p>
            <a:pPr>
              <a:buFont typeface="Courier New" pitchFamily="49" charset="0"/>
              <a:buChar char="o"/>
            </a:pPr>
            <a:r>
              <a:rPr lang="cs-CZ" sz="2400" dirty="0" smtClean="0"/>
              <a:t> </a:t>
            </a:r>
            <a:r>
              <a:rPr lang="cs-CZ" sz="2400" dirty="0" smtClean="0"/>
              <a:t> CAH. vol II, part 1 – </a:t>
            </a:r>
            <a:r>
              <a:rPr lang="cs-CZ" sz="2400" dirty="0" err="1" smtClean="0"/>
              <a:t>History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Middle</a:t>
            </a:r>
            <a:r>
              <a:rPr lang="cs-CZ" sz="2400" dirty="0" smtClean="0"/>
              <a:t> </a:t>
            </a:r>
            <a:r>
              <a:rPr lang="cs-CZ" sz="2400" dirty="0" err="1" smtClean="0"/>
              <a:t>East</a:t>
            </a:r>
            <a:r>
              <a:rPr lang="cs-CZ" sz="2400" dirty="0" smtClean="0"/>
              <a:t> </a:t>
            </a:r>
            <a:r>
              <a:rPr lang="cs-CZ" sz="2400" dirty="0" err="1" smtClean="0"/>
              <a:t>and</a:t>
            </a:r>
            <a:r>
              <a:rPr lang="cs-CZ" sz="2400" dirty="0" smtClean="0"/>
              <a:t>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Aegean</a:t>
            </a:r>
            <a:r>
              <a:rPr lang="cs-CZ" sz="2400" dirty="0" smtClean="0"/>
              <a:t> </a:t>
            </a: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smtClean="0"/>
              <a:t>     region </a:t>
            </a:r>
            <a:r>
              <a:rPr lang="cs-CZ" sz="2400" dirty="0" err="1" smtClean="0"/>
              <a:t>c</a:t>
            </a:r>
            <a:r>
              <a:rPr lang="cs-CZ" sz="2400" dirty="0" smtClean="0"/>
              <a:t>. 1800-1380 B.C., </a:t>
            </a:r>
            <a:r>
              <a:rPr lang="cs-CZ" sz="2400" dirty="0" err="1" smtClean="0"/>
              <a:t>chapter</a:t>
            </a:r>
            <a:r>
              <a:rPr lang="cs-CZ" sz="2400" dirty="0" smtClean="0"/>
              <a:t> XII, p. 557-581.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178" y="1484784"/>
            <a:ext cx="8206278" cy="389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86640"/>
            <a:ext cx="6192687" cy="6284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8575154" cy="4013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NT_CRE_004_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196752"/>
            <a:ext cx="4837179" cy="4320480"/>
          </a:xfrm>
          <a:prstGeom prst="rect">
            <a:avLst/>
          </a:prstGeom>
        </p:spPr>
      </p:pic>
      <p:pic>
        <p:nvPicPr>
          <p:cNvPr id="3" name="Obrázek 2" descr="heraklion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2120" y="260648"/>
            <a:ext cx="3048000" cy="3469640"/>
          </a:xfrm>
          <a:prstGeom prst="rect">
            <a:avLst/>
          </a:prstGeom>
        </p:spPr>
      </p:pic>
      <p:pic>
        <p:nvPicPr>
          <p:cNvPr id="5" name="Obrázek 4" descr="arkhan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52120" y="4077072"/>
            <a:ext cx="3001516" cy="246888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5853863581_36aa8217a8_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87824" y="2636912"/>
            <a:ext cx="5841222" cy="3976751"/>
          </a:xfrm>
          <a:prstGeom prst="rect">
            <a:avLst/>
          </a:prstGeom>
        </p:spPr>
      </p:pic>
      <p:pic>
        <p:nvPicPr>
          <p:cNvPr id="2" name="Obrázek 1" descr="Faience plaques from Knoss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88640"/>
            <a:ext cx="3824259" cy="295232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61</Words>
  <Application>Microsoft Office PowerPoint</Application>
  <PresentationFormat>Předvádění na obrazovce (4:3)</PresentationFormat>
  <Paragraphs>27</Paragraphs>
  <Slides>49</Slides>
  <Notes>4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49</vt:i4>
      </vt:variant>
    </vt:vector>
  </HeadingPairs>
  <TitlesOfParts>
    <vt:vector size="50" baseType="lpstr">
      <vt:lpstr>Motiv sady Office</vt:lpstr>
      <vt:lpstr>Dějiny Řecka I. seminář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  <vt:lpstr>Snímek 44</vt:lpstr>
      <vt:lpstr>Snímek 45</vt:lpstr>
      <vt:lpstr>Snímek 46</vt:lpstr>
      <vt:lpstr>Snímek 47</vt:lpstr>
      <vt:lpstr>Snímek 48</vt:lpstr>
      <vt:lpstr>Snímek 49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Dějiny Řecka I. seminář</dc:title>
  <dc:creator>Silvie</dc:creator>
  <cp:lastModifiedBy>Silvie</cp:lastModifiedBy>
  <cp:revision>39</cp:revision>
  <dcterms:created xsi:type="dcterms:W3CDTF">2012-02-08T20:48:25Z</dcterms:created>
  <dcterms:modified xsi:type="dcterms:W3CDTF">2012-02-12T10:24:42Z</dcterms:modified>
</cp:coreProperties>
</file>